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16" r:id="rId2"/>
  </p:sldMasterIdLst>
  <p:notesMasterIdLst>
    <p:notesMasterId r:id="rId146"/>
  </p:notesMasterIdLst>
  <p:sldIdLst>
    <p:sldId id="256" r:id="rId3"/>
    <p:sldId id="749" r:id="rId4"/>
    <p:sldId id="681" r:id="rId5"/>
    <p:sldId id="680" r:id="rId6"/>
    <p:sldId id="587" r:id="rId7"/>
    <p:sldId id="588" r:id="rId8"/>
    <p:sldId id="589" r:id="rId9"/>
    <p:sldId id="590" r:id="rId10"/>
    <p:sldId id="591" r:id="rId11"/>
    <p:sldId id="260" r:id="rId12"/>
    <p:sldId id="502" r:id="rId13"/>
    <p:sldId id="575" r:id="rId14"/>
    <p:sldId id="676" r:id="rId15"/>
    <p:sldId id="677" r:id="rId16"/>
    <p:sldId id="503" r:id="rId17"/>
    <p:sldId id="582" r:id="rId18"/>
    <p:sldId id="675" r:id="rId19"/>
    <p:sldId id="583" r:id="rId20"/>
    <p:sldId id="530" r:id="rId21"/>
    <p:sldId id="687" r:id="rId22"/>
    <p:sldId id="586" r:id="rId23"/>
    <p:sldId id="750" r:id="rId24"/>
    <p:sldId id="751" r:id="rId25"/>
    <p:sldId id="754" r:id="rId26"/>
    <p:sldId id="755" r:id="rId27"/>
    <p:sldId id="714" r:id="rId28"/>
    <p:sldId id="715" r:id="rId29"/>
    <p:sldId id="716" r:id="rId30"/>
    <p:sldId id="717" r:id="rId31"/>
    <p:sldId id="718" r:id="rId32"/>
    <p:sldId id="719" r:id="rId33"/>
    <p:sldId id="720" r:id="rId34"/>
    <p:sldId id="721" r:id="rId35"/>
    <p:sldId id="722" r:id="rId36"/>
    <p:sldId id="723" r:id="rId37"/>
    <p:sldId id="724" r:id="rId38"/>
    <p:sldId id="725" r:id="rId39"/>
    <p:sldId id="726" r:id="rId40"/>
    <p:sldId id="727" r:id="rId41"/>
    <p:sldId id="746" r:id="rId42"/>
    <p:sldId id="747" r:id="rId43"/>
    <p:sldId id="730" r:id="rId44"/>
    <p:sldId id="731" r:id="rId45"/>
    <p:sldId id="732" r:id="rId46"/>
    <p:sldId id="733" r:id="rId47"/>
    <p:sldId id="734" r:id="rId48"/>
    <p:sldId id="735" r:id="rId49"/>
    <p:sldId id="736" r:id="rId50"/>
    <p:sldId id="737" r:id="rId51"/>
    <p:sldId id="738" r:id="rId52"/>
    <p:sldId id="739" r:id="rId53"/>
    <p:sldId id="740" r:id="rId54"/>
    <p:sldId id="741" r:id="rId55"/>
    <p:sldId id="742" r:id="rId56"/>
    <p:sldId id="743" r:id="rId57"/>
    <p:sldId id="744" r:id="rId58"/>
    <p:sldId id="652" r:id="rId59"/>
    <p:sldId id="653" r:id="rId60"/>
    <p:sldId id="654" r:id="rId61"/>
    <p:sldId id="655" r:id="rId62"/>
    <p:sldId id="776" r:id="rId63"/>
    <p:sldId id="766" r:id="rId64"/>
    <p:sldId id="767" r:id="rId65"/>
    <p:sldId id="768" r:id="rId66"/>
    <p:sldId id="769" r:id="rId67"/>
    <p:sldId id="770" r:id="rId68"/>
    <p:sldId id="771" r:id="rId69"/>
    <p:sldId id="772" r:id="rId70"/>
    <p:sldId id="773" r:id="rId71"/>
    <p:sldId id="774" r:id="rId72"/>
    <p:sldId id="777" r:id="rId73"/>
    <p:sldId id="778" r:id="rId74"/>
    <p:sldId id="658" r:id="rId75"/>
    <p:sldId id="659" r:id="rId76"/>
    <p:sldId id="660" r:id="rId77"/>
    <p:sldId id="661" r:id="rId78"/>
    <p:sldId id="662" r:id="rId79"/>
    <p:sldId id="663" r:id="rId80"/>
    <p:sldId id="664" r:id="rId81"/>
    <p:sldId id="665" r:id="rId82"/>
    <p:sldId id="666" r:id="rId83"/>
    <p:sldId id="667" r:id="rId84"/>
    <p:sldId id="668" r:id="rId85"/>
    <p:sldId id="669" r:id="rId86"/>
    <p:sldId id="670" r:id="rId87"/>
    <p:sldId id="671" r:id="rId88"/>
    <p:sldId id="672" r:id="rId89"/>
    <p:sldId id="707" r:id="rId90"/>
    <p:sldId id="748" r:id="rId91"/>
    <p:sldId id="710" r:id="rId92"/>
    <p:sldId id="711" r:id="rId93"/>
    <p:sldId id="757" r:id="rId94"/>
    <p:sldId id="758" r:id="rId95"/>
    <p:sldId id="759" r:id="rId96"/>
    <p:sldId id="760" r:id="rId97"/>
    <p:sldId id="761" r:id="rId98"/>
    <p:sldId id="762" r:id="rId99"/>
    <p:sldId id="763" r:id="rId100"/>
    <p:sldId id="764" r:id="rId101"/>
    <p:sldId id="765" r:id="rId102"/>
    <p:sldId id="752" r:id="rId103"/>
    <p:sldId id="753" r:id="rId104"/>
    <p:sldId id="706" r:id="rId105"/>
    <p:sldId id="307" r:id="rId106"/>
    <p:sldId id="559" r:id="rId107"/>
    <p:sldId id="560" r:id="rId108"/>
    <p:sldId id="561" r:id="rId109"/>
    <p:sldId id="562" r:id="rId110"/>
    <p:sldId id="567" r:id="rId111"/>
    <p:sldId id="649" r:id="rId112"/>
    <p:sldId id="756" r:id="rId113"/>
    <p:sldId id="594" r:id="rId114"/>
    <p:sldId id="644" r:id="rId115"/>
    <p:sldId id="645" r:id="rId116"/>
    <p:sldId id="597" r:id="rId117"/>
    <p:sldId id="598" r:id="rId118"/>
    <p:sldId id="599" r:id="rId119"/>
    <p:sldId id="600" r:id="rId120"/>
    <p:sldId id="601" r:id="rId121"/>
    <p:sldId id="602" r:id="rId122"/>
    <p:sldId id="603" r:id="rId123"/>
    <p:sldId id="604" r:id="rId124"/>
    <p:sldId id="605" r:id="rId125"/>
    <p:sldId id="606" r:id="rId126"/>
    <p:sldId id="607" r:id="rId127"/>
    <p:sldId id="648" r:id="rId128"/>
    <p:sldId id="611" r:id="rId129"/>
    <p:sldId id="713" r:id="rId130"/>
    <p:sldId id="613" r:id="rId131"/>
    <p:sldId id="646" r:id="rId132"/>
    <p:sldId id="620" r:id="rId133"/>
    <p:sldId id="627" r:id="rId134"/>
    <p:sldId id="628" r:id="rId135"/>
    <p:sldId id="629" r:id="rId136"/>
    <p:sldId id="630" r:id="rId137"/>
    <p:sldId id="631" r:id="rId138"/>
    <p:sldId id="632" r:id="rId139"/>
    <p:sldId id="633" r:id="rId140"/>
    <p:sldId id="634" r:id="rId141"/>
    <p:sldId id="635" r:id="rId142"/>
    <p:sldId id="636" r:id="rId143"/>
    <p:sldId id="640" r:id="rId144"/>
    <p:sldId id="498" r:id="rId14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10909"/>
    <a:srgbClr val="6B1B13"/>
    <a:srgbClr val="6A130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3" d="100"/>
          <a:sy n="113" d="100"/>
        </p:scale>
        <p:origin x="-426"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13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2D272C-6355-4B58-8B36-C2B8AEC6E14E}"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es-MX"/>
        </a:p>
      </dgm:t>
    </dgm:pt>
    <dgm:pt modelId="{C68A0D46-5BEF-4A4B-8A43-18CC9F59288B}">
      <dgm:prSet phldrT="[Texto]" custT="1"/>
      <dgm:spPr/>
      <dgm:t>
        <a:bodyPr/>
        <a:lstStyle/>
        <a:p>
          <a:r>
            <a:rPr lang="es-MX" sz="1800" b="1" i="1" dirty="0">
              <a:latin typeface="Arial Narrow" panose="020B0606020202030204" pitchFamily="34" charset="0"/>
              <a:cs typeface="Arial" panose="020B0604020202020204" pitchFamily="34" charset="0"/>
            </a:rPr>
            <a:t>Reforma constitucional</a:t>
          </a:r>
        </a:p>
      </dgm:t>
    </dgm:pt>
    <dgm:pt modelId="{ACD11CD9-9481-4945-AF7D-65601BB895A4}" type="parTrans" cxnId="{BCE1426A-2AFA-43E7-B37E-12E3C95C69DA}">
      <dgm:prSet/>
      <dgm:spPr/>
      <dgm:t>
        <a:bodyPr/>
        <a:lstStyle/>
        <a:p>
          <a:endParaRPr lang="es-MX" sz="1300">
            <a:latin typeface="Arial Narrow" panose="020B0606020202030204" pitchFamily="34" charset="0"/>
            <a:cs typeface="Arial" panose="020B0604020202020204" pitchFamily="34" charset="0"/>
          </a:endParaRPr>
        </a:p>
      </dgm:t>
    </dgm:pt>
    <dgm:pt modelId="{2D2EEF55-BAD9-4F4E-AB2F-BB4E68EF774A}" type="sibTrans" cxnId="{BCE1426A-2AFA-43E7-B37E-12E3C95C69DA}">
      <dgm:prSet/>
      <dgm:spPr/>
      <dgm:t>
        <a:bodyPr/>
        <a:lstStyle/>
        <a:p>
          <a:endParaRPr lang="es-MX" sz="1300">
            <a:latin typeface="Arial Narrow" panose="020B0606020202030204" pitchFamily="34" charset="0"/>
            <a:cs typeface="Arial" panose="020B0604020202020204" pitchFamily="34" charset="0"/>
          </a:endParaRPr>
        </a:p>
      </dgm:t>
    </dgm:pt>
    <dgm:pt modelId="{ADB8894B-3B2F-47CF-867B-FE97A221C942}">
      <dgm:prSet phldrT="[Texto]" custT="1"/>
      <dgm:spPr/>
      <dgm:t>
        <a:bodyPr/>
        <a:lstStyle/>
        <a:p>
          <a:r>
            <a:rPr lang="es-MX" sz="1300" b="1" dirty="0">
              <a:latin typeface="Arial Narrow" panose="020B0606020202030204" pitchFamily="34" charset="0"/>
              <a:cs typeface="Arial" panose="020B0604020202020204" pitchFamily="34" charset="0"/>
            </a:rPr>
            <a:t>Artículo 25 Párrafo segundo</a:t>
          </a:r>
        </a:p>
        <a:p>
          <a:r>
            <a:rPr lang="es-MX" sz="1300" dirty="0">
              <a:latin typeface="Arial Narrow" panose="020B0606020202030204" pitchFamily="34" charset="0"/>
              <a:cs typeface="Arial" panose="020B0604020202020204" pitchFamily="34" charset="0"/>
            </a:rPr>
            <a:t>Rectoría del Estado PND</a:t>
          </a:r>
        </a:p>
      </dgm:t>
    </dgm:pt>
    <dgm:pt modelId="{9C24925D-6617-4A7B-8B3F-5ED42A9BE5F7}" type="parTrans" cxnId="{543550BC-8204-4355-B698-D4046B971850}">
      <dgm:prSet/>
      <dgm:spPr/>
      <dgm:t>
        <a:bodyPr/>
        <a:lstStyle/>
        <a:p>
          <a:endParaRPr lang="es-MX" sz="1300">
            <a:latin typeface="Arial Narrow" panose="020B0606020202030204" pitchFamily="34" charset="0"/>
            <a:cs typeface="Arial" panose="020B0604020202020204" pitchFamily="34" charset="0"/>
          </a:endParaRPr>
        </a:p>
      </dgm:t>
    </dgm:pt>
    <dgm:pt modelId="{11FA60B1-22D5-4EBD-83A8-1C5AC186CB3C}" type="sibTrans" cxnId="{543550BC-8204-4355-B698-D4046B971850}">
      <dgm:prSet/>
      <dgm:spPr/>
      <dgm:t>
        <a:bodyPr/>
        <a:lstStyle/>
        <a:p>
          <a:endParaRPr lang="es-MX" sz="1300">
            <a:latin typeface="Arial Narrow" panose="020B0606020202030204" pitchFamily="34" charset="0"/>
            <a:cs typeface="Arial" panose="020B0604020202020204" pitchFamily="34" charset="0"/>
          </a:endParaRPr>
        </a:p>
      </dgm:t>
    </dgm:pt>
    <dgm:pt modelId="{7ACBBD2A-35BC-46DF-A0C3-44CFF7687EA0}">
      <dgm:prSet phldrT="[Texto]" custT="1"/>
      <dgm:spPr/>
      <dgm:t>
        <a:bodyPr/>
        <a:lstStyle/>
        <a:p>
          <a:r>
            <a:rPr lang="es-MX" sz="1300" b="1" dirty="0">
              <a:latin typeface="Arial Narrow" panose="020B0606020202030204" pitchFamily="34" charset="0"/>
              <a:cs typeface="Arial" panose="020B0604020202020204" pitchFamily="34" charset="0"/>
            </a:rPr>
            <a:t>Artículo 73</a:t>
          </a:r>
        </a:p>
        <a:p>
          <a:r>
            <a:rPr lang="es-MX" sz="1300" dirty="0">
              <a:latin typeface="Arial Narrow" panose="020B0606020202030204" pitchFamily="34" charset="0"/>
              <a:cs typeface="Arial" panose="020B0604020202020204" pitchFamily="34" charset="0"/>
            </a:rPr>
            <a:t>Facultades del Congreso de la Unión</a:t>
          </a:r>
        </a:p>
      </dgm:t>
    </dgm:pt>
    <dgm:pt modelId="{DE5D2072-12A3-4F5E-A5B1-5618E813B8B6}" type="parTrans" cxnId="{C408C00D-DDE8-483E-BF55-97A2C03649B9}">
      <dgm:prSet/>
      <dgm:spPr/>
      <dgm:t>
        <a:bodyPr/>
        <a:lstStyle/>
        <a:p>
          <a:endParaRPr lang="es-MX" sz="1300">
            <a:latin typeface="Arial Narrow" panose="020B0606020202030204" pitchFamily="34" charset="0"/>
            <a:cs typeface="Arial" panose="020B0604020202020204" pitchFamily="34" charset="0"/>
          </a:endParaRPr>
        </a:p>
      </dgm:t>
    </dgm:pt>
    <dgm:pt modelId="{68E201B1-095A-41CA-B1B8-CE6C6C2F666E}" type="sibTrans" cxnId="{C408C00D-DDE8-483E-BF55-97A2C03649B9}">
      <dgm:prSet/>
      <dgm:spPr/>
      <dgm:t>
        <a:bodyPr/>
        <a:lstStyle/>
        <a:p>
          <a:endParaRPr lang="es-MX" sz="1300">
            <a:latin typeface="Arial Narrow" panose="020B0606020202030204" pitchFamily="34" charset="0"/>
            <a:cs typeface="Arial" panose="020B0604020202020204" pitchFamily="34" charset="0"/>
          </a:endParaRPr>
        </a:p>
      </dgm:t>
    </dgm:pt>
    <dgm:pt modelId="{F8872D3D-1F71-49E8-9ABB-50597F84F81A}">
      <dgm:prSet phldrT="[Texto]" custT="1"/>
      <dgm:spPr/>
      <dgm:t>
        <a:bodyPr/>
        <a:lstStyle/>
        <a:p>
          <a:r>
            <a:rPr lang="es-MX" sz="1300" b="1" dirty="0">
              <a:latin typeface="Arial Narrow" panose="020B0606020202030204" pitchFamily="34" charset="0"/>
              <a:cs typeface="Arial" panose="020B0604020202020204" pitchFamily="34" charset="0"/>
            </a:rPr>
            <a:t>Artículo 79 Fracción I</a:t>
          </a:r>
        </a:p>
        <a:p>
          <a:r>
            <a:rPr lang="es-MX" sz="1300" dirty="0">
              <a:latin typeface="Arial Narrow" panose="020B0606020202030204" pitchFamily="34" charset="0"/>
              <a:cs typeface="Arial" panose="020B0604020202020204" pitchFamily="34" charset="0"/>
            </a:rPr>
            <a:t>Atribuciones de la Auditoría Superior de la Federación</a:t>
          </a:r>
        </a:p>
      </dgm:t>
    </dgm:pt>
    <dgm:pt modelId="{2E632D60-CCAC-4C32-9355-7D0455391AE2}" type="parTrans" cxnId="{52744EAC-BD22-4968-B6C1-63EA89919FF7}">
      <dgm:prSet/>
      <dgm:spPr/>
      <dgm:t>
        <a:bodyPr/>
        <a:lstStyle/>
        <a:p>
          <a:endParaRPr lang="es-MX" sz="1300">
            <a:latin typeface="Arial Narrow" panose="020B0606020202030204" pitchFamily="34" charset="0"/>
            <a:cs typeface="Arial" panose="020B0604020202020204" pitchFamily="34" charset="0"/>
          </a:endParaRPr>
        </a:p>
      </dgm:t>
    </dgm:pt>
    <dgm:pt modelId="{AAE2E819-796C-4BE2-92EE-7F8443727130}" type="sibTrans" cxnId="{52744EAC-BD22-4968-B6C1-63EA89919FF7}">
      <dgm:prSet/>
      <dgm:spPr/>
      <dgm:t>
        <a:bodyPr/>
        <a:lstStyle/>
        <a:p>
          <a:endParaRPr lang="es-MX" sz="1300">
            <a:latin typeface="Arial Narrow" panose="020B0606020202030204" pitchFamily="34" charset="0"/>
            <a:cs typeface="Arial" panose="020B0604020202020204" pitchFamily="34" charset="0"/>
          </a:endParaRPr>
        </a:p>
      </dgm:t>
    </dgm:pt>
    <dgm:pt modelId="{267821EB-AE40-45A2-8F11-DCA313CB3206}">
      <dgm:prSet custT="1"/>
      <dgm:spPr/>
      <dgm:t>
        <a:bodyPr/>
        <a:lstStyle/>
        <a:p>
          <a:r>
            <a:rPr lang="es-MX" sz="1300" b="1" dirty="0">
              <a:latin typeface="Arial Narrow" panose="020B0606020202030204" pitchFamily="34" charset="0"/>
              <a:cs typeface="Arial" panose="020B0604020202020204" pitchFamily="34" charset="0"/>
            </a:rPr>
            <a:t>Artículo 108 Párrafo cuarto</a:t>
          </a:r>
        </a:p>
        <a:p>
          <a:r>
            <a:rPr lang="es-MX" sz="1300" dirty="0">
              <a:latin typeface="Arial Narrow" panose="020B0606020202030204" pitchFamily="34" charset="0"/>
              <a:cs typeface="Arial" panose="020B0604020202020204" pitchFamily="34" charset="0"/>
            </a:rPr>
            <a:t>Responsabilidades de los servidores públicos</a:t>
          </a:r>
        </a:p>
      </dgm:t>
    </dgm:pt>
    <dgm:pt modelId="{F5B136B4-688C-40CE-8288-0C8755B67D3B}" type="parTrans" cxnId="{3A19CC67-3824-41D8-92F0-69962ACC3C82}">
      <dgm:prSet/>
      <dgm:spPr/>
      <dgm:t>
        <a:bodyPr/>
        <a:lstStyle/>
        <a:p>
          <a:endParaRPr lang="es-MX" sz="1300">
            <a:latin typeface="Arial Narrow" panose="020B0606020202030204" pitchFamily="34" charset="0"/>
            <a:cs typeface="Arial" panose="020B0604020202020204" pitchFamily="34" charset="0"/>
          </a:endParaRPr>
        </a:p>
      </dgm:t>
    </dgm:pt>
    <dgm:pt modelId="{9C75D5AC-99F5-4CCE-A637-BA2B7244CCD8}" type="sibTrans" cxnId="{3A19CC67-3824-41D8-92F0-69962ACC3C82}">
      <dgm:prSet/>
      <dgm:spPr/>
      <dgm:t>
        <a:bodyPr/>
        <a:lstStyle/>
        <a:p>
          <a:endParaRPr lang="es-MX" sz="1300">
            <a:latin typeface="Arial Narrow" panose="020B0606020202030204" pitchFamily="34" charset="0"/>
            <a:cs typeface="Arial" panose="020B0604020202020204" pitchFamily="34" charset="0"/>
          </a:endParaRPr>
        </a:p>
      </dgm:t>
    </dgm:pt>
    <dgm:pt modelId="{D3C2A526-498B-4FA8-8C05-D18A0B8B4093}">
      <dgm:prSet custT="1"/>
      <dgm:spPr/>
      <dgm:t>
        <a:bodyPr/>
        <a:lstStyle/>
        <a:p>
          <a:r>
            <a:rPr lang="es-MX" sz="1300" b="1" dirty="0">
              <a:latin typeface="Arial Narrow" panose="020B0606020202030204" pitchFamily="34" charset="0"/>
              <a:cs typeface="Arial" panose="020B0604020202020204" pitchFamily="34" charset="0"/>
            </a:rPr>
            <a:t>Artículo 116 Fracción II, párrafo sexto</a:t>
          </a:r>
        </a:p>
        <a:p>
          <a:r>
            <a:rPr lang="es-MX" sz="1300" b="0" dirty="0">
              <a:latin typeface="Arial Narrow" panose="020B0606020202030204" pitchFamily="34" charset="0"/>
              <a:cs typeface="Arial" panose="020B0604020202020204" pitchFamily="34" charset="0"/>
            </a:rPr>
            <a:t>Entidades de Fiscalización Estatales</a:t>
          </a:r>
        </a:p>
      </dgm:t>
    </dgm:pt>
    <dgm:pt modelId="{BAC8FA67-5CA2-4E76-BF80-C8CB13D6C90D}" type="parTrans" cxnId="{CBFB3897-69D9-49E7-8F9D-01EE609E7F14}">
      <dgm:prSet/>
      <dgm:spPr/>
      <dgm:t>
        <a:bodyPr/>
        <a:lstStyle/>
        <a:p>
          <a:endParaRPr lang="es-MX" sz="1300">
            <a:latin typeface="Arial Narrow" panose="020B0606020202030204" pitchFamily="34" charset="0"/>
            <a:cs typeface="Arial" panose="020B0604020202020204" pitchFamily="34" charset="0"/>
          </a:endParaRPr>
        </a:p>
      </dgm:t>
    </dgm:pt>
    <dgm:pt modelId="{4149A33C-F12F-4B89-A28E-9A52D127B6AD}" type="sibTrans" cxnId="{CBFB3897-69D9-49E7-8F9D-01EE609E7F14}">
      <dgm:prSet/>
      <dgm:spPr/>
      <dgm:t>
        <a:bodyPr/>
        <a:lstStyle/>
        <a:p>
          <a:endParaRPr lang="es-MX" sz="1300">
            <a:latin typeface="Arial Narrow" panose="020B0606020202030204" pitchFamily="34" charset="0"/>
            <a:cs typeface="Arial" panose="020B0604020202020204" pitchFamily="34" charset="0"/>
          </a:endParaRPr>
        </a:p>
      </dgm:t>
    </dgm:pt>
    <dgm:pt modelId="{5C871EB1-D372-4A00-BF8E-F98A36B9A4D9}">
      <dgm:prSet custT="1"/>
      <dgm:spPr/>
      <dgm:t>
        <a:bodyPr/>
        <a:lstStyle/>
        <a:p>
          <a:r>
            <a:rPr lang="es-MX" sz="1300" b="1" dirty="0">
              <a:latin typeface="Arial Narrow" panose="020B0606020202030204" pitchFamily="34" charset="0"/>
              <a:cs typeface="Arial" panose="020B0604020202020204" pitchFamily="34" charset="0"/>
            </a:rPr>
            <a:t>Artículo117 Fracción VIII</a:t>
          </a:r>
        </a:p>
        <a:p>
          <a:r>
            <a:rPr lang="es-MX" sz="1300" b="0" dirty="0">
              <a:latin typeface="Arial Narrow" panose="020B0606020202030204" pitchFamily="34" charset="0"/>
              <a:cs typeface="Arial" panose="020B0604020202020204" pitchFamily="34" charset="0"/>
            </a:rPr>
            <a:t>Materia residual de los Estados</a:t>
          </a:r>
        </a:p>
      </dgm:t>
    </dgm:pt>
    <dgm:pt modelId="{22568360-CB24-4E95-AAA3-AFE1A7A6967E}" type="parTrans" cxnId="{422E7DE7-E0F2-4667-AFEC-9CFCC45DC454}">
      <dgm:prSet/>
      <dgm:spPr/>
      <dgm:t>
        <a:bodyPr/>
        <a:lstStyle/>
        <a:p>
          <a:endParaRPr lang="es-MX" sz="1300">
            <a:latin typeface="Arial Narrow" panose="020B0606020202030204" pitchFamily="34" charset="0"/>
            <a:cs typeface="Arial" panose="020B0604020202020204" pitchFamily="34" charset="0"/>
          </a:endParaRPr>
        </a:p>
      </dgm:t>
    </dgm:pt>
    <dgm:pt modelId="{D4C28001-3FF8-4973-829E-414FDAB41A91}" type="sibTrans" cxnId="{422E7DE7-E0F2-4667-AFEC-9CFCC45DC454}">
      <dgm:prSet/>
      <dgm:spPr/>
      <dgm:t>
        <a:bodyPr/>
        <a:lstStyle/>
        <a:p>
          <a:endParaRPr lang="es-MX" sz="1300">
            <a:latin typeface="Arial Narrow" panose="020B0606020202030204" pitchFamily="34" charset="0"/>
            <a:cs typeface="Arial" panose="020B0604020202020204" pitchFamily="34" charset="0"/>
          </a:endParaRPr>
        </a:p>
      </dgm:t>
    </dgm:pt>
    <dgm:pt modelId="{765AC446-0BB3-4BE3-B0D3-402AF57F7247}">
      <dgm:prSet custT="1"/>
      <dgm:spPr>
        <a:solidFill>
          <a:srgbClr val="92D050"/>
        </a:solidFill>
      </dgm:spPr>
      <dgm:t>
        <a:bodyPr/>
        <a:lstStyle/>
        <a:p>
          <a:r>
            <a:rPr lang="es-MX" sz="1300" b="1" dirty="0">
              <a:latin typeface="Arial Narrow" panose="020B0606020202030204" pitchFamily="34" charset="0"/>
              <a:cs typeface="Arial" panose="020B0604020202020204" pitchFamily="34" charset="0"/>
            </a:rPr>
            <a:t>Fracción VIII</a:t>
          </a:r>
        </a:p>
        <a:p>
          <a:r>
            <a:rPr lang="es-MX" sz="1300" dirty="0">
              <a:latin typeface="Arial Narrow" panose="020B0606020202030204" pitchFamily="34" charset="0"/>
              <a:cs typeface="Arial" panose="020B0604020202020204" pitchFamily="34" charset="0"/>
            </a:rPr>
            <a:t>En materia de deuda pública</a:t>
          </a:r>
        </a:p>
      </dgm:t>
    </dgm:pt>
    <dgm:pt modelId="{1F87C8C2-7FC0-4BC5-9C79-C8DC3AC7F431}" type="parTrans" cxnId="{58DF12F0-7724-4A78-8C35-DB20B9A89521}">
      <dgm:prSet/>
      <dgm:spPr/>
      <dgm:t>
        <a:bodyPr/>
        <a:lstStyle/>
        <a:p>
          <a:endParaRPr lang="es-MX" sz="1300">
            <a:latin typeface="Arial Narrow" panose="020B0606020202030204" pitchFamily="34" charset="0"/>
            <a:cs typeface="Arial" panose="020B0604020202020204" pitchFamily="34" charset="0"/>
          </a:endParaRPr>
        </a:p>
      </dgm:t>
    </dgm:pt>
    <dgm:pt modelId="{5C707678-9D9D-4AD9-8B91-A70A55D2CF8A}" type="sibTrans" cxnId="{58DF12F0-7724-4A78-8C35-DB20B9A89521}">
      <dgm:prSet/>
      <dgm:spPr/>
      <dgm:t>
        <a:bodyPr/>
        <a:lstStyle/>
        <a:p>
          <a:endParaRPr lang="es-MX" sz="1300">
            <a:latin typeface="Arial Narrow" panose="020B0606020202030204" pitchFamily="34" charset="0"/>
            <a:cs typeface="Arial" panose="020B0604020202020204" pitchFamily="34" charset="0"/>
          </a:endParaRPr>
        </a:p>
      </dgm:t>
    </dgm:pt>
    <dgm:pt modelId="{C73BCD83-AB42-4299-BEC2-A25FB7422B86}">
      <dgm:prSet custT="1"/>
      <dgm:spPr>
        <a:solidFill>
          <a:srgbClr val="92D050"/>
        </a:solidFill>
      </dgm:spPr>
      <dgm:t>
        <a:bodyPr/>
        <a:lstStyle/>
        <a:p>
          <a:r>
            <a:rPr lang="es-MX" sz="1300" b="1" dirty="0">
              <a:latin typeface="Arial Narrow" panose="020B0606020202030204" pitchFamily="34" charset="0"/>
              <a:cs typeface="Arial" panose="020B0604020202020204" pitchFamily="34" charset="0"/>
            </a:rPr>
            <a:t>Fracción XXIX-W</a:t>
          </a:r>
        </a:p>
        <a:p>
          <a:r>
            <a:rPr lang="es-MX" sz="1300" dirty="0">
              <a:latin typeface="Arial Narrow" panose="020B0606020202030204" pitchFamily="34" charset="0"/>
              <a:cs typeface="Arial" panose="020B0604020202020204" pitchFamily="34" charset="0"/>
            </a:rPr>
            <a:t>Expedir leyes en materia de responsabilidad hacendaria</a:t>
          </a:r>
        </a:p>
      </dgm:t>
    </dgm:pt>
    <dgm:pt modelId="{EC829885-53C1-47BC-8F5E-CE960160EEBB}" type="parTrans" cxnId="{363CCF26-2B00-4DFD-9C35-6D79EF4D7405}">
      <dgm:prSet/>
      <dgm:spPr/>
      <dgm:t>
        <a:bodyPr/>
        <a:lstStyle/>
        <a:p>
          <a:endParaRPr lang="es-MX" sz="1300">
            <a:latin typeface="Arial Narrow" panose="020B0606020202030204" pitchFamily="34" charset="0"/>
            <a:cs typeface="Arial" panose="020B0604020202020204" pitchFamily="34" charset="0"/>
          </a:endParaRPr>
        </a:p>
      </dgm:t>
    </dgm:pt>
    <dgm:pt modelId="{1B73F0FA-A385-449F-ADB2-65C7DC3D78D5}" type="sibTrans" cxnId="{363CCF26-2B00-4DFD-9C35-6D79EF4D7405}">
      <dgm:prSet/>
      <dgm:spPr/>
      <dgm:t>
        <a:bodyPr/>
        <a:lstStyle/>
        <a:p>
          <a:endParaRPr lang="es-MX" sz="1300">
            <a:latin typeface="Arial Narrow" panose="020B0606020202030204" pitchFamily="34" charset="0"/>
            <a:cs typeface="Arial" panose="020B0604020202020204" pitchFamily="34" charset="0"/>
          </a:endParaRPr>
        </a:p>
      </dgm:t>
    </dgm:pt>
    <dgm:pt modelId="{0030A43F-4E8E-4A57-B5E6-3E63A63B2037}">
      <dgm:prSet custT="1"/>
      <dgm:spPr/>
      <dgm:t>
        <a:bodyPr/>
        <a:lstStyle/>
        <a:p>
          <a:r>
            <a:rPr lang="es-MX" sz="1300" dirty="0">
              <a:latin typeface="Arial Narrow" panose="020B0606020202030204" pitchFamily="34" charset="0"/>
              <a:cs typeface="Arial" panose="020B0604020202020204" pitchFamily="34" charset="0"/>
            </a:rPr>
            <a:t>Fiscalizar garantías</a:t>
          </a:r>
        </a:p>
      </dgm:t>
    </dgm:pt>
    <dgm:pt modelId="{8965CC66-5253-4938-AE7B-8827714278F8}" type="parTrans" cxnId="{37AC8154-CB68-48E7-B6D9-7A7BBD7D1E64}">
      <dgm:prSet/>
      <dgm:spPr/>
      <dgm:t>
        <a:bodyPr/>
        <a:lstStyle/>
        <a:p>
          <a:endParaRPr lang="es-MX" sz="1300">
            <a:latin typeface="Arial Narrow" panose="020B0606020202030204" pitchFamily="34" charset="0"/>
            <a:cs typeface="Arial" panose="020B0604020202020204" pitchFamily="34" charset="0"/>
          </a:endParaRPr>
        </a:p>
      </dgm:t>
    </dgm:pt>
    <dgm:pt modelId="{21DA2C9E-5153-483F-AAF7-BD62F1667B31}" type="sibTrans" cxnId="{37AC8154-CB68-48E7-B6D9-7A7BBD7D1E64}">
      <dgm:prSet/>
      <dgm:spPr/>
      <dgm:t>
        <a:bodyPr/>
        <a:lstStyle/>
        <a:p>
          <a:endParaRPr lang="es-MX" sz="1300">
            <a:latin typeface="Arial Narrow" panose="020B0606020202030204" pitchFamily="34" charset="0"/>
            <a:cs typeface="Arial" panose="020B0604020202020204" pitchFamily="34" charset="0"/>
          </a:endParaRPr>
        </a:p>
      </dgm:t>
    </dgm:pt>
    <dgm:pt modelId="{58177786-C38D-4683-B094-CA101E72632C}">
      <dgm:prSet custT="1"/>
      <dgm:spPr/>
      <dgm:t>
        <a:bodyPr/>
        <a:lstStyle/>
        <a:p>
          <a:r>
            <a:rPr lang="es-MX" sz="1300" dirty="0">
              <a:latin typeface="Arial Narrow" panose="020B0606020202030204" pitchFamily="34" charset="0"/>
              <a:cs typeface="Arial" panose="020B0604020202020204" pitchFamily="34" charset="0"/>
            </a:rPr>
            <a:t>Planeación del Desarrollo Nacional, Estatal y Municipal </a:t>
          </a:r>
        </a:p>
      </dgm:t>
    </dgm:pt>
    <dgm:pt modelId="{7E5AA274-67B3-483C-BBC3-9478D8EC200A}" type="parTrans" cxnId="{048AE351-887C-4A58-B28E-947497C4F9D7}">
      <dgm:prSet/>
      <dgm:spPr/>
      <dgm:t>
        <a:bodyPr/>
        <a:lstStyle/>
        <a:p>
          <a:endParaRPr lang="es-MX" sz="1300">
            <a:latin typeface="Arial Narrow" panose="020B0606020202030204" pitchFamily="34" charset="0"/>
            <a:cs typeface="Arial" panose="020B0604020202020204" pitchFamily="34" charset="0"/>
          </a:endParaRPr>
        </a:p>
      </dgm:t>
    </dgm:pt>
    <dgm:pt modelId="{395068BB-5B05-4176-8264-ED70C959C953}" type="sibTrans" cxnId="{048AE351-887C-4A58-B28E-947497C4F9D7}">
      <dgm:prSet/>
      <dgm:spPr/>
      <dgm:t>
        <a:bodyPr/>
        <a:lstStyle/>
        <a:p>
          <a:endParaRPr lang="es-MX" sz="1300">
            <a:latin typeface="Arial Narrow" panose="020B0606020202030204" pitchFamily="34" charset="0"/>
            <a:cs typeface="Arial" panose="020B0604020202020204" pitchFamily="34" charset="0"/>
          </a:endParaRPr>
        </a:p>
      </dgm:t>
    </dgm:pt>
    <dgm:pt modelId="{88D1A97D-3BE5-498F-B21E-E5542741019D}">
      <dgm:prSet custT="1"/>
      <dgm:spPr/>
      <dgm:t>
        <a:bodyPr/>
        <a:lstStyle/>
        <a:p>
          <a:r>
            <a:rPr lang="es-MX" sz="1300" dirty="0">
              <a:latin typeface="Arial Narrow" panose="020B0606020202030204" pitchFamily="34" charset="0"/>
              <a:cs typeface="Arial" panose="020B0604020202020204" pitchFamily="34" charset="0"/>
            </a:rPr>
            <a:t>Fiscalizar empréstitos</a:t>
          </a:r>
        </a:p>
      </dgm:t>
    </dgm:pt>
    <dgm:pt modelId="{FD036E69-FF9F-43E8-AA95-7CDCA328C495}" type="parTrans" cxnId="{7A0DC00B-6CF9-47E9-87C6-DA5076D8F72A}">
      <dgm:prSet/>
      <dgm:spPr/>
      <dgm:t>
        <a:bodyPr/>
        <a:lstStyle/>
        <a:p>
          <a:endParaRPr lang="es-MX" sz="1300">
            <a:latin typeface="Arial Narrow" panose="020B0606020202030204" pitchFamily="34" charset="0"/>
          </a:endParaRPr>
        </a:p>
      </dgm:t>
    </dgm:pt>
    <dgm:pt modelId="{A85B6322-9D6A-4D3E-B38A-93889AD57605}" type="sibTrans" cxnId="{7A0DC00B-6CF9-47E9-87C6-DA5076D8F72A}">
      <dgm:prSet/>
      <dgm:spPr/>
      <dgm:t>
        <a:bodyPr/>
        <a:lstStyle/>
        <a:p>
          <a:endParaRPr lang="es-MX" sz="1300">
            <a:latin typeface="Arial Narrow" panose="020B0606020202030204" pitchFamily="34" charset="0"/>
          </a:endParaRPr>
        </a:p>
      </dgm:t>
    </dgm:pt>
    <dgm:pt modelId="{00A1BAE1-356E-402A-B7AC-62A4288070CC}">
      <dgm:prSet custT="1"/>
      <dgm:spPr/>
      <dgm:t>
        <a:bodyPr/>
        <a:lstStyle/>
        <a:p>
          <a:r>
            <a:rPr lang="es-MX" sz="1300" dirty="0">
              <a:latin typeface="Arial Narrow" panose="020B0606020202030204" pitchFamily="34" charset="0"/>
              <a:cs typeface="Arial" panose="020B0604020202020204" pitchFamily="34" charset="0"/>
            </a:rPr>
            <a:t>Responsabilidad por el manejo indebido de la recursos públicos y la deuda pública</a:t>
          </a:r>
        </a:p>
      </dgm:t>
    </dgm:pt>
    <dgm:pt modelId="{9850A58B-4E5D-43EB-A04C-4570BFBB73A3}" type="parTrans" cxnId="{7499E367-1506-40B4-9DC9-02003188965C}">
      <dgm:prSet/>
      <dgm:spPr/>
      <dgm:t>
        <a:bodyPr/>
        <a:lstStyle/>
        <a:p>
          <a:endParaRPr lang="es-MX" sz="1300">
            <a:latin typeface="Arial Narrow" panose="020B0606020202030204" pitchFamily="34" charset="0"/>
          </a:endParaRPr>
        </a:p>
      </dgm:t>
    </dgm:pt>
    <dgm:pt modelId="{6EEB098C-79F2-4BD6-AE91-B1ADE99CEF81}" type="sibTrans" cxnId="{7499E367-1506-40B4-9DC9-02003188965C}">
      <dgm:prSet/>
      <dgm:spPr/>
      <dgm:t>
        <a:bodyPr/>
        <a:lstStyle/>
        <a:p>
          <a:endParaRPr lang="es-MX" sz="1300">
            <a:latin typeface="Arial Narrow" panose="020B0606020202030204" pitchFamily="34" charset="0"/>
          </a:endParaRPr>
        </a:p>
      </dgm:t>
    </dgm:pt>
    <dgm:pt modelId="{95B4F713-50A2-490B-B7AD-7C0464B147F0}">
      <dgm:prSet custT="1"/>
      <dgm:spPr/>
      <dgm:t>
        <a:bodyPr/>
        <a:lstStyle/>
        <a:p>
          <a:r>
            <a:rPr lang="es-MX" sz="1300" dirty="0">
              <a:latin typeface="Arial Narrow" panose="020B0606020202030204" pitchFamily="34" charset="0"/>
              <a:cs typeface="Arial" panose="020B0604020202020204" pitchFamily="34" charset="0"/>
            </a:rPr>
            <a:t>Fiscalizar acciones de Estados y Municipios en materia de fondos, recursos locales y deuda pública</a:t>
          </a:r>
        </a:p>
      </dgm:t>
    </dgm:pt>
    <dgm:pt modelId="{57620AB3-532B-42A6-B6B9-54E687FE3920}" type="parTrans" cxnId="{22FE54FC-11A8-458A-B6C0-17043D6BEB23}">
      <dgm:prSet/>
      <dgm:spPr/>
      <dgm:t>
        <a:bodyPr/>
        <a:lstStyle/>
        <a:p>
          <a:endParaRPr lang="es-MX" sz="1300">
            <a:latin typeface="Arial Narrow" panose="020B0606020202030204" pitchFamily="34" charset="0"/>
          </a:endParaRPr>
        </a:p>
      </dgm:t>
    </dgm:pt>
    <dgm:pt modelId="{2F40D454-F49C-4F16-A447-AA2C70B473C8}" type="sibTrans" cxnId="{22FE54FC-11A8-458A-B6C0-17043D6BEB23}">
      <dgm:prSet/>
      <dgm:spPr/>
      <dgm:t>
        <a:bodyPr/>
        <a:lstStyle/>
        <a:p>
          <a:endParaRPr lang="es-MX" sz="1300">
            <a:latin typeface="Arial Narrow" panose="020B0606020202030204" pitchFamily="34" charset="0"/>
          </a:endParaRPr>
        </a:p>
      </dgm:t>
    </dgm:pt>
    <dgm:pt modelId="{0B30A25D-7477-4D8D-B2A2-6CE7E3BFACA5}">
      <dgm:prSet custT="1"/>
      <dgm:spPr/>
      <dgm:t>
        <a:bodyPr/>
        <a:lstStyle/>
        <a:p>
          <a:r>
            <a:rPr lang="es-MX" sz="1300" b="0" dirty="0">
              <a:latin typeface="Arial Narrow" panose="020B0606020202030204" pitchFamily="34" charset="0"/>
              <a:cs typeface="Arial" panose="020B0604020202020204" pitchFamily="34" charset="0"/>
            </a:rPr>
            <a:t>Prohibiciones para los Estados</a:t>
          </a:r>
          <a:endParaRPr lang="es-MX" sz="1300" b="0" dirty="0">
            <a:latin typeface="Arial Narrow" panose="020B0606020202030204" pitchFamily="34" charset="0"/>
          </a:endParaRPr>
        </a:p>
      </dgm:t>
    </dgm:pt>
    <dgm:pt modelId="{063B9ECD-D8F2-419F-A77F-20FF2F34A0AC}" type="parTrans" cxnId="{1CB1E7D2-CCBD-47DC-A3A8-01EA81291AFA}">
      <dgm:prSet/>
      <dgm:spPr/>
      <dgm:t>
        <a:bodyPr/>
        <a:lstStyle/>
        <a:p>
          <a:endParaRPr lang="es-MX" sz="1300">
            <a:latin typeface="Arial Narrow" panose="020B0606020202030204" pitchFamily="34" charset="0"/>
          </a:endParaRPr>
        </a:p>
      </dgm:t>
    </dgm:pt>
    <dgm:pt modelId="{0CA103FE-C240-4684-BD8B-47C852302EBD}" type="sibTrans" cxnId="{1CB1E7D2-CCBD-47DC-A3A8-01EA81291AFA}">
      <dgm:prSet/>
      <dgm:spPr/>
      <dgm:t>
        <a:bodyPr/>
        <a:lstStyle/>
        <a:p>
          <a:endParaRPr lang="es-MX" sz="1300">
            <a:latin typeface="Arial Narrow" panose="020B0606020202030204" pitchFamily="34" charset="0"/>
          </a:endParaRPr>
        </a:p>
      </dgm:t>
    </dgm:pt>
    <dgm:pt modelId="{3D1DEFAA-2689-4955-869A-25A3E17308A1}">
      <dgm:prSet custT="1"/>
      <dgm:spPr/>
      <dgm:t>
        <a:bodyPr/>
        <a:lstStyle/>
        <a:p>
          <a:r>
            <a:rPr lang="es-ES" sz="1300" b="0" dirty="0">
              <a:latin typeface="Arial Narrow" panose="020B0606020202030204" pitchFamily="34" charset="0"/>
              <a:cs typeface="Arial" pitchFamily="34" charset="0"/>
            </a:rPr>
            <a:t>Autorización de créditos en el ámbito local </a:t>
          </a:r>
          <a:endParaRPr lang="es-MX" sz="1300" b="0" dirty="0">
            <a:latin typeface="Arial Narrow" panose="020B0606020202030204" pitchFamily="34" charset="0"/>
          </a:endParaRPr>
        </a:p>
      </dgm:t>
    </dgm:pt>
    <dgm:pt modelId="{B114DD03-6AC3-4812-8A36-7D92C88DCB79}" type="parTrans" cxnId="{2FB694F7-0DC0-48FA-8050-449FC8F1DDB4}">
      <dgm:prSet/>
      <dgm:spPr/>
      <dgm:t>
        <a:bodyPr/>
        <a:lstStyle/>
        <a:p>
          <a:endParaRPr lang="es-MX" sz="1300">
            <a:latin typeface="Arial Narrow" panose="020B0606020202030204" pitchFamily="34" charset="0"/>
          </a:endParaRPr>
        </a:p>
      </dgm:t>
    </dgm:pt>
    <dgm:pt modelId="{7C1E5E58-E378-4D9D-B02D-B582DA0306E7}" type="sibTrans" cxnId="{2FB694F7-0DC0-48FA-8050-449FC8F1DDB4}">
      <dgm:prSet/>
      <dgm:spPr/>
      <dgm:t>
        <a:bodyPr/>
        <a:lstStyle/>
        <a:p>
          <a:endParaRPr lang="es-MX" sz="1300">
            <a:latin typeface="Arial Narrow" panose="020B0606020202030204" pitchFamily="34" charset="0"/>
          </a:endParaRPr>
        </a:p>
      </dgm:t>
    </dgm:pt>
    <dgm:pt modelId="{545D5819-CEA1-432C-B1E6-FC5141BCAEE6}" type="pres">
      <dgm:prSet presAssocID="{E82D272C-6355-4B58-8B36-C2B8AEC6E14E}" presName="hierChild1" presStyleCnt="0">
        <dgm:presLayoutVars>
          <dgm:orgChart val="1"/>
          <dgm:chPref val="1"/>
          <dgm:dir/>
          <dgm:animOne val="branch"/>
          <dgm:animLvl val="lvl"/>
          <dgm:resizeHandles/>
        </dgm:presLayoutVars>
      </dgm:prSet>
      <dgm:spPr/>
      <dgm:t>
        <a:bodyPr/>
        <a:lstStyle/>
        <a:p>
          <a:endParaRPr lang="es-ES"/>
        </a:p>
      </dgm:t>
    </dgm:pt>
    <dgm:pt modelId="{2F8EC37F-EA6D-4C6A-AEC0-16C14D6753D5}" type="pres">
      <dgm:prSet presAssocID="{C68A0D46-5BEF-4A4B-8A43-18CC9F59288B}" presName="hierRoot1" presStyleCnt="0">
        <dgm:presLayoutVars>
          <dgm:hierBranch val="init"/>
        </dgm:presLayoutVars>
      </dgm:prSet>
      <dgm:spPr/>
    </dgm:pt>
    <dgm:pt modelId="{2937F672-3920-4EEF-AFB7-F9C801553160}" type="pres">
      <dgm:prSet presAssocID="{C68A0D46-5BEF-4A4B-8A43-18CC9F59288B}" presName="rootComposite1" presStyleCnt="0"/>
      <dgm:spPr/>
    </dgm:pt>
    <dgm:pt modelId="{D8EF84EE-4994-457A-AA9D-1FA4EC6DB6ED}" type="pres">
      <dgm:prSet presAssocID="{C68A0D46-5BEF-4A4B-8A43-18CC9F59288B}" presName="rootText1" presStyleLbl="node0" presStyleIdx="0" presStyleCnt="1" custScaleX="292672" custScaleY="72298" custLinFactNeighborX="-857" custLinFactNeighborY="-5143">
        <dgm:presLayoutVars>
          <dgm:chPref val="3"/>
        </dgm:presLayoutVars>
      </dgm:prSet>
      <dgm:spPr/>
      <dgm:t>
        <a:bodyPr/>
        <a:lstStyle/>
        <a:p>
          <a:endParaRPr lang="es-ES"/>
        </a:p>
      </dgm:t>
    </dgm:pt>
    <dgm:pt modelId="{23817A5A-EE84-4919-BF21-0D1D99BAC3D3}" type="pres">
      <dgm:prSet presAssocID="{C68A0D46-5BEF-4A4B-8A43-18CC9F59288B}" presName="rootConnector1" presStyleLbl="node1" presStyleIdx="0" presStyleCnt="0"/>
      <dgm:spPr/>
      <dgm:t>
        <a:bodyPr/>
        <a:lstStyle/>
        <a:p>
          <a:endParaRPr lang="es-ES"/>
        </a:p>
      </dgm:t>
    </dgm:pt>
    <dgm:pt modelId="{74DFBF37-B130-4404-82C8-4226438125C2}" type="pres">
      <dgm:prSet presAssocID="{C68A0D46-5BEF-4A4B-8A43-18CC9F59288B}" presName="hierChild2" presStyleCnt="0"/>
      <dgm:spPr/>
    </dgm:pt>
    <dgm:pt modelId="{DC39FFC3-E3B1-4F34-A46C-7FDFDFA9BDFB}" type="pres">
      <dgm:prSet presAssocID="{9C24925D-6617-4A7B-8B3F-5ED42A9BE5F7}" presName="Name37" presStyleLbl="parChTrans1D2" presStyleIdx="0" presStyleCnt="6"/>
      <dgm:spPr/>
      <dgm:t>
        <a:bodyPr/>
        <a:lstStyle/>
        <a:p>
          <a:endParaRPr lang="es-ES"/>
        </a:p>
      </dgm:t>
    </dgm:pt>
    <dgm:pt modelId="{28558564-FD91-49CB-B342-289411887572}" type="pres">
      <dgm:prSet presAssocID="{ADB8894B-3B2F-47CF-867B-FE97A221C942}" presName="hierRoot2" presStyleCnt="0">
        <dgm:presLayoutVars>
          <dgm:hierBranch val="init"/>
        </dgm:presLayoutVars>
      </dgm:prSet>
      <dgm:spPr/>
    </dgm:pt>
    <dgm:pt modelId="{5EFF5C12-5345-4B46-9D95-47C7B6939C69}" type="pres">
      <dgm:prSet presAssocID="{ADB8894B-3B2F-47CF-867B-FE97A221C942}" presName="rootComposite" presStyleCnt="0"/>
      <dgm:spPr/>
    </dgm:pt>
    <dgm:pt modelId="{67235F33-1EB2-48D5-B8E9-1D2D547D1E70}" type="pres">
      <dgm:prSet presAssocID="{ADB8894B-3B2F-47CF-867B-FE97A221C942}" presName="rootText" presStyleLbl="node2" presStyleIdx="0" presStyleCnt="6" custScaleY="137202">
        <dgm:presLayoutVars>
          <dgm:chPref val="3"/>
        </dgm:presLayoutVars>
      </dgm:prSet>
      <dgm:spPr/>
      <dgm:t>
        <a:bodyPr/>
        <a:lstStyle/>
        <a:p>
          <a:endParaRPr lang="es-ES"/>
        </a:p>
      </dgm:t>
    </dgm:pt>
    <dgm:pt modelId="{BDE33C92-A40D-4A8C-9AE2-54EA109E4CA0}" type="pres">
      <dgm:prSet presAssocID="{ADB8894B-3B2F-47CF-867B-FE97A221C942}" presName="rootConnector" presStyleLbl="node2" presStyleIdx="0" presStyleCnt="6"/>
      <dgm:spPr/>
      <dgm:t>
        <a:bodyPr/>
        <a:lstStyle/>
        <a:p>
          <a:endParaRPr lang="es-ES"/>
        </a:p>
      </dgm:t>
    </dgm:pt>
    <dgm:pt modelId="{B3C3A95D-49F6-4B42-AB0B-3E322DC924EA}" type="pres">
      <dgm:prSet presAssocID="{ADB8894B-3B2F-47CF-867B-FE97A221C942}" presName="hierChild4" presStyleCnt="0"/>
      <dgm:spPr/>
    </dgm:pt>
    <dgm:pt modelId="{E785D406-B3D7-46B7-9362-04E90AD1F644}" type="pres">
      <dgm:prSet presAssocID="{7E5AA274-67B3-483C-BBC3-9478D8EC200A}" presName="Name37" presStyleLbl="parChTrans1D3" presStyleIdx="0" presStyleCnt="9"/>
      <dgm:spPr/>
      <dgm:t>
        <a:bodyPr/>
        <a:lstStyle/>
        <a:p>
          <a:endParaRPr lang="es-ES"/>
        </a:p>
      </dgm:t>
    </dgm:pt>
    <dgm:pt modelId="{3BB86677-BF3C-40F7-A8C5-2C496CF52FF4}" type="pres">
      <dgm:prSet presAssocID="{58177786-C38D-4683-B094-CA101E72632C}" presName="hierRoot2" presStyleCnt="0">
        <dgm:presLayoutVars>
          <dgm:hierBranch val="init"/>
        </dgm:presLayoutVars>
      </dgm:prSet>
      <dgm:spPr/>
    </dgm:pt>
    <dgm:pt modelId="{883572DC-12F4-4043-82B5-AFAA1CD82A6B}" type="pres">
      <dgm:prSet presAssocID="{58177786-C38D-4683-B094-CA101E72632C}" presName="rootComposite" presStyleCnt="0"/>
      <dgm:spPr/>
    </dgm:pt>
    <dgm:pt modelId="{B883AF38-6025-4624-8D9E-B23E3B4E5164}" type="pres">
      <dgm:prSet presAssocID="{58177786-C38D-4683-B094-CA101E72632C}" presName="rootText" presStyleLbl="node3" presStyleIdx="0" presStyleCnt="9" custScaleX="105079" custScaleY="143287">
        <dgm:presLayoutVars>
          <dgm:chPref val="3"/>
        </dgm:presLayoutVars>
      </dgm:prSet>
      <dgm:spPr/>
      <dgm:t>
        <a:bodyPr/>
        <a:lstStyle/>
        <a:p>
          <a:endParaRPr lang="es-ES"/>
        </a:p>
      </dgm:t>
    </dgm:pt>
    <dgm:pt modelId="{FCF06C74-2DAD-4B8E-BF57-38C67B2B5082}" type="pres">
      <dgm:prSet presAssocID="{58177786-C38D-4683-B094-CA101E72632C}" presName="rootConnector" presStyleLbl="node3" presStyleIdx="0" presStyleCnt="9"/>
      <dgm:spPr/>
      <dgm:t>
        <a:bodyPr/>
        <a:lstStyle/>
        <a:p>
          <a:endParaRPr lang="es-ES"/>
        </a:p>
      </dgm:t>
    </dgm:pt>
    <dgm:pt modelId="{A980FFBC-C8E1-4822-9FC1-9C25BBAE88A0}" type="pres">
      <dgm:prSet presAssocID="{58177786-C38D-4683-B094-CA101E72632C}" presName="hierChild4" presStyleCnt="0"/>
      <dgm:spPr/>
    </dgm:pt>
    <dgm:pt modelId="{DB251148-7467-4D09-B759-6F61323D5C8C}" type="pres">
      <dgm:prSet presAssocID="{58177786-C38D-4683-B094-CA101E72632C}" presName="hierChild5" presStyleCnt="0"/>
      <dgm:spPr/>
    </dgm:pt>
    <dgm:pt modelId="{6369E823-B59F-48BC-9C48-17DE876D8D0A}" type="pres">
      <dgm:prSet presAssocID="{ADB8894B-3B2F-47CF-867B-FE97A221C942}" presName="hierChild5" presStyleCnt="0"/>
      <dgm:spPr/>
    </dgm:pt>
    <dgm:pt modelId="{D3D46901-7C15-4508-8074-75BE3CBB9BCF}" type="pres">
      <dgm:prSet presAssocID="{DE5D2072-12A3-4F5E-A5B1-5618E813B8B6}" presName="Name37" presStyleLbl="parChTrans1D2" presStyleIdx="1" presStyleCnt="6"/>
      <dgm:spPr/>
      <dgm:t>
        <a:bodyPr/>
        <a:lstStyle/>
        <a:p>
          <a:endParaRPr lang="es-ES"/>
        </a:p>
      </dgm:t>
    </dgm:pt>
    <dgm:pt modelId="{EBD6CCE1-978C-4921-ABD0-D21661BA5022}" type="pres">
      <dgm:prSet presAssocID="{7ACBBD2A-35BC-46DF-A0C3-44CFF7687EA0}" presName="hierRoot2" presStyleCnt="0">
        <dgm:presLayoutVars>
          <dgm:hierBranch val="init"/>
        </dgm:presLayoutVars>
      </dgm:prSet>
      <dgm:spPr/>
    </dgm:pt>
    <dgm:pt modelId="{5DD12984-F485-45AA-9CBE-68C75CF1142B}" type="pres">
      <dgm:prSet presAssocID="{7ACBBD2A-35BC-46DF-A0C3-44CFF7687EA0}" presName="rootComposite" presStyleCnt="0"/>
      <dgm:spPr/>
    </dgm:pt>
    <dgm:pt modelId="{F1D92C38-8790-43A6-92CA-6D2560DF7178}" type="pres">
      <dgm:prSet presAssocID="{7ACBBD2A-35BC-46DF-A0C3-44CFF7687EA0}" presName="rootText" presStyleLbl="node2" presStyleIdx="1" presStyleCnt="6" custScaleX="111851" custScaleY="125694">
        <dgm:presLayoutVars>
          <dgm:chPref val="3"/>
        </dgm:presLayoutVars>
      </dgm:prSet>
      <dgm:spPr/>
      <dgm:t>
        <a:bodyPr/>
        <a:lstStyle/>
        <a:p>
          <a:endParaRPr lang="es-ES"/>
        </a:p>
      </dgm:t>
    </dgm:pt>
    <dgm:pt modelId="{7BCE2120-7C46-4559-9F05-975C297052E4}" type="pres">
      <dgm:prSet presAssocID="{7ACBBD2A-35BC-46DF-A0C3-44CFF7687EA0}" presName="rootConnector" presStyleLbl="node2" presStyleIdx="1" presStyleCnt="6"/>
      <dgm:spPr/>
      <dgm:t>
        <a:bodyPr/>
        <a:lstStyle/>
        <a:p>
          <a:endParaRPr lang="es-ES"/>
        </a:p>
      </dgm:t>
    </dgm:pt>
    <dgm:pt modelId="{6EF13A94-1CE0-4685-A94E-D64CBBAE24E0}" type="pres">
      <dgm:prSet presAssocID="{7ACBBD2A-35BC-46DF-A0C3-44CFF7687EA0}" presName="hierChild4" presStyleCnt="0"/>
      <dgm:spPr/>
    </dgm:pt>
    <dgm:pt modelId="{21269C89-647A-48DD-A7EA-128F9361EFA6}" type="pres">
      <dgm:prSet presAssocID="{1F87C8C2-7FC0-4BC5-9C79-C8DC3AC7F431}" presName="Name37" presStyleLbl="parChTrans1D3" presStyleIdx="1" presStyleCnt="9"/>
      <dgm:spPr/>
      <dgm:t>
        <a:bodyPr/>
        <a:lstStyle/>
        <a:p>
          <a:endParaRPr lang="es-ES"/>
        </a:p>
      </dgm:t>
    </dgm:pt>
    <dgm:pt modelId="{BFA26F8E-571A-4432-8F5C-3ED33644D43D}" type="pres">
      <dgm:prSet presAssocID="{765AC446-0BB3-4BE3-B0D3-402AF57F7247}" presName="hierRoot2" presStyleCnt="0">
        <dgm:presLayoutVars>
          <dgm:hierBranch val="init"/>
        </dgm:presLayoutVars>
      </dgm:prSet>
      <dgm:spPr/>
    </dgm:pt>
    <dgm:pt modelId="{73301456-7114-45FE-AEAA-45DC7F8F6240}" type="pres">
      <dgm:prSet presAssocID="{765AC446-0BB3-4BE3-B0D3-402AF57F7247}" presName="rootComposite" presStyleCnt="0"/>
      <dgm:spPr/>
    </dgm:pt>
    <dgm:pt modelId="{2F6F54DE-203C-492D-B77B-EDE9AFC7F503}" type="pres">
      <dgm:prSet presAssocID="{765AC446-0BB3-4BE3-B0D3-402AF57F7247}" presName="rootText" presStyleLbl="node3" presStyleIdx="1" presStyleCnt="9">
        <dgm:presLayoutVars>
          <dgm:chPref val="3"/>
        </dgm:presLayoutVars>
      </dgm:prSet>
      <dgm:spPr/>
      <dgm:t>
        <a:bodyPr/>
        <a:lstStyle/>
        <a:p>
          <a:endParaRPr lang="es-ES"/>
        </a:p>
      </dgm:t>
    </dgm:pt>
    <dgm:pt modelId="{C1571644-A6A3-4F3C-9183-39F1E7FAAE34}" type="pres">
      <dgm:prSet presAssocID="{765AC446-0BB3-4BE3-B0D3-402AF57F7247}" presName="rootConnector" presStyleLbl="node3" presStyleIdx="1" presStyleCnt="9"/>
      <dgm:spPr/>
      <dgm:t>
        <a:bodyPr/>
        <a:lstStyle/>
        <a:p>
          <a:endParaRPr lang="es-ES"/>
        </a:p>
      </dgm:t>
    </dgm:pt>
    <dgm:pt modelId="{146B0B45-0329-4A91-A410-C802A50F6F71}" type="pres">
      <dgm:prSet presAssocID="{765AC446-0BB3-4BE3-B0D3-402AF57F7247}" presName="hierChild4" presStyleCnt="0"/>
      <dgm:spPr/>
    </dgm:pt>
    <dgm:pt modelId="{F96F6973-79AC-4CF8-9988-AE1A474DDEC3}" type="pres">
      <dgm:prSet presAssocID="{765AC446-0BB3-4BE3-B0D3-402AF57F7247}" presName="hierChild5" presStyleCnt="0"/>
      <dgm:spPr/>
    </dgm:pt>
    <dgm:pt modelId="{3D78A5DA-8FE0-4A5C-B0BE-C979A2632E3D}" type="pres">
      <dgm:prSet presAssocID="{EC829885-53C1-47BC-8F5E-CE960160EEBB}" presName="Name37" presStyleLbl="parChTrans1D3" presStyleIdx="2" presStyleCnt="9"/>
      <dgm:spPr/>
      <dgm:t>
        <a:bodyPr/>
        <a:lstStyle/>
        <a:p>
          <a:endParaRPr lang="es-ES"/>
        </a:p>
      </dgm:t>
    </dgm:pt>
    <dgm:pt modelId="{B7629FD5-255D-49B3-82B0-1650F6703A5D}" type="pres">
      <dgm:prSet presAssocID="{C73BCD83-AB42-4299-BEC2-A25FB7422B86}" presName="hierRoot2" presStyleCnt="0">
        <dgm:presLayoutVars>
          <dgm:hierBranch val="init"/>
        </dgm:presLayoutVars>
      </dgm:prSet>
      <dgm:spPr/>
    </dgm:pt>
    <dgm:pt modelId="{F27656F2-C013-4847-9AB2-56E0ED7E4776}" type="pres">
      <dgm:prSet presAssocID="{C73BCD83-AB42-4299-BEC2-A25FB7422B86}" presName="rootComposite" presStyleCnt="0"/>
      <dgm:spPr/>
    </dgm:pt>
    <dgm:pt modelId="{EA303DC0-8621-4C89-BAE5-C2FD1C65940A}" type="pres">
      <dgm:prSet presAssocID="{C73BCD83-AB42-4299-BEC2-A25FB7422B86}" presName="rootText" presStyleLbl="node3" presStyleIdx="2" presStyleCnt="9" custScaleX="99566" custScaleY="169996">
        <dgm:presLayoutVars>
          <dgm:chPref val="3"/>
        </dgm:presLayoutVars>
      </dgm:prSet>
      <dgm:spPr/>
      <dgm:t>
        <a:bodyPr/>
        <a:lstStyle/>
        <a:p>
          <a:endParaRPr lang="es-ES"/>
        </a:p>
      </dgm:t>
    </dgm:pt>
    <dgm:pt modelId="{ADB79AAC-F66B-4F09-802B-131C7B91C175}" type="pres">
      <dgm:prSet presAssocID="{C73BCD83-AB42-4299-BEC2-A25FB7422B86}" presName="rootConnector" presStyleLbl="node3" presStyleIdx="2" presStyleCnt="9"/>
      <dgm:spPr/>
      <dgm:t>
        <a:bodyPr/>
        <a:lstStyle/>
        <a:p>
          <a:endParaRPr lang="es-ES"/>
        </a:p>
      </dgm:t>
    </dgm:pt>
    <dgm:pt modelId="{8EEC1530-D565-4ACD-A690-B54E51255504}" type="pres">
      <dgm:prSet presAssocID="{C73BCD83-AB42-4299-BEC2-A25FB7422B86}" presName="hierChild4" presStyleCnt="0"/>
      <dgm:spPr/>
    </dgm:pt>
    <dgm:pt modelId="{C34DD263-7ADF-41EB-834C-459D8263A907}" type="pres">
      <dgm:prSet presAssocID="{C73BCD83-AB42-4299-BEC2-A25FB7422B86}" presName="hierChild5" presStyleCnt="0"/>
      <dgm:spPr/>
    </dgm:pt>
    <dgm:pt modelId="{67C604B4-B106-464F-9881-2F7B4E2D106A}" type="pres">
      <dgm:prSet presAssocID="{7ACBBD2A-35BC-46DF-A0C3-44CFF7687EA0}" presName="hierChild5" presStyleCnt="0"/>
      <dgm:spPr/>
    </dgm:pt>
    <dgm:pt modelId="{9D0867C1-811D-4A98-95F7-7389A996536D}" type="pres">
      <dgm:prSet presAssocID="{2E632D60-CCAC-4C32-9355-7D0455391AE2}" presName="Name37" presStyleLbl="parChTrans1D2" presStyleIdx="2" presStyleCnt="6"/>
      <dgm:spPr/>
      <dgm:t>
        <a:bodyPr/>
        <a:lstStyle/>
        <a:p>
          <a:endParaRPr lang="es-ES"/>
        </a:p>
      </dgm:t>
    </dgm:pt>
    <dgm:pt modelId="{9F16DD95-8621-4000-9046-17E525B72418}" type="pres">
      <dgm:prSet presAssocID="{F8872D3D-1F71-49E8-9ABB-50597F84F81A}" presName="hierRoot2" presStyleCnt="0">
        <dgm:presLayoutVars>
          <dgm:hierBranch val="init"/>
        </dgm:presLayoutVars>
      </dgm:prSet>
      <dgm:spPr/>
    </dgm:pt>
    <dgm:pt modelId="{D9D41D69-D324-4293-B11F-5726EF98593A}" type="pres">
      <dgm:prSet presAssocID="{F8872D3D-1F71-49E8-9ABB-50597F84F81A}" presName="rootComposite" presStyleCnt="0"/>
      <dgm:spPr/>
    </dgm:pt>
    <dgm:pt modelId="{A7169E8D-4BA8-46C0-A942-90F92EAB5B84}" type="pres">
      <dgm:prSet presAssocID="{F8872D3D-1F71-49E8-9ABB-50597F84F81A}" presName="rootText" presStyleLbl="node2" presStyleIdx="2" presStyleCnt="6" custScaleX="124679" custScaleY="147859">
        <dgm:presLayoutVars>
          <dgm:chPref val="3"/>
        </dgm:presLayoutVars>
      </dgm:prSet>
      <dgm:spPr/>
      <dgm:t>
        <a:bodyPr/>
        <a:lstStyle/>
        <a:p>
          <a:endParaRPr lang="es-ES"/>
        </a:p>
      </dgm:t>
    </dgm:pt>
    <dgm:pt modelId="{9C0FDC31-1C64-454E-8B7D-0C6FC1B24870}" type="pres">
      <dgm:prSet presAssocID="{F8872D3D-1F71-49E8-9ABB-50597F84F81A}" presName="rootConnector" presStyleLbl="node2" presStyleIdx="2" presStyleCnt="6"/>
      <dgm:spPr/>
      <dgm:t>
        <a:bodyPr/>
        <a:lstStyle/>
        <a:p>
          <a:endParaRPr lang="es-ES"/>
        </a:p>
      </dgm:t>
    </dgm:pt>
    <dgm:pt modelId="{2E65E971-93A3-4AF8-A776-416E0FE763B8}" type="pres">
      <dgm:prSet presAssocID="{F8872D3D-1F71-49E8-9ABB-50597F84F81A}" presName="hierChild4" presStyleCnt="0"/>
      <dgm:spPr/>
    </dgm:pt>
    <dgm:pt modelId="{6834FC29-A211-4A3C-8858-4F8D2062E4EA}" type="pres">
      <dgm:prSet presAssocID="{8965CC66-5253-4938-AE7B-8827714278F8}" presName="Name37" presStyleLbl="parChTrans1D3" presStyleIdx="3" presStyleCnt="9"/>
      <dgm:spPr/>
      <dgm:t>
        <a:bodyPr/>
        <a:lstStyle/>
        <a:p>
          <a:endParaRPr lang="es-ES"/>
        </a:p>
      </dgm:t>
    </dgm:pt>
    <dgm:pt modelId="{CA026DB4-0178-4483-8DB4-26511885DBA8}" type="pres">
      <dgm:prSet presAssocID="{0030A43F-4E8E-4A57-B5E6-3E63A63B2037}" presName="hierRoot2" presStyleCnt="0">
        <dgm:presLayoutVars>
          <dgm:hierBranch val="init"/>
        </dgm:presLayoutVars>
      </dgm:prSet>
      <dgm:spPr/>
    </dgm:pt>
    <dgm:pt modelId="{E17F8FEB-EE51-4FE4-A9E6-75F1B2758A0D}" type="pres">
      <dgm:prSet presAssocID="{0030A43F-4E8E-4A57-B5E6-3E63A63B2037}" presName="rootComposite" presStyleCnt="0"/>
      <dgm:spPr/>
    </dgm:pt>
    <dgm:pt modelId="{83F7FA09-0149-4B3F-90DA-32E0DD546554}" type="pres">
      <dgm:prSet presAssocID="{0030A43F-4E8E-4A57-B5E6-3E63A63B2037}" presName="rootText" presStyleLbl="node3" presStyleIdx="3" presStyleCnt="9">
        <dgm:presLayoutVars>
          <dgm:chPref val="3"/>
        </dgm:presLayoutVars>
      </dgm:prSet>
      <dgm:spPr/>
      <dgm:t>
        <a:bodyPr/>
        <a:lstStyle/>
        <a:p>
          <a:endParaRPr lang="es-ES"/>
        </a:p>
      </dgm:t>
    </dgm:pt>
    <dgm:pt modelId="{AFF51021-F4DB-4A83-97F6-FBE2F82BE738}" type="pres">
      <dgm:prSet presAssocID="{0030A43F-4E8E-4A57-B5E6-3E63A63B2037}" presName="rootConnector" presStyleLbl="node3" presStyleIdx="3" presStyleCnt="9"/>
      <dgm:spPr/>
      <dgm:t>
        <a:bodyPr/>
        <a:lstStyle/>
        <a:p>
          <a:endParaRPr lang="es-ES"/>
        </a:p>
      </dgm:t>
    </dgm:pt>
    <dgm:pt modelId="{3961A581-96D3-4F02-8318-A6AC74FECEAF}" type="pres">
      <dgm:prSet presAssocID="{0030A43F-4E8E-4A57-B5E6-3E63A63B2037}" presName="hierChild4" presStyleCnt="0"/>
      <dgm:spPr/>
    </dgm:pt>
    <dgm:pt modelId="{163C5D61-C59C-431E-B8C2-59BDB0310B15}" type="pres">
      <dgm:prSet presAssocID="{0030A43F-4E8E-4A57-B5E6-3E63A63B2037}" presName="hierChild5" presStyleCnt="0"/>
      <dgm:spPr/>
    </dgm:pt>
    <dgm:pt modelId="{BD300553-96E1-4A15-B5EC-CC4A0921E097}" type="pres">
      <dgm:prSet presAssocID="{FD036E69-FF9F-43E8-AA95-7CDCA328C495}" presName="Name37" presStyleLbl="parChTrans1D3" presStyleIdx="4" presStyleCnt="9"/>
      <dgm:spPr/>
      <dgm:t>
        <a:bodyPr/>
        <a:lstStyle/>
        <a:p>
          <a:endParaRPr lang="es-ES"/>
        </a:p>
      </dgm:t>
    </dgm:pt>
    <dgm:pt modelId="{EDF82049-C4AB-424C-8829-C3216EBFB3AD}" type="pres">
      <dgm:prSet presAssocID="{88D1A97D-3BE5-498F-B21E-E5542741019D}" presName="hierRoot2" presStyleCnt="0">
        <dgm:presLayoutVars>
          <dgm:hierBranch val="init"/>
        </dgm:presLayoutVars>
      </dgm:prSet>
      <dgm:spPr/>
    </dgm:pt>
    <dgm:pt modelId="{E09310DD-2A6B-42DE-A05A-3B08CDABB31C}" type="pres">
      <dgm:prSet presAssocID="{88D1A97D-3BE5-498F-B21E-E5542741019D}" presName="rootComposite" presStyleCnt="0"/>
      <dgm:spPr/>
    </dgm:pt>
    <dgm:pt modelId="{D2E5FDB6-4CA2-4CDD-8D03-B3C7206413FD}" type="pres">
      <dgm:prSet presAssocID="{88D1A97D-3BE5-498F-B21E-E5542741019D}" presName="rootText" presStyleLbl="node3" presStyleIdx="4" presStyleCnt="9">
        <dgm:presLayoutVars>
          <dgm:chPref val="3"/>
        </dgm:presLayoutVars>
      </dgm:prSet>
      <dgm:spPr/>
      <dgm:t>
        <a:bodyPr/>
        <a:lstStyle/>
        <a:p>
          <a:endParaRPr lang="es-ES"/>
        </a:p>
      </dgm:t>
    </dgm:pt>
    <dgm:pt modelId="{AE5700B4-5329-4F6F-9482-3F1437818A07}" type="pres">
      <dgm:prSet presAssocID="{88D1A97D-3BE5-498F-B21E-E5542741019D}" presName="rootConnector" presStyleLbl="node3" presStyleIdx="4" presStyleCnt="9"/>
      <dgm:spPr/>
      <dgm:t>
        <a:bodyPr/>
        <a:lstStyle/>
        <a:p>
          <a:endParaRPr lang="es-ES"/>
        </a:p>
      </dgm:t>
    </dgm:pt>
    <dgm:pt modelId="{9B2033D5-0F21-48A5-98C8-E2C57B957371}" type="pres">
      <dgm:prSet presAssocID="{88D1A97D-3BE5-498F-B21E-E5542741019D}" presName="hierChild4" presStyleCnt="0"/>
      <dgm:spPr/>
    </dgm:pt>
    <dgm:pt modelId="{AE8C6071-8FA2-4B08-9201-6AC7FF55B862}" type="pres">
      <dgm:prSet presAssocID="{88D1A97D-3BE5-498F-B21E-E5542741019D}" presName="hierChild5" presStyleCnt="0"/>
      <dgm:spPr/>
    </dgm:pt>
    <dgm:pt modelId="{21EB66B5-A7BC-4194-80FD-4C5383A70E37}" type="pres">
      <dgm:prSet presAssocID="{F8872D3D-1F71-49E8-9ABB-50597F84F81A}" presName="hierChild5" presStyleCnt="0"/>
      <dgm:spPr/>
    </dgm:pt>
    <dgm:pt modelId="{043E1A22-2A16-468E-8B82-9BC93DFF8C16}" type="pres">
      <dgm:prSet presAssocID="{F5B136B4-688C-40CE-8288-0C8755B67D3B}" presName="Name37" presStyleLbl="parChTrans1D2" presStyleIdx="3" presStyleCnt="6"/>
      <dgm:spPr/>
      <dgm:t>
        <a:bodyPr/>
        <a:lstStyle/>
        <a:p>
          <a:endParaRPr lang="es-ES"/>
        </a:p>
      </dgm:t>
    </dgm:pt>
    <dgm:pt modelId="{E7EBAE5D-AFAD-4C12-B302-4BF9781059CF}" type="pres">
      <dgm:prSet presAssocID="{267821EB-AE40-45A2-8F11-DCA313CB3206}" presName="hierRoot2" presStyleCnt="0">
        <dgm:presLayoutVars>
          <dgm:hierBranch val="init"/>
        </dgm:presLayoutVars>
      </dgm:prSet>
      <dgm:spPr/>
    </dgm:pt>
    <dgm:pt modelId="{7E2ECBA7-A570-42F9-8ED5-54B956F70F11}" type="pres">
      <dgm:prSet presAssocID="{267821EB-AE40-45A2-8F11-DCA313CB3206}" presName="rootComposite" presStyleCnt="0"/>
      <dgm:spPr/>
    </dgm:pt>
    <dgm:pt modelId="{B502260E-D6CC-4243-881A-EB732B69AD5C}" type="pres">
      <dgm:prSet presAssocID="{267821EB-AE40-45A2-8F11-DCA313CB3206}" presName="rootText" presStyleLbl="node2" presStyleIdx="3" presStyleCnt="6" custScaleX="111625" custScaleY="155086">
        <dgm:presLayoutVars>
          <dgm:chPref val="3"/>
        </dgm:presLayoutVars>
      </dgm:prSet>
      <dgm:spPr/>
      <dgm:t>
        <a:bodyPr/>
        <a:lstStyle/>
        <a:p>
          <a:endParaRPr lang="es-ES"/>
        </a:p>
      </dgm:t>
    </dgm:pt>
    <dgm:pt modelId="{D78E48EF-7633-4FED-B454-8C571B4A43F1}" type="pres">
      <dgm:prSet presAssocID="{267821EB-AE40-45A2-8F11-DCA313CB3206}" presName="rootConnector" presStyleLbl="node2" presStyleIdx="3" presStyleCnt="6"/>
      <dgm:spPr/>
      <dgm:t>
        <a:bodyPr/>
        <a:lstStyle/>
        <a:p>
          <a:endParaRPr lang="es-ES"/>
        </a:p>
      </dgm:t>
    </dgm:pt>
    <dgm:pt modelId="{32ED0778-C229-4324-B4E7-C54DFA5E94CA}" type="pres">
      <dgm:prSet presAssocID="{267821EB-AE40-45A2-8F11-DCA313CB3206}" presName="hierChild4" presStyleCnt="0"/>
      <dgm:spPr/>
    </dgm:pt>
    <dgm:pt modelId="{A6495962-C935-4C1B-90AF-7105D50CA721}" type="pres">
      <dgm:prSet presAssocID="{9850A58B-4E5D-43EB-A04C-4570BFBB73A3}" presName="Name37" presStyleLbl="parChTrans1D3" presStyleIdx="5" presStyleCnt="9"/>
      <dgm:spPr/>
      <dgm:t>
        <a:bodyPr/>
        <a:lstStyle/>
        <a:p>
          <a:endParaRPr lang="es-ES"/>
        </a:p>
      </dgm:t>
    </dgm:pt>
    <dgm:pt modelId="{6A813872-3597-4295-AEAF-F5B162266385}" type="pres">
      <dgm:prSet presAssocID="{00A1BAE1-356E-402A-B7AC-62A4288070CC}" presName="hierRoot2" presStyleCnt="0">
        <dgm:presLayoutVars>
          <dgm:hierBranch val="init"/>
        </dgm:presLayoutVars>
      </dgm:prSet>
      <dgm:spPr/>
    </dgm:pt>
    <dgm:pt modelId="{E97472C1-A9BC-4DEF-A268-ECCC4F619C95}" type="pres">
      <dgm:prSet presAssocID="{00A1BAE1-356E-402A-B7AC-62A4288070CC}" presName="rootComposite" presStyleCnt="0"/>
      <dgm:spPr/>
    </dgm:pt>
    <dgm:pt modelId="{A6BB9C70-AB0F-4FA3-94F1-A3A422B077AF}" type="pres">
      <dgm:prSet presAssocID="{00A1BAE1-356E-402A-B7AC-62A4288070CC}" presName="rootText" presStyleLbl="node3" presStyleIdx="5" presStyleCnt="9" custScaleX="107994" custScaleY="178269">
        <dgm:presLayoutVars>
          <dgm:chPref val="3"/>
        </dgm:presLayoutVars>
      </dgm:prSet>
      <dgm:spPr/>
      <dgm:t>
        <a:bodyPr/>
        <a:lstStyle/>
        <a:p>
          <a:endParaRPr lang="es-ES"/>
        </a:p>
      </dgm:t>
    </dgm:pt>
    <dgm:pt modelId="{A1438252-E036-4EF5-BFA4-7BC8A2E42CD3}" type="pres">
      <dgm:prSet presAssocID="{00A1BAE1-356E-402A-B7AC-62A4288070CC}" presName="rootConnector" presStyleLbl="node3" presStyleIdx="5" presStyleCnt="9"/>
      <dgm:spPr/>
      <dgm:t>
        <a:bodyPr/>
        <a:lstStyle/>
        <a:p>
          <a:endParaRPr lang="es-ES"/>
        </a:p>
      </dgm:t>
    </dgm:pt>
    <dgm:pt modelId="{31666167-3906-48DA-89F7-833E52439006}" type="pres">
      <dgm:prSet presAssocID="{00A1BAE1-356E-402A-B7AC-62A4288070CC}" presName="hierChild4" presStyleCnt="0"/>
      <dgm:spPr/>
    </dgm:pt>
    <dgm:pt modelId="{66E82E52-C11B-48EB-809F-505CED487461}" type="pres">
      <dgm:prSet presAssocID="{00A1BAE1-356E-402A-B7AC-62A4288070CC}" presName="hierChild5" presStyleCnt="0"/>
      <dgm:spPr/>
    </dgm:pt>
    <dgm:pt modelId="{60DB72C1-3938-418E-8A52-91D0B758A63B}" type="pres">
      <dgm:prSet presAssocID="{267821EB-AE40-45A2-8F11-DCA313CB3206}" presName="hierChild5" presStyleCnt="0"/>
      <dgm:spPr/>
    </dgm:pt>
    <dgm:pt modelId="{5DF15CF9-6F03-47CB-9019-07EC326C1372}" type="pres">
      <dgm:prSet presAssocID="{BAC8FA67-5CA2-4E76-BF80-C8CB13D6C90D}" presName="Name37" presStyleLbl="parChTrans1D2" presStyleIdx="4" presStyleCnt="6"/>
      <dgm:spPr/>
      <dgm:t>
        <a:bodyPr/>
        <a:lstStyle/>
        <a:p>
          <a:endParaRPr lang="es-ES"/>
        </a:p>
      </dgm:t>
    </dgm:pt>
    <dgm:pt modelId="{BF307FD4-1F20-44C0-B9A4-816669371183}" type="pres">
      <dgm:prSet presAssocID="{D3C2A526-498B-4FA8-8C05-D18A0B8B4093}" presName="hierRoot2" presStyleCnt="0">
        <dgm:presLayoutVars>
          <dgm:hierBranch val="init"/>
        </dgm:presLayoutVars>
      </dgm:prSet>
      <dgm:spPr/>
    </dgm:pt>
    <dgm:pt modelId="{DD5FCFE4-5946-4B77-A319-7794FAB3A771}" type="pres">
      <dgm:prSet presAssocID="{D3C2A526-498B-4FA8-8C05-D18A0B8B4093}" presName="rootComposite" presStyleCnt="0"/>
      <dgm:spPr/>
    </dgm:pt>
    <dgm:pt modelId="{C91FF574-79FC-4C80-B986-2E272C0D9280}" type="pres">
      <dgm:prSet presAssocID="{D3C2A526-498B-4FA8-8C05-D18A0B8B4093}" presName="rootText" presStyleLbl="node2" presStyleIdx="4" presStyleCnt="6" custScaleX="125184" custScaleY="160406">
        <dgm:presLayoutVars>
          <dgm:chPref val="3"/>
        </dgm:presLayoutVars>
      </dgm:prSet>
      <dgm:spPr/>
      <dgm:t>
        <a:bodyPr/>
        <a:lstStyle/>
        <a:p>
          <a:endParaRPr lang="es-ES"/>
        </a:p>
      </dgm:t>
    </dgm:pt>
    <dgm:pt modelId="{44621ED8-209C-4DA0-9D6E-E696DD0E30B8}" type="pres">
      <dgm:prSet presAssocID="{D3C2A526-498B-4FA8-8C05-D18A0B8B4093}" presName="rootConnector" presStyleLbl="node2" presStyleIdx="4" presStyleCnt="6"/>
      <dgm:spPr/>
      <dgm:t>
        <a:bodyPr/>
        <a:lstStyle/>
        <a:p>
          <a:endParaRPr lang="es-ES"/>
        </a:p>
      </dgm:t>
    </dgm:pt>
    <dgm:pt modelId="{A607195A-9338-454F-B1BB-04450E020922}" type="pres">
      <dgm:prSet presAssocID="{D3C2A526-498B-4FA8-8C05-D18A0B8B4093}" presName="hierChild4" presStyleCnt="0"/>
      <dgm:spPr/>
    </dgm:pt>
    <dgm:pt modelId="{868D6E22-531A-47B3-A4CF-1CCAFB892DC5}" type="pres">
      <dgm:prSet presAssocID="{57620AB3-532B-42A6-B6B9-54E687FE3920}" presName="Name37" presStyleLbl="parChTrans1D3" presStyleIdx="6" presStyleCnt="9"/>
      <dgm:spPr/>
      <dgm:t>
        <a:bodyPr/>
        <a:lstStyle/>
        <a:p>
          <a:endParaRPr lang="es-ES"/>
        </a:p>
      </dgm:t>
    </dgm:pt>
    <dgm:pt modelId="{1BB87173-AE0C-455C-BEBB-6624D2BB4AE8}" type="pres">
      <dgm:prSet presAssocID="{95B4F713-50A2-490B-B7AD-7C0464B147F0}" presName="hierRoot2" presStyleCnt="0">
        <dgm:presLayoutVars>
          <dgm:hierBranch val="init"/>
        </dgm:presLayoutVars>
      </dgm:prSet>
      <dgm:spPr/>
    </dgm:pt>
    <dgm:pt modelId="{8716F4CB-96DC-4A4F-BBCD-34459F5E30E3}" type="pres">
      <dgm:prSet presAssocID="{95B4F713-50A2-490B-B7AD-7C0464B147F0}" presName="rootComposite" presStyleCnt="0"/>
      <dgm:spPr/>
    </dgm:pt>
    <dgm:pt modelId="{FAC4B805-D8D6-4B3A-BCF3-E5D26FE1124A}" type="pres">
      <dgm:prSet presAssocID="{95B4F713-50A2-490B-B7AD-7C0464B147F0}" presName="rootText" presStyleLbl="node3" presStyleIdx="6" presStyleCnt="9" custScaleX="108391" custScaleY="225488">
        <dgm:presLayoutVars>
          <dgm:chPref val="3"/>
        </dgm:presLayoutVars>
      </dgm:prSet>
      <dgm:spPr/>
      <dgm:t>
        <a:bodyPr/>
        <a:lstStyle/>
        <a:p>
          <a:endParaRPr lang="es-ES"/>
        </a:p>
      </dgm:t>
    </dgm:pt>
    <dgm:pt modelId="{CE331384-D641-4E0A-B078-3558EC53B1D9}" type="pres">
      <dgm:prSet presAssocID="{95B4F713-50A2-490B-B7AD-7C0464B147F0}" presName="rootConnector" presStyleLbl="node3" presStyleIdx="6" presStyleCnt="9"/>
      <dgm:spPr/>
      <dgm:t>
        <a:bodyPr/>
        <a:lstStyle/>
        <a:p>
          <a:endParaRPr lang="es-ES"/>
        </a:p>
      </dgm:t>
    </dgm:pt>
    <dgm:pt modelId="{9D85CF8A-EE13-4C83-AB75-1A8DE42C7B0F}" type="pres">
      <dgm:prSet presAssocID="{95B4F713-50A2-490B-B7AD-7C0464B147F0}" presName="hierChild4" presStyleCnt="0"/>
      <dgm:spPr/>
    </dgm:pt>
    <dgm:pt modelId="{BA880B5B-7F77-4E40-B2DF-F4211DA2C0C9}" type="pres">
      <dgm:prSet presAssocID="{95B4F713-50A2-490B-B7AD-7C0464B147F0}" presName="hierChild5" presStyleCnt="0"/>
      <dgm:spPr/>
    </dgm:pt>
    <dgm:pt modelId="{6D2012BE-5104-40AF-9444-DE69F0C9B39C}" type="pres">
      <dgm:prSet presAssocID="{D3C2A526-498B-4FA8-8C05-D18A0B8B4093}" presName="hierChild5" presStyleCnt="0"/>
      <dgm:spPr/>
    </dgm:pt>
    <dgm:pt modelId="{51FD7567-2C89-4BB0-AF78-646EAEC4FC9E}" type="pres">
      <dgm:prSet presAssocID="{22568360-CB24-4E95-AAA3-AFE1A7A6967E}" presName="Name37" presStyleLbl="parChTrans1D2" presStyleIdx="5" presStyleCnt="6"/>
      <dgm:spPr/>
      <dgm:t>
        <a:bodyPr/>
        <a:lstStyle/>
        <a:p>
          <a:endParaRPr lang="es-ES"/>
        </a:p>
      </dgm:t>
    </dgm:pt>
    <dgm:pt modelId="{AB7B1D42-53CD-453E-ADEB-D27344C8E86C}" type="pres">
      <dgm:prSet presAssocID="{5C871EB1-D372-4A00-BF8E-F98A36B9A4D9}" presName="hierRoot2" presStyleCnt="0">
        <dgm:presLayoutVars>
          <dgm:hierBranch val="init"/>
        </dgm:presLayoutVars>
      </dgm:prSet>
      <dgm:spPr/>
    </dgm:pt>
    <dgm:pt modelId="{421AC5AE-B085-4F02-A574-F74178B7F452}" type="pres">
      <dgm:prSet presAssocID="{5C871EB1-D372-4A00-BF8E-F98A36B9A4D9}" presName="rootComposite" presStyleCnt="0"/>
      <dgm:spPr/>
    </dgm:pt>
    <dgm:pt modelId="{60109A2D-5B52-4309-8A92-92993A0EB10F}" type="pres">
      <dgm:prSet presAssocID="{5C871EB1-D372-4A00-BF8E-F98A36B9A4D9}" presName="rootText" presStyleLbl="node2" presStyleIdx="5" presStyleCnt="6" custScaleX="118015" custScaleY="131228">
        <dgm:presLayoutVars>
          <dgm:chPref val="3"/>
        </dgm:presLayoutVars>
      </dgm:prSet>
      <dgm:spPr/>
      <dgm:t>
        <a:bodyPr/>
        <a:lstStyle/>
        <a:p>
          <a:endParaRPr lang="es-ES"/>
        </a:p>
      </dgm:t>
    </dgm:pt>
    <dgm:pt modelId="{020247F4-3341-4CE9-B935-1D645F3D86F6}" type="pres">
      <dgm:prSet presAssocID="{5C871EB1-D372-4A00-BF8E-F98A36B9A4D9}" presName="rootConnector" presStyleLbl="node2" presStyleIdx="5" presStyleCnt="6"/>
      <dgm:spPr/>
      <dgm:t>
        <a:bodyPr/>
        <a:lstStyle/>
        <a:p>
          <a:endParaRPr lang="es-ES"/>
        </a:p>
      </dgm:t>
    </dgm:pt>
    <dgm:pt modelId="{E86A8DE0-3F92-4780-978B-DE0A8CFD1FE5}" type="pres">
      <dgm:prSet presAssocID="{5C871EB1-D372-4A00-BF8E-F98A36B9A4D9}" presName="hierChild4" presStyleCnt="0"/>
      <dgm:spPr/>
    </dgm:pt>
    <dgm:pt modelId="{4491AD7C-199E-4BCD-986E-D27D11887B94}" type="pres">
      <dgm:prSet presAssocID="{063B9ECD-D8F2-419F-A77F-20FF2F34A0AC}" presName="Name37" presStyleLbl="parChTrans1D3" presStyleIdx="7" presStyleCnt="9"/>
      <dgm:spPr/>
      <dgm:t>
        <a:bodyPr/>
        <a:lstStyle/>
        <a:p>
          <a:endParaRPr lang="es-ES"/>
        </a:p>
      </dgm:t>
    </dgm:pt>
    <dgm:pt modelId="{282D79FA-04D9-471F-B43C-CC26F866C916}" type="pres">
      <dgm:prSet presAssocID="{0B30A25D-7477-4D8D-B2A2-6CE7E3BFACA5}" presName="hierRoot2" presStyleCnt="0">
        <dgm:presLayoutVars>
          <dgm:hierBranch val="init"/>
        </dgm:presLayoutVars>
      </dgm:prSet>
      <dgm:spPr/>
    </dgm:pt>
    <dgm:pt modelId="{4B7435FA-AE96-4923-BBEC-173DF4A3FB3B}" type="pres">
      <dgm:prSet presAssocID="{0B30A25D-7477-4D8D-B2A2-6CE7E3BFACA5}" presName="rootComposite" presStyleCnt="0"/>
      <dgm:spPr/>
    </dgm:pt>
    <dgm:pt modelId="{4070B958-2AF6-4B1D-89CD-4CEBFFAC3047}" type="pres">
      <dgm:prSet presAssocID="{0B30A25D-7477-4D8D-B2A2-6CE7E3BFACA5}" presName="rootText" presStyleLbl="node3" presStyleIdx="7" presStyleCnt="9">
        <dgm:presLayoutVars>
          <dgm:chPref val="3"/>
        </dgm:presLayoutVars>
      </dgm:prSet>
      <dgm:spPr/>
      <dgm:t>
        <a:bodyPr/>
        <a:lstStyle/>
        <a:p>
          <a:endParaRPr lang="es-ES"/>
        </a:p>
      </dgm:t>
    </dgm:pt>
    <dgm:pt modelId="{BAA95D6A-C251-4FC5-90FD-F85DD09F910E}" type="pres">
      <dgm:prSet presAssocID="{0B30A25D-7477-4D8D-B2A2-6CE7E3BFACA5}" presName="rootConnector" presStyleLbl="node3" presStyleIdx="7" presStyleCnt="9"/>
      <dgm:spPr/>
      <dgm:t>
        <a:bodyPr/>
        <a:lstStyle/>
        <a:p>
          <a:endParaRPr lang="es-ES"/>
        </a:p>
      </dgm:t>
    </dgm:pt>
    <dgm:pt modelId="{64F97C8D-64B1-4BD1-88A0-3ED6C39EA585}" type="pres">
      <dgm:prSet presAssocID="{0B30A25D-7477-4D8D-B2A2-6CE7E3BFACA5}" presName="hierChild4" presStyleCnt="0"/>
      <dgm:spPr/>
    </dgm:pt>
    <dgm:pt modelId="{27478443-97BB-47ED-91EA-A07B480FFA67}" type="pres">
      <dgm:prSet presAssocID="{0B30A25D-7477-4D8D-B2A2-6CE7E3BFACA5}" presName="hierChild5" presStyleCnt="0"/>
      <dgm:spPr/>
    </dgm:pt>
    <dgm:pt modelId="{69328FDC-A82B-4185-9A70-D5B0E932C0C5}" type="pres">
      <dgm:prSet presAssocID="{B114DD03-6AC3-4812-8A36-7D92C88DCB79}" presName="Name37" presStyleLbl="parChTrans1D3" presStyleIdx="8" presStyleCnt="9"/>
      <dgm:spPr/>
      <dgm:t>
        <a:bodyPr/>
        <a:lstStyle/>
        <a:p>
          <a:endParaRPr lang="es-ES"/>
        </a:p>
      </dgm:t>
    </dgm:pt>
    <dgm:pt modelId="{AC95D93C-79A7-476F-9671-2FCA81FD56D3}" type="pres">
      <dgm:prSet presAssocID="{3D1DEFAA-2689-4955-869A-25A3E17308A1}" presName="hierRoot2" presStyleCnt="0">
        <dgm:presLayoutVars>
          <dgm:hierBranch val="init"/>
        </dgm:presLayoutVars>
      </dgm:prSet>
      <dgm:spPr/>
    </dgm:pt>
    <dgm:pt modelId="{A0E09989-2253-46FA-BF0E-0304EFA1C1E9}" type="pres">
      <dgm:prSet presAssocID="{3D1DEFAA-2689-4955-869A-25A3E17308A1}" presName="rootComposite" presStyleCnt="0"/>
      <dgm:spPr/>
    </dgm:pt>
    <dgm:pt modelId="{610BF5BE-BFD1-4D71-A053-7B68422B6021}" type="pres">
      <dgm:prSet presAssocID="{3D1DEFAA-2689-4955-869A-25A3E17308A1}" presName="rootText" presStyleLbl="node3" presStyleIdx="8" presStyleCnt="9" custScaleY="115822">
        <dgm:presLayoutVars>
          <dgm:chPref val="3"/>
        </dgm:presLayoutVars>
      </dgm:prSet>
      <dgm:spPr/>
      <dgm:t>
        <a:bodyPr/>
        <a:lstStyle/>
        <a:p>
          <a:endParaRPr lang="es-ES"/>
        </a:p>
      </dgm:t>
    </dgm:pt>
    <dgm:pt modelId="{4301A0BB-55D1-4942-AFAB-E9A502414980}" type="pres">
      <dgm:prSet presAssocID="{3D1DEFAA-2689-4955-869A-25A3E17308A1}" presName="rootConnector" presStyleLbl="node3" presStyleIdx="8" presStyleCnt="9"/>
      <dgm:spPr/>
      <dgm:t>
        <a:bodyPr/>
        <a:lstStyle/>
        <a:p>
          <a:endParaRPr lang="es-ES"/>
        </a:p>
      </dgm:t>
    </dgm:pt>
    <dgm:pt modelId="{C2DFACEF-4BF2-416A-8F54-857377A17145}" type="pres">
      <dgm:prSet presAssocID="{3D1DEFAA-2689-4955-869A-25A3E17308A1}" presName="hierChild4" presStyleCnt="0"/>
      <dgm:spPr/>
    </dgm:pt>
    <dgm:pt modelId="{D2B38CBC-1183-422E-BB02-9D115A8F2401}" type="pres">
      <dgm:prSet presAssocID="{3D1DEFAA-2689-4955-869A-25A3E17308A1}" presName="hierChild5" presStyleCnt="0"/>
      <dgm:spPr/>
    </dgm:pt>
    <dgm:pt modelId="{478BCC18-D0B7-4617-8092-5225D2B6E215}" type="pres">
      <dgm:prSet presAssocID="{5C871EB1-D372-4A00-BF8E-F98A36B9A4D9}" presName="hierChild5" presStyleCnt="0"/>
      <dgm:spPr/>
    </dgm:pt>
    <dgm:pt modelId="{792FCEC1-921F-47B0-A02C-9E0C141F02F7}" type="pres">
      <dgm:prSet presAssocID="{C68A0D46-5BEF-4A4B-8A43-18CC9F59288B}" presName="hierChild3" presStyleCnt="0"/>
      <dgm:spPr/>
    </dgm:pt>
  </dgm:ptLst>
  <dgm:cxnLst>
    <dgm:cxn modelId="{422E7DE7-E0F2-4667-AFEC-9CFCC45DC454}" srcId="{C68A0D46-5BEF-4A4B-8A43-18CC9F59288B}" destId="{5C871EB1-D372-4A00-BF8E-F98A36B9A4D9}" srcOrd="5" destOrd="0" parTransId="{22568360-CB24-4E95-AAA3-AFE1A7A6967E}" sibTransId="{D4C28001-3FF8-4973-829E-414FDAB41A91}"/>
    <dgm:cxn modelId="{3CD1713B-4FDA-4FE2-860C-462320A76A35}" type="presOf" srcId="{ADB8894B-3B2F-47CF-867B-FE97A221C942}" destId="{BDE33C92-A40D-4A8C-9AE2-54EA109E4CA0}" srcOrd="1" destOrd="0" presId="urn:microsoft.com/office/officeart/2005/8/layout/orgChart1"/>
    <dgm:cxn modelId="{88503F74-8719-4DF1-94FA-3966BD5A5859}" type="presOf" srcId="{22568360-CB24-4E95-AAA3-AFE1A7A6967E}" destId="{51FD7567-2C89-4BB0-AF78-646EAEC4FC9E}" srcOrd="0" destOrd="0" presId="urn:microsoft.com/office/officeart/2005/8/layout/orgChart1"/>
    <dgm:cxn modelId="{B9618572-A633-45CE-9181-B60726171CEA}" type="presOf" srcId="{F5B136B4-688C-40CE-8288-0C8755B67D3B}" destId="{043E1A22-2A16-468E-8B82-9BC93DFF8C16}" srcOrd="0" destOrd="0" presId="urn:microsoft.com/office/officeart/2005/8/layout/orgChart1"/>
    <dgm:cxn modelId="{0BF6BB6D-E54E-4D43-B5F2-45573CA0AA1E}" type="presOf" srcId="{267821EB-AE40-45A2-8F11-DCA313CB3206}" destId="{B502260E-D6CC-4243-881A-EB732B69AD5C}" srcOrd="0" destOrd="0" presId="urn:microsoft.com/office/officeart/2005/8/layout/orgChart1"/>
    <dgm:cxn modelId="{A5176CFB-EBED-4FC5-9708-5D38537B2EF8}" type="presOf" srcId="{3D1DEFAA-2689-4955-869A-25A3E17308A1}" destId="{610BF5BE-BFD1-4D71-A053-7B68422B6021}" srcOrd="0" destOrd="0" presId="urn:microsoft.com/office/officeart/2005/8/layout/orgChart1"/>
    <dgm:cxn modelId="{62932CA0-5001-4623-A6A5-20ACF915B31C}" type="presOf" srcId="{57620AB3-532B-42A6-B6B9-54E687FE3920}" destId="{868D6E22-531A-47B3-A4CF-1CCAFB892DC5}" srcOrd="0" destOrd="0" presId="urn:microsoft.com/office/officeart/2005/8/layout/orgChart1"/>
    <dgm:cxn modelId="{AB4D4C40-7EA5-47D0-8C10-F0EA6F6CF3A1}" type="presOf" srcId="{2E632D60-CCAC-4C32-9355-7D0455391AE2}" destId="{9D0867C1-811D-4A98-95F7-7389A996536D}" srcOrd="0" destOrd="0" presId="urn:microsoft.com/office/officeart/2005/8/layout/orgChart1"/>
    <dgm:cxn modelId="{F804DD46-EE41-4C6D-94EB-294256F02AC3}" type="presOf" srcId="{1F87C8C2-7FC0-4BC5-9C79-C8DC3AC7F431}" destId="{21269C89-647A-48DD-A7EA-128F9361EFA6}" srcOrd="0" destOrd="0" presId="urn:microsoft.com/office/officeart/2005/8/layout/orgChart1"/>
    <dgm:cxn modelId="{8AD6F2F2-7D7B-49DC-B5E3-6D9AAE1D2785}" type="presOf" srcId="{9C24925D-6617-4A7B-8B3F-5ED42A9BE5F7}" destId="{DC39FFC3-E3B1-4F34-A46C-7FDFDFA9BDFB}" srcOrd="0" destOrd="0" presId="urn:microsoft.com/office/officeart/2005/8/layout/orgChart1"/>
    <dgm:cxn modelId="{7A0DC00B-6CF9-47E9-87C6-DA5076D8F72A}" srcId="{F8872D3D-1F71-49E8-9ABB-50597F84F81A}" destId="{88D1A97D-3BE5-498F-B21E-E5542741019D}" srcOrd="1" destOrd="0" parTransId="{FD036E69-FF9F-43E8-AA95-7CDCA328C495}" sibTransId="{A85B6322-9D6A-4D3E-B38A-93889AD57605}"/>
    <dgm:cxn modelId="{B6A4AE57-D8DA-4729-84A7-CA798E034091}" type="presOf" srcId="{765AC446-0BB3-4BE3-B0D3-402AF57F7247}" destId="{2F6F54DE-203C-492D-B77B-EDE9AFC7F503}" srcOrd="0" destOrd="0" presId="urn:microsoft.com/office/officeart/2005/8/layout/orgChart1"/>
    <dgm:cxn modelId="{048AE351-887C-4A58-B28E-947497C4F9D7}" srcId="{ADB8894B-3B2F-47CF-867B-FE97A221C942}" destId="{58177786-C38D-4683-B094-CA101E72632C}" srcOrd="0" destOrd="0" parTransId="{7E5AA274-67B3-483C-BBC3-9478D8EC200A}" sibTransId="{395068BB-5B05-4176-8264-ED70C959C953}"/>
    <dgm:cxn modelId="{473543EE-99F0-4214-B61B-6A4789A8EEEE}" type="presOf" srcId="{5C871EB1-D372-4A00-BF8E-F98A36B9A4D9}" destId="{60109A2D-5B52-4309-8A92-92993A0EB10F}" srcOrd="0" destOrd="0" presId="urn:microsoft.com/office/officeart/2005/8/layout/orgChart1"/>
    <dgm:cxn modelId="{1CB1E7D2-CCBD-47DC-A3A8-01EA81291AFA}" srcId="{5C871EB1-D372-4A00-BF8E-F98A36B9A4D9}" destId="{0B30A25D-7477-4D8D-B2A2-6CE7E3BFACA5}" srcOrd="0" destOrd="0" parTransId="{063B9ECD-D8F2-419F-A77F-20FF2F34A0AC}" sibTransId="{0CA103FE-C240-4684-BD8B-47C852302EBD}"/>
    <dgm:cxn modelId="{5D7AB422-BEE8-4CE3-869D-FCF80F43A6D8}" type="presOf" srcId="{8965CC66-5253-4938-AE7B-8827714278F8}" destId="{6834FC29-A211-4A3C-8858-4F8D2062E4EA}" srcOrd="0" destOrd="0" presId="urn:microsoft.com/office/officeart/2005/8/layout/orgChart1"/>
    <dgm:cxn modelId="{15A2FAFC-3CAD-4D2C-ABEC-6766C9C087FD}" type="presOf" srcId="{00A1BAE1-356E-402A-B7AC-62A4288070CC}" destId="{A6BB9C70-AB0F-4FA3-94F1-A3A422B077AF}" srcOrd="0" destOrd="0" presId="urn:microsoft.com/office/officeart/2005/8/layout/orgChart1"/>
    <dgm:cxn modelId="{52744EAC-BD22-4968-B6C1-63EA89919FF7}" srcId="{C68A0D46-5BEF-4A4B-8A43-18CC9F59288B}" destId="{F8872D3D-1F71-49E8-9ABB-50597F84F81A}" srcOrd="2" destOrd="0" parTransId="{2E632D60-CCAC-4C32-9355-7D0455391AE2}" sibTransId="{AAE2E819-796C-4BE2-92EE-7F8443727130}"/>
    <dgm:cxn modelId="{3A19CC67-3824-41D8-92F0-69962ACC3C82}" srcId="{C68A0D46-5BEF-4A4B-8A43-18CC9F59288B}" destId="{267821EB-AE40-45A2-8F11-DCA313CB3206}" srcOrd="3" destOrd="0" parTransId="{F5B136B4-688C-40CE-8288-0C8755B67D3B}" sibTransId="{9C75D5AC-99F5-4CCE-A637-BA2B7244CCD8}"/>
    <dgm:cxn modelId="{9259B5A1-721E-4A0B-9627-589DC3E952BF}" type="presOf" srcId="{7ACBBD2A-35BC-46DF-A0C3-44CFF7687EA0}" destId="{7BCE2120-7C46-4559-9F05-975C297052E4}" srcOrd="1" destOrd="0" presId="urn:microsoft.com/office/officeart/2005/8/layout/orgChart1"/>
    <dgm:cxn modelId="{22200830-616B-4CCC-8569-87E440724835}" type="presOf" srcId="{C68A0D46-5BEF-4A4B-8A43-18CC9F59288B}" destId="{23817A5A-EE84-4919-BF21-0D1D99BAC3D3}" srcOrd="1" destOrd="0" presId="urn:microsoft.com/office/officeart/2005/8/layout/orgChart1"/>
    <dgm:cxn modelId="{281B1070-2E0F-4C35-9485-1A65C2E8843E}" type="presOf" srcId="{E82D272C-6355-4B58-8B36-C2B8AEC6E14E}" destId="{545D5819-CEA1-432C-B1E6-FC5141BCAEE6}" srcOrd="0" destOrd="0" presId="urn:microsoft.com/office/officeart/2005/8/layout/orgChart1"/>
    <dgm:cxn modelId="{313BA906-2107-4776-8432-87CC152C5502}" type="presOf" srcId="{063B9ECD-D8F2-419F-A77F-20FF2F34A0AC}" destId="{4491AD7C-199E-4BCD-986E-D27D11887B94}" srcOrd="0" destOrd="0" presId="urn:microsoft.com/office/officeart/2005/8/layout/orgChart1"/>
    <dgm:cxn modelId="{73AAFA4B-360D-4FC6-8758-643A7B3C6B51}" type="presOf" srcId="{3D1DEFAA-2689-4955-869A-25A3E17308A1}" destId="{4301A0BB-55D1-4942-AFAB-E9A502414980}" srcOrd="1" destOrd="0" presId="urn:microsoft.com/office/officeart/2005/8/layout/orgChart1"/>
    <dgm:cxn modelId="{BCE1426A-2AFA-43E7-B37E-12E3C95C69DA}" srcId="{E82D272C-6355-4B58-8B36-C2B8AEC6E14E}" destId="{C68A0D46-5BEF-4A4B-8A43-18CC9F59288B}" srcOrd="0" destOrd="0" parTransId="{ACD11CD9-9481-4945-AF7D-65601BB895A4}" sibTransId="{2D2EEF55-BAD9-4F4E-AB2F-BB4E68EF774A}"/>
    <dgm:cxn modelId="{37AC8154-CB68-48E7-B6D9-7A7BBD7D1E64}" srcId="{F8872D3D-1F71-49E8-9ABB-50597F84F81A}" destId="{0030A43F-4E8E-4A57-B5E6-3E63A63B2037}" srcOrd="0" destOrd="0" parTransId="{8965CC66-5253-4938-AE7B-8827714278F8}" sibTransId="{21DA2C9E-5153-483F-AAF7-BD62F1667B31}"/>
    <dgm:cxn modelId="{4F0560EF-C201-4373-A067-D1ED181587D6}" type="presOf" srcId="{FD036E69-FF9F-43E8-AA95-7CDCA328C495}" destId="{BD300553-96E1-4A15-B5EC-CC4A0921E097}" srcOrd="0" destOrd="0" presId="urn:microsoft.com/office/officeart/2005/8/layout/orgChart1"/>
    <dgm:cxn modelId="{51C55A93-57C2-4298-BF92-998A1489EC6C}" type="presOf" srcId="{765AC446-0BB3-4BE3-B0D3-402AF57F7247}" destId="{C1571644-A6A3-4F3C-9183-39F1E7FAAE34}" srcOrd="1" destOrd="0" presId="urn:microsoft.com/office/officeart/2005/8/layout/orgChart1"/>
    <dgm:cxn modelId="{25E05FEC-6302-4D9C-94B6-1F12A074AA3A}" type="presOf" srcId="{88D1A97D-3BE5-498F-B21E-E5542741019D}" destId="{D2E5FDB6-4CA2-4CDD-8D03-B3C7206413FD}" srcOrd="0" destOrd="0" presId="urn:microsoft.com/office/officeart/2005/8/layout/orgChart1"/>
    <dgm:cxn modelId="{CBFB3897-69D9-49E7-8F9D-01EE609E7F14}" srcId="{C68A0D46-5BEF-4A4B-8A43-18CC9F59288B}" destId="{D3C2A526-498B-4FA8-8C05-D18A0B8B4093}" srcOrd="4" destOrd="0" parTransId="{BAC8FA67-5CA2-4E76-BF80-C8CB13D6C90D}" sibTransId="{4149A33C-F12F-4B89-A28E-9A52D127B6AD}"/>
    <dgm:cxn modelId="{AA708573-34BE-4A85-85F5-21EA0D2386B0}" type="presOf" srcId="{D3C2A526-498B-4FA8-8C05-D18A0B8B4093}" destId="{C91FF574-79FC-4C80-B986-2E272C0D9280}" srcOrd="0" destOrd="0" presId="urn:microsoft.com/office/officeart/2005/8/layout/orgChart1"/>
    <dgm:cxn modelId="{A1B6EB31-B5C0-4433-842C-8B6461D7C219}" type="presOf" srcId="{88D1A97D-3BE5-498F-B21E-E5542741019D}" destId="{AE5700B4-5329-4F6F-9482-3F1437818A07}" srcOrd="1" destOrd="0" presId="urn:microsoft.com/office/officeart/2005/8/layout/orgChart1"/>
    <dgm:cxn modelId="{876EE4E4-8900-4FF4-BC2F-6717790816B9}" type="presOf" srcId="{F8872D3D-1F71-49E8-9ABB-50597F84F81A}" destId="{A7169E8D-4BA8-46C0-A942-90F92EAB5B84}" srcOrd="0" destOrd="0" presId="urn:microsoft.com/office/officeart/2005/8/layout/orgChart1"/>
    <dgm:cxn modelId="{E7450812-BCC2-487A-A5A9-BBFEDE8DB6BA}" type="presOf" srcId="{58177786-C38D-4683-B094-CA101E72632C}" destId="{FCF06C74-2DAD-4B8E-BF57-38C67B2B5082}" srcOrd="1" destOrd="0" presId="urn:microsoft.com/office/officeart/2005/8/layout/orgChart1"/>
    <dgm:cxn modelId="{63257CD9-CA7D-4FF7-8BBC-EF233BCA5B18}" type="presOf" srcId="{EC829885-53C1-47BC-8F5E-CE960160EEBB}" destId="{3D78A5DA-8FE0-4A5C-B0BE-C979A2632E3D}" srcOrd="0" destOrd="0" presId="urn:microsoft.com/office/officeart/2005/8/layout/orgChart1"/>
    <dgm:cxn modelId="{1E375241-750D-4A3E-810C-7D0CB5E9870E}" type="presOf" srcId="{0B30A25D-7477-4D8D-B2A2-6CE7E3BFACA5}" destId="{BAA95D6A-C251-4FC5-90FD-F85DD09F910E}" srcOrd="1" destOrd="0" presId="urn:microsoft.com/office/officeart/2005/8/layout/orgChart1"/>
    <dgm:cxn modelId="{FC3ABDB5-D055-4E75-BB0F-73CA9DC9ECD5}" type="presOf" srcId="{C68A0D46-5BEF-4A4B-8A43-18CC9F59288B}" destId="{D8EF84EE-4994-457A-AA9D-1FA4EC6DB6ED}" srcOrd="0" destOrd="0" presId="urn:microsoft.com/office/officeart/2005/8/layout/orgChart1"/>
    <dgm:cxn modelId="{090D1364-F852-4F23-B69E-13BF936AA16D}" type="presOf" srcId="{0030A43F-4E8E-4A57-B5E6-3E63A63B2037}" destId="{83F7FA09-0149-4B3F-90DA-32E0DD546554}" srcOrd="0" destOrd="0" presId="urn:microsoft.com/office/officeart/2005/8/layout/orgChart1"/>
    <dgm:cxn modelId="{57106D07-058B-4E01-B117-A8BF8D910C98}" type="presOf" srcId="{00A1BAE1-356E-402A-B7AC-62A4288070CC}" destId="{A1438252-E036-4EF5-BFA4-7BC8A2E42CD3}" srcOrd="1" destOrd="0" presId="urn:microsoft.com/office/officeart/2005/8/layout/orgChart1"/>
    <dgm:cxn modelId="{2FB694F7-0DC0-48FA-8050-449FC8F1DDB4}" srcId="{5C871EB1-D372-4A00-BF8E-F98A36B9A4D9}" destId="{3D1DEFAA-2689-4955-869A-25A3E17308A1}" srcOrd="1" destOrd="0" parTransId="{B114DD03-6AC3-4812-8A36-7D92C88DCB79}" sibTransId="{7C1E5E58-E378-4D9D-B02D-B582DA0306E7}"/>
    <dgm:cxn modelId="{72E0B772-B95E-4095-B17B-7B7C134C75FA}" type="presOf" srcId="{7ACBBD2A-35BC-46DF-A0C3-44CFF7687EA0}" destId="{F1D92C38-8790-43A6-92CA-6D2560DF7178}" srcOrd="0" destOrd="0" presId="urn:microsoft.com/office/officeart/2005/8/layout/orgChart1"/>
    <dgm:cxn modelId="{7499E367-1506-40B4-9DC9-02003188965C}" srcId="{267821EB-AE40-45A2-8F11-DCA313CB3206}" destId="{00A1BAE1-356E-402A-B7AC-62A4288070CC}" srcOrd="0" destOrd="0" parTransId="{9850A58B-4E5D-43EB-A04C-4570BFBB73A3}" sibTransId="{6EEB098C-79F2-4BD6-AE91-B1ADE99CEF81}"/>
    <dgm:cxn modelId="{FA704C3A-3EF9-481D-BF19-02D75088DF93}" type="presOf" srcId="{C73BCD83-AB42-4299-BEC2-A25FB7422B86}" destId="{ADB79AAC-F66B-4F09-802B-131C7B91C175}" srcOrd="1" destOrd="0" presId="urn:microsoft.com/office/officeart/2005/8/layout/orgChart1"/>
    <dgm:cxn modelId="{C408C00D-DDE8-483E-BF55-97A2C03649B9}" srcId="{C68A0D46-5BEF-4A4B-8A43-18CC9F59288B}" destId="{7ACBBD2A-35BC-46DF-A0C3-44CFF7687EA0}" srcOrd="1" destOrd="0" parTransId="{DE5D2072-12A3-4F5E-A5B1-5618E813B8B6}" sibTransId="{68E201B1-095A-41CA-B1B8-CE6C6C2F666E}"/>
    <dgm:cxn modelId="{B565CE94-1261-40D4-8A6E-6B2540B14778}" type="presOf" srcId="{58177786-C38D-4683-B094-CA101E72632C}" destId="{B883AF38-6025-4624-8D9E-B23E3B4E5164}" srcOrd="0" destOrd="0" presId="urn:microsoft.com/office/officeart/2005/8/layout/orgChart1"/>
    <dgm:cxn modelId="{F748555C-352D-45E8-A158-C9D651F3E995}" type="presOf" srcId="{B114DD03-6AC3-4812-8A36-7D92C88DCB79}" destId="{69328FDC-A82B-4185-9A70-D5B0E932C0C5}" srcOrd="0" destOrd="0" presId="urn:microsoft.com/office/officeart/2005/8/layout/orgChart1"/>
    <dgm:cxn modelId="{12770704-803E-455F-AC45-1BBCD6EACFEA}" type="presOf" srcId="{0B30A25D-7477-4D8D-B2A2-6CE7E3BFACA5}" destId="{4070B958-2AF6-4B1D-89CD-4CEBFFAC3047}" srcOrd="0" destOrd="0" presId="urn:microsoft.com/office/officeart/2005/8/layout/orgChart1"/>
    <dgm:cxn modelId="{4548C3D3-A85F-4FF5-877F-573630DB2F97}" type="presOf" srcId="{7E5AA274-67B3-483C-BBC3-9478D8EC200A}" destId="{E785D406-B3D7-46B7-9362-04E90AD1F644}" srcOrd="0" destOrd="0" presId="urn:microsoft.com/office/officeart/2005/8/layout/orgChart1"/>
    <dgm:cxn modelId="{F3216745-7714-4777-AE49-855441050DD6}" type="presOf" srcId="{D3C2A526-498B-4FA8-8C05-D18A0B8B4093}" destId="{44621ED8-209C-4DA0-9D6E-E696DD0E30B8}" srcOrd="1" destOrd="0" presId="urn:microsoft.com/office/officeart/2005/8/layout/orgChart1"/>
    <dgm:cxn modelId="{96A95504-8F1F-434C-94C8-A067B3DD7FA6}" type="presOf" srcId="{C73BCD83-AB42-4299-BEC2-A25FB7422B86}" destId="{EA303DC0-8621-4C89-BAE5-C2FD1C65940A}" srcOrd="0" destOrd="0" presId="urn:microsoft.com/office/officeart/2005/8/layout/orgChart1"/>
    <dgm:cxn modelId="{BC92F365-BF99-4228-AB2A-C13E5A1AC053}" type="presOf" srcId="{BAC8FA67-5CA2-4E76-BF80-C8CB13D6C90D}" destId="{5DF15CF9-6F03-47CB-9019-07EC326C1372}" srcOrd="0" destOrd="0" presId="urn:microsoft.com/office/officeart/2005/8/layout/orgChart1"/>
    <dgm:cxn modelId="{58DF12F0-7724-4A78-8C35-DB20B9A89521}" srcId="{7ACBBD2A-35BC-46DF-A0C3-44CFF7687EA0}" destId="{765AC446-0BB3-4BE3-B0D3-402AF57F7247}" srcOrd="0" destOrd="0" parTransId="{1F87C8C2-7FC0-4BC5-9C79-C8DC3AC7F431}" sibTransId="{5C707678-9D9D-4AD9-8B91-A70A55D2CF8A}"/>
    <dgm:cxn modelId="{F9C2A5B3-AD38-4A7D-98CE-0D39178B7825}" type="presOf" srcId="{DE5D2072-12A3-4F5E-A5B1-5618E813B8B6}" destId="{D3D46901-7C15-4508-8074-75BE3CBB9BCF}" srcOrd="0" destOrd="0" presId="urn:microsoft.com/office/officeart/2005/8/layout/orgChart1"/>
    <dgm:cxn modelId="{FE036842-DC01-4D83-8350-B3A40F30A585}" type="presOf" srcId="{95B4F713-50A2-490B-B7AD-7C0464B147F0}" destId="{FAC4B805-D8D6-4B3A-BCF3-E5D26FE1124A}" srcOrd="0" destOrd="0" presId="urn:microsoft.com/office/officeart/2005/8/layout/orgChart1"/>
    <dgm:cxn modelId="{04D64689-4C19-49E1-9095-5657AA2EE3AC}" type="presOf" srcId="{267821EB-AE40-45A2-8F11-DCA313CB3206}" destId="{D78E48EF-7633-4FED-B454-8C571B4A43F1}" srcOrd="1" destOrd="0" presId="urn:microsoft.com/office/officeart/2005/8/layout/orgChart1"/>
    <dgm:cxn modelId="{00774080-ED82-48DB-A048-A6125CEDBD7A}" type="presOf" srcId="{F8872D3D-1F71-49E8-9ABB-50597F84F81A}" destId="{9C0FDC31-1C64-454E-8B7D-0C6FC1B24870}" srcOrd="1" destOrd="0" presId="urn:microsoft.com/office/officeart/2005/8/layout/orgChart1"/>
    <dgm:cxn modelId="{543550BC-8204-4355-B698-D4046B971850}" srcId="{C68A0D46-5BEF-4A4B-8A43-18CC9F59288B}" destId="{ADB8894B-3B2F-47CF-867B-FE97A221C942}" srcOrd="0" destOrd="0" parTransId="{9C24925D-6617-4A7B-8B3F-5ED42A9BE5F7}" sibTransId="{11FA60B1-22D5-4EBD-83A8-1C5AC186CB3C}"/>
    <dgm:cxn modelId="{E7B7DC7C-FCB6-4FD0-AAC4-3550CB58373A}" type="presOf" srcId="{95B4F713-50A2-490B-B7AD-7C0464B147F0}" destId="{CE331384-D641-4E0A-B078-3558EC53B1D9}" srcOrd="1" destOrd="0" presId="urn:microsoft.com/office/officeart/2005/8/layout/orgChart1"/>
    <dgm:cxn modelId="{22FE54FC-11A8-458A-B6C0-17043D6BEB23}" srcId="{D3C2A526-498B-4FA8-8C05-D18A0B8B4093}" destId="{95B4F713-50A2-490B-B7AD-7C0464B147F0}" srcOrd="0" destOrd="0" parTransId="{57620AB3-532B-42A6-B6B9-54E687FE3920}" sibTransId="{2F40D454-F49C-4F16-A447-AA2C70B473C8}"/>
    <dgm:cxn modelId="{B4045790-49CD-4FA3-8C03-31413CC7E11D}" type="presOf" srcId="{5C871EB1-D372-4A00-BF8E-F98A36B9A4D9}" destId="{020247F4-3341-4CE9-B935-1D645F3D86F6}" srcOrd="1" destOrd="0" presId="urn:microsoft.com/office/officeart/2005/8/layout/orgChart1"/>
    <dgm:cxn modelId="{08238FF7-890D-4FA5-861A-9ADA4464503B}" type="presOf" srcId="{ADB8894B-3B2F-47CF-867B-FE97A221C942}" destId="{67235F33-1EB2-48D5-B8E9-1D2D547D1E70}" srcOrd="0" destOrd="0" presId="urn:microsoft.com/office/officeart/2005/8/layout/orgChart1"/>
    <dgm:cxn modelId="{363CCF26-2B00-4DFD-9C35-6D79EF4D7405}" srcId="{7ACBBD2A-35BC-46DF-A0C3-44CFF7687EA0}" destId="{C73BCD83-AB42-4299-BEC2-A25FB7422B86}" srcOrd="1" destOrd="0" parTransId="{EC829885-53C1-47BC-8F5E-CE960160EEBB}" sibTransId="{1B73F0FA-A385-449F-ADB2-65C7DC3D78D5}"/>
    <dgm:cxn modelId="{50F9049D-D14A-4146-8B8A-EC0E31D8683C}" type="presOf" srcId="{9850A58B-4E5D-43EB-A04C-4570BFBB73A3}" destId="{A6495962-C935-4C1B-90AF-7105D50CA721}" srcOrd="0" destOrd="0" presId="urn:microsoft.com/office/officeart/2005/8/layout/orgChart1"/>
    <dgm:cxn modelId="{ACEBB783-32FC-45C3-9F9C-BBF8A9F5C830}" type="presOf" srcId="{0030A43F-4E8E-4A57-B5E6-3E63A63B2037}" destId="{AFF51021-F4DB-4A83-97F6-FBE2F82BE738}" srcOrd="1" destOrd="0" presId="urn:microsoft.com/office/officeart/2005/8/layout/orgChart1"/>
    <dgm:cxn modelId="{BA6032FB-E2D9-4BDC-8187-867F3D2C6922}" type="presParOf" srcId="{545D5819-CEA1-432C-B1E6-FC5141BCAEE6}" destId="{2F8EC37F-EA6D-4C6A-AEC0-16C14D6753D5}" srcOrd="0" destOrd="0" presId="urn:microsoft.com/office/officeart/2005/8/layout/orgChart1"/>
    <dgm:cxn modelId="{47B4CAC1-8ED7-4AD9-9207-DD5F26A31345}" type="presParOf" srcId="{2F8EC37F-EA6D-4C6A-AEC0-16C14D6753D5}" destId="{2937F672-3920-4EEF-AFB7-F9C801553160}" srcOrd="0" destOrd="0" presId="urn:microsoft.com/office/officeart/2005/8/layout/orgChart1"/>
    <dgm:cxn modelId="{3E1F7EFB-52EF-4295-BD16-ABDB7C9B428E}" type="presParOf" srcId="{2937F672-3920-4EEF-AFB7-F9C801553160}" destId="{D8EF84EE-4994-457A-AA9D-1FA4EC6DB6ED}" srcOrd="0" destOrd="0" presId="urn:microsoft.com/office/officeart/2005/8/layout/orgChart1"/>
    <dgm:cxn modelId="{700EAED0-9DA9-4F29-9432-D27A37BF388A}" type="presParOf" srcId="{2937F672-3920-4EEF-AFB7-F9C801553160}" destId="{23817A5A-EE84-4919-BF21-0D1D99BAC3D3}" srcOrd="1" destOrd="0" presId="urn:microsoft.com/office/officeart/2005/8/layout/orgChart1"/>
    <dgm:cxn modelId="{C105A912-1D93-48A9-9CF2-F12D4A9295B1}" type="presParOf" srcId="{2F8EC37F-EA6D-4C6A-AEC0-16C14D6753D5}" destId="{74DFBF37-B130-4404-82C8-4226438125C2}" srcOrd="1" destOrd="0" presId="urn:microsoft.com/office/officeart/2005/8/layout/orgChart1"/>
    <dgm:cxn modelId="{2676A04D-A861-48FB-A948-828C8BB9CDCA}" type="presParOf" srcId="{74DFBF37-B130-4404-82C8-4226438125C2}" destId="{DC39FFC3-E3B1-4F34-A46C-7FDFDFA9BDFB}" srcOrd="0" destOrd="0" presId="urn:microsoft.com/office/officeart/2005/8/layout/orgChart1"/>
    <dgm:cxn modelId="{20FF3F0E-5EFA-4A18-BF74-01E0706E1986}" type="presParOf" srcId="{74DFBF37-B130-4404-82C8-4226438125C2}" destId="{28558564-FD91-49CB-B342-289411887572}" srcOrd="1" destOrd="0" presId="urn:microsoft.com/office/officeart/2005/8/layout/orgChart1"/>
    <dgm:cxn modelId="{11598ED1-CFD8-442B-B7C9-0CE802101184}" type="presParOf" srcId="{28558564-FD91-49CB-B342-289411887572}" destId="{5EFF5C12-5345-4B46-9D95-47C7B6939C69}" srcOrd="0" destOrd="0" presId="urn:microsoft.com/office/officeart/2005/8/layout/orgChart1"/>
    <dgm:cxn modelId="{40BAB6AB-0F6E-44AA-B84F-2683A145EE52}" type="presParOf" srcId="{5EFF5C12-5345-4B46-9D95-47C7B6939C69}" destId="{67235F33-1EB2-48D5-B8E9-1D2D547D1E70}" srcOrd="0" destOrd="0" presId="urn:microsoft.com/office/officeart/2005/8/layout/orgChart1"/>
    <dgm:cxn modelId="{71F5E157-FE34-4D62-83F2-7091C87EC7BC}" type="presParOf" srcId="{5EFF5C12-5345-4B46-9D95-47C7B6939C69}" destId="{BDE33C92-A40D-4A8C-9AE2-54EA109E4CA0}" srcOrd="1" destOrd="0" presId="urn:microsoft.com/office/officeart/2005/8/layout/orgChart1"/>
    <dgm:cxn modelId="{3737DC0D-4AE2-4556-BA26-D8D93B6FB7D3}" type="presParOf" srcId="{28558564-FD91-49CB-B342-289411887572}" destId="{B3C3A95D-49F6-4B42-AB0B-3E322DC924EA}" srcOrd="1" destOrd="0" presId="urn:microsoft.com/office/officeart/2005/8/layout/orgChart1"/>
    <dgm:cxn modelId="{AF038161-5EBC-4D50-AC6A-0323919E98AB}" type="presParOf" srcId="{B3C3A95D-49F6-4B42-AB0B-3E322DC924EA}" destId="{E785D406-B3D7-46B7-9362-04E90AD1F644}" srcOrd="0" destOrd="0" presId="urn:microsoft.com/office/officeart/2005/8/layout/orgChart1"/>
    <dgm:cxn modelId="{BC81E2FD-C87C-4534-91DD-ED120F711AF7}" type="presParOf" srcId="{B3C3A95D-49F6-4B42-AB0B-3E322DC924EA}" destId="{3BB86677-BF3C-40F7-A8C5-2C496CF52FF4}" srcOrd="1" destOrd="0" presId="urn:microsoft.com/office/officeart/2005/8/layout/orgChart1"/>
    <dgm:cxn modelId="{9744A3A6-7F7E-4D74-9600-9FF5901A315F}" type="presParOf" srcId="{3BB86677-BF3C-40F7-A8C5-2C496CF52FF4}" destId="{883572DC-12F4-4043-82B5-AFAA1CD82A6B}" srcOrd="0" destOrd="0" presId="urn:microsoft.com/office/officeart/2005/8/layout/orgChart1"/>
    <dgm:cxn modelId="{FCFA10FF-2DCD-4593-9F39-A75C4747AD4E}" type="presParOf" srcId="{883572DC-12F4-4043-82B5-AFAA1CD82A6B}" destId="{B883AF38-6025-4624-8D9E-B23E3B4E5164}" srcOrd="0" destOrd="0" presId="urn:microsoft.com/office/officeart/2005/8/layout/orgChart1"/>
    <dgm:cxn modelId="{D63A4E86-2644-4492-B3D3-815D5B9453FE}" type="presParOf" srcId="{883572DC-12F4-4043-82B5-AFAA1CD82A6B}" destId="{FCF06C74-2DAD-4B8E-BF57-38C67B2B5082}" srcOrd="1" destOrd="0" presId="urn:microsoft.com/office/officeart/2005/8/layout/orgChart1"/>
    <dgm:cxn modelId="{7036EDA6-8467-497F-AB9F-EE2E8B69EDC3}" type="presParOf" srcId="{3BB86677-BF3C-40F7-A8C5-2C496CF52FF4}" destId="{A980FFBC-C8E1-4822-9FC1-9C25BBAE88A0}" srcOrd="1" destOrd="0" presId="urn:microsoft.com/office/officeart/2005/8/layout/orgChart1"/>
    <dgm:cxn modelId="{E809B0F3-C80B-458C-89A8-0FDF99033750}" type="presParOf" srcId="{3BB86677-BF3C-40F7-A8C5-2C496CF52FF4}" destId="{DB251148-7467-4D09-B759-6F61323D5C8C}" srcOrd="2" destOrd="0" presId="urn:microsoft.com/office/officeart/2005/8/layout/orgChart1"/>
    <dgm:cxn modelId="{A5082A7B-08D3-4BF5-8371-103984FA8AB7}" type="presParOf" srcId="{28558564-FD91-49CB-B342-289411887572}" destId="{6369E823-B59F-48BC-9C48-17DE876D8D0A}" srcOrd="2" destOrd="0" presId="urn:microsoft.com/office/officeart/2005/8/layout/orgChart1"/>
    <dgm:cxn modelId="{6582DFDC-8CCB-4D65-911B-04724C3E8944}" type="presParOf" srcId="{74DFBF37-B130-4404-82C8-4226438125C2}" destId="{D3D46901-7C15-4508-8074-75BE3CBB9BCF}" srcOrd="2" destOrd="0" presId="urn:microsoft.com/office/officeart/2005/8/layout/orgChart1"/>
    <dgm:cxn modelId="{07576A07-74F4-42EF-8287-5060E5BB9383}" type="presParOf" srcId="{74DFBF37-B130-4404-82C8-4226438125C2}" destId="{EBD6CCE1-978C-4921-ABD0-D21661BA5022}" srcOrd="3" destOrd="0" presId="urn:microsoft.com/office/officeart/2005/8/layout/orgChart1"/>
    <dgm:cxn modelId="{66E0DC60-46DA-487D-9376-6E829B115A86}" type="presParOf" srcId="{EBD6CCE1-978C-4921-ABD0-D21661BA5022}" destId="{5DD12984-F485-45AA-9CBE-68C75CF1142B}" srcOrd="0" destOrd="0" presId="urn:microsoft.com/office/officeart/2005/8/layout/orgChart1"/>
    <dgm:cxn modelId="{B96432F9-EFA2-4912-AB03-7852F16F8C22}" type="presParOf" srcId="{5DD12984-F485-45AA-9CBE-68C75CF1142B}" destId="{F1D92C38-8790-43A6-92CA-6D2560DF7178}" srcOrd="0" destOrd="0" presId="urn:microsoft.com/office/officeart/2005/8/layout/orgChart1"/>
    <dgm:cxn modelId="{7D926006-DBF9-4A1E-9EB4-A41804D0A10E}" type="presParOf" srcId="{5DD12984-F485-45AA-9CBE-68C75CF1142B}" destId="{7BCE2120-7C46-4559-9F05-975C297052E4}" srcOrd="1" destOrd="0" presId="urn:microsoft.com/office/officeart/2005/8/layout/orgChart1"/>
    <dgm:cxn modelId="{1F39F4E3-A252-4DA1-8A2B-9CA3974CEF28}" type="presParOf" srcId="{EBD6CCE1-978C-4921-ABD0-D21661BA5022}" destId="{6EF13A94-1CE0-4685-A94E-D64CBBAE24E0}" srcOrd="1" destOrd="0" presId="urn:microsoft.com/office/officeart/2005/8/layout/orgChart1"/>
    <dgm:cxn modelId="{D3A35C06-0479-4D4F-AF81-EDA6FCB99ADF}" type="presParOf" srcId="{6EF13A94-1CE0-4685-A94E-D64CBBAE24E0}" destId="{21269C89-647A-48DD-A7EA-128F9361EFA6}" srcOrd="0" destOrd="0" presId="urn:microsoft.com/office/officeart/2005/8/layout/orgChart1"/>
    <dgm:cxn modelId="{7CE6D521-4928-4E3B-BDE4-4577BFDC3C51}" type="presParOf" srcId="{6EF13A94-1CE0-4685-A94E-D64CBBAE24E0}" destId="{BFA26F8E-571A-4432-8F5C-3ED33644D43D}" srcOrd="1" destOrd="0" presId="urn:microsoft.com/office/officeart/2005/8/layout/orgChart1"/>
    <dgm:cxn modelId="{D6B2CE58-F4A0-46E4-92E0-03383206251D}" type="presParOf" srcId="{BFA26F8E-571A-4432-8F5C-3ED33644D43D}" destId="{73301456-7114-45FE-AEAA-45DC7F8F6240}" srcOrd="0" destOrd="0" presId="urn:microsoft.com/office/officeart/2005/8/layout/orgChart1"/>
    <dgm:cxn modelId="{2B2440C1-098A-4049-9A3D-9B2EFEF866BA}" type="presParOf" srcId="{73301456-7114-45FE-AEAA-45DC7F8F6240}" destId="{2F6F54DE-203C-492D-B77B-EDE9AFC7F503}" srcOrd="0" destOrd="0" presId="urn:microsoft.com/office/officeart/2005/8/layout/orgChart1"/>
    <dgm:cxn modelId="{4645C6A0-CEA6-417E-B997-6A5DF40EFADC}" type="presParOf" srcId="{73301456-7114-45FE-AEAA-45DC7F8F6240}" destId="{C1571644-A6A3-4F3C-9183-39F1E7FAAE34}" srcOrd="1" destOrd="0" presId="urn:microsoft.com/office/officeart/2005/8/layout/orgChart1"/>
    <dgm:cxn modelId="{54B04D22-68F7-41C9-BB3D-BD994787AC23}" type="presParOf" srcId="{BFA26F8E-571A-4432-8F5C-3ED33644D43D}" destId="{146B0B45-0329-4A91-A410-C802A50F6F71}" srcOrd="1" destOrd="0" presId="urn:microsoft.com/office/officeart/2005/8/layout/orgChart1"/>
    <dgm:cxn modelId="{00B95E44-4CAE-47DE-A714-FE44F3073DAF}" type="presParOf" srcId="{BFA26F8E-571A-4432-8F5C-3ED33644D43D}" destId="{F96F6973-79AC-4CF8-9988-AE1A474DDEC3}" srcOrd="2" destOrd="0" presId="urn:microsoft.com/office/officeart/2005/8/layout/orgChart1"/>
    <dgm:cxn modelId="{A790C9E4-5523-4A32-8E3F-A4ACD295DE6E}" type="presParOf" srcId="{6EF13A94-1CE0-4685-A94E-D64CBBAE24E0}" destId="{3D78A5DA-8FE0-4A5C-B0BE-C979A2632E3D}" srcOrd="2" destOrd="0" presId="urn:microsoft.com/office/officeart/2005/8/layout/orgChart1"/>
    <dgm:cxn modelId="{3AE2FFA3-2269-4561-A167-965CCCC16B7F}" type="presParOf" srcId="{6EF13A94-1CE0-4685-A94E-D64CBBAE24E0}" destId="{B7629FD5-255D-49B3-82B0-1650F6703A5D}" srcOrd="3" destOrd="0" presId="urn:microsoft.com/office/officeart/2005/8/layout/orgChart1"/>
    <dgm:cxn modelId="{6D897858-006A-4162-A68A-EA008A221AD6}" type="presParOf" srcId="{B7629FD5-255D-49B3-82B0-1650F6703A5D}" destId="{F27656F2-C013-4847-9AB2-56E0ED7E4776}" srcOrd="0" destOrd="0" presId="urn:microsoft.com/office/officeart/2005/8/layout/orgChart1"/>
    <dgm:cxn modelId="{A8CFE168-4868-4E93-A2D7-306033DF11E4}" type="presParOf" srcId="{F27656F2-C013-4847-9AB2-56E0ED7E4776}" destId="{EA303DC0-8621-4C89-BAE5-C2FD1C65940A}" srcOrd="0" destOrd="0" presId="urn:microsoft.com/office/officeart/2005/8/layout/orgChart1"/>
    <dgm:cxn modelId="{F1CFDC56-C4B5-4203-9399-711692F01B89}" type="presParOf" srcId="{F27656F2-C013-4847-9AB2-56E0ED7E4776}" destId="{ADB79AAC-F66B-4F09-802B-131C7B91C175}" srcOrd="1" destOrd="0" presId="urn:microsoft.com/office/officeart/2005/8/layout/orgChart1"/>
    <dgm:cxn modelId="{4A006DED-C38B-4B85-929B-7E7A203922CD}" type="presParOf" srcId="{B7629FD5-255D-49B3-82B0-1650F6703A5D}" destId="{8EEC1530-D565-4ACD-A690-B54E51255504}" srcOrd="1" destOrd="0" presId="urn:microsoft.com/office/officeart/2005/8/layout/orgChart1"/>
    <dgm:cxn modelId="{B348A1C8-D91D-436C-90FC-6CEAF56F2BD8}" type="presParOf" srcId="{B7629FD5-255D-49B3-82B0-1650F6703A5D}" destId="{C34DD263-7ADF-41EB-834C-459D8263A907}" srcOrd="2" destOrd="0" presId="urn:microsoft.com/office/officeart/2005/8/layout/orgChart1"/>
    <dgm:cxn modelId="{9672499D-8A03-4394-8345-BE04E21B3FCC}" type="presParOf" srcId="{EBD6CCE1-978C-4921-ABD0-D21661BA5022}" destId="{67C604B4-B106-464F-9881-2F7B4E2D106A}" srcOrd="2" destOrd="0" presId="urn:microsoft.com/office/officeart/2005/8/layout/orgChart1"/>
    <dgm:cxn modelId="{39DD2D9C-CEEC-42C5-811A-24D19C369BE6}" type="presParOf" srcId="{74DFBF37-B130-4404-82C8-4226438125C2}" destId="{9D0867C1-811D-4A98-95F7-7389A996536D}" srcOrd="4" destOrd="0" presId="urn:microsoft.com/office/officeart/2005/8/layout/orgChart1"/>
    <dgm:cxn modelId="{5270D0E7-6E7E-4804-8635-A28F2707E506}" type="presParOf" srcId="{74DFBF37-B130-4404-82C8-4226438125C2}" destId="{9F16DD95-8621-4000-9046-17E525B72418}" srcOrd="5" destOrd="0" presId="urn:microsoft.com/office/officeart/2005/8/layout/orgChart1"/>
    <dgm:cxn modelId="{12AB316A-2F92-4C19-B4DE-F6FF105B9029}" type="presParOf" srcId="{9F16DD95-8621-4000-9046-17E525B72418}" destId="{D9D41D69-D324-4293-B11F-5726EF98593A}" srcOrd="0" destOrd="0" presId="urn:microsoft.com/office/officeart/2005/8/layout/orgChart1"/>
    <dgm:cxn modelId="{3E8B0686-E606-4D01-9574-8E73B8FD51FA}" type="presParOf" srcId="{D9D41D69-D324-4293-B11F-5726EF98593A}" destId="{A7169E8D-4BA8-46C0-A942-90F92EAB5B84}" srcOrd="0" destOrd="0" presId="urn:microsoft.com/office/officeart/2005/8/layout/orgChart1"/>
    <dgm:cxn modelId="{0A352A4A-D529-4DFD-8235-A8C3B0AE9E75}" type="presParOf" srcId="{D9D41D69-D324-4293-B11F-5726EF98593A}" destId="{9C0FDC31-1C64-454E-8B7D-0C6FC1B24870}" srcOrd="1" destOrd="0" presId="urn:microsoft.com/office/officeart/2005/8/layout/orgChart1"/>
    <dgm:cxn modelId="{FF41CA14-B355-4EC5-826D-6602F8665262}" type="presParOf" srcId="{9F16DD95-8621-4000-9046-17E525B72418}" destId="{2E65E971-93A3-4AF8-A776-416E0FE763B8}" srcOrd="1" destOrd="0" presId="urn:microsoft.com/office/officeart/2005/8/layout/orgChart1"/>
    <dgm:cxn modelId="{C32DC108-1A78-4497-AB9A-A5ABE85EE313}" type="presParOf" srcId="{2E65E971-93A3-4AF8-A776-416E0FE763B8}" destId="{6834FC29-A211-4A3C-8858-4F8D2062E4EA}" srcOrd="0" destOrd="0" presId="urn:microsoft.com/office/officeart/2005/8/layout/orgChart1"/>
    <dgm:cxn modelId="{750DED39-31D9-4E20-9F48-D21D37397714}" type="presParOf" srcId="{2E65E971-93A3-4AF8-A776-416E0FE763B8}" destId="{CA026DB4-0178-4483-8DB4-26511885DBA8}" srcOrd="1" destOrd="0" presId="urn:microsoft.com/office/officeart/2005/8/layout/orgChart1"/>
    <dgm:cxn modelId="{0A1B8909-5066-4B49-A111-5AD150645B5B}" type="presParOf" srcId="{CA026DB4-0178-4483-8DB4-26511885DBA8}" destId="{E17F8FEB-EE51-4FE4-A9E6-75F1B2758A0D}" srcOrd="0" destOrd="0" presId="urn:microsoft.com/office/officeart/2005/8/layout/orgChart1"/>
    <dgm:cxn modelId="{2E017E95-2DA9-486B-A0BD-E89917277195}" type="presParOf" srcId="{E17F8FEB-EE51-4FE4-A9E6-75F1B2758A0D}" destId="{83F7FA09-0149-4B3F-90DA-32E0DD546554}" srcOrd="0" destOrd="0" presId="urn:microsoft.com/office/officeart/2005/8/layout/orgChart1"/>
    <dgm:cxn modelId="{FE8C932B-25DA-4F54-BAED-A04F50762D3B}" type="presParOf" srcId="{E17F8FEB-EE51-4FE4-A9E6-75F1B2758A0D}" destId="{AFF51021-F4DB-4A83-97F6-FBE2F82BE738}" srcOrd="1" destOrd="0" presId="urn:microsoft.com/office/officeart/2005/8/layout/orgChart1"/>
    <dgm:cxn modelId="{8ED1630D-AB24-406E-81B3-2CCFE591DDFB}" type="presParOf" srcId="{CA026DB4-0178-4483-8DB4-26511885DBA8}" destId="{3961A581-96D3-4F02-8318-A6AC74FECEAF}" srcOrd="1" destOrd="0" presId="urn:microsoft.com/office/officeart/2005/8/layout/orgChart1"/>
    <dgm:cxn modelId="{BE5CBED6-D0E8-4D70-BCC4-428C82F08BAA}" type="presParOf" srcId="{CA026DB4-0178-4483-8DB4-26511885DBA8}" destId="{163C5D61-C59C-431E-B8C2-59BDB0310B15}" srcOrd="2" destOrd="0" presId="urn:microsoft.com/office/officeart/2005/8/layout/orgChart1"/>
    <dgm:cxn modelId="{68B378DF-49EF-4845-A878-A37B1EE85DE4}" type="presParOf" srcId="{2E65E971-93A3-4AF8-A776-416E0FE763B8}" destId="{BD300553-96E1-4A15-B5EC-CC4A0921E097}" srcOrd="2" destOrd="0" presId="urn:microsoft.com/office/officeart/2005/8/layout/orgChart1"/>
    <dgm:cxn modelId="{179E38CA-4BEB-4362-BCE4-9343490839D9}" type="presParOf" srcId="{2E65E971-93A3-4AF8-A776-416E0FE763B8}" destId="{EDF82049-C4AB-424C-8829-C3216EBFB3AD}" srcOrd="3" destOrd="0" presId="urn:microsoft.com/office/officeart/2005/8/layout/orgChart1"/>
    <dgm:cxn modelId="{2603160A-9751-44E1-852B-2412E1216A70}" type="presParOf" srcId="{EDF82049-C4AB-424C-8829-C3216EBFB3AD}" destId="{E09310DD-2A6B-42DE-A05A-3B08CDABB31C}" srcOrd="0" destOrd="0" presId="urn:microsoft.com/office/officeart/2005/8/layout/orgChart1"/>
    <dgm:cxn modelId="{ECFA1313-8928-4044-828A-E8552DA332AB}" type="presParOf" srcId="{E09310DD-2A6B-42DE-A05A-3B08CDABB31C}" destId="{D2E5FDB6-4CA2-4CDD-8D03-B3C7206413FD}" srcOrd="0" destOrd="0" presId="urn:microsoft.com/office/officeart/2005/8/layout/orgChart1"/>
    <dgm:cxn modelId="{89B816FA-426E-419C-AFD7-D36A8A760577}" type="presParOf" srcId="{E09310DD-2A6B-42DE-A05A-3B08CDABB31C}" destId="{AE5700B4-5329-4F6F-9482-3F1437818A07}" srcOrd="1" destOrd="0" presId="urn:microsoft.com/office/officeart/2005/8/layout/orgChart1"/>
    <dgm:cxn modelId="{6D3647F6-ADC9-4030-8518-341DE629F800}" type="presParOf" srcId="{EDF82049-C4AB-424C-8829-C3216EBFB3AD}" destId="{9B2033D5-0F21-48A5-98C8-E2C57B957371}" srcOrd="1" destOrd="0" presId="urn:microsoft.com/office/officeart/2005/8/layout/orgChart1"/>
    <dgm:cxn modelId="{9ADBF9AC-F7D4-40E1-8477-3496B1962D95}" type="presParOf" srcId="{EDF82049-C4AB-424C-8829-C3216EBFB3AD}" destId="{AE8C6071-8FA2-4B08-9201-6AC7FF55B862}" srcOrd="2" destOrd="0" presId="urn:microsoft.com/office/officeart/2005/8/layout/orgChart1"/>
    <dgm:cxn modelId="{8CE2E08C-F002-43F0-962A-91C3F005FCD1}" type="presParOf" srcId="{9F16DD95-8621-4000-9046-17E525B72418}" destId="{21EB66B5-A7BC-4194-80FD-4C5383A70E37}" srcOrd="2" destOrd="0" presId="urn:microsoft.com/office/officeart/2005/8/layout/orgChart1"/>
    <dgm:cxn modelId="{2A04CCAB-5FBC-405F-80D6-C521FAC59F66}" type="presParOf" srcId="{74DFBF37-B130-4404-82C8-4226438125C2}" destId="{043E1A22-2A16-468E-8B82-9BC93DFF8C16}" srcOrd="6" destOrd="0" presId="urn:microsoft.com/office/officeart/2005/8/layout/orgChart1"/>
    <dgm:cxn modelId="{69E58CD9-298B-4E12-933E-5EB57040A21A}" type="presParOf" srcId="{74DFBF37-B130-4404-82C8-4226438125C2}" destId="{E7EBAE5D-AFAD-4C12-B302-4BF9781059CF}" srcOrd="7" destOrd="0" presId="urn:microsoft.com/office/officeart/2005/8/layout/orgChart1"/>
    <dgm:cxn modelId="{D8F9AB73-2AFD-4E65-8457-9B528D7BA14C}" type="presParOf" srcId="{E7EBAE5D-AFAD-4C12-B302-4BF9781059CF}" destId="{7E2ECBA7-A570-42F9-8ED5-54B956F70F11}" srcOrd="0" destOrd="0" presId="urn:microsoft.com/office/officeart/2005/8/layout/orgChart1"/>
    <dgm:cxn modelId="{AEBE211F-9280-4148-8824-FE619077FF20}" type="presParOf" srcId="{7E2ECBA7-A570-42F9-8ED5-54B956F70F11}" destId="{B502260E-D6CC-4243-881A-EB732B69AD5C}" srcOrd="0" destOrd="0" presId="urn:microsoft.com/office/officeart/2005/8/layout/orgChart1"/>
    <dgm:cxn modelId="{DFBED578-5AF8-4B2A-870B-6B4AEE32AF57}" type="presParOf" srcId="{7E2ECBA7-A570-42F9-8ED5-54B956F70F11}" destId="{D78E48EF-7633-4FED-B454-8C571B4A43F1}" srcOrd="1" destOrd="0" presId="urn:microsoft.com/office/officeart/2005/8/layout/orgChart1"/>
    <dgm:cxn modelId="{6B3C818A-5CE0-49B7-AD39-A48C2AA7016C}" type="presParOf" srcId="{E7EBAE5D-AFAD-4C12-B302-4BF9781059CF}" destId="{32ED0778-C229-4324-B4E7-C54DFA5E94CA}" srcOrd="1" destOrd="0" presId="urn:microsoft.com/office/officeart/2005/8/layout/orgChart1"/>
    <dgm:cxn modelId="{979A8A18-D635-434B-8B49-0C2971975710}" type="presParOf" srcId="{32ED0778-C229-4324-B4E7-C54DFA5E94CA}" destId="{A6495962-C935-4C1B-90AF-7105D50CA721}" srcOrd="0" destOrd="0" presId="urn:microsoft.com/office/officeart/2005/8/layout/orgChart1"/>
    <dgm:cxn modelId="{04DF7EBA-693D-4841-B770-0C974DA80A85}" type="presParOf" srcId="{32ED0778-C229-4324-B4E7-C54DFA5E94CA}" destId="{6A813872-3597-4295-AEAF-F5B162266385}" srcOrd="1" destOrd="0" presId="urn:microsoft.com/office/officeart/2005/8/layout/orgChart1"/>
    <dgm:cxn modelId="{B9CB0607-DEDD-4955-85A3-ACDAA2EB8D09}" type="presParOf" srcId="{6A813872-3597-4295-AEAF-F5B162266385}" destId="{E97472C1-A9BC-4DEF-A268-ECCC4F619C95}" srcOrd="0" destOrd="0" presId="urn:microsoft.com/office/officeart/2005/8/layout/orgChart1"/>
    <dgm:cxn modelId="{F02C4F8D-A914-4A35-92C5-E4EA0BCCC7C4}" type="presParOf" srcId="{E97472C1-A9BC-4DEF-A268-ECCC4F619C95}" destId="{A6BB9C70-AB0F-4FA3-94F1-A3A422B077AF}" srcOrd="0" destOrd="0" presId="urn:microsoft.com/office/officeart/2005/8/layout/orgChart1"/>
    <dgm:cxn modelId="{6C9D69E0-2FCD-4BC4-AD42-02F4370BE2F1}" type="presParOf" srcId="{E97472C1-A9BC-4DEF-A268-ECCC4F619C95}" destId="{A1438252-E036-4EF5-BFA4-7BC8A2E42CD3}" srcOrd="1" destOrd="0" presId="urn:microsoft.com/office/officeart/2005/8/layout/orgChart1"/>
    <dgm:cxn modelId="{9D957B93-0FA4-45E9-8950-6E213B210D43}" type="presParOf" srcId="{6A813872-3597-4295-AEAF-F5B162266385}" destId="{31666167-3906-48DA-89F7-833E52439006}" srcOrd="1" destOrd="0" presId="urn:microsoft.com/office/officeart/2005/8/layout/orgChart1"/>
    <dgm:cxn modelId="{E54500CA-6284-44BE-AD0C-FE75C777AD1F}" type="presParOf" srcId="{6A813872-3597-4295-AEAF-F5B162266385}" destId="{66E82E52-C11B-48EB-809F-505CED487461}" srcOrd="2" destOrd="0" presId="urn:microsoft.com/office/officeart/2005/8/layout/orgChart1"/>
    <dgm:cxn modelId="{34C02FB0-6A55-4393-80E7-EF858D58568F}" type="presParOf" srcId="{E7EBAE5D-AFAD-4C12-B302-4BF9781059CF}" destId="{60DB72C1-3938-418E-8A52-91D0B758A63B}" srcOrd="2" destOrd="0" presId="urn:microsoft.com/office/officeart/2005/8/layout/orgChart1"/>
    <dgm:cxn modelId="{598F69C6-16F9-41F0-94E2-EBE5C738E3E0}" type="presParOf" srcId="{74DFBF37-B130-4404-82C8-4226438125C2}" destId="{5DF15CF9-6F03-47CB-9019-07EC326C1372}" srcOrd="8" destOrd="0" presId="urn:microsoft.com/office/officeart/2005/8/layout/orgChart1"/>
    <dgm:cxn modelId="{2387BBD6-6C0E-4200-AF95-20D03CD5B7D7}" type="presParOf" srcId="{74DFBF37-B130-4404-82C8-4226438125C2}" destId="{BF307FD4-1F20-44C0-B9A4-816669371183}" srcOrd="9" destOrd="0" presId="urn:microsoft.com/office/officeart/2005/8/layout/orgChart1"/>
    <dgm:cxn modelId="{E36369A3-81A6-439A-ADE2-183182DDBE3F}" type="presParOf" srcId="{BF307FD4-1F20-44C0-B9A4-816669371183}" destId="{DD5FCFE4-5946-4B77-A319-7794FAB3A771}" srcOrd="0" destOrd="0" presId="urn:microsoft.com/office/officeart/2005/8/layout/orgChart1"/>
    <dgm:cxn modelId="{8F37CC3A-516A-4450-B9FF-C9DD48946E59}" type="presParOf" srcId="{DD5FCFE4-5946-4B77-A319-7794FAB3A771}" destId="{C91FF574-79FC-4C80-B986-2E272C0D9280}" srcOrd="0" destOrd="0" presId="urn:microsoft.com/office/officeart/2005/8/layout/orgChart1"/>
    <dgm:cxn modelId="{372B94B2-06D4-4824-9AE8-753A2D1B27E1}" type="presParOf" srcId="{DD5FCFE4-5946-4B77-A319-7794FAB3A771}" destId="{44621ED8-209C-4DA0-9D6E-E696DD0E30B8}" srcOrd="1" destOrd="0" presId="urn:microsoft.com/office/officeart/2005/8/layout/orgChart1"/>
    <dgm:cxn modelId="{30A27DCE-7394-4CF5-8975-364E3E801DD6}" type="presParOf" srcId="{BF307FD4-1F20-44C0-B9A4-816669371183}" destId="{A607195A-9338-454F-B1BB-04450E020922}" srcOrd="1" destOrd="0" presId="urn:microsoft.com/office/officeart/2005/8/layout/orgChart1"/>
    <dgm:cxn modelId="{CDA7FF12-2EF6-4D47-81AB-5CD20611B8D8}" type="presParOf" srcId="{A607195A-9338-454F-B1BB-04450E020922}" destId="{868D6E22-531A-47B3-A4CF-1CCAFB892DC5}" srcOrd="0" destOrd="0" presId="urn:microsoft.com/office/officeart/2005/8/layout/orgChart1"/>
    <dgm:cxn modelId="{13B6D3A8-08C7-4672-A258-B9250BCA2613}" type="presParOf" srcId="{A607195A-9338-454F-B1BB-04450E020922}" destId="{1BB87173-AE0C-455C-BEBB-6624D2BB4AE8}" srcOrd="1" destOrd="0" presId="urn:microsoft.com/office/officeart/2005/8/layout/orgChart1"/>
    <dgm:cxn modelId="{85227DAA-A2AD-4114-81F5-571B7E364C76}" type="presParOf" srcId="{1BB87173-AE0C-455C-BEBB-6624D2BB4AE8}" destId="{8716F4CB-96DC-4A4F-BBCD-34459F5E30E3}" srcOrd="0" destOrd="0" presId="urn:microsoft.com/office/officeart/2005/8/layout/orgChart1"/>
    <dgm:cxn modelId="{0E79B0F5-B887-4DF8-B78A-5485F40A0254}" type="presParOf" srcId="{8716F4CB-96DC-4A4F-BBCD-34459F5E30E3}" destId="{FAC4B805-D8D6-4B3A-BCF3-E5D26FE1124A}" srcOrd="0" destOrd="0" presId="urn:microsoft.com/office/officeart/2005/8/layout/orgChart1"/>
    <dgm:cxn modelId="{1667A269-C063-42D5-9A81-C57C647C91BD}" type="presParOf" srcId="{8716F4CB-96DC-4A4F-BBCD-34459F5E30E3}" destId="{CE331384-D641-4E0A-B078-3558EC53B1D9}" srcOrd="1" destOrd="0" presId="urn:microsoft.com/office/officeart/2005/8/layout/orgChart1"/>
    <dgm:cxn modelId="{1F71D353-3EE4-4728-BE9B-F76C34C37423}" type="presParOf" srcId="{1BB87173-AE0C-455C-BEBB-6624D2BB4AE8}" destId="{9D85CF8A-EE13-4C83-AB75-1A8DE42C7B0F}" srcOrd="1" destOrd="0" presId="urn:microsoft.com/office/officeart/2005/8/layout/orgChart1"/>
    <dgm:cxn modelId="{BF0D1226-32E7-4E7B-AF14-0D33BDFFDC7C}" type="presParOf" srcId="{1BB87173-AE0C-455C-BEBB-6624D2BB4AE8}" destId="{BA880B5B-7F77-4E40-B2DF-F4211DA2C0C9}" srcOrd="2" destOrd="0" presId="urn:microsoft.com/office/officeart/2005/8/layout/orgChart1"/>
    <dgm:cxn modelId="{9CC915FF-9239-4FC2-B831-9C3037D11381}" type="presParOf" srcId="{BF307FD4-1F20-44C0-B9A4-816669371183}" destId="{6D2012BE-5104-40AF-9444-DE69F0C9B39C}" srcOrd="2" destOrd="0" presId="urn:microsoft.com/office/officeart/2005/8/layout/orgChart1"/>
    <dgm:cxn modelId="{6589CFA1-7434-4FD1-85C5-C30FA533707C}" type="presParOf" srcId="{74DFBF37-B130-4404-82C8-4226438125C2}" destId="{51FD7567-2C89-4BB0-AF78-646EAEC4FC9E}" srcOrd="10" destOrd="0" presId="urn:microsoft.com/office/officeart/2005/8/layout/orgChart1"/>
    <dgm:cxn modelId="{E58F78E9-04A0-44E1-A677-5F3CBD5B06DF}" type="presParOf" srcId="{74DFBF37-B130-4404-82C8-4226438125C2}" destId="{AB7B1D42-53CD-453E-ADEB-D27344C8E86C}" srcOrd="11" destOrd="0" presId="urn:microsoft.com/office/officeart/2005/8/layout/orgChart1"/>
    <dgm:cxn modelId="{2574DE0B-9EF2-488C-B565-92C95407E55B}" type="presParOf" srcId="{AB7B1D42-53CD-453E-ADEB-D27344C8E86C}" destId="{421AC5AE-B085-4F02-A574-F74178B7F452}" srcOrd="0" destOrd="0" presId="urn:microsoft.com/office/officeart/2005/8/layout/orgChart1"/>
    <dgm:cxn modelId="{68F0CBD7-2B18-434B-A364-158C26BD50F9}" type="presParOf" srcId="{421AC5AE-B085-4F02-A574-F74178B7F452}" destId="{60109A2D-5B52-4309-8A92-92993A0EB10F}" srcOrd="0" destOrd="0" presId="urn:microsoft.com/office/officeart/2005/8/layout/orgChart1"/>
    <dgm:cxn modelId="{C7ECF8C6-62BB-4B4B-9948-3032D5008FAF}" type="presParOf" srcId="{421AC5AE-B085-4F02-A574-F74178B7F452}" destId="{020247F4-3341-4CE9-B935-1D645F3D86F6}" srcOrd="1" destOrd="0" presId="urn:microsoft.com/office/officeart/2005/8/layout/orgChart1"/>
    <dgm:cxn modelId="{5B16D781-D1CF-4CE5-A027-8EBA494C91A2}" type="presParOf" srcId="{AB7B1D42-53CD-453E-ADEB-D27344C8E86C}" destId="{E86A8DE0-3F92-4780-978B-DE0A8CFD1FE5}" srcOrd="1" destOrd="0" presId="urn:microsoft.com/office/officeart/2005/8/layout/orgChart1"/>
    <dgm:cxn modelId="{123A224C-DD59-496C-B78F-3C7869585189}" type="presParOf" srcId="{E86A8DE0-3F92-4780-978B-DE0A8CFD1FE5}" destId="{4491AD7C-199E-4BCD-986E-D27D11887B94}" srcOrd="0" destOrd="0" presId="urn:microsoft.com/office/officeart/2005/8/layout/orgChart1"/>
    <dgm:cxn modelId="{D06C13C9-1CEA-4FA1-8A57-AD7FA8F00EA4}" type="presParOf" srcId="{E86A8DE0-3F92-4780-978B-DE0A8CFD1FE5}" destId="{282D79FA-04D9-471F-B43C-CC26F866C916}" srcOrd="1" destOrd="0" presId="urn:microsoft.com/office/officeart/2005/8/layout/orgChart1"/>
    <dgm:cxn modelId="{2276D958-8BF0-4FB3-86B4-B30994EAD28C}" type="presParOf" srcId="{282D79FA-04D9-471F-B43C-CC26F866C916}" destId="{4B7435FA-AE96-4923-BBEC-173DF4A3FB3B}" srcOrd="0" destOrd="0" presId="urn:microsoft.com/office/officeart/2005/8/layout/orgChart1"/>
    <dgm:cxn modelId="{51552040-3A10-49F5-A432-58CD1B81E4F5}" type="presParOf" srcId="{4B7435FA-AE96-4923-BBEC-173DF4A3FB3B}" destId="{4070B958-2AF6-4B1D-89CD-4CEBFFAC3047}" srcOrd="0" destOrd="0" presId="urn:microsoft.com/office/officeart/2005/8/layout/orgChart1"/>
    <dgm:cxn modelId="{01901641-3308-476D-9235-28AED851F8B8}" type="presParOf" srcId="{4B7435FA-AE96-4923-BBEC-173DF4A3FB3B}" destId="{BAA95D6A-C251-4FC5-90FD-F85DD09F910E}" srcOrd="1" destOrd="0" presId="urn:microsoft.com/office/officeart/2005/8/layout/orgChart1"/>
    <dgm:cxn modelId="{12941FC0-1349-402E-8579-9F56B79E2A07}" type="presParOf" srcId="{282D79FA-04D9-471F-B43C-CC26F866C916}" destId="{64F97C8D-64B1-4BD1-88A0-3ED6C39EA585}" srcOrd="1" destOrd="0" presId="urn:microsoft.com/office/officeart/2005/8/layout/orgChart1"/>
    <dgm:cxn modelId="{8A459335-663E-40BB-B9BC-C1E5FEA52B15}" type="presParOf" srcId="{282D79FA-04D9-471F-B43C-CC26F866C916}" destId="{27478443-97BB-47ED-91EA-A07B480FFA67}" srcOrd="2" destOrd="0" presId="urn:microsoft.com/office/officeart/2005/8/layout/orgChart1"/>
    <dgm:cxn modelId="{AA22FF65-98BA-46AD-8B9C-B4B6030F56D2}" type="presParOf" srcId="{E86A8DE0-3F92-4780-978B-DE0A8CFD1FE5}" destId="{69328FDC-A82B-4185-9A70-D5B0E932C0C5}" srcOrd="2" destOrd="0" presId="urn:microsoft.com/office/officeart/2005/8/layout/orgChart1"/>
    <dgm:cxn modelId="{2601D23B-EE23-4D3C-B592-E88D1DE9CC20}" type="presParOf" srcId="{E86A8DE0-3F92-4780-978B-DE0A8CFD1FE5}" destId="{AC95D93C-79A7-476F-9671-2FCA81FD56D3}" srcOrd="3" destOrd="0" presId="urn:microsoft.com/office/officeart/2005/8/layout/orgChart1"/>
    <dgm:cxn modelId="{413B435E-8DB4-4DB8-9E79-EA06E22DA3B4}" type="presParOf" srcId="{AC95D93C-79A7-476F-9671-2FCA81FD56D3}" destId="{A0E09989-2253-46FA-BF0E-0304EFA1C1E9}" srcOrd="0" destOrd="0" presId="urn:microsoft.com/office/officeart/2005/8/layout/orgChart1"/>
    <dgm:cxn modelId="{4F5D1658-0720-4B19-AD14-2E039406D8C8}" type="presParOf" srcId="{A0E09989-2253-46FA-BF0E-0304EFA1C1E9}" destId="{610BF5BE-BFD1-4D71-A053-7B68422B6021}" srcOrd="0" destOrd="0" presId="urn:microsoft.com/office/officeart/2005/8/layout/orgChart1"/>
    <dgm:cxn modelId="{7E5B004E-9E72-4B53-A032-0F3EAE7804D7}" type="presParOf" srcId="{A0E09989-2253-46FA-BF0E-0304EFA1C1E9}" destId="{4301A0BB-55D1-4942-AFAB-E9A502414980}" srcOrd="1" destOrd="0" presId="urn:microsoft.com/office/officeart/2005/8/layout/orgChart1"/>
    <dgm:cxn modelId="{18A04886-29CC-41AF-921C-02C719448595}" type="presParOf" srcId="{AC95D93C-79A7-476F-9671-2FCA81FD56D3}" destId="{C2DFACEF-4BF2-416A-8F54-857377A17145}" srcOrd="1" destOrd="0" presId="urn:microsoft.com/office/officeart/2005/8/layout/orgChart1"/>
    <dgm:cxn modelId="{343D5812-9569-403F-BCF5-10A40D0DE484}" type="presParOf" srcId="{AC95D93C-79A7-476F-9671-2FCA81FD56D3}" destId="{D2B38CBC-1183-422E-BB02-9D115A8F2401}" srcOrd="2" destOrd="0" presId="urn:microsoft.com/office/officeart/2005/8/layout/orgChart1"/>
    <dgm:cxn modelId="{03F1F6A4-AE6E-441E-A2AA-00E21B18C04E}" type="presParOf" srcId="{AB7B1D42-53CD-453E-ADEB-D27344C8E86C}" destId="{478BCC18-D0B7-4617-8092-5225D2B6E215}" srcOrd="2" destOrd="0" presId="urn:microsoft.com/office/officeart/2005/8/layout/orgChart1"/>
    <dgm:cxn modelId="{15BAE385-79C7-48FA-B920-B61BC935F3FC}" type="presParOf" srcId="{2F8EC37F-EA6D-4C6A-AEC0-16C14D6753D5}" destId="{792FCEC1-921F-47B0-A02C-9E0C141F02F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08A043-626C-4109-9B94-1E0F8254D32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6F465209-C2EE-42B3-B88C-B81F1EDF003A}">
      <dgm:prSet phldrT="[Texto]" custT="1"/>
      <dgm:spPr/>
      <dgm:t>
        <a:bodyPr/>
        <a:lstStyle/>
        <a:p>
          <a:pPr algn="just"/>
          <a:r>
            <a:rPr lang="es-ES" sz="2300" dirty="0">
              <a:latin typeface="Arial Narrow" panose="020B0606020202030204" pitchFamily="34" charset="0"/>
            </a:rPr>
            <a:t>BALANCE PRESUPUESTARIO:</a:t>
          </a:r>
        </a:p>
      </dgm:t>
    </dgm:pt>
    <dgm:pt modelId="{503FB6C2-B752-45AA-A3F0-7EEE5178180C}" type="parTrans" cxnId="{ECF178D3-28CA-4FDE-98C0-BE934B1CB99A}">
      <dgm:prSet/>
      <dgm:spPr/>
      <dgm:t>
        <a:bodyPr/>
        <a:lstStyle/>
        <a:p>
          <a:pPr algn="just"/>
          <a:endParaRPr lang="es-ES" sz="2300">
            <a:latin typeface="Arial Narrow" panose="020B0606020202030204" pitchFamily="34" charset="0"/>
          </a:endParaRPr>
        </a:p>
      </dgm:t>
    </dgm:pt>
    <dgm:pt modelId="{208144E1-1FC3-4B9D-8EE8-98F1BFE6B281}" type="sibTrans" cxnId="{ECF178D3-28CA-4FDE-98C0-BE934B1CB99A}">
      <dgm:prSet/>
      <dgm:spPr/>
      <dgm:t>
        <a:bodyPr/>
        <a:lstStyle/>
        <a:p>
          <a:pPr algn="just"/>
          <a:endParaRPr lang="es-ES" sz="2300">
            <a:latin typeface="Arial Narrow" panose="020B0606020202030204" pitchFamily="34" charset="0"/>
          </a:endParaRPr>
        </a:p>
      </dgm:t>
    </dgm:pt>
    <dgm:pt modelId="{A12C40C0-D6FB-4FEC-85ED-BFEC402B5DBC}">
      <dgm:prSet phldrT="[Texto]" custT="1"/>
      <dgm:spPr/>
      <dgm:t>
        <a:bodyPr/>
        <a:lstStyle/>
        <a:p>
          <a:pPr algn="just"/>
          <a:r>
            <a:rPr lang="es-ES" sz="2300" dirty="0">
              <a:latin typeface="Arial Narrow" panose="020B0606020202030204" pitchFamily="34" charset="0"/>
            </a:rPr>
            <a:t>La diferencia entre los Ingresos totales incluidos en la Ley de Ingresos, y los Gastos totales considerados en el Presupuesto de Egresos, con excepción de la amortización de la deuda;</a:t>
          </a:r>
        </a:p>
      </dgm:t>
    </dgm:pt>
    <dgm:pt modelId="{5C039C8C-27EB-4300-8AC8-B7168EEFD7F6}" type="parTrans" cxnId="{4C702DF6-FF29-4340-AB42-3E14006EA1A4}">
      <dgm:prSet/>
      <dgm:spPr/>
      <dgm:t>
        <a:bodyPr/>
        <a:lstStyle/>
        <a:p>
          <a:pPr algn="just"/>
          <a:endParaRPr lang="es-ES" sz="2300">
            <a:latin typeface="Arial Narrow" panose="020B0606020202030204" pitchFamily="34" charset="0"/>
          </a:endParaRPr>
        </a:p>
      </dgm:t>
    </dgm:pt>
    <dgm:pt modelId="{B7458EFD-4AC6-428F-83DE-DA11A4AAEC0E}" type="sibTrans" cxnId="{4C702DF6-FF29-4340-AB42-3E14006EA1A4}">
      <dgm:prSet/>
      <dgm:spPr/>
      <dgm:t>
        <a:bodyPr/>
        <a:lstStyle/>
        <a:p>
          <a:pPr algn="just"/>
          <a:endParaRPr lang="es-ES" sz="2300">
            <a:latin typeface="Arial Narrow" panose="020B0606020202030204" pitchFamily="34" charset="0"/>
          </a:endParaRPr>
        </a:p>
      </dgm:t>
    </dgm:pt>
    <dgm:pt modelId="{25504772-A8BC-4966-A8CF-81C4F199615B}">
      <dgm:prSet phldrT="[Texto]" custT="1"/>
      <dgm:spPr/>
      <dgm:t>
        <a:bodyPr/>
        <a:lstStyle/>
        <a:p>
          <a:pPr algn="just"/>
          <a:r>
            <a:rPr lang="es-ES" sz="2300" dirty="0">
              <a:latin typeface="Arial Narrow" panose="020B0606020202030204" pitchFamily="34" charset="0"/>
            </a:rPr>
            <a:t>BALANCE PRESUPUESTARIO DE ING. DISPONIBLES</a:t>
          </a:r>
        </a:p>
      </dgm:t>
    </dgm:pt>
    <dgm:pt modelId="{833B35BB-DA6F-4DB7-88B7-50020273FE0A}" type="parTrans" cxnId="{FBAB1FBE-C264-457E-A0E4-657352055AE5}">
      <dgm:prSet/>
      <dgm:spPr/>
      <dgm:t>
        <a:bodyPr/>
        <a:lstStyle/>
        <a:p>
          <a:pPr algn="just"/>
          <a:endParaRPr lang="es-ES" sz="2300">
            <a:latin typeface="Arial Narrow" panose="020B0606020202030204" pitchFamily="34" charset="0"/>
          </a:endParaRPr>
        </a:p>
      </dgm:t>
    </dgm:pt>
    <dgm:pt modelId="{36D439F7-71CD-467F-88A6-273E41B805D1}" type="sibTrans" cxnId="{FBAB1FBE-C264-457E-A0E4-657352055AE5}">
      <dgm:prSet/>
      <dgm:spPr/>
      <dgm:t>
        <a:bodyPr/>
        <a:lstStyle/>
        <a:p>
          <a:pPr algn="just"/>
          <a:endParaRPr lang="es-ES" sz="2300">
            <a:latin typeface="Arial Narrow" panose="020B0606020202030204" pitchFamily="34" charset="0"/>
          </a:endParaRPr>
        </a:p>
      </dgm:t>
    </dgm:pt>
    <dgm:pt modelId="{89A2F198-A91F-41FB-BC07-367D9DCB2D3D}">
      <dgm:prSet phldrT="[Texto]" custT="1"/>
      <dgm:spPr/>
      <dgm:t>
        <a:bodyPr/>
        <a:lstStyle/>
        <a:p>
          <a:pPr algn="just"/>
          <a:r>
            <a:rPr lang="es-ES" sz="2300" dirty="0">
              <a:latin typeface="Arial Narrow" panose="020B0606020202030204" pitchFamily="34" charset="0"/>
            </a:rPr>
            <a:t>La diferencia entre los Ingresos de libre disposición, incluidos en la Ley de Ingresos, más el Financiamiento Neto y los Gastos no etiquetados considerados en el Presupuesto de Egresos, con excepción de la amortización de la deuda</a:t>
          </a:r>
        </a:p>
      </dgm:t>
    </dgm:pt>
    <dgm:pt modelId="{34EB7EDB-48C8-4ECA-8882-86F964067016}" type="parTrans" cxnId="{6620B560-8D7A-4183-8526-8A4457B9D393}">
      <dgm:prSet/>
      <dgm:spPr/>
      <dgm:t>
        <a:bodyPr/>
        <a:lstStyle/>
        <a:p>
          <a:pPr algn="just"/>
          <a:endParaRPr lang="es-ES" sz="2300">
            <a:latin typeface="Arial Narrow" panose="020B0606020202030204" pitchFamily="34" charset="0"/>
          </a:endParaRPr>
        </a:p>
      </dgm:t>
    </dgm:pt>
    <dgm:pt modelId="{855647EE-C989-421C-AAD6-8C80E8FA53FE}" type="sibTrans" cxnId="{6620B560-8D7A-4183-8526-8A4457B9D393}">
      <dgm:prSet/>
      <dgm:spPr/>
      <dgm:t>
        <a:bodyPr/>
        <a:lstStyle/>
        <a:p>
          <a:pPr algn="just"/>
          <a:endParaRPr lang="es-ES" sz="2300">
            <a:latin typeface="Arial Narrow" panose="020B0606020202030204" pitchFamily="34" charset="0"/>
          </a:endParaRPr>
        </a:p>
      </dgm:t>
    </dgm:pt>
    <dgm:pt modelId="{7751B9A3-8B01-41C9-8FD9-9A154E6E2B45}">
      <dgm:prSet phldrT="[Texto]" custT="1"/>
      <dgm:spPr/>
      <dgm:t>
        <a:bodyPr/>
        <a:lstStyle/>
        <a:p>
          <a:pPr algn="just"/>
          <a:r>
            <a:rPr lang="es-ES" sz="2300" dirty="0">
              <a:latin typeface="Arial Narrow" panose="020B0606020202030204" pitchFamily="34" charset="0"/>
            </a:rPr>
            <a:t>FINANCIAMIENTO NETO</a:t>
          </a:r>
        </a:p>
      </dgm:t>
    </dgm:pt>
    <dgm:pt modelId="{DEFF0C77-7145-4A7D-85A3-5096009F2CE1}" type="parTrans" cxnId="{EA30D963-4693-4535-9000-915BD8FC6E4B}">
      <dgm:prSet/>
      <dgm:spPr/>
      <dgm:t>
        <a:bodyPr/>
        <a:lstStyle/>
        <a:p>
          <a:pPr algn="just"/>
          <a:endParaRPr lang="es-ES" sz="2300">
            <a:latin typeface="Arial Narrow" panose="020B0606020202030204" pitchFamily="34" charset="0"/>
          </a:endParaRPr>
        </a:p>
      </dgm:t>
    </dgm:pt>
    <dgm:pt modelId="{C1F997DB-F724-42A8-B1B8-9BFA95DF31AB}" type="sibTrans" cxnId="{EA30D963-4693-4535-9000-915BD8FC6E4B}">
      <dgm:prSet/>
      <dgm:spPr/>
      <dgm:t>
        <a:bodyPr/>
        <a:lstStyle/>
        <a:p>
          <a:pPr algn="just"/>
          <a:endParaRPr lang="es-ES" sz="2300">
            <a:latin typeface="Arial Narrow" panose="020B0606020202030204" pitchFamily="34" charset="0"/>
          </a:endParaRPr>
        </a:p>
      </dgm:t>
    </dgm:pt>
    <dgm:pt modelId="{DDE30E2E-31B8-48D7-9203-C04C67AFE0C6}">
      <dgm:prSet phldrT="[Texto]" custT="1"/>
      <dgm:spPr/>
      <dgm:t>
        <a:bodyPr/>
        <a:lstStyle/>
        <a:p>
          <a:pPr algn="just"/>
          <a:r>
            <a:rPr lang="es-ES" sz="2300" dirty="0">
              <a:latin typeface="Arial Narrow" panose="020B0606020202030204" pitchFamily="34" charset="0"/>
            </a:rPr>
            <a:t>La suma de las disposiciones realizadas de un Financiamiento, y las Disponibilidades, menos las amortizaciones efectuadas de la Deuda Pública</a:t>
          </a:r>
        </a:p>
      </dgm:t>
    </dgm:pt>
    <dgm:pt modelId="{1A23A531-AF9D-4380-A2A8-01B24B808DBD}" type="parTrans" cxnId="{4B5FC79B-C090-49F1-9549-C450A3E34175}">
      <dgm:prSet/>
      <dgm:spPr/>
      <dgm:t>
        <a:bodyPr/>
        <a:lstStyle/>
        <a:p>
          <a:pPr algn="just"/>
          <a:endParaRPr lang="es-ES" sz="2300">
            <a:latin typeface="Arial Narrow" panose="020B0606020202030204" pitchFamily="34" charset="0"/>
          </a:endParaRPr>
        </a:p>
      </dgm:t>
    </dgm:pt>
    <dgm:pt modelId="{6BBC235C-9296-4BD0-AE3F-DB63ACA05254}" type="sibTrans" cxnId="{4B5FC79B-C090-49F1-9549-C450A3E34175}">
      <dgm:prSet/>
      <dgm:spPr/>
      <dgm:t>
        <a:bodyPr/>
        <a:lstStyle/>
        <a:p>
          <a:pPr algn="just"/>
          <a:endParaRPr lang="es-ES" sz="2300">
            <a:latin typeface="Arial Narrow" panose="020B0606020202030204" pitchFamily="34" charset="0"/>
          </a:endParaRPr>
        </a:p>
      </dgm:t>
    </dgm:pt>
    <dgm:pt modelId="{60A0BD95-B19A-461F-A047-942CE69E7B7E}" type="pres">
      <dgm:prSet presAssocID="{E508A043-626C-4109-9B94-1E0F8254D32F}" presName="linear" presStyleCnt="0">
        <dgm:presLayoutVars>
          <dgm:dir/>
          <dgm:resizeHandles val="exact"/>
        </dgm:presLayoutVars>
      </dgm:prSet>
      <dgm:spPr/>
      <dgm:t>
        <a:bodyPr/>
        <a:lstStyle/>
        <a:p>
          <a:endParaRPr lang="es-ES"/>
        </a:p>
      </dgm:t>
    </dgm:pt>
    <dgm:pt modelId="{52B1DD38-3DAE-4C37-A5B1-9919D946E0AC}" type="pres">
      <dgm:prSet presAssocID="{6F465209-C2EE-42B3-B88C-B81F1EDF003A}" presName="comp" presStyleCnt="0"/>
      <dgm:spPr/>
    </dgm:pt>
    <dgm:pt modelId="{23BE4B59-30AC-4276-A291-14BE98D68932}" type="pres">
      <dgm:prSet presAssocID="{6F465209-C2EE-42B3-B88C-B81F1EDF003A}" presName="box" presStyleLbl="node1" presStyleIdx="0" presStyleCnt="3" custScaleY="76459"/>
      <dgm:spPr/>
      <dgm:t>
        <a:bodyPr/>
        <a:lstStyle/>
        <a:p>
          <a:endParaRPr lang="es-ES"/>
        </a:p>
      </dgm:t>
    </dgm:pt>
    <dgm:pt modelId="{0EE81E3B-8E09-4C91-A497-89F9671D6160}" type="pres">
      <dgm:prSet presAssocID="{6F465209-C2EE-42B3-B88C-B81F1EDF003A}" presName="img" presStyleLbl="fgImgPlace1" presStyleIdx="0" presStyleCnt="3" custScaleY="788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348EA1B3-81A2-47FF-84D2-643CA5C4320A}" type="pres">
      <dgm:prSet presAssocID="{6F465209-C2EE-42B3-B88C-B81F1EDF003A}" presName="text" presStyleLbl="node1" presStyleIdx="0" presStyleCnt="3">
        <dgm:presLayoutVars>
          <dgm:bulletEnabled val="1"/>
        </dgm:presLayoutVars>
      </dgm:prSet>
      <dgm:spPr/>
      <dgm:t>
        <a:bodyPr/>
        <a:lstStyle/>
        <a:p>
          <a:endParaRPr lang="es-ES"/>
        </a:p>
      </dgm:t>
    </dgm:pt>
    <dgm:pt modelId="{C1B3D116-CD3C-4589-8A6F-F4156B780D90}" type="pres">
      <dgm:prSet presAssocID="{208144E1-1FC3-4B9D-8EE8-98F1BFE6B281}" presName="spacer" presStyleCnt="0"/>
      <dgm:spPr/>
    </dgm:pt>
    <dgm:pt modelId="{F3686B29-E405-4BFD-BF11-585C36D9C4D8}" type="pres">
      <dgm:prSet presAssocID="{25504772-A8BC-4966-A8CF-81C4F199615B}" presName="comp" presStyleCnt="0"/>
      <dgm:spPr/>
    </dgm:pt>
    <dgm:pt modelId="{91CD8D82-3DB5-45BF-A3F4-7434610F21FF}" type="pres">
      <dgm:prSet presAssocID="{25504772-A8BC-4966-A8CF-81C4F199615B}" presName="box" presStyleLbl="node1" presStyleIdx="1" presStyleCnt="3"/>
      <dgm:spPr/>
      <dgm:t>
        <a:bodyPr/>
        <a:lstStyle/>
        <a:p>
          <a:endParaRPr lang="es-ES"/>
        </a:p>
      </dgm:t>
    </dgm:pt>
    <dgm:pt modelId="{029E21B5-8FC6-41CF-8B87-EE0C5D8A6BEC}" type="pres">
      <dgm:prSet presAssocID="{25504772-A8BC-4966-A8CF-81C4F199615B}" presName="img" presStyleLbl="fgImgPlace1" presStyleIdx="1" presStyleCnt="3"/>
      <dgm:spPr>
        <a:blipFill rotWithShape="1">
          <a:blip xmlns:r="http://schemas.openxmlformats.org/officeDocument/2006/relationships" r:embed="rId2"/>
          <a:stretch>
            <a:fillRect/>
          </a:stretch>
        </a:blipFill>
      </dgm:spPr>
    </dgm:pt>
    <dgm:pt modelId="{20F31474-2780-4E89-9AB9-79FC9887B3DA}" type="pres">
      <dgm:prSet presAssocID="{25504772-A8BC-4966-A8CF-81C4F199615B}" presName="text" presStyleLbl="node1" presStyleIdx="1" presStyleCnt="3">
        <dgm:presLayoutVars>
          <dgm:bulletEnabled val="1"/>
        </dgm:presLayoutVars>
      </dgm:prSet>
      <dgm:spPr/>
      <dgm:t>
        <a:bodyPr/>
        <a:lstStyle/>
        <a:p>
          <a:endParaRPr lang="es-ES"/>
        </a:p>
      </dgm:t>
    </dgm:pt>
    <dgm:pt modelId="{4C19CF5C-5C07-4479-A89F-3C5FA842408A}" type="pres">
      <dgm:prSet presAssocID="{36D439F7-71CD-467F-88A6-273E41B805D1}" presName="spacer" presStyleCnt="0"/>
      <dgm:spPr/>
    </dgm:pt>
    <dgm:pt modelId="{B17696AC-40FB-4CDF-BBE2-1D304874FA6B}" type="pres">
      <dgm:prSet presAssocID="{7751B9A3-8B01-41C9-8FD9-9A154E6E2B45}" presName="comp" presStyleCnt="0"/>
      <dgm:spPr/>
    </dgm:pt>
    <dgm:pt modelId="{16528A8C-7305-42EB-9C4E-B4BA2B947169}" type="pres">
      <dgm:prSet presAssocID="{7751B9A3-8B01-41C9-8FD9-9A154E6E2B45}" presName="box" presStyleLbl="node1" presStyleIdx="2" presStyleCnt="3" custScaleY="73462"/>
      <dgm:spPr/>
      <dgm:t>
        <a:bodyPr/>
        <a:lstStyle/>
        <a:p>
          <a:endParaRPr lang="es-ES"/>
        </a:p>
      </dgm:t>
    </dgm:pt>
    <dgm:pt modelId="{B37F204A-7B92-444F-8133-07E9AFFC6665}" type="pres">
      <dgm:prSet presAssocID="{7751B9A3-8B01-41C9-8FD9-9A154E6E2B45}" presName="img" presStyleLbl="fgImgPlace1" presStyleIdx="2" presStyleCnt="3" custScaleY="76704"/>
      <dgm:spPr>
        <a:blipFill rotWithShape="1">
          <a:blip xmlns:r="http://schemas.openxmlformats.org/officeDocument/2006/relationships" r:embed="rId3"/>
          <a:stretch>
            <a:fillRect/>
          </a:stretch>
        </a:blipFill>
      </dgm:spPr>
    </dgm:pt>
    <dgm:pt modelId="{30B19F6B-253C-44BB-82BC-DE3F8323DE4F}" type="pres">
      <dgm:prSet presAssocID="{7751B9A3-8B01-41C9-8FD9-9A154E6E2B45}" presName="text" presStyleLbl="node1" presStyleIdx="2" presStyleCnt="3">
        <dgm:presLayoutVars>
          <dgm:bulletEnabled val="1"/>
        </dgm:presLayoutVars>
      </dgm:prSet>
      <dgm:spPr/>
      <dgm:t>
        <a:bodyPr/>
        <a:lstStyle/>
        <a:p>
          <a:endParaRPr lang="es-ES"/>
        </a:p>
      </dgm:t>
    </dgm:pt>
  </dgm:ptLst>
  <dgm:cxnLst>
    <dgm:cxn modelId="{86106080-84CF-46E6-9771-4A895073219B}" type="presOf" srcId="{7751B9A3-8B01-41C9-8FD9-9A154E6E2B45}" destId="{30B19F6B-253C-44BB-82BC-DE3F8323DE4F}" srcOrd="1" destOrd="0" presId="urn:microsoft.com/office/officeart/2005/8/layout/vList4"/>
    <dgm:cxn modelId="{779F0141-D564-4826-9B0C-BCC6234E4714}" type="presOf" srcId="{6F465209-C2EE-42B3-B88C-B81F1EDF003A}" destId="{23BE4B59-30AC-4276-A291-14BE98D68932}" srcOrd="0" destOrd="0" presId="urn:microsoft.com/office/officeart/2005/8/layout/vList4"/>
    <dgm:cxn modelId="{02FCBDD1-04DB-409A-B9E6-4E5FB2186B79}" type="presOf" srcId="{89A2F198-A91F-41FB-BC07-367D9DCB2D3D}" destId="{91CD8D82-3DB5-45BF-A3F4-7434610F21FF}" srcOrd="0" destOrd="1" presId="urn:microsoft.com/office/officeart/2005/8/layout/vList4"/>
    <dgm:cxn modelId="{EA30D963-4693-4535-9000-915BD8FC6E4B}" srcId="{E508A043-626C-4109-9B94-1E0F8254D32F}" destId="{7751B9A3-8B01-41C9-8FD9-9A154E6E2B45}" srcOrd="2" destOrd="0" parTransId="{DEFF0C77-7145-4A7D-85A3-5096009F2CE1}" sibTransId="{C1F997DB-F724-42A8-B1B8-9BFA95DF31AB}"/>
    <dgm:cxn modelId="{3A8084DF-ACDB-4934-BB6E-322C739C11B5}" type="presOf" srcId="{25504772-A8BC-4966-A8CF-81C4F199615B}" destId="{20F31474-2780-4E89-9AB9-79FC9887B3DA}" srcOrd="1" destOrd="0" presId="urn:microsoft.com/office/officeart/2005/8/layout/vList4"/>
    <dgm:cxn modelId="{FBAB1FBE-C264-457E-A0E4-657352055AE5}" srcId="{E508A043-626C-4109-9B94-1E0F8254D32F}" destId="{25504772-A8BC-4966-A8CF-81C4F199615B}" srcOrd="1" destOrd="0" parTransId="{833B35BB-DA6F-4DB7-88B7-50020273FE0A}" sibTransId="{36D439F7-71CD-467F-88A6-273E41B805D1}"/>
    <dgm:cxn modelId="{4B5FC79B-C090-49F1-9549-C450A3E34175}" srcId="{7751B9A3-8B01-41C9-8FD9-9A154E6E2B45}" destId="{DDE30E2E-31B8-48D7-9203-C04C67AFE0C6}" srcOrd="0" destOrd="0" parTransId="{1A23A531-AF9D-4380-A2A8-01B24B808DBD}" sibTransId="{6BBC235C-9296-4BD0-AE3F-DB63ACA05254}"/>
    <dgm:cxn modelId="{E59148F9-B0DB-4D5E-8FED-705171327BA0}" type="presOf" srcId="{7751B9A3-8B01-41C9-8FD9-9A154E6E2B45}" destId="{16528A8C-7305-42EB-9C4E-B4BA2B947169}" srcOrd="0" destOrd="0" presId="urn:microsoft.com/office/officeart/2005/8/layout/vList4"/>
    <dgm:cxn modelId="{8DAE1110-B902-4B56-9135-62A382BF626A}" type="presOf" srcId="{DDE30E2E-31B8-48D7-9203-C04C67AFE0C6}" destId="{30B19F6B-253C-44BB-82BC-DE3F8323DE4F}" srcOrd="1" destOrd="1" presId="urn:microsoft.com/office/officeart/2005/8/layout/vList4"/>
    <dgm:cxn modelId="{C03090C5-67E1-41C4-86DD-F19AEC17A38C}" type="presOf" srcId="{89A2F198-A91F-41FB-BC07-367D9DCB2D3D}" destId="{20F31474-2780-4E89-9AB9-79FC9887B3DA}" srcOrd="1" destOrd="1" presId="urn:microsoft.com/office/officeart/2005/8/layout/vList4"/>
    <dgm:cxn modelId="{63E7FBB7-2EC7-4F08-B051-97C8C8C50804}" type="presOf" srcId="{A12C40C0-D6FB-4FEC-85ED-BFEC402B5DBC}" destId="{348EA1B3-81A2-47FF-84D2-643CA5C4320A}" srcOrd="1" destOrd="1" presId="urn:microsoft.com/office/officeart/2005/8/layout/vList4"/>
    <dgm:cxn modelId="{8221E643-959E-4DD3-9447-CE22663ACC2D}" type="presOf" srcId="{6F465209-C2EE-42B3-B88C-B81F1EDF003A}" destId="{348EA1B3-81A2-47FF-84D2-643CA5C4320A}" srcOrd="1" destOrd="0" presId="urn:microsoft.com/office/officeart/2005/8/layout/vList4"/>
    <dgm:cxn modelId="{E15691E8-12B6-4D76-A6E8-57C7C4C2ADF3}" type="presOf" srcId="{25504772-A8BC-4966-A8CF-81C4F199615B}" destId="{91CD8D82-3DB5-45BF-A3F4-7434610F21FF}" srcOrd="0" destOrd="0" presId="urn:microsoft.com/office/officeart/2005/8/layout/vList4"/>
    <dgm:cxn modelId="{6620B560-8D7A-4183-8526-8A4457B9D393}" srcId="{25504772-A8BC-4966-A8CF-81C4F199615B}" destId="{89A2F198-A91F-41FB-BC07-367D9DCB2D3D}" srcOrd="0" destOrd="0" parTransId="{34EB7EDB-48C8-4ECA-8882-86F964067016}" sibTransId="{855647EE-C989-421C-AAD6-8C80E8FA53FE}"/>
    <dgm:cxn modelId="{ECF178D3-28CA-4FDE-98C0-BE934B1CB99A}" srcId="{E508A043-626C-4109-9B94-1E0F8254D32F}" destId="{6F465209-C2EE-42B3-B88C-B81F1EDF003A}" srcOrd="0" destOrd="0" parTransId="{503FB6C2-B752-45AA-A3F0-7EEE5178180C}" sibTransId="{208144E1-1FC3-4B9D-8EE8-98F1BFE6B281}"/>
    <dgm:cxn modelId="{513D8F7F-2D1D-465B-A146-219A1C458000}" type="presOf" srcId="{E508A043-626C-4109-9B94-1E0F8254D32F}" destId="{60A0BD95-B19A-461F-A047-942CE69E7B7E}" srcOrd="0" destOrd="0" presId="urn:microsoft.com/office/officeart/2005/8/layout/vList4"/>
    <dgm:cxn modelId="{63CEF0BA-5108-4516-88FA-B76229C77896}" type="presOf" srcId="{A12C40C0-D6FB-4FEC-85ED-BFEC402B5DBC}" destId="{23BE4B59-30AC-4276-A291-14BE98D68932}" srcOrd="0" destOrd="1" presId="urn:microsoft.com/office/officeart/2005/8/layout/vList4"/>
    <dgm:cxn modelId="{4C702DF6-FF29-4340-AB42-3E14006EA1A4}" srcId="{6F465209-C2EE-42B3-B88C-B81F1EDF003A}" destId="{A12C40C0-D6FB-4FEC-85ED-BFEC402B5DBC}" srcOrd="0" destOrd="0" parTransId="{5C039C8C-27EB-4300-8AC8-B7168EEFD7F6}" sibTransId="{B7458EFD-4AC6-428F-83DE-DA11A4AAEC0E}"/>
    <dgm:cxn modelId="{D2E660B1-0D10-4ED8-B121-C7CE0D191642}" type="presOf" srcId="{DDE30E2E-31B8-48D7-9203-C04C67AFE0C6}" destId="{16528A8C-7305-42EB-9C4E-B4BA2B947169}" srcOrd="0" destOrd="1" presId="urn:microsoft.com/office/officeart/2005/8/layout/vList4"/>
    <dgm:cxn modelId="{B47AACE9-EAF4-48E3-A2AD-A16E0326E989}" type="presParOf" srcId="{60A0BD95-B19A-461F-A047-942CE69E7B7E}" destId="{52B1DD38-3DAE-4C37-A5B1-9919D946E0AC}" srcOrd="0" destOrd="0" presId="urn:microsoft.com/office/officeart/2005/8/layout/vList4"/>
    <dgm:cxn modelId="{F10DF304-85B8-4055-8554-3BE9F8CF5A5C}" type="presParOf" srcId="{52B1DD38-3DAE-4C37-A5B1-9919D946E0AC}" destId="{23BE4B59-30AC-4276-A291-14BE98D68932}" srcOrd="0" destOrd="0" presId="urn:microsoft.com/office/officeart/2005/8/layout/vList4"/>
    <dgm:cxn modelId="{E2E40C87-DC09-4608-A217-1B206544BBB5}" type="presParOf" srcId="{52B1DD38-3DAE-4C37-A5B1-9919D946E0AC}" destId="{0EE81E3B-8E09-4C91-A497-89F9671D6160}" srcOrd="1" destOrd="0" presId="urn:microsoft.com/office/officeart/2005/8/layout/vList4"/>
    <dgm:cxn modelId="{8AF83A44-8A47-4CE9-909A-E8B4A6D0D387}" type="presParOf" srcId="{52B1DD38-3DAE-4C37-A5B1-9919D946E0AC}" destId="{348EA1B3-81A2-47FF-84D2-643CA5C4320A}" srcOrd="2" destOrd="0" presId="urn:microsoft.com/office/officeart/2005/8/layout/vList4"/>
    <dgm:cxn modelId="{451715E5-391C-4BC7-B125-D5561594444C}" type="presParOf" srcId="{60A0BD95-B19A-461F-A047-942CE69E7B7E}" destId="{C1B3D116-CD3C-4589-8A6F-F4156B780D90}" srcOrd="1" destOrd="0" presId="urn:microsoft.com/office/officeart/2005/8/layout/vList4"/>
    <dgm:cxn modelId="{81CF69BD-D1BB-43FD-ABE1-4EF90AD6DD48}" type="presParOf" srcId="{60A0BD95-B19A-461F-A047-942CE69E7B7E}" destId="{F3686B29-E405-4BFD-BF11-585C36D9C4D8}" srcOrd="2" destOrd="0" presId="urn:microsoft.com/office/officeart/2005/8/layout/vList4"/>
    <dgm:cxn modelId="{08A87B05-2777-4534-9F09-84A19A2DB68D}" type="presParOf" srcId="{F3686B29-E405-4BFD-BF11-585C36D9C4D8}" destId="{91CD8D82-3DB5-45BF-A3F4-7434610F21FF}" srcOrd="0" destOrd="0" presId="urn:microsoft.com/office/officeart/2005/8/layout/vList4"/>
    <dgm:cxn modelId="{BA4A6247-CD20-44FA-8CCA-C34B33F5801E}" type="presParOf" srcId="{F3686B29-E405-4BFD-BF11-585C36D9C4D8}" destId="{029E21B5-8FC6-41CF-8B87-EE0C5D8A6BEC}" srcOrd="1" destOrd="0" presId="urn:microsoft.com/office/officeart/2005/8/layout/vList4"/>
    <dgm:cxn modelId="{1C4D3BB9-928C-47F2-A9A4-E18812A1CAD0}" type="presParOf" srcId="{F3686B29-E405-4BFD-BF11-585C36D9C4D8}" destId="{20F31474-2780-4E89-9AB9-79FC9887B3DA}" srcOrd="2" destOrd="0" presId="urn:microsoft.com/office/officeart/2005/8/layout/vList4"/>
    <dgm:cxn modelId="{C074A420-26FC-4D68-AFA6-C64A89C085CB}" type="presParOf" srcId="{60A0BD95-B19A-461F-A047-942CE69E7B7E}" destId="{4C19CF5C-5C07-4479-A89F-3C5FA842408A}" srcOrd="3" destOrd="0" presId="urn:microsoft.com/office/officeart/2005/8/layout/vList4"/>
    <dgm:cxn modelId="{1AD4A338-E38E-4D85-9368-4EBFD2557379}" type="presParOf" srcId="{60A0BD95-B19A-461F-A047-942CE69E7B7E}" destId="{B17696AC-40FB-4CDF-BBE2-1D304874FA6B}" srcOrd="4" destOrd="0" presId="urn:microsoft.com/office/officeart/2005/8/layout/vList4"/>
    <dgm:cxn modelId="{534928DD-99EF-4F68-B17A-1B888585DAE1}" type="presParOf" srcId="{B17696AC-40FB-4CDF-BBE2-1D304874FA6B}" destId="{16528A8C-7305-42EB-9C4E-B4BA2B947169}" srcOrd="0" destOrd="0" presId="urn:microsoft.com/office/officeart/2005/8/layout/vList4"/>
    <dgm:cxn modelId="{889D68DF-66A8-4E56-8E28-4CFE5ABF8660}" type="presParOf" srcId="{B17696AC-40FB-4CDF-BBE2-1D304874FA6B}" destId="{B37F204A-7B92-444F-8133-07E9AFFC6665}" srcOrd="1" destOrd="0" presId="urn:microsoft.com/office/officeart/2005/8/layout/vList4"/>
    <dgm:cxn modelId="{C1CF924C-4610-4A39-99B8-1E68A77D2326}" type="presParOf" srcId="{B17696AC-40FB-4CDF-BBE2-1D304874FA6B}" destId="{30B19F6B-253C-44BB-82BC-DE3F8323DE4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D8EF9D-35D8-4110-B25E-51CB8F9939C3}"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s-MX"/>
        </a:p>
      </dgm:t>
    </dgm:pt>
    <dgm:pt modelId="{77BB389E-D746-4069-BBBD-09911BED033B}">
      <dgm:prSet phldrT="[Texto]" custT="1"/>
      <dgm:spPr>
        <a:solidFill>
          <a:srgbClr val="FFC000"/>
        </a:solidFill>
      </dgm:spPr>
      <dgm:t>
        <a:bodyPr/>
        <a:lstStyle/>
        <a:p>
          <a:r>
            <a:rPr lang="es-MX" sz="2000" dirty="0">
              <a:solidFill>
                <a:schemeClr val="tx1"/>
              </a:solidFill>
              <a:latin typeface="Arial Narrow" panose="020B0606020202030204" pitchFamily="34" charset="0"/>
              <a:cs typeface="Arial" panose="020B0604020202020204" pitchFamily="34" charset="0"/>
            </a:rPr>
            <a:t>Contratar bajo las mejores condiciones de mercado</a:t>
          </a:r>
          <a:endParaRPr lang="es-MX" sz="2000" b="0" i="0" dirty="0">
            <a:solidFill>
              <a:schemeClr val="tx1"/>
            </a:solidFill>
            <a:latin typeface="Arial Narrow" panose="020B0606020202030204" pitchFamily="34" charset="0"/>
            <a:cs typeface="Arial" panose="020B0604020202020204" pitchFamily="34" charset="0"/>
          </a:endParaRPr>
        </a:p>
      </dgm:t>
    </dgm:pt>
    <dgm:pt modelId="{8ACD049F-B426-4D62-901D-7B10C148050E}" type="parTrans" cxnId="{CBC711FB-B5A2-4E76-A82D-3CD5A3EF1639}">
      <dgm:prSet/>
      <dgm:spPr/>
      <dgm:t>
        <a:bodyPr/>
        <a:lstStyle/>
        <a:p>
          <a:endParaRPr lang="es-MX" sz="2000" b="0" i="0">
            <a:solidFill>
              <a:schemeClr val="tx1"/>
            </a:solidFill>
            <a:latin typeface="Arial Narrow" panose="020B0606020202030204" pitchFamily="34" charset="0"/>
            <a:cs typeface="Arial" panose="020B0604020202020204" pitchFamily="34" charset="0"/>
          </a:endParaRPr>
        </a:p>
      </dgm:t>
    </dgm:pt>
    <dgm:pt modelId="{22409258-84B5-4117-952C-1743E02A095B}" type="sibTrans" cxnId="{CBC711FB-B5A2-4E76-A82D-3CD5A3EF1639}">
      <dgm:prSet/>
      <dgm:spPr/>
      <dgm:t>
        <a:bodyPr/>
        <a:lstStyle/>
        <a:p>
          <a:endParaRPr lang="es-MX" sz="2000" b="0" i="0">
            <a:solidFill>
              <a:schemeClr val="tx1"/>
            </a:solidFill>
            <a:latin typeface="Arial Narrow" panose="020B0606020202030204" pitchFamily="34" charset="0"/>
            <a:cs typeface="Arial" panose="020B0604020202020204" pitchFamily="34" charset="0"/>
          </a:endParaRPr>
        </a:p>
      </dgm:t>
    </dgm:pt>
    <dgm:pt modelId="{F12F2E51-5ECC-409F-9D10-07FE94A7D0F1}">
      <dgm:prSet custT="1"/>
      <dgm:spPr>
        <a:solidFill>
          <a:srgbClr val="33CCCC">
            <a:alpha val="90000"/>
          </a:srgbClr>
        </a:solidFill>
      </dgm:spPr>
      <dgm:t>
        <a:bodyPr/>
        <a:lstStyle/>
        <a:p>
          <a:r>
            <a:rPr lang="es-MX" sz="2000" dirty="0">
              <a:latin typeface="Arial Narrow" panose="020B0606020202030204" pitchFamily="34" charset="0"/>
              <a:cs typeface="Arial" panose="020B0604020202020204" pitchFamily="34" charset="0"/>
            </a:rPr>
            <a:t>Publicar en Internet los contratos</a:t>
          </a:r>
          <a:endParaRPr lang="es-MX" sz="2000" b="0" i="0" dirty="0">
            <a:solidFill>
              <a:schemeClr val="tx1"/>
            </a:solidFill>
            <a:latin typeface="Arial Narrow" panose="020B0606020202030204" pitchFamily="34" charset="0"/>
            <a:cs typeface="Arial" panose="020B0604020202020204" pitchFamily="34" charset="0"/>
          </a:endParaRPr>
        </a:p>
      </dgm:t>
    </dgm:pt>
    <dgm:pt modelId="{8E40C310-C7E0-414E-82C1-AECC50B1F1C8}" type="parTrans" cxnId="{10284B9A-50D0-4706-B721-E26EF1807264}">
      <dgm:prSet/>
      <dgm:spPr/>
      <dgm:t>
        <a:bodyPr/>
        <a:lstStyle/>
        <a:p>
          <a:endParaRPr lang="es-MX" sz="2000" b="0" i="0">
            <a:solidFill>
              <a:schemeClr val="tx1"/>
            </a:solidFill>
            <a:latin typeface="Arial Narrow" panose="020B0606020202030204" pitchFamily="34" charset="0"/>
            <a:cs typeface="Arial" panose="020B0604020202020204" pitchFamily="34" charset="0"/>
          </a:endParaRPr>
        </a:p>
      </dgm:t>
    </dgm:pt>
    <dgm:pt modelId="{70725107-4E22-450B-BB21-68301ECACF6D}" type="sibTrans" cxnId="{10284B9A-50D0-4706-B721-E26EF1807264}">
      <dgm:prSet/>
      <dgm:spPr/>
      <dgm:t>
        <a:bodyPr/>
        <a:lstStyle/>
        <a:p>
          <a:endParaRPr lang="es-MX" sz="2000" b="0" i="0">
            <a:solidFill>
              <a:schemeClr val="tx1"/>
            </a:solidFill>
            <a:latin typeface="Arial Narrow" panose="020B0606020202030204" pitchFamily="34" charset="0"/>
            <a:cs typeface="Arial" panose="020B0604020202020204" pitchFamily="34" charset="0"/>
          </a:endParaRPr>
        </a:p>
      </dgm:t>
    </dgm:pt>
    <dgm:pt modelId="{3EDF882D-6538-4362-AE21-5837D8E9CE8F}">
      <dgm:prSet custT="1"/>
      <dgm:spPr>
        <a:solidFill>
          <a:srgbClr val="92D050">
            <a:alpha val="90000"/>
          </a:srgbClr>
        </a:solidFill>
      </dgm:spPr>
      <dgm:t>
        <a:bodyPr/>
        <a:lstStyle/>
        <a:p>
          <a:r>
            <a:rPr lang="es-MX" sz="2000" dirty="0">
              <a:latin typeface="Arial Narrow" panose="020B0606020202030204" pitchFamily="34" charset="0"/>
              <a:cs typeface="Arial" panose="020B0604020202020204" pitchFamily="34" charset="0"/>
            </a:rPr>
            <a:t>Incluir en Informes trimestrales y Cuenta Pública</a:t>
          </a:r>
          <a:endParaRPr lang="es-MX" sz="2000" b="0" i="0" dirty="0">
            <a:solidFill>
              <a:schemeClr val="tx1"/>
            </a:solidFill>
            <a:latin typeface="Arial Narrow" panose="020B0606020202030204" pitchFamily="34" charset="0"/>
            <a:cs typeface="Arial" panose="020B0604020202020204" pitchFamily="34" charset="0"/>
          </a:endParaRPr>
        </a:p>
      </dgm:t>
    </dgm:pt>
    <dgm:pt modelId="{2AE2794B-9369-4389-8C87-F3EABAE9CE85}" type="sibTrans" cxnId="{D0CD196C-15CC-480E-B054-1080A0007A67}">
      <dgm:prSet/>
      <dgm:spPr/>
      <dgm:t>
        <a:bodyPr/>
        <a:lstStyle/>
        <a:p>
          <a:endParaRPr lang="es-MX" sz="2000" b="0" i="0">
            <a:solidFill>
              <a:schemeClr val="tx1"/>
            </a:solidFill>
            <a:latin typeface="Arial Narrow" panose="020B0606020202030204" pitchFamily="34" charset="0"/>
            <a:cs typeface="Arial" panose="020B0604020202020204" pitchFamily="34" charset="0"/>
          </a:endParaRPr>
        </a:p>
      </dgm:t>
    </dgm:pt>
    <dgm:pt modelId="{F217E4E9-8461-437C-BB41-37F5482F17ED}" type="parTrans" cxnId="{D0CD196C-15CC-480E-B054-1080A0007A67}">
      <dgm:prSet/>
      <dgm:spPr/>
      <dgm:t>
        <a:bodyPr/>
        <a:lstStyle/>
        <a:p>
          <a:endParaRPr lang="es-MX" sz="2000" b="0" i="0">
            <a:solidFill>
              <a:schemeClr val="tx1"/>
            </a:solidFill>
            <a:latin typeface="Arial Narrow" panose="020B0606020202030204" pitchFamily="34" charset="0"/>
            <a:cs typeface="Arial" panose="020B0604020202020204" pitchFamily="34" charset="0"/>
          </a:endParaRPr>
        </a:p>
      </dgm:t>
    </dgm:pt>
    <dgm:pt modelId="{4A610FAE-DFBE-4891-827E-97DF25AE4B50}" type="pres">
      <dgm:prSet presAssocID="{B8D8EF9D-35D8-4110-B25E-51CB8F9939C3}" presName="Name0" presStyleCnt="0">
        <dgm:presLayoutVars>
          <dgm:chPref val="3"/>
          <dgm:dir/>
          <dgm:animLvl val="lvl"/>
          <dgm:resizeHandles/>
        </dgm:presLayoutVars>
      </dgm:prSet>
      <dgm:spPr/>
      <dgm:t>
        <a:bodyPr/>
        <a:lstStyle/>
        <a:p>
          <a:endParaRPr lang="es-ES"/>
        </a:p>
      </dgm:t>
    </dgm:pt>
    <dgm:pt modelId="{113A0FAF-6C62-4B4C-B234-2E1C002545FB}" type="pres">
      <dgm:prSet presAssocID="{77BB389E-D746-4069-BBBD-09911BED033B}" presName="horFlow" presStyleCnt="0"/>
      <dgm:spPr/>
    </dgm:pt>
    <dgm:pt modelId="{7D6164D9-E61C-43A1-995C-2D9C42801710}" type="pres">
      <dgm:prSet presAssocID="{77BB389E-D746-4069-BBBD-09911BED033B}" presName="bigChev" presStyleLbl="node1" presStyleIdx="0" presStyleCnt="1" custScaleX="91727" custScaleY="113066"/>
      <dgm:spPr/>
      <dgm:t>
        <a:bodyPr/>
        <a:lstStyle/>
        <a:p>
          <a:endParaRPr lang="es-ES"/>
        </a:p>
      </dgm:t>
    </dgm:pt>
    <dgm:pt modelId="{A2EF779E-2648-45F7-8D19-0EA2CBB6CDA5}" type="pres">
      <dgm:prSet presAssocID="{8E40C310-C7E0-414E-82C1-AECC50B1F1C8}" presName="parTrans" presStyleCnt="0"/>
      <dgm:spPr/>
    </dgm:pt>
    <dgm:pt modelId="{1CDE5307-0D4E-404D-9A7B-B30999A6CF34}" type="pres">
      <dgm:prSet presAssocID="{F12F2E51-5ECC-409F-9D10-07FE94A7D0F1}" presName="node" presStyleLbl="alignAccFollowNode1" presStyleIdx="0" presStyleCnt="2" custScaleX="109946" custScaleY="135053">
        <dgm:presLayoutVars>
          <dgm:bulletEnabled val="1"/>
        </dgm:presLayoutVars>
      </dgm:prSet>
      <dgm:spPr/>
      <dgm:t>
        <a:bodyPr/>
        <a:lstStyle/>
        <a:p>
          <a:endParaRPr lang="es-ES"/>
        </a:p>
      </dgm:t>
    </dgm:pt>
    <dgm:pt modelId="{BF34A61A-1727-418A-84E2-26E7E986015C}" type="pres">
      <dgm:prSet presAssocID="{70725107-4E22-450B-BB21-68301ECACF6D}" presName="sibTrans" presStyleCnt="0"/>
      <dgm:spPr/>
    </dgm:pt>
    <dgm:pt modelId="{E047FC0D-91E9-4CF2-9231-6B7F5ED11ABA}" type="pres">
      <dgm:prSet presAssocID="{3EDF882D-6538-4362-AE21-5837D8E9CE8F}" presName="node" presStyleLbl="alignAccFollowNode1" presStyleIdx="1" presStyleCnt="2" custScaleX="104060" custScaleY="132621">
        <dgm:presLayoutVars>
          <dgm:bulletEnabled val="1"/>
        </dgm:presLayoutVars>
      </dgm:prSet>
      <dgm:spPr/>
      <dgm:t>
        <a:bodyPr/>
        <a:lstStyle/>
        <a:p>
          <a:endParaRPr lang="es-ES"/>
        </a:p>
      </dgm:t>
    </dgm:pt>
  </dgm:ptLst>
  <dgm:cxnLst>
    <dgm:cxn modelId="{3858773C-0D7D-40E0-B291-F2C2852561CB}" type="presOf" srcId="{77BB389E-D746-4069-BBBD-09911BED033B}" destId="{7D6164D9-E61C-43A1-995C-2D9C42801710}" srcOrd="0" destOrd="0" presId="urn:microsoft.com/office/officeart/2005/8/layout/lProcess3"/>
    <dgm:cxn modelId="{CBC711FB-B5A2-4E76-A82D-3CD5A3EF1639}" srcId="{B8D8EF9D-35D8-4110-B25E-51CB8F9939C3}" destId="{77BB389E-D746-4069-BBBD-09911BED033B}" srcOrd="0" destOrd="0" parTransId="{8ACD049F-B426-4D62-901D-7B10C148050E}" sibTransId="{22409258-84B5-4117-952C-1743E02A095B}"/>
    <dgm:cxn modelId="{4533B882-1366-47CD-B468-50D39B1D20AD}" type="presOf" srcId="{B8D8EF9D-35D8-4110-B25E-51CB8F9939C3}" destId="{4A610FAE-DFBE-4891-827E-97DF25AE4B50}" srcOrd="0" destOrd="0" presId="urn:microsoft.com/office/officeart/2005/8/layout/lProcess3"/>
    <dgm:cxn modelId="{494ABDAA-71CF-4AFA-B918-B06B30EEED5B}" type="presOf" srcId="{F12F2E51-5ECC-409F-9D10-07FE94A7D0F1}" destId="{1CDE5307-0D4E-404D-9A7B-B30999A6CF34}" srcOrd="0" destOrd="0" presId="urn:microsoft.com/office/officeart/2005/8/layout/lProcess3"/>
    <dgm:cxn modelId="{98004BC0-D994-4C26-99FA-C3086A6F9954}" type="presOf" srcId="{3EDF882D-6538-4362-AE21-5837D8E9CE8F}" destId="{E047FC0D-91E9-4CF2-9231-6B7F5ED11ABA}" srcOrd="0" destOrd="0" presId="urn:microsoft.com/office/officeart/2005/8/layout/lProcess3"/>
    <dgm:cxn modelId="{D0CD196C-15CC-480E-B054-1080A0007A67}" srcId="{77BB389E-D746-4069-BBBD-09911BED033B}" destId="{3EDF882D-6538-4362-AE21-5837D8E9CE8F}" srcOrd="1" destOrd="0" parTransId="{F217E4E9-8461-437C-BB41-37F5482F17ED}" sibTransId="{2AE2794B-9369-4389-8C87-F3EABAE9CE85}"/>
    <dgm:cxn modelId="{10284B9A-50D0-4706-B721-E26EF1807264}" srcId="{77BB389E-D746-4069-BBBD-09911BED033B}" destId="{F12F2E51-5ECC-409F-9D10-07FE94A7D0F1}" srcOrd="0" destOrd="0" parTransId="{8E40C310-C7E0-414E-82C1-AECC50B1F1C8}" sibTransId="{70725107-4E22-450B-BB21-68301ECACF6D}"/>
    <dgm:cxn modelId="{FC04ACAF-8FEE-42D6-8AE1-E1855AAC60A4}" type="presParOf" srcId="{4A610FAE-DFBE-4891-827E-97DF25AE4B50}" destId="{113A0FAF-6C62-4B4C-B234-2E1C002545FB}" srcOrd="0" destOrd="0" presId="urn:microsoft.com/office/officeart/2005/8/layout/lProcess3"/>
    <dgm:cxn modelId="{18779678-8201-4299-8979-69550A04CA96}" type="presParOf" srcId="{113A0FAF-6C62-4B4C-B234-2E1C002545FB}" destId="{7D6164D9-E61C-43A1-995C-2D9C42801710}" srcOrd="0" destOrd="0" presId="urn:microsoft.com/office/officeart/2005/8/layout/lProcess3"/>
    <dgm:cxn modelId="{367CEA8E-76DB-4094-8448-321B10D9FBDE}" type="presParOf" srcId="{113A0FAF-6C62-4B4C-B234-2E1C002545FB}" destId="{A2EF779E-2648-45F7-8D19-0EA2CBB6CDA5}" srcOrd="1" destOrd="0" presId="urn:microsoft.com/office/officeart/2005/8/layout/lProcess3"/>
    <dgm:cxn modelId="{B0B3FFAE-5EE5-48DC-B850-671E9DCDDA49}" type="presParOf" srcId="{113A0FAF-6C62-4B4C-B234-2E1C002545FB}" destId="{1CDE5307-0D4E-404D-9A7B-B30999A6CF34}" srcOrd="2" destOrd="0" presId="urn:microsoft.com/office/officeart/2005/8/layout/lProcess3"/>
    <dgm:cxn modelId="{6B904AA3-DAE1-4622-A4A8-1674312D8E2A}" type="presParOf" srcId="{113A0FAF-6C62-4B4C-B234-2E1C002545FB}" destId="{BF34A61A-1727-418A-84E2-26E7E986015C}" srcOrd="3" destOrd="0" presId="urn:microsoft.com/office/officeart/2005/8/layout/lProcess3"/>
    <dgm:cxn modelId="{AF4521F6-B7D2-42AE-B6DE-2DF4CFD24D07}" type="presParOf" srcId="{113A0FAF-6C62-4B4C-B234-2E1C002545FB}" destId="{E047FC0D-91E9-4CF2-9231-6B7F5ED11ABA}"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D945E2-4E46-4E68-B1AE-DA6F379D65AC}"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ES"/>
        </a:p>
      </dgm:t>
    </dgm:pt>
    <dgm:pt modelId="{2710F9F0-E9E7-4DF6-853F-2057462EDC76}">
      <dgm:prSet phldrT="[Texto]" custT="1"/>
      <dgm:spPr/>
      <dgm:t>
        <a:bodyPr/>
        <a:lstStyle/>
        <a:p>
          <a:r>
            <a:rPr lang="es-MX" sz="2500" b="1" dirty="0">
              <a:solidFill>
                <a:schemeClr val="tx1"/>
              </a:solidFill>
              <a:latin typeface="Arial Narrow" panose="020B0606020202030204" pitchFamily="34" charset="0"/>
              <a:cs typeface="Arial" panose="020B0604020202020204" pitchFamily="34" charset="0"/>
            </a:rPr>
            <a:t>COSTO FINANCIERO MÁS BAJO</a:t>
          </a:r>
          <a:endParaRPr lang="es-ES" sz="2500" b="1" dirty="0">
            <a:solidFill>
              <a:schemeClr val="tx1"/>
            </a:solidFill>
            <a:latin typeface="Arial Narrow" panose="020B0606020202030204" pitchFamily="34" charset="0"/>
            <a:cs typeface="Arial" panose="020B0604020202020204" pitchFamily="34" charset="0"/>
          </a:endParaRPr>
        </a:p>
      </dgm:t>
    </dgm:pt>
    <dgm:pt modelId="{FBCF281D-2B03-47E4-BF6F-AD43FDA96C1C}" type="parTrans" cxnId="{854E5240-EFF6-4EB0-AF42-0E1EA02E42B4}">
      <dgm:prSet/>
      <dgm:spPr/>
      <dgm:t>
        <a:bodyPr/>
        <a:lstStyle/>
        <a:p>
          <a:endParaRPr lang="es-ES" sz="2400" b="0">
            <a:solidFill>
              <a:schemeClr val="tx1"/>
            </a:solidFill>
            <a:latin typeface="Arial Narrow" panose="020B0606020202030204" pitchFamily="34" charset="0"/>
            <a:cs typeface="Arial" panose="020B0604020202020204" pitchFamily="34" charset="0"/>
          </a:endParaRPr>
        </a:p>
      </dgm:t>
    </dgm:pt>
    <dgm:pt modelId="{B07CB2FF-D231-4C85-BA12-70B6EB7B036B}" type="sibTrans" cxnId="{854E5240-EFF6-4EB0-AF42-0E1EA02E42B4}">
      <dgm:prSet custT="1"/>
      <dgm:spPr/>
      <dgm:t>
        <a:bodyPr/>
        <a:lstStyle/>
        <a:p>
          <a:endParaRPr lang="es-ES" sz="2400" b="0">
            <a:solidFill>
              <a:schemeClr val="tx1"/>
            </a:solidFill>
            <a:latin typeface="Arial Narrow" panose="020B0606020202030204" pitchFamily="34" charset="0"/>
            <a:cs typeface="Arial" panose="020B0604020202020204" pitchFamily="34" charset="0"/>
          </a:endParaRPr>
        </a:p>
      </dgm:t>
    </dgm:pt>
    <dgm:pt modelId="{AD352CAF-EB86-4E8A-83E5-829785FF04A3}">
      <dgm:prSet phldrT="[Texto]" custT="1"/>
      <dgm:spPr>
        <a:solidFill>
          <a:srgbClr val="92D050"/>
        </a:solidFill>
      </dgm:spPr>
      <dgm:t>
        <a:bodyPr/>
        <a:lstStyle/>
        <a:p>
          <a:r>
            <a:rPr lang="es-MX" sz="2400" dirty="0">
              <a:solidFill>
                <a:schemeClr val="tx1"/>
              </a:solidFill>
              <a:latin typeface="Arial Narrow" panose="020B0606020202030204" pitchFamily="34" charset="0"/>
              <a:cs typeface="Arial" panose="020B0604020202020204" pitchFamily="34" charset="0"/>
            </a:rPr>
            <a:t>Incluir todas las comisiones, gastos  y accesorios</a:t>
          </a:r>
          <a:endParaRPr lang="es-ES" sz="2400" b="0" dirty="0">
            <a:solidFill>
              <a:schemeClr val="tx1"/>
            </a:solidFill>
            <a:latin typeface="Arial Narrow" panose="020B0606020202030204" pitchFamily="34" charset="0"/>
            <a:cs typeface="Arial" panose="020B0604020202020204" pitchFamily="34" charset="0"/>
          </a:endParaRPr>
        </a:p>
      </dgm:t>
    </dgm:pt>
    <dgm:pt modelId="{3B726238-F918-47C1-9215-226D175758C0}" type="parTrans" cxnId="{C66E153C-0821-4936-A626-053E88278551}">
      <dgm:prSet/>
      <dgm:spPr/>
      <dgm:t>
        <a:bodyPr/>
        <a:lstStyle/>
        <a:p>
          <a:endParaRPr lang="es-ES" sz="2400" b="0">
            <a:solidFill>
              <a:schemeClr val="tx1"/>
            </a:solidFill>
            <a:latin typeface="Arial Narrow" panose="020B0606020202030204" pitchFamily="34" charset="0"/>
            <a:cs typeface="Arial" panose="020B0604020202020204" pitchFamily="34" charset="0"/>
          </a:endParaRPr>
        </a:p>
      </dgm:t>
    </dgm:pt>
    <dgm:pt modelId="{7C3203B9-C4BB-416D-9847-9F982877F09A}" type="sibTrans" cxnId="{C66E153C-0821-4936-A626-053E88278551}">
      <dgm:prSet custT="1"/>
      <dgm:spPr/>
      <dgm:t>
        <a:bodyPr/>
        <a:lstStyle/>
        <a:p>
          <a:endParaRPr lang="es-ES" sz="2400" b="0">
            <a:solidFill>
              <a:schemeClr val="tx1"/>
            </a:solidFill>
            <a:latin typeface="Arial Narrow" panose="020B0606020202030204" pitchFamily="34" charset="0"/>
            <a:cs typeface="Arial" panose="020B0604020202020204" pitchFamily="34" charset="0"/>
          </a:endParaRPr>
        </a:p>
      </dgm:t>
    </dgm:pt>
    <dgm:pt modelId="{5CD32ABE-C7F1-4F1D-BD33-D4EDD3192437}">
      <dgm:prSet phldrT="[Texto]" custT="1"/>
      <dgm:spPr>
        <a:solidFill>
          <a:schemeClr val="accent6">
            <a:lumMod val="60000"/>
            <a:lumOff val="40000"/>
          </a:schemeClr>
        </a:solidFill>
      </dgm:spPr>
      <dgm:t>
        <a:bodyPr/>
        <a:lstStyle/>
        <a:p>
          <a:r>
            <a:rPr lang="es-MX" sz="2500" b="1" dirty="0">
              <a:solidFill>
                <a:schemeClr val="tx1"/>
              </a:solidFill>
              <a:latin typeface="Arial Narrow" panose="020B0606020202030204" pitchFamily="34" charset="0"/>
              <a:cs typeface="Arial" panose="020B0604020202020204" pitchFamily="34" charset="0"/>
            </a:rPr>
            <a:t>Metodología Tasa Efectiva / SHCP</a:t>
          </a:r>
          <a:endParaRPr lang="es-ES" sz="2500" b="1" dirty="0">
            <a:solidFill>
              <a:schemeClr val="tx1"/>
            </a:solidFill>
            <a:latin typeface="Arial Narrow" panose="020B0606020202030204" pitchFamily="34" charset="0"/>
            <a:cs typeface="Arial" panose="020B0604020202020204" pitchFamily="34" charset="0"/>
          </a:endParaRPr>
        </a:p>
      </dgm:t>
    </dgm:pt>
    <dgm:pt modelId="{D748978C-67C8-4B75-A07B-2D2C8B3BD5E4}" type="parTrans" cxnId="{08E55191-32EF-443E-AE15-8690267806C1}">
      <dgm:prSet/>
      <dgm:spPr/>
      <dgm:t>
        <a:bodyPr/>
        <a:lstStyle/>
        <a:p>
          <a:endParaRPr lang="es-ES" sz="2400" b="0">
            <a:solidFill>
              <a:schemeClr val="tx1"/>
            </a:solidFill>
            <a:latin typeface="Arial Narrow" panose="020B0606020202030204" pitchFamily="34" charset="0"/>
            <a:cs typeface="Arial" panose="020B0604020202020204" pitchFamily="34" charset="0"/>
          </a:endParaRPr>
        </a:p>
      </dgm:t>
    </dgm:pt>
    <dgm:pt modelId="{583F18A5-4DA5-4703-A578-9582BD2F6015}" type="sibTrans" cxnId="{08E55191-32EF-443E-AE15-8690267806C1}">
      <dgm:prSet custT="1"/>
      <dgm:spPr/>
      <dgm:t>
        <a:bodyPr/>
        <a:lstStyle/>
        <a:p>
          <a:endParaRPr lang="es-ES" sz="2400" b="0">
            <a:solidFill>
              <a:schemeClr val="tx1"/>
            </a:solidFill>
            <a:latin typeface="Arial Narrow" panose="020B0606020202030204" pitchFamily="34" charset="0"/>
            <a:cs typeface="Arial" panose="020B0604020202020204" pitchFamily="34" charset="0"/>
          </a:endParaRPr>
        </a:p>
      </dgm:t>
    </dgm:pt>
    <dgm:pt modelId="{A94106CF-57FD-46BE-9DFD-FA3DE9DDD2BB}">
      <dgm:prSet custT="1"/>
      <dgm:spPr>
        <a:solidFill>
          <a:srgbClr val="00B0F0"/>
        </a:solidFill>
      </dgm:spPr>
      <dgm:t>
        <a:bodyPr/>
        <a:lstStyle/>
        <a:p>
          <a:r>
            <a:rPr lang="es-MX" sz="2400" dirty="0">
              <a:solidFill>
                <a:schemeClr val="tx1"/>
              </a:solidFill>
              <a:latin typeface="Arial Narrow" panose="020B0606020202030204" pitchFamily="34" charset="0"/>
              <a:cs typeface="Arial" panose="020B0604020202020204" pitchFamily="34" charset="0"/>
            </a:rPr>
            <a:t>Prelación de propuestas en base </a:t>
          </a:r>
        </a:p>
      </dgm:t>
    </dgm:pt>
    <dgm:pt modelId="{76C5AA1E-6E2B-48D9-A42C-B406DF8B88C7}" type="parTrans" cxnId="{15E2E245-F427-4396-98C0-FEE33C607192}">
      <dgm:prSet/>
      <dgm:spPr/>
      <dgm:t>
        <a:bodyPr/>
        <a:lstStyle/>
        <a:p>
          <a:endParaRPr lang="es-ES" sz="2400">
            <a:solidFill>
              <a:schemeClr val="tx1"/>
            </a:solidFill>
          </a:endParaRPr>
        </a:p>
      </dgm:t>
    </dgm:pt>
    <dgm:pt modelId="{BD1FC080-CACD-4441-B6E3-BF1D1FEDAEA1}" type="sibTrans" cxnId="{15E2E245-F427-4396-98C0-FEE33C607192}">
      <dgm:prSet/>
      <dgm:spPr/>
      <dgm:t>
        <a:bodyPr/>
        <a:lstStyle/>
        <a:p>
          <a:endParaRPr lang="es-ES" sz="2400">
            <a:solidFill>
              <a:schemeClr val="tx1"/>
            </a:solidFill>
          </a:endParaRPr>
        </a:p>
      </dgm:t>
    </dgm:pt>
    <dgm:pt modelId="{428F8476-A568-4653-95A3-DF8A9FE0693D}" type="pres">
      <dgm:prSet presAssocID="{81D945E2-4E46-4E68-B1AE-DA6F379D65AC}" presName="outerComposite" presStyleCnt="0">
        <dgm:presLayoutVars>
          <dgm:chMax val="5"/>
          <dgm:dir/>
          <dgm:resizeHandles val="exact"/>
        </dgm:presLayoutVars>
      </dgm:prSet>
      <dgm:spPr/>
      <dgm:t>
        <a:bodyPr/>
        <a:lstStyle/>
        <a:p>
          <a:endParaRPr lang="es-ES"/>
        </a:p>
      </dgm:t>
    </dgm:pt>
    <dgm:pt modelId="{B74C52F5-1075-4280-BB2E-14188CCA92A9}" type="pres">
      <dgm:prSet presAssocID="{81D945E2-4E46-4E68-B1AE-DA6F379D65AC}" presName="dummyMaxCanvas" presStyleCnt="0">
        <dgm:presLayoutVars/>
      </dgm:prSet>
      <dgm:spPr/>
    </dgm:pt>
    <dgm:pt modelId="{BDAFF3C1-001C-4016-897A-81BD06627706}" type="pres">
      <dgm:prSet presAssocID="{81D945E2-4E46-4E68-B1AE-DA6F379D65AC}" presName="FourNodes_1" presStyleLbl="node1" presStyleIdx="0" presStyleCnt="4">
        <dgm:presLayoutVars>
          <dgm:bulletEnabled val="1"/>
        </dgm:presLayoutVars>
      </dgm:prSet>
      <dgm:spPr/>
      <dgm:t>
        <a:bodyPr/>
        <a:lstStyle/>
        <a:p>
          <a:endParaRPr lang="es-ES"/>
        </a:p>
      </dgm:t>
    </dgm:pt>
    <dgm:pt modelId="{6A543C9D-6D7C-4CBA-A2AE-940640918A0D}" type="pres">
      <dgm:prSet presAssocID="{81D945E2-4E46-4E68-B1AE-DA6F379D65AC}" presName="FourNodes_2" presStyleLbl="node1" presStyleIdx="1" presStyleCnt="4">
        <dgm:presLayoutVars>
          <dgm:bulletEnabled val="1"/>
        </dgm:presLayoutVars>
      </dgm:prSet>
      <dgm:spPr/>
      <dgm:t>
        <a:bodyPr/>
        <a:lstStyle/>
        <a:p>
          <a:endParaRPr lang="es-ES"/>
        </a:p>
      </dgm:t>
    </dgm:pt>
    <dgm:pt modelId="{5192A2ED-2F71-47F5-8FE9-7FC0DC450941}" type="pres">
      <dgm:prSet presAssocID="{81D945E2-4E46-4E68-B1AE-DA6F379D65AC}" presName="FourNodes_3" presStyleLbl="node1" presStyleIdx="2" presStyleCnt="4">
        <dgm:presLayoutVars>
          <dgm:bulletEnabled val="1"/>
        </dgm:presLayoutVars>
      </dgm:prSet>
      <dgm:spPr/>
      <dgm:t>
        <a:bodyPr/>
        <a:lstStyle/>
        <a:p>
          <a:endParaRPr lang="es-ES"/>
        </a:p>
      </dgm:t>
    </dgm:pt>
    <dgm:pt modelId="{12601937-5BA1-441C-B9CA-63B6760B34D6}" type="pres">
      <dgm:prSet presAssocID="{81D945E2-4E46-4E68-B1AE-DA6F379D65AC}" presName="FourNodes_4" presStyleLbl="node1" presStyleIdx="3" presStyleCnt="4">
        <dgm:presLayoutVars>
          <dgm:bulletEnabled val="1"/>
        </dgm:presLayoutVars>
      </dgm:prSet>
      <dgm:spPr/>
      <dgm:t>
        <a:bodyPr/>
        <a:lstStyle/>
        <a:p>
          <a:endParaRPr lang="es-ES"/>
        </a:p>
      </dgm:t>
    </dgm:pt>
    <dgm:pt modelId="{505B66B6-FFFE-4930-968A-CC5BEDCC9DB5}" type="pres">
      <dgm:prSet presAssocID="{81D945E2-4E46-4E68-B1AE-DA6F379D65AC}" presName="FourConn_1-2" presStyleLbl="fgAccFollowNode1" presStyleIdx="0" presStyleCnt="3">
        <dgm:presLayoutVars>
          <dgm:bulletEnabled val="1"/>
        </dgm:presLayoutVars>
      </dgm:prSet>
      <dgm:spPr/>
      <dgm:t>
        <a:bodyPr/>
        <a:lstStyle/>
        <a:p>
          <a:endParaRPr lang="es-ES"/>
        </a:p>
      </dgm:t>
    </dgm:pt>
    <dgm:pt modelId="{E557FD45-0A75-4B40-9B39-13901F59D8AA}" type="pres">
      <dgm:prSet presAssocID="{81D945E2-4E46-4E68-B1AE-DA6F379D65AC}" presName="FourConn_2-3" presStyleLbl="fgAccFollowNode1" presStyleIdx="1" presStyleCnt="3">
        <dgm:presLayoutVars>
          <dgm:bulletEnabled val="1"/>
        </dgm:presLayoutVars>
      </dgm:prSet>
      <dgm:spPr/>
      <dgm:t>
        <a:bodyPr/>
        <a:lstStyle/>
        <a:p>
          <a:endParaRPr lang="es-ES"/>
        </a:p>
      </dgm:t>
    </dgm:pt>
    <dgm:pt modelId="{6589D8DA-3438-4046-862D-11C927E4B3A7}" type="pres">
      <dgm:prSet presAssocID="{81D945E2-4E46-4E68-B1AE-DA6F379D65AC}" presName="FourConn_3-4" presStyleLbl="fgAccFollowNode1" presStyleIdx="2" presStyleCnt="3">
        <dgm:presLayoutVars>
          <dgm:bulletEnabled val="1"/>
        </dgm:presLayoutVars>
      </dgm:prSet>
      <dgm:spPr/>
      <dgm:t>
        <a:bodyPr/>
        <a:lstStyle/>
        <a:p>
          <a:endParaRPr lang="es-ES"/>
        </a:p>
      </dgm:t>
    </dgm:pt>
    <dgm:pt modelId="{779A815D-426A-4900-81E8-6C69E9943B46}" type="pres">
      <dgm:prSet presAssocID="{81D945E2-4E46-4E68-B1AE-DA6F379D65AC}" presName="FourNodes_1_text" presStyleLbl="node1" presStyleIdx="3" presStyleCnt="4">
        <dgm:presLayoutVars>
          <dgm:bulletEnabled val="1"/>
        </dgm:presLayoutVars>
      </dgm:prSet>
      <dgm:spPr/>
      <dgm:t>
        <a:bodyPr/>
        <a:lstStyle/>
        <a:p>
          <a:endParaRPr lang="es-ES"/>
        </a:p>
      </dgm:t>
    </dgm:pt>
    <dgm:pt modelId="{93556ABD-AD14-4C21-B0D8-B04CC54225E0}" type="pres">
      <dgm:prSet presAssocID="{81D945E2-4E46-4E68-B1AE-DA6F379D65AC}" presName="FourNodes_2_text" presStyleLbl="node1" presStyleIdx="3" presStyleCnt="4">
        <dgm:presLayoutVars>
          <dgm:bulletEnabled val="1"/>
        </dgm:presLayoutVars>
      </dgm:prSet>
      <dgm:spPr/>
      <dgm:t>
        <a:bodyPr/>
        <a:lstStyle/>
        <a:p>
          <a:endParaRPr lang="es-ES"/>
        </a:p>
      </dgm:t>
    </dgm:pt>
    <dgm:pt modelId="{F687DC64-F391-42EB-AC34-7ACC74827E31}" type="pres">
      <dgm:prSet presAssocID="{81D945E2-4E46-4E68-B1AE-DA6F379D65AC}" presName="FourNodes_3_text" presStyleLbl="node1" presStyleIdx="3" presStyleCnt="4">
        <dgm:presLayoutVars>
          <dgm:bulletEnabled val="1"/>
        </dgm:presLayoutVars>
      </dgm:prSet>
      <dgm:spPr/>
      <dgm:t>
        <a:bodyPr/>
        <a:lstStyle/>
        <a:p>
          <a:endParaRPr lang="es-ES"/>
        </a:p>
      </dgm:t>
    </dgm:pt>
    <dgm:pt modelId="{9AEC28DE-1136-4CB8-A8ED-56683FAA82CD}" type="pres">
      <dgm:prSet presAssocID="{81D945E2-4E46-4E68-B1AE-DA6F379D65AC}" presName="FourNodes_4_text" presStyleLbl="node1" presStyleIdx="3" presStyleCnt="4">
        <dgm:presLayoutVars>
          <dgm:bulletEnabled val="1"/>
        </dgm:presLayoutVars>
      </dgm:prSet>
      <dgm:spPr/>
      <dgm:t>
        <a:bodyPr/>
        <a:lstStyle/>
        <a:p>
          <a:endParaRPr lang="es-ES"/>
        </a:p>
      </dgm:t>
    </dgm:pt>
  </dgm:ptLst>
  <dgm:cxnLst>
    <dgm:cxn modelId="{F6942577-2065-4CD4-A8E0-FC8B32477D20}" type="presOf" srcId="{5CD32ABE-C7F1-4F1D-BD33-D4EDD3192437}" destId="{F687DC64-F391-42EB-AC34-7ACC74827E31}" srcOrd="1" destOrd="0" presId="urn:microsoft.com/office/officeart/2005/8/layout/vProcess5"/>
    <dgm:cxn modelId="{C4316475-0093-41A6-9D2B-A03A3F9B3A62}" type="presOf" srcId="{81D945E2-4E46-4E68-B1AE-DA6F379D65AC}" destId="{428F8476-A568-4653-95A3-DF8A9FE0693D}" srcOrd="0" destOrd="0" presId="urn:microsoft.com/office/officeart/2005/8/layout/vProcess5"/>
    <dgm:cxn modelId="{854E5240-EFF6-4EB0-AF42-0E1EA02E42B4}" srcId="{81D945E2-4E46-4E68-B1AE-DA6F379D65AC}" destId="{2710F9F0-E9E7-4DF6-853F-2057462EDC76}" srcOrd="0" destOrd="0" parTransId="{FBCF281D-2B03-47E4-BF6F-AD43FDA96C1C}" sibTransId="{B07CB2FF-D231-4C85-BA12-70B6EB7B036B}"/>
    <dgm:cxn modelId="{F17639F6-F3A2-4C82-B8F0-4A9C8B46CD38}" type="presOf" srcId="{AD352CAF-EB86-4E8A-83E5-829785FF04A3}" destId="{6A543C9D-6D7C-4CBA-A2AE-940640918A0D}" srcOrd="0" destOrd="0" presId="urn:microsoft.com/office/officeart/2005/8/layout/vProcess5"/>
    <dgm:cxn modelId="{15E2E245-F427-4396-98C0-FEE33C607192}" srcId="{81D945E2-4E46-4E68-B1AE-DA6F379D65AC}" destId="{A94106CF-57FD-46BE-9DFD-FA3DE9DDD2BB}" srcOrd="3" destOrd="0" parTransId="{76C5AA1E-6E2B-48D9-A42C-B406DF8B88C7}" sibTransId="{BD1FC080-CACD-4441-B6E3-BF1D1FEDAEA1}"/>
    <dgm:cxn modelId="{81DD78E6-C609-4318-B9F9-FEBF0652EDD3}" type="presOf" srcId="{2710F9F0-E9E7-4DF6-853F-2057462EDC76}" destId="{BDAFF3C1-001C-4016-897A-81BD06627706}" srcOrd="0" destOrd="0" presId="urn:microsoft.com/office/officeart/2005/8/layout/vProcess5"/>
    <dgm:cxn modelId="{8C6078AF-400B-4086-9A30-9E3D52431D0F}" type="presOf" srcId="{7C3203B9-C4BB-416D-9847-9F982877F09A}" destId="{E557FD45-0A75-4B40-9B39-13901F59D8AA}" srcOrd="0" destOrd="0" presId="urn:microsoft.com/office/officeart/2005/8/layout/vProcess5"/>
    <dgm:cxn modelId="{FBD0ACCC-B549-45F4-A3BE-23F22FDA66BA}" type="presOf" srcId="{A94106CF-57FD-46BE-9DFD-FA3DE9DDD2BB}" destId="{9AEC28DE-1136-4CB8-A8ED-56683FAA82CD}" srcOrd="1" destOrd="0" presId="urn:microsoft.com/office/officeart/2005/8/layout/vProcess5"/>
    <dgm:cxn modelId="{08E55191-32EF-443E-AE15-8690267806C1}" srcId="{81D945E2-4E46-4E68-B1AE-DA6F379D65AC}" destId="{5CD32ABE-C7F1-4F1D-BD33-D4EDD3192437}" srcOrd="2" destOrd="0" parTransId="{D748978C-67C8-4B75-A07B-2D2C8B3BD5E4}" sibTransId="{583F18A5-4DA5-4703-A578-9582BD2F6015}"/>
    <dgm:cxn modelId="{F8AB69C6-3BE5-4970-A3A6-DD9D5AFD7EE1}" type="presOf" srcId="{AD352CAF-EB86-4E8A-83E5-829785FF04A3}" destId="{93556ABD-AD14-4C21-B0D8-B04CC54225E0}" srcOrd="1" destOrd="0" presId="urn:microsoft.com/office/officeart/2005/8/layout/vProcess5"/>
    <dgm:cxn modelId="{816776E8-7C43-4880-A384-20DF6B90D17B}" type="presOf" srcId="{5CD32ABE-C7F1-4F1D-BD33-D4EDD3192437}" destId="{5192A2ED-2F71-47F5-8FE9-7FC0DC450941}" srcOrd="0" destOrd="0" presId="urn:microsoft.com/office/officeart/2005/8/layout/vProcess5"/>
    <dgm:cxn modelId="{186E0500-1B5C-4E07-BD97-FCC8AB08BE00}" type="presOf" srcId="{B07CB2FF-D231-4C85-BA12-70B6EB7B036B}" destId="{505B66B6-FFFE-4930-968A-CC5BEDCC9DB5}" srcOrd="0" destOrd="0" presId="urn:microsoft.com/office/officeart/2005/8/layout/vProcess5"/>
    <dgm:cxn modelId="{F05C4551-C964-428C-8340-48EA00B82DDB}" type="presOf" srcId="{2710F9F0-E9E7-4DF6-853F-2057462EDC76}" destId="{779A815D-426A-4900-81E8-6C69E9943B46}" srcOrd="1" destOrd="0" presId="urn:microsoft.com/office/officeart/2005/8/layout/vProcess5"/>
    <dgm:cxn modelId="{0C7D75A2-1D37-47C5-876D-9498E5D069A9}" type="presOf" srcId="{583F18A5-4DA5-4703-A578-9582BD2F6015}" destId="{6589D8DA-3438-4046-862D-11C927E4B3A7}" srcOrd="0" destOrd="0" presId="urn:microsoft.com/office/officeart/2005/8/layout/vProcess5"/>
    <dgm:cxn modelId="{8E5D3ADF-7BFE-42CF-99E3-D6437BF1F02F}" type="presOf" srcId="{A94106CF-57FD-46BE-9DFD-FA3DE9DDD2BB}" destId="{12601937-5BA1-441C-B9CA-63B6760B34D6}" srcOrd="0" destOrd="0" presId="urn:microsoft.com/office/officeart/2005/8/layout/vProcess5"/>
    <dgm:cxn modelId="{C66E153C-0821-4936-A626-053E88278551}" srcId="{81D945E2-4E46-4E68-B1AE-DA6F379D65AC}" destId="{AD352CAF-EB86-4E8A-83E5-829785FF04A3}" srcOrd="1" destOrd="0" parTransId="{3B726238-F918-47C1-9215-226D175758C0}" sibTransId="{7C3203B9-C4BB-416D-9847-9F982877F09A}"/>
    <dgm:cxn modelId="{8DE7DAED-475F-4BA1-ABDE-C881655A8D86}" type="presParOf" srcId="{428F8476-A568-4653-95A3-DF8A9FE0693D}" destId="{B74C52F5-1075-4280-BB2E-14188CCA92A9}" srcOrd="0" destOrd="0" presId="urn:microsoft.com/office/officeart/2005/8/layout/vProcess5"/>
    <dgm:cxn modelId="{F3DC2444-49C6-42FE-9856-E13FFD69CA49}" type="presParOf" srcId="{428F8476-A568-4653-95A3-DF8A9FE0693D}" destId="{BDAFF3C1-001C-4016-897A-81BD06627706}" srcOrd="1" destOrd="0" presId="urn:microsoft.com/office/officeart/2005/8/layout/vProcess5"/>
    <dgm:cxn modelId="{51F771AE-B2F8-45E4-92E3-154EBF6FF373}" type="presParOf" srcId="{428F8476-A568-4653-95A3-DF8A9FE0693D}" destId="{6A543C9D-6D7C-4CBA-A2AE-940640918A0D}" srcOrd="2" destOrd="0" presId="urn:microsoft.com/office/officeart/2005/8/layout/vProcess5"/>
    <dgm:cxn modelId="{9D1FE51F-6460-4BF4-AA99-49D4B0AF5B12}" type="presParOf" srcId="{428F8476-A568-4653-95A3-DF8A9FE0693D}" destId="{5192A2ED-2F71-47F5-8FE9-7FC0DC450941}" srcOrd="3" destOrd="0" presId="urn:microsoft.com/office/officeart/2005/8/layout/vProcess5"/>
    <dgm:cxn modelId="{D005E1CE-7FB4-4CF2-99BA-5016F8EF3BF4}" type="presParOf" srcId="{428F8476-A568-4653-95A3-DF8A9FE0693D}" destId="{12601937-5BA1-441C-B9CA-63B6760B34D6}" srcOrd="4" destOrd="0" presId="urn:microsoft.com/office/officeart/2005/8/layout/vProcess5"/>
    <dgm:cxn modelId="{F6ADA67C-5D4F-481E-A02E-C69DBB961824}" type="presParOf" srcId="{428F8476-A568-4653-95A3-DF8A9FE0693D}" destId="{505B66B6-FFFE-4930-968A-CC5BEDCC9DB5}" srcOrd="5" destOrd="0" presId="urn:microsoft.com/office/officeart/2005/8/layout/vProcess5"/>
    <dgm:cxn modelId="{DE5AF592-71D9-46D2-9A0D-269DF721628D}" type="presParOf" srcId="{428F8476-A568-4653-95A3-DF8A9FE0693D}" destId="{E557FD45-0A75-4B40-9B39-13901F59D8AA}" srcOrd="6" destOrd="0" presId="urn:microsoft.com/office/officeart/2005/8/layout/vProcess5"/>
    <dgm:cxn modelId="{62DD08AE-0E9B-487F-BBA3-A4D043583BC9}" type="presParOf" srcId="{428F8476-A568-4653-95A3-DF8A9FE0693D}" destId="{6589D8DA-3438-4046-862D-11C927E4B3A7}" srcOrd="7" destOrd="0" presId="urn:microsoft.com/office/officeart/2005/8/layout/vProcess5"/>
    <dgm:cxn modelId="{F719396F-F21D-45AA-89CF-04BCE28B9CDC}" type="presParOf" srcId="{428F8476-A568-4653-95A3-DF8A9FE0693D}" destId="{779A815D-426A-4900-81E8-6C69E9943B46}" srcOrd="8" destOrd="0" presId="urn:microsoft.com/office/officeart/2005/8/layout/vProcess5"/>
    <dgm:cxn modelId="{DE717176-C8F0-4484-89C2-D9FF7E7A564D}" type="presParOf" srcId="{428F8476-A568-4653-95A3-DF8A9FE0693D}" destId="{93556ABD-AD14-4C21-B0D8-B04CC54225E0}" srcOrd="9" destOrd="0" presId="urn:microsoft.com/office/officeart/2005/8/layout/vProcess5"/>
    <dgm:cxn modelId="{280D8AEC-16D2-4FB0-BABA-D0F7BD35BC87}" type="presParOf" srcId="{428F8476-A568-4653-95A3-DF8A9FE0693D}" destId="{F687DC64-F391-42EB-AC34-7ACC74827E31}" srcOrd="10" destOrd="0" presId="urn:microsoft.com/office/officeart/2005/8/layout/vProcess5"/>
    <dgm:cxn modelId="{137EE3E1-7AB8-4E8F-A467-F0E68870DA06}" type="presParOf" srcId="{428F8476-A568-4653-95A3-DF8A9FE0693D}" destId="{9AEC28DE-1136-4CB8-A8ED-56683FAA82C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095060-C019-4E64-80B1-AF871CCB7BC5}" type="doc">
      <dgm:prSet loTypeId="urn:microsoft.com/office/officeart/2009/3/layout/SubStepProcess" loCatId="process" qsTypeId="urn:microsoft.com/office/officeart/2005/8/quickstyle/simple1" qsCatId="simple" csTypeId="urn:microsoft.com/office/officeart/2005/8/colors/accent1_4" csCatId="accent1" phldr="1"/>
      <dgm:spPr/>
      <dgm:t>
        <a:bodyPr/>
        <a:lstStyle/>
        <a:p>
          <a:endParaRPr lang="es-MX"/>
        </a:p>
      </dgm:t>
    </dgm:pt>
    <dgm:pt modelId="{1570DC38-6DF0-4401-9E9F-2AA4E8B1CA6D}">
      <dgm:prSet phldrT="[Texto]" custT="1"/>
      <dgm:spPr>
        <a:solidFill>
          <a:schemeClr val="tx2">
            <a:lumMod val="75000"/>
          </a:schemeClr>
        </a:solidFill>
      </dgm:spPr>
      <dgm:t>
        <a:bodyPr/>
        <a:lstStyle/>
        <a:p>
          <a:r>
            <a:rPr lang="es-ES" sz="2200" b="1" i="0" dirty="0">
              <a:latin typeface="Arial Narrow" panose="020B0606020202030204" pitchFamily="34" charset="0"/>
              <a:cs typeface="Arial" panose="020B0604020202020204" pitchFamily="34" charset="0"/>
            </a:rPr>
            <a:t>Arrendamiento Financiero</a:t>
          </a:r>
        </a:p>
      </dgm:t>
    </dgm:pt>
    <dgm:pt modelId="{3CEB137D-F135-4102-93DA-B28744329EF9}" type="parTrans" cxnId="{AF5A1A85-792C-4C2A-9020-0680C4025288}">
      <dgm:prSet/>
      <dgm:spPr/>
      <dgm:t>
        <a:bodyPr/>
        <a:lstStyle/>
        <a:p>
          <a:pPr algn="just"/>
          <a:endParaRPr lang="es-MX" sz="2400" b="0" i="0">
            <a:solidFill>
              <a:schemeClr val="tx1"/>
            </a:solidFill>
            <a:latin typeface="Arial Narrow" panose="020B0606020202030204" pitchFamily="34" charset="0"/>
            <a:cs typeface="Arial" panose="020B0604020202020204" pitchFamily="34" charset="0"/>
          </a:endParaRPr>
        </a:p>
      </dgm:t>
    </dgm:pt>
    <dgm:pt modelId="{7D81D45E-F698-4A1E-9F98-EBE6D0455898}" type="sibTrans" cxnId="{AF5A1A85-792C-4C2A-9020-0680C4025288}">
      <dgm:prSet custT="1"/>
      <dgm:spPr/>
      <dgm:t>
        <a:bodyPr/>
        <a:lstStyle/>
        <a:p>
          <a:pPr algn="just"/>
          <a:endParaRPr lang="es-MX" sz="2400" b="0" i="0">
            <a:solidFill>
              <a:schemeClr val="tx1"/>
            </a:solidFill>
            <a:latin typeface="Arial Narrow" panose="020B0606020202030204" pitchFamily="34" charset="0"/>
            <a:cs typeface="Arial" panose="020B0604020202020204" pitchFamily="34" charset="0"/>
          </a:endParaRPr>
        </a:p>
      </dgm:t>
    </dgm:pt>
    <dgm:pt modelId="{306B4441-27DF-4EDF-9FEC-4CB27FD2F1A2}" type="pres">
      <dgm:prSet presAssocID="{B4095060-C019-4E64-80B1-AF871CCB7BC5}" presName="Name0" presStyleCnt="0">
        <dgm:presLayoutVars>
          <dgm:chMax val="7"/>
          <dgm:dir/>
          <dgm:animOne val="branch"/>
        </dgm:presLayoutVars>
      </dgm:prSet>
      <dgm:spPr/>
      <dgm:t>
        <a:bodyPr/>
        <a:lstStyle/>
        <a:p>
          <a:endParaRPr lang="es-ES"/>
        </a:p>
      </dgm:t>
    </dgm:pt>
    <dgm:pt modelId="{CE060281-AC13-46EC-B88E-2A8C444EACA6}" type="pres">
      <dgm:prSet presAssocID="{1570DC38-6DF0-4401-9E9F-2AA4E8B1CA6D}" presName="parTx1" presStyleLbl="node1" presStyleIdx="0" presStyleCnt="1" custScaleX="107958" custLinFactNeighborX="-41473" custLinFactNeighborY="5261"/>
      <dgm:spPr/>
      <dgm:t>
        <a:bodyPr/>
        <a:lstStyle/>
        <a:p>
          <a:endParaRPr lang="es-ES"/>
        </a:p>
      </dgm:t>
    </dgm:pt>
  </dgm:ptLst>
  <dgm:cxnLst>
    <dgm:cxn modelId="{4053429F-7E9A-4CD3-B773-0B0E3B7FFB37}" type="presOf" srcId="{B4095060-C019-4E64-80B1-AF871CCB7BC5}" destId="{306B4441-27DF-4EDF-9FEC-4CB27FD2F1A2}" srcOrd="0" destOrd="0" presId="urn:microsoft.com/office/officeart/2009/3/layout/SubStepProcess"/>
    <dgm:cxn modelId="{AF5A1A85-792C-4C2A-9020-0680C4025288}" srcId="{B4095060-C019-4E64-80B1-AF871CCB7BC5}" destId="{1570DC38-6DF0-4401-9E9F-2AA4E8B1CA6D}" srcOrd="0" destOrd="0" parTransId="{3CEB137D-F135-4102-93DA-B28744329EF9}" sibTransId="{7D81D45E-F698-4A1E-9F98-EBE6D0455898}"/>
    <dgm:cxn modelId="{2AAB8C6F-078E-4D09-B8F2-7976DA86A9B9}" type="presOf" srcId="{1570DC38-6DF0-4401-9E9F-2AA4E8B1CA6D}" destId="{CE060281-AC13-46EC-B88E-2A8C444EACA6}" srcOrd="0" destOrd="0" presId="urn:microsoft.com/office/officeart/2009/3/layout/SubStepProcess"/>
    <dgm:cxn modelId="{9133D8F3-CDC8-42D2-96BB-0725FAAA0661}" type="presParOf" srcId="{306B4441-27DF-4EDF-9FEC-4CB27FD2F1A2}" destId="{CE060281-AC13-46EC-B88E-2A8C444EACA6}" srcOrd="0"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F0AD91-68B2-419C-A3B2-3ED5598BCA8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C65A8753-53D8-48D4-A3E4-0722BBD0CC05}">
      <dgm:prSet phldrT="[Texto]" custT="1"/>
      <dgm:spPr>
        <a:solidFill>
          <a:schemeClr val="tx2">
            <a:lumMod val="75000"/>
          </a:schemeClr>
        </a:solidFill>
      </dgm:spPr>
      <dgm:t>
        <a:bodyPr/>
        <a:lstStyle/>
        <a:p>
          <a:pPr algn="just"/>
          <a:r>
            <a:rPr lang="es-MX" sz="2300" dirty="0">
              <a:solidFill>
                <a:schemeClr val="bg1"/>
              </a:solidFill>
              <a:latin typeface="Arial Narrow" panose="020B0606020202030204" pitchFamily="34" charset="0"/>
              <a:cs typeface="Arial" panose="020B0604020202020204" pitchFamily="34" charset="0"/>
            </a:rPr>
            <a:t>Cumplir con los requisitos de contratación de acuerdo con la LDFEFM y el Reglamento del RPU</a:t>
          </a:r>
        </a:p>
      </dgm:t>
    </dgm:pt>
    <dgm:pt modelId="{0C2AEF88-E994-4225-B73F-419B79FC28B4}" type="parTrans" cxnId="{3B610AF1-43D4-4125-8AD8-36612A26AF07}">
      <dgm:prSet/>
      <dgm:spPr/>
      <dgm:t>
        <a:bodyPr/>
        <a:lstStyle/>
        <a:p>
          <a:endParaRPr lang="es-MX" sz="2300">
            <a:solidFill>
              <a:schemeClr val="tx1"/>
            </a:solidFill>
            <a:latin typeface="Arial Narrow" panose="020B0606020202030204" pitchFamily="34" charset="0"/>
            <a:cs typeface="Arial" panose="020B0604020202020204" pitchFamily="34" charset="0"/>
          </a:endParaRPr>
        </a:p>
      </dgm:t>
    </dgm:pt>
    <dgm:pt modelId="{68465041-97E2-48C0-82BC-037D05C1E15F}" type="sibTrans" cxnId="{3B610AF1-43D4-4125-8AD8-36612A26AF07}">
      <dgm:prSet/>
      <dgm:spPr/>
      <dgm:t>
        <a:bodyPr/>
        <a:lstStyle/>
        <a:p>
          <a:endParaRPr lang="es-MX" sz="2300">
            <a:solidFill>
              <a:schemeClr val="tx1"/>
            </a:solidFill>
            <a:latin typeface="Arial Narrow" panose="020B0606020202030204" pitchFamily="34" charset="0"/>
            <a:cs typeface="Arial" panose="020B0604020202020204" pitchFamily="34" charset="0"/>
          </a:endParaRPr>
        </a:p>
      </dgm:t>
    </dgm:pt>
    <dgm:pt modelId="{D5FF536D-0E45-4480-9556-4D8EEE533963}">
      <dgm:prSet phldrT="[Texto]" custT="1"/>
      <dgm:spPr/>
      <dgm:t>
        <a:bodyPr/>
        <a:lstStyle/>
        <a:p>
          <a:pPr algn="just"/>
          <a:r>
            <a:rPr lang="es-MX" sz="2300" dirty="0">
              <a:solidFill>
                <a:schemeClr val="tx1"/>
              </a:solidFill>
              <a:latin typeface="Arial Narrow" panose="020B0606020202030204" pitchFamily="34" charset="0"/>
              <a:cs typeface="Arial" panose="020B0604020202020204" pitchFamily="34" charset="0"/>
            </a:rPr>
            <a:t>Cumplir con la LCF en caso de garantía o fuente de pago Participaciones o Aportaciones Federales</a:t>
          </a:r>
        </a:p>
      </dgm:t>
    </dgm:pt>
    <dgm:pt modelId="{1C98D75D-A542-438F-8FB7-5D230F611E40}" type="parTrans" cxnId="{76972DC5-6F35-4E5C-B604-8CA233881DAF}">
      <dgm:prSet/>
      <dgm:spPr/>
      <dgm:t>
        <a:bodyPr/>
        <a:lstStyle/>
        <a:p>
          <a:endParaRPr lang="es-MX" sz="2300">
            <a:solidFill>
              <a:schemeClr val="tx1"/>
            </a:solidFill>
            <a:latin typeface="Arial Narrow" panose="020B0606020202030204" pitchFamily="34" charset="0"/>
            <a:cs typeface="Arial" panose="020B0604020202020204" pitchFamily="34" charset="0"/>
          </a:endParaRPr>
        </a:p>
      </dgm:t>
    </dgm:pt>
    <dgm:pt modelId="{45C170A5-5665-4C3C-AE37-884276A52D71}" type="sibTrans" cxnId="{76972DC5-6F35-4E5C-B604-8CA233881DAF}">
      <dgm:prSet/>
      <dgm:spPr/>
      <dgm:t>
        <a:bodyPr/>
        <a:lstStyle/>
        <a:p>
          <a:endParaRPr lang="es-MX" sz="2300">
            <a:solidFill>
              <a:schemeClr val="tx1"/>
            </a:solidFill>
            <a:latin typeface="Arial Narrow" panose="020B0606020202030204" pitchFamily="34" charset="0"/>
            <a:cs typeface="Arial" panose="020B0604020202020204" pitchFamily="34" charset="0"/>
          </a:endParaRPr>
        </a:p>
      </dgm:t>
    </dgm:pt>
    <dgm:pt modelId="{C4B79626-C8DC-4C68-A916-9F0EE9EE16E0}">
      <dgm:prSet phldrT="[Texto]" custT="1"/>
      <dgm:spPr/>
      <dgm:t>
        <a:bodyPr/>
        <a:lstStyle/>
        <a:p>
          <a:pPr algn="just"/>
          <a:r>
            <a:rPr lang="es-MX" sz="2300" dirty="0">
              <a:solidFill>
                <a:schemeClr val="tx1"/>
              </a:solidFill>
              <a:latin typeface="Arial Narrow" panose="020B0606020202030204" pitchFamily="34" charset="0"/>
              <a:cs typeface="Arial" panose="020B0604020202020204" pitchFamily="34" charset="0"/>
            </a:rPr>
            <a:t>En caso de la DEG contar con la inscripción en el Registro de la Deuda del Sector Público Federal</a:t>
          </a:r>
        </a:p>
      </dgm:t>
    </dgm:pt>
    <dgm:pt modelId="{AC57BF52-1A4C-4A84-A836-B46E39419391}" type="parTrans" cxnId="{F2877E55-9A8C-4766-A1F2-61B2BB5B442F}">
      <dgm:prSet/>
      <dgm:spPr/>
      <dgm:t>
        <a:bodyPr/>
        <a:lstStyle/>
        <a:p>
          <a:endParaRPr lang="es-MX" sz="2300">
            <a:solidFill>
              <a:schemeClr val="tx1"/>
            </a:solidFill>
            <a:latin typeface="Arial Narrow" panose="020B0606020202030204" pitchFamily="34" charset="0"/>
            <a:cs typeface="Arial" panose="020B0604020202020204" pitchFamily="34" charset="0"/>
          </a:endParaRPr>
        </a:p>
      </dgm:t>
    </dgm:pt>
    <dgm:pt modelId="{8849C386-B72A-4319-B102-81E1263F42E0}" type="sibTrans" cxnId="{F2877E55-9A8C-4766-A1F2-61B2BB5B442F}">
      <dgm:prSet/>
      <dgm:spPr/>
      <dgm:t>
        <a:bodyPr/>
        <a:lstStyle/>
        <a:p>
          <a:endParaRPr lang="es-MX" sz="2300">
            <a:solidFill>
              <a:schemeClr val="tx1"/>
            </a:solidFill>
            <a:latin typeface="Arial Narrow" panose="020B0606020202030204" pitchFamily="34" charset="0"/>
            <a:cs typeface="Arial" panose="020B0604020202020204" pitchFamily="34" charset="0"/>
          </a:endParaRPr>
        </a:p>
      </dgm:t>
    </dgm:pt>
    <dgm:pt modelId="{097FBD78-D585-425B-8BA6-A50DF77F6CC3}">
      <dgm:prSet custT="1"/>
      <dgm:spPr/>
      <dgm:t>
        <a:bodyPr/>
        <a:lstStyle/>
        <a:p>
          <a:r>
            <a:rPr lang="es-MX" sz="2300" dirty="0">
              <a:solidFill>
                <a:schemeClr val="tx1"/>
              </a:solidFill>
              <a:latin typeface="Arial Narrow" panose="020B0606020202030204" pitchFamily="34" charset="0"/>
              <a:cs typeface="Arial" panose="020B0604020202020204" pitchFamily="34" charset="0"/>
            </a:rPr>
            <a:t>Contar con el registro de empréstitos y obligaciones de la Entidad Federativa</a:t>
          </a:r>
          <a:endParaRPr lang="es-ES" sz="2300" dirty="0">
            <a:solidFill>
              <a:schemeClr val="tx1"/>
            </a:solidFill>
            <a:latin typeface="Arial Narrow" panose="020B0606020202030204" pitchFamily="34" charset="0"/>
          </a:endParaRPr>
        </a:p>
      </dgm:t>
    </dgm:pt>
    <dgm:pt modelId="{A02584F6-23CD-4228-BF46-F8D47E85DB76}" type="parTrans" cxnId="{3148DF00-E9CA-4EC7-BBDF-B9455CCB96C3}">
      <dgm:prSet/>
      <dgm:spPr/>
      <dgm:t>
        <a:bodyPr/>
        <a:lstStyle/>
        <a:p>
          <a:endParaRPr lang="es-ES" sz="2300">
            <a:solidFill>
              <a:schemeClr val="tx1"/>
            </a:solidFill>
            <a:latin typeface="Arial Narrow" panose="020B0606020202030204" pitchFamily="34" charset="0"/>
          </a:endParaRPr>
        </a:p>
      </dgm:t>
    </dgm:pt>
    <dgm:pt modelId="{2E411E21-89D5-43F0-937D-697BA642FE17}" type="sibTrans" cxnId="{3148DF00-E9CA-4EC7-BBDF-B9455CCB96C3}">
      <dgm:prSet/>
      <dgm:spPr/>
      <dgm:t>
        <a:bodyPr/>
        <a:lstStyle/>
        <a:p>
          <a:endParaRPr lang="es-ES" sz="2300">
            <a:solidFill>
              <a:schemeClr val="tx1"/>
            </a:solidFill>
            <a:latin typeface="Arial Narrow" panose="020B0606020202030204" pitchFamily="34" charset="0"/>
          </a:endParaRPr>
        </a:p>
      </dgm:t>
    </dgm:pt>
    <dgm:pt modelId="{0F42FC91-9A9A-439F-A5F7-FF1A86970918}">
      <dgm:prSet custT="1"/>
      <dgm:spPr/>
      <dgm:t>
        <a:bodyPr/>
        <a:lstStyle/>
        <a:p>
          <a:r>
            <a:rPr lang="es-MX" sz="2300" dirty="0">
              <a:solidFill>
                <a:schemeClr val="tx1"/>
              </a:solidFill>
              <a:latin typeface="Arial Narrow" panose="020B0606020202030204" pitchFamily="34" charset="0"/>
              <a:cs typeface="Arial" panose="020B0604020202020204" pitchFamily="34" charset="0"/>
            </a:rPr>
            <a:t>Haber cumplido con la entrega de información para evaluación del Sistema de Alertas</a:t>
          </a:r>
        </a:p>
      </dgm:t>
    </dgm:pt>
    <dgm:pt modelId="{38BBDA0B-3C7E-4B57-8940-5381A013477A}" type="parTrans" cxnId="{0B61E2F8-4110-42D8-893A-12AA979E814B}">
      <dgm:prSet/>
      <dgm:spPr/>
      <dgm:t>
        <a:bodyPr/>
        <a:lstStyle/>
        <a:p>
          <a:endParaRPr lang="es-ES" sz="2300">
            <a:solidFill>
              <a:schemeClr val="tx1"/>
            </a:solidFill>
            <a:latin typeface="Arial Narrow" panose="020B0606020202030204" pitchFamily="34" charset="0"/>
          </a:endParaRPr>
        </a:p>
      </dgm:t>
    </dgm:pt>
    <dgm:pt modelId="{681DFBBC-0F69-49E8-9258-59E756009175}" type="sibTrans" cxnId="{0B61E2F8-4110-42D8-893A-12AA979E814B}">
      <dgm:prSet/>
      <dgm:spPr/>
      <dgm:t>
        <a:bodyPr/>
        <a:lstStyle/>
        <a:p>
          <a:endParaRPr lang="es-ES" sz="2300">
            <a:solidFill>
              <a:schemeClr val="tx1"/>
            </a:solidFill>
            <a:latin typeface="Arial Narrow" panose="020B0606020202030204" pitchFamily="34" charset="0"/>
          </a:endParaRPr>
        </a:p>
      </dgm:t>
    </dgm:pt>
    <dgm:pt modelId="{D6362048-FEA9-4165-B703-8791EAC9EBFC}" type="pres">
      <dgm:prSet presAssocID="{9CF0AD91-68B2-419C-A3B2-3ED5598BCA84}" presName="Name0" presStyleCnt="0">
        <dgm:presLayoutVars>
          <dgm:chMax val="7"/>
          <dgm:chPref val="7"/>
          <dgm:dir/>
        </dgm:presLayoutVars>
      </dgm:prSet>
      <dgm:spPr/>
      <dgm:t>
        <a:bodyPr/>
        <a:lstStyle/>
        <a:p>
          <a:endParaRPr lang="es-ES"/>
        </a:p>
      </dgm:t>
    </dgm:pt>
    <dgm:pt modelId="{BC980B43-E0B3-4C4B-A47E-79D701B50D17}" type="pres">
      <dgm:prSet presAssocID="{9CF0AD91-68B2-419C-A3B2-3ED5598BCA84}" presName="Name1" presStyleCnt="0"/>
      <dgm:spPr/>
    </dgm:pt>
    <dgm:pt modelId="{AE36653B-7980-4E10-895F-6B95F37C38C5}" type="pres">
      <dgm:prSet presAssocID="{9CF0AD91-68B2-419C-A3B2-3ED5598BCA84}" presName="cycle" presStyleCnt="0"/>
      <dgm:spPr/>
    </dgm:pt>
    <dgm:pt modelId="{8F5BE12B-8F6C-431B-8320-9D0EDDEC2C8A}" type="pres">
      <dgm:prSet presAssocID="{9CF0AD91-68B2-419C-A3B2-3ED5598BCA84}" presName="srcNode" presStyleLbl="node1" presStyleIdx="0" presStyleCnt="5"/>
      <dgm:spPr/>
    </dgm:pt>
    <dgm:pt modelId="{65B9D4EA-362D-4591-A6DD-BBE4249A0A2E}" type="pres">
      <dgm:prSet presAssocID="{9CF0AD91-68B2-419C-A3B2-3ED5598BCA84}" presName="conn" presStyleLbl="parChTrans1D2" presStyleIdx="0" presStyleCnt="1"/>
      <dgm:spPr/>
      <dgm:t>
        <a:bodyPr/>
        <a:lstStyle/>
        <a:p>
          <a:endParaRPr lang="es-ES"/>
        </a:p>
      </dgm:t>
    </dgm:pt>
    <dgm:pt modelId="{90F90712-2F2B-493B-B8E1-AC466296D197}" type="pres">
      <dgm:prSet presAssocID="{9CF0AD91-68B2-419C-A3B2-3ED5598BCA84}" presName="extraNode" presStyleLbl="node1" presStyleIdx="0" presStyleCnt="5"/>
      <dgm:spPr/>
    </dgm:pt>
    <dgm:pt modelId="{C8410D92-61C5-4A50-9E0E-C6E827C358A5}" type="pres">
      <dgm:prSet presAssocID="{9CF0AD91-68B2-419C-A3B2-3ED5598BCA84}" presName="dstNode" presStyleLbl="node1" presStyleIdx="0" presStyleCnt="5"/>
      <dgm:spPr/>
    </dgm:pt>
    <dgm:pt modelId="{BCBF598B-B25A-4A24-A05B-C3AF05278726}" type="pres">
      <dgm:prSet presAssocID="{C65A8753-53D8-48D4-A3E4-0722BBD0CC05}" presName="text_1" presStyleLbl="node1" presStyleIdx="0" presStyleCnt="5" custScaleY="129344">
        <dgm:presLayoutVars>
          <dgm:bulletEnabled val="1"/>
        </dgm:presLayoutVars>
      </dgm:prSet>
      <dgm:spPr/>
      <dgm:t>
        <a:bodyPr/>
        <a:lstStyle/>
        <a:p>
          <a:endParaRPr lang="es-ES"/>
        </a:p>
      </dgm:t>
    </dgm:pt>
    <dgm:pt modelId="{378DAFFD-3E6A-41A3-BA7A-7F3C7715DCE9}" type="pres">
      <dgm:prSet presAssocID="{C65A8753-53D8-48D4-A3E4-0722BBD0CC05}" presName="accent_1" presStyleCnt="0"/>
      <dgm:spPr/>
    </dgm:pt>
    <dgm:pt modelId="{378A293F-4327-45A9-9EB6-48D4B99BEF84}" type="pres">
      <dgm:prSet presAssocID="{C65A8753-53D8-48D4-A3E4-0722BBD0CC05}" presName="accentRepeatNode" presStyleLbl="solidFgAcc1" presStyleIdx="0" presStyleCnt="5"/>
      <dgm:spPr/>
    </dgm:pt>
    <dgm:pt modelId="{5656CAB2-F1CA-4582-B6C3-1AA1AE07EDB5}" type="pres">
      <dgm:prSet presAssocID="{D5FF536D-0E45-4480-9556-4D8EEE533963}" presName="text_2" presStyleLbl="node1" presStyleIdx="1" presStyleCnt="5" custScaleY="136644">
        <dgm:presLayoutVars>
          <dgm:bulletEnabled val="1"/>
        </dgm:presLayoutVars>
      </dgm:prSet>
      <dgm:spPr/>
      <dgm:t>
        <a:bodyPr/>
        <a:lstStyle/>
        <a:p>
          <a:endParaRPr lang="es-ES"/>
        </a:p>
      </dgm:t>
    </dgm:pt>
    <dgm:pt modelId="{A0962407-F3FF-48D9-B531-2E32100DE04C}" type="pres">
      <dgm:prSet presAssocID="{D5FF536D-0E45-4480-9556-4D8EEE533963}" presName="accent_2" presStyleCnt="0"/>
      <dgm:spPr/>
    </dgm:pt>
    <dgm:pt modelId="{22246E44-C0E1-484E-A302-A7F29BDFAA0B}" type="pres">
      <dgm:prSet presAssocID="{D5FF536D-0E45-4480-9556-4D8EEE533963}" presName="accentRepeatNode" presStyleLbl="solidFgAcc1" presStyleIdx="1" presStyleCnt="5"/>
      <dgm:spPr/>
    </dgm:pt>
    <dgm:pt modelId="{EF9489A5-9DCD-4D8A-8486-E9E78536A9AC}" type="pres">
      <dgm:prSet presAssocID="{C4B79626-C8DC-4C68-A916-9F0EE9EE16E0}" presName="text_3" presStyleLbl="node1" presStyleIdx="2" presStyleCnt="5" custScaleY="118828">
        <dgm:presLayoutVars>
          <dgm:bulletEnabled val="1"/>
        </dgm:presLayoutVars>
      </dgm:prSet>
      <dgm:spPr/>
      <dgm:t>
        <a:bodyPr/>
        <a:lstStyle/>
        <a:p>
          <a:endParaRPr lang="es-ES"/>
        </a:p>
      </dgm:t>
    </dgm:pt>
    <dgm:pt modelId="{7A8F9E77-95EB-43DC-BA58-EA3D44E11EFC}" type="pres">
      <dgm:prSet presAssocID="{C4B79626-C8DC-4C68-A916-9F0EE9EE16E0}" presName="accent_3" presStyleCnt="0"/>
      <dgm:spPr/>
    </dgm:pt>
    <dgm:pt modelId="{168BF436-F20E-4FB6-9848-F4A671E35E68}" type="pres">
      <dgm:prSet presAssocID="{C4B79626-C8DC-4C68-A916-9F0EE9EE16E0}" presName="accentRepeatNode" presStyleLbl="solidFgAcc1" presStyleIdx="2" presStyleCnt="5"/>
      <dgm:spPr/>
    </dgm:pt>
    <dgm:pt modelId="{F70868D5-6FB8-4A01-933E-3FFCBA356574}" type="pres">
      <dgm:prSet presAssocID="{097FBD78-D585-425B-8BA6-A50DF77F6CC3}" presName="text_4" presStyleLbl="node1" presStyleIdx="3" presStyleCnt="5">
        <dgm:presLayoutVars>
          <dgm:bulletEnabled val="1"/>
        </dgm:presLayoutVars>
      </dgm:prSet>
      <dgm:spPr/>
      <dgm:t>
        <a:bodyPr/>
        <a:lstStyle/>
        <a:p>
          <a:endParaRPr lang="es-ES"/>
        </a:p>
      </dgm:t>
    </dgm:pt>
    <dgm:pt modelId="{88C0451B-6C95-4A3F-A942-177B5BE4DD41}" type="pres">
      <dgm:prSet presAssocID="{097FBD78-D585-425B-8BA6-A50DF77F6CC3}" presName="accent_4" presStyleCnt="0"/>
      <dgm:spPr/>
    </dgm:pt>
    <dgm:pt modelId="{4EB8C0EE-20A0-4DCC-A5A0-81F4A8FB4C17}" type="pres">
      <dgm:prSet presAssocID="{097FBD78-D585-425B-8BA6-A50DF77F6CC3}" presName="accentRepeatNode" presStyleLbl="solidFgAcc1" presStyleIdx="3" presStyleCnt="5"/>
      <dgm:spPr/>
    </dgm:pt>
    <dgm:pt modelId="{39FD4660-89DC-4961-ACD0-DB60E99C7E87}" type="pres">
      <dgm:prSet presAssocID="{0F42FC91-9A9A-439F-A5F7-FF1A86970918}" presName="text_5" presStyleLbl="node1" presStyleIdx="4" presStyleCnt="5" custScaleY="116382">
        <dgm:presLayoutVars>
          <dgm:bulletEnabled val="1"/>
        </dgm:presLayoutVars>
      </dgm:prSet>
      <dgm:spPr/>
      <dgm:t>
        <a:bodyPr/>
        <a:lstStyle/>
        <a:p>
          <a:endParaRPr lang="es-ES"/>
        </a:p>
      </dgm:t>
    </dgm:pt>
    <dgm:pt modelId="{85D45465-5787-4E03-B07E-B99DF25A2918}" type="pres">
      <dgm:prSet presAssocID="{0F42FC91-9A9A-439F-A5F7-FF1A86970918}" presName="accent_5" presStyleCnt="0"/>
      <dgm:spPr/>
    </dgm:pt>
    <dgm:pt modelId="{96532BEF-B5D4-41D1-A26C-6C33B84F31DE}" type="pres">
      <dgm:prSet presAssocID="{0F42FC91-9A9A-439F-A5F7-FF1A86970918}" presName="accentRepeatNode" presStyleLbl="solidFgAcc1" presStyleIdx="4" presStyleCnt="5"/>
      <dgm:spPr/>
    </dgm:pt>
  </dgm:ptLst>
  <dgm:cxnLst>
    <dgm:cxn modelId="{DD92D136-B682-4308-B71A-F8BA4FCA3482}" type="presOf" srcId="{0F42FC91-9A9A-439F-A5F7-FF1A86970918}" destId="{39FD4660-89DC-4961-ACD0-DB60E99C7E87}" srcOrd="0" destOrd="0" presId="urn:microsoft.com/office/officeart/2008/layout/VerticalCurvedList"/>
    <dgm:cxn modelId="{C811E943-FB27-4127-8287-81E66C476F8D}" type="presOf" srcId="{D5FF536D-0E45-4480-9556-4D8EEE533963}" destId="{5656CAB2-F1CA-4582-B6C3-1AA1AE07EDB5}" srcOrd="0" destOrd="0" presId="urn:microsoft.com/office/officeart/2008/layout/VerticalCurvedList"/>
    <dgm:cxn modelId="{3B610AF1-43D4-4125-8AD8-36612A26AF07}" srcId="{9CF0AD91-68B2-419C-A3B2-3ED5598BCA84}" destId="{C65A8753-53D8-48D4-A3E4-0722BBD0CC05}" srcOrd="0" destOrd="0" parTransId="{0C2AEF88-E994-4225-B73F-419B79FC28B4}" sibTransId="{68465041-97E2-48C0-82BC-037D05C1E15F}"/>
    <dgm:cxn modelId="{3148DF00-E9CA-4EC7-BBDF-B9455CCB96C3}" srcId="{9CF0AD91-68B2-419C-A3B2-3ED5598BCA84}" destId="{097FBD78-D585-425B-8BA6-A50DF77F6CC3}" srcOrd="3" destOrd="0" parTransId="{A02584F6-23CD-4228-BF46-F8D47E85DB76}" sibTransId="{2E411E21-89D5-43F0-937D-697BA642FE17}"/>
    <dgm:cxn modelId="{0B61E2F8-4110-42D8-893A-12AA979E814B}" srcId="{9CF0AD91-68B2-419C-A3B2-3ED5598BCA84}" destId="{0F42FC91-9A9A-439F-A5F7-FF1A86970918}" srcOrd="4" destOrd="0" parTransId="{38BBDA0B-3C7E-4B57-8940-5381A013477A}" sibTransId="{681DFBBC-0F69-49E8-9258-59E756009175}"/>
    <dgm:cxn modelId="{34EB20F1-D65D-498E-B8BE-9B8A9C7D5F8A}" type="presOf" srcId="{C4B79626-C8DC-4C68-A916-9F0EE9EE16E0}" destId="{EF9489A5-9DCD-4D8A-8486-E9E78536A9AC}" srcOrd="0" destOrd="0" presId="urn:microsoft.com/office/officeart/2008/layout/VerticalCurvedList"/>
    <dgm:cxn modelId="{76972DC5-6F35-4E5C-B604-8CA233881DAF}" srcId="{9CF0AD91-68B2-419C-A3B2-3ED5598BCA84}" destId="{D5FF536D-0E45-4480-9556-4D8EEE533963}" srcOrd="1" destOrd="0" parTransId="{1C98D75D-A542-438F-8FB7-5D230F611E40}" sibTransId="{45C170A5-5665-4C3C-AE37-884276A52D71}"/>
    <dgm:cxn modelId="{F2877E55-9A8C-4766-A1F2-61B2BB5B442F}" srcId="{9CF0AD91-68B2-419C-A3B2-3ED5598BCA84}" destId="{C4B79626-C8DC-4C68-A916-9F0EE9EE16E0}" srcOrd="2" destOrd="0" parTransId="{AC57BF52-1A4C-4A84-A836-B46E39419391}" sibTransId="{8849C386-B72A-4319-B102-81E1263F42E0}"/>
    <dgm:cxn modelId="{927F415B-C435-4CF8-923F-8BDBE85E4C08}" type="presOf" srcId="{C65A8753-53D8-48D4-A3E4-0722BBD0CC05}" destId="{BCBF598B-B25A-4A24-A05B-C3AF05278726}" srcOrd="0" destOrd="0" presId="urn:microsoft.com/office/officeart/2008/layout/VerticalCurvedList"/>
    <dgm:cxn modelId="{8217F610-1D10-4D96-B5FC-13B2EF7940D0}" type="presOf" srcId="{68465041-97E2-48C0-82BC-037D05C1E15F}" destId="{65B9D4EA-362D-4591-A6DD-BBE4249A0A2E}" srcOrd="0" destOrd="0" presId="urn:microsoft.com/office/officeart/2008/layout/VerticalCurvedList"/>
    <dgm:cxn modelId="{98E4AED9-1ADC-4043-8C43-7ACA61FE4062}" type="presOf" srcId="{9CF0AD91-68B2-419C-A3B2-3ED5598BCA84}" destId="{D6362048-FEA9-4165-B703-8791EAC9EBFC}" srcOrd="0" destOrd="0" presId="urn:microsoft.com/office/officeart/2008/layout/VerticalCurvedList"/>
    <dgm:cxn modelId="{AEC878E4-946F-4A99-94FE-693B7939E093}" type="presOf" srcId="{097FBD78-D585-425B-8BA6-A50DF77F6CC3}" destId="{F70868D5-6FB8-4A01-933E-3FFCBA356574}" srcOrd="0" destOrd="0" presId="urn:microsoft.com/office/officeart/2008/layout/VerticalCurvedList"/>
    <dgm:cxn modelId="{AE5B1440-C8CB-4CC2-8900-B9FF90FACC94}" type="presParOf" srcId="{D6362048-FEA9-4165-B703-8791EAC9EBFC}" destId="{BC980B43-E0B3-4C4B-A47E-79D701B50D17}" srcOrd="0" destOrd="0" presId="urn:microsoft.com/office/officeart/2008/layout/VerticalCurvedList"/>
    <dgm:cxn modelId="{7F7A58FE-5440-4158-AC99-02E6F417DF7B}" type="presParOf" srcId="{BC980B43-E0B3-4C4B-A47E-79D701B50D17}" destId="{AE36653B-7980-4E10-895F-6B95F37C38C5}" srcOrd="0" destOrd="0" presId="urn:microsoft.com/office/officeart/2008/layout/VerticalCurvedList"/>
    <dgm:cxn modelId="{B357E106-974D-4159-B63D-3D16FA3BC057}" type="presParOf" srcId="{AE36653B-7980-4E10-895F-6B95F37C38C5}" destId="{8F5BE12B-8F6C-431B-8320-9D0EDDEC2C8A}" srcOrd="0" destOrd="0" presId="urn:microsoft.com/office/officeart/2008/layout/VerticalCurvedList"/>
    <dgm:cxn modelId="{A6C0442D-44E7-4962-A8D3-B65E19878596}" type="presParOf" srcId="{AE36653B-7980-4E10-895F-6B95F37C38C5}" destId="{65B9D4EA-362D-4591-A6DD-BBE4249A0A2E}" srcOrd="1" destOrd="0" presId="urn:microsoft.com/office/officeart/2008/layout/VerticalCurvedList"/>
    <dgm:cxn modelId="{E5A30A95-300F-48F0-A94D-EB5893C81923}" type="presParOf" srcId="{AE36653B-7980-4E10-895F-6B95F37C38C5}" destId="{90F90712-2F2B-493B-B8E1-AC466296D197}" srcOrd="2" destOrd="0" presId="urn:microsoft.com/office/officeart/2008/layout/VerticalCurvedList"/>
    <dgm:cxn modelId="{7D3DE795-57DD-4567-B614-36395CD293D9}" type="presParOf" srcId="{AE36653B-7980-4E10-895F-6B95F37C38C5}" destId="{C8410D92-61C5-4A50-9E0E-C6E827C358A5}" srcOrd="3" destOrd="0" presId="urn:microsoft.com/office/officeart/2008/layout/VerticalCurvedList"/>
    <dgm:cxn modelId="{26E97416-4324-4E20-8E19-2008BEB846E1}" type="presParOf" srcId="{BC980B43-E0B3-4C4B-A47E-79D701B50D17}" destId="{BCBF598B-B25A-4A24-A05B-C3AF05278726}" srcOrd="1" destOrd="0" presId="urn:microsoft.com/office/officeart/2008/layout/VerticalCurvedList"/>
    <dgm:cxn modelId="{10543466-62C4-4C62-9665-241720398D06}" type="presParOf" srcId="{BC980B43-E0B3-4C4B-A47E-79D701B50D17}" destId="{378DAFFD-3E6A-41A3-BA7A-7F3C7715DCE9}" srcOrd="2" destOrd="0" presId="urn:microsoft.com/office/officeart/2008/layout/VerticalCurvedList"/>
    <dgm:cxn modelId="{554BE3DE-1D7E-4188-84D1-0D8818772915}" type="presParOf" srcId="{378DAFFD-3E6A-41A3-BA7A-7F3C7715DCE9}" destId="{378A293F-4327-45A9-9EB6-48D4B99BEF84}" srcOrd="0" destOrd="0" presId="urn:microsoft.com/office/officeart/2008/layout/VerticalCurvedList"/>
    <dgm:cxn modelId="{1B5F4388-82F6-436C-B3B0-20D769568F18}" type="presParOf" srcId="{BC980B43-E0B3-4C4B-A47E-79D701B50D17}" destId="{5656CAB2-F1CA-4582-B6C3-1AA1AE07EDB5}" srcOrd="3" destOrd="0" presId="urn:microsoft.com/office/officeart/2008/layout/VerticalCurvedList"/>
    <dgm:cxn modelId="{31DC1B62-E8DC-422C-888E-64D50AE2D85F}" type="presParOf" srcId="{BC980B43-E0B3-4C4B-A47E-79D701B50D17}" destId="{A0962407-F3FF-48D9-B531-2E32100DE04C}" srcOrd="4" destOrd="0" presId="urn:microsoft.com/office/officeart/2008/layout/VerticalCurvedList"/>
    <dgm:cxn modelId="{D042E0B8-18E1-448B-9342-F33D3674EE05}" type="presParOf" srcId="{A0962407-F3FF-48D9-B531-2E32100DE04C}" destId="{22246E44-C0E1-484E-A302-A7F29BDFAA0B}" srcOrd="0" destOrd="0" presId="urn:microsoft.com/office/officeart/2008/layout/VerticalCurvedList"/>
    <dgm:cxn modelId="{401F4DD0-21A6-4341-916C-DBEED02296EE}" type="presParOf" srcId="{BC980B43-E0B3-4C4B-A47E-79D701B50D17}" destId="{EF9489A5-9DCD-4D8A-8486-E9E78536A9AC}" srcOrd="5" destOrd="0" presId="urn:microsoft.com/office/officeart/2008/layout/VerticalCurvedList"/>
    <dgm:cxn modelId="{50A7E546-F2D6-459C-AED7-A0FC341AC992}" type="presParOf" srcId="{BC980B43-E0B3-4C4B-A47E-79D701B50D17}" destId="{7A8F9E77-95EB-43DC-BA58-EA3D44E11EFC}" srcOrd="6" destOrd="0" presId="urn:microsoft.com/office/officeart/2008/layout/VerticalCurvedList"/>
    <dgm:cxn modelId="{FFA25F3C-9EBF-4CB1-98B2-FE10D743E090}" type="presParOf" srcId="{7A8F9E77-95EB-43DC-BA58-EA3D44E11EFC}" destId="{168BF436-F20E-4FB6-9848-F4A671E35E68}" srcOrd="0" destOrd="0" presId="urn:microsoft.com/office/officeart/2008/layout/VerticalCurvedList"/>
    <dgm:cxn modelId="{56D4D048-EC91-43C1-8755-D5E376DF50F5}" type="presParOf" srcId="{BC980B43-E0B3-4C4B-A47E-79D701B50D17}" destId="{F70868D5-6FB8-4A01-933E-3FFCBA356574}" srcOrd="7" destOrd="0" presId="urn:microsoft.com/office/officeart/2008/layout/VerticalCurvedList"/>
    <dgm:cxn modelId="{91956C50-15FE-4564-97D8-B42EBFAB1B83}" type="presParOf" srcId="{BC980B43-E0B3-4C4B-A47E-79D701B50D17}" destId="{88C0451B-6C95-4A3F-A942-177B5BE4DD41}" srcOrd="8" destOrd="0" presId="urn:microsoft.com/office/officeart/2008/layout/VerticalCurvedList"/>
    <dgm:cxn modelId="{E118F339-97EF-4C1F-B2A4-53668B0C893F}" type="presParOf" srcId="{88C0451B-6C95-4A3F-A942-177B5BE4DD41}" destId="{4EB8C0EE-20A0-4DCC-A5A0-81F4A8FB4C17}" srcOrd="0" destOrd="0" presId="urn:microsoft.com/office/officeart/2008/layout/VerticalCurvedList"/>
    <dgm:cxn modelId="{FE4051CA-DC4D-430F-AE8F-CE2C13647827}" type="presParOf" srcId="{BC980B43-E0B3-4C4B-A47E-79D701B50D17}" destId="{39FD4660-89DC-4961-ACD0-DB60E99C7E87}" srcOrd="9" destOrd="0" presId="urn:microsoft.com/office/officeart/2008/layout/VerticalCurvedList"/>
    <dgm:cxn modelId="{3B8A5F9A-E26F-43FF-B252-63DBB1C839AB}" type="presParOf" srcId="{BC980B43-E0B3-4C4B-A47E-79D701B50D17}" destId="{85D45465-5787-4E03-B07E-B99DF25A2918}" srcOrd="10" destOrd="0" presId="urn:microsoft.com/office/officeart/2008/layout/VerticalCurvedList"/>
    <dgm:cxn modelId="{042B5AC2-A45C-416B-9E78-8E72B0F06DE7}" type="presParOf" srcId="{85D45465-5787-4E03-B07E-B99DF25A2918}" destId="{96532BEF-B5D4-41D1-A26C-6C33B84F31D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B3C720-CBBD-4064-B19D-DC1CD7383D5D}" type="doc">
      <dgm:prSet loTypeId="urn:microsoft.com/office/officeart/2005/8/layout/vList6" loCatId="process" qsTypeId="urn:microsoft.com/office/officeart/2005/8/quickstyle/simple3" qsCatId="simple" csTypeId="urn:microsoft.com/office/officeart/2005/8/colors/colorful5" csCatId="colorful" phldr="1"/>
      <dgm:spPr/>
    </dgm:pt>
    <dgm:pt modelId="{B45F9001-D5F5-4DAD-823C-B98DD1A02915}">
      <dgm:prSet phldrT="[Texto]" custT="1"/>
      <dgm:spPr/>
      <dgm:t>
        <a:bodyPr/>
        <a:lstStyle/>
        <a:p>
          <a:pPr algn="just"/>
          <a:r>
            <a:rPr lang="es-MX" sz="2400" dirty="0">
              <a:latin typeface="Arial Narrow" panose="020B0606020202030204" pitchFamily="34" charset="0"/>
              <a:cs typeface="Arial" panose="020B0604020202020204" pitchFamily="34" charset="0"/>
            </a:rPr>
            <a:t>En su caso, en cumplimiento de información para el Sistema de Alertas;</a:t>
          </a:r>
        </a:p>
        <a:p>
          <a:pPr algn="just"/>
          <a:r>
            <a:rPr lang="es-MX" sz="2400" dirty="0">
              <a:latin typeface="Arial Narrow" panose="020B0606020202030204" pitchFamily="34" charset="0"/>
              <a:cs typeface="Arial" panose="020B0604020202020204" pitchFamily="34" charset="0"/>
            </a:rPr>
            <a:t>Publicar su información financiera de acuerdo a la LGCG y las normas del CONAC;</a:t>
          </a:r>
          <a:endParaRPr lang="es-MX" sz="2400" i="0" dirty="0">
            <a:latin typeface="Arial Narrow" panose="020B0606020202030204" pitchFamily="34" charset="0"/>
            <a:cs typeface="Arial" panose="020B0604020202020204" pitchFamily="34" charset="0"/>
          </a:endParaRPr>
        </a:p>
      </dgm:t>
    </dgm:pt>
    <dgm:pt modelId="{B64EA1B2-369D-4D4F-929E-764F264CDC26}" type="parTrans" cxnId="{E44D50D2-801E-42BD-A223-234B1CF34EBC}">
      <dgm:prSet/>
      <dgm:spPr/>
      <dgm:t>
        <a:bodyPr/>
        <a:lstStyle/>
        <a:p>
          <a:pPr algn="just"/>
          <a:endParaRPr lang="es-MX" sz="2400" i="0">
            <a:solidFill>
              <a:schemeClr val="bg1"/>
            </a:solidFill>
            <a:latin typeface="Arial Narrow" panose="020B0606020202030204" pitchFamily="34" charset="0"/>
            <a:cs typeface="Arial" panose="020B0604020202020204" pitchFamily="34" charset="0"/>
          </a:endParaRPr>
        </a:p>
      </dgm:t>
    </dgm:pt>
    <dgm:pt modelId="{301CB69B-7CAA-41CD-9532-7231A695D32F}" type="sibTrans" cxnId="{E44D50D2-801E-42BD-A223-234B1CF34EBC}">
      <dgm:prSet custT="1"/>
      <dgm:spPr/>
      <dgm:t>
        <a:bodyPr/>
        <a:lstStyle/>
        <a:p>
          <a:pPr algn="just"/>
          <a:endParaRPr lang="es-MX" sz="2400" i="0">
            <a:solidFill>
              <a:schemeClr val="bg1"/>
            </a:solidFill>
            <a:latin typeface="Arial Narrow" panose="020B0606020202030204" pitchFamily="34" charset="0"/>
            <a:cs typeface="Arial" panose="020B0604020202020204" pitchFamily="34" charset="0"/>
          </a:endParaRPr>
        </a:p>
      </dgm:t>
    </dgm:pt>
    <dgm:pt modelId="{4C6F09B9-4E1C-4BC4-AA5B-D117E90C6D25}">
      <dgm:prSet phldrT="[Texto]" custT="1"/>
      <dgm:spPr/>
      <dgm:t>
        <a:bodyPr/>
        <a:lstStyle/>
        <a:p>
          <a:pPr algn="just"/>
          <a:r>
            <a:rPr lang="es-MX" sz="2400" dirty="0">
              <a:latin typeface="Arial Narrow" panose="020B0606020202030204" pitchFamily="34" charset="0"/>
              <a:cs typeface="Arial" panose="020B0604020202020204" pitchFamily="34" charset="0"/>
            </a:rPr>
            <a:t>Presentar la opinión de la ESFE, en la que manifieste si el ente público cumple con dicha publicación;</a:t>
          </a:r>
          <a:endParaRPr lang="es-MX" sz="2400" i="0" dirty="0">
            <a:latin typeface="Arial Narrow" panose="020B0606020202030204" pitchFamily="34" charset="0"/>
            <a:cs typeface="Arial" panose="020B0604020202020204" pitchFamily="34" charset="0"/>
          </a:endParaRPr>
        </a:p>
      </dgm:t>
    </dgm:pt>
    <dgm:pt modelId="{07E1DA49-017E-4F6E-99B0-31462625C382}" type="parTrans" cxnId="{FDC8F318-B833-444D-AF29-048C30163CC3}">
      <dgm:prSet/>
      <dgm:spPr/>
      <dgm:t>
        <a:bodyPr/>
        <a:lstStyle/>
        <a:p>
          <a:pPr algn="just"/>
          <a:endParaRPr lang="es-MX" sz="2400" i="0">
            <a:solidFill>
              <a:schemeClr val="bg1"/>
            </a:solidFill>
            <a:latin typeface="Arial Narrow" panose="020B0606020202030204" pitchFamily="34" charset="0"/>
            <a:cs typeface="Arial" panose="020B0604020202020204" pitchFamily="34" charset="0"/>
          </a:endParaRPr>
        </a:p>
      </dgm:t>
    </dgm:pt>
    <dgm:pt modelId="{626D3A10-1633-44AE-9CD5-5525B782D13A}" type="sibTrans" cxnId="{FDC8F318-B833-444D-AF29-048C30163CC3}">
      <dgm:prSet custT="1"/>
      <dgm:spPr/>
      <dgm:t>
        <a:bodyPr/>
        <a:lstStyle/>
        <a:p>
          <a:pPr algn="just"/>
          <a:endParaRPr lang="es-MX" sz="2400" i="0">
            <a:solidFill>
              <a:schemeClr val="bg1"/>
            </a:solidFill>
            <a:latin typeface="Arial Narrow" panose="020B0606020202030204" pitchFamily="34" charset="0"/>
            <a:cs typeface="Arial" panose="020B0604020202020204" pitchFamily="34" charset="0"/>
          </a:endParaRPr>
        </a:p>
      </dgm:t>
    </dgm:pt>
    <dgm:pt modelId="{5F8F394C-BF6D-4EC8-802E-BCD5E311EA8E}">
      <dgm:prSet custT="1"/>
      <dgm:spPr/>
      <dgm:t>
        <a:bodyPr/>
        <a:lstStyle/>
        <a:p>
          <a:pPr algn="just"/>
          <a:r>
            <a:rPr lang="es-MX" sz="2400" i="0" dirty="0">
              <a:latin typeface="Arial Narrow" panose="020B0606020202030204" pitchFamily="34" charset="0"/>
              <a:cs typeface="Arial" panose="020B0604020202020204" pitchFamily="34" charset="0"/>
            </a:rPr>
            <a:t>Contar con el trámite en el Registro de deuda estatal;</a:t>
          </a:r>
        </a:p>
      </dgm:t>
    </dgm:pt>
    <dgm:pt modelId="{285D36F9-CE81-4271-9BA6-34E6A23BF939}" type="parTrans" cxnId="{39813C28-6D25-45AB-B4A9-1D7A4B5717B1}">
      <dgm:prSet/>
      <dgm:spPr/>
      <dgm:t>
        <a:bodyPr/>
        <a:lstStyle/>
        <a:p>
          <a:pPr algn="just"/>
          <a:endParaRPr lang="es-MX" sz="2400" i="0">
            <a:solidFill>
              <a:schemeClr val="bg1"/>
            </a:solidFill>
            <a:latin typeface="Arial Narrow" panose="020B0606020202030204" pitchFamily="34" charset="0"/>
            <a:cs typeface="Arial" panose="020B0604020202020204" pitchFamily="34" charset="0"/>
          </a:endParaRPr>
        </a:p>
      </dgm:t>
    </dgm:pt>
    <dgm:pt modelId="{F6478E3C-4DD0-4111-9975-404C3FE2EFE9}" type="sibTrans" cxnId="{39813C28-6D25-45AB-B4A9-1D7A4B5717B1}">
      <dgm:prSet custT="1"/>
      <dgm:spPr/>
      <dgm:t>
        <a:bodyPr/>
        <a:lstStyle/>
        <a:p>
          <a:pPr algn="just"/>
          <a:endParaRPr lang="es-MX" sz="2400" i="0">
            <a:solidFill>
              <a:schemeClr val="bg1"/>
            </a:solidFill>
            <a:latin typeface="Arial Narrow" panose="020B0606020202030204" pitchFamily="34" charset="0"/>
            <a:cs typeface="Arial" panose="020B0604020202020204" pitchFamily="34" charset="0"/>
          </a:endParaRPr>
        </a:p>
      </dgm:t>
    </dgm:pt>
    <dgm:pt modelId="{0F4ABC45-87CD-4038-8FBC-916902E9C97D}">
      <dgm:prSet custT="1"/>
      <dgm:spPr/>
      <dgm:t>
        <a:bodyPr/>
        <a:lstStyle/>
        <a:p>
          <a:pPr algn="just"/>
          <a:r>
            <a:rPr lang="es-MX" sz="2400" dirty="0">
              <a:latin typeface="Arial Narrow" panose="020B0606020202030204" pitchFamily="34" charset="0"/>
            </a:rPr>
            <a:t>Los Financiamientos destinados al refinanciamiento sólo podrán liquidar financiamientos previamente inscritos en el RPU;</a:t>
          </a:r>
          <a:endParaRPr lang="es-MX" sz="2400" i="0" dirty="0">
            <a:latin typeface="Arial Narrow" panose="020B0606020202030204" pitchFamily="34" charset="0"/>
            <a:cs typeface="Arial" panose="020B0604020202020204" pitchFamily="34" charset="0"/>
          </a:endParaRPr>
        </a:p>
      </dgm:t>
    </dgm:pt>
    <dgm:pt modelId="{D3B73EBD-FC59-4A2B-8841-BA272CC769E4}" type="parTrans" cxnId="{EFE8861D-C4AF-45CE-892C-1B187706E749}">
      <dgm:prSet/>
      <dgm:spPr/>
      <dgm:t>
        <a:bodyPr/>
        <a:lstStyle/>
        <a:p>
          <a:pPr algn="just"/>
          <a:endParaRPr lang="es-MX" sz="2400" i="0">
            <a:latin typeface="Arial Narrow" panose="020B0606020202030204" pitchFamily="34" charset="0"/>
          </a:endParaRPr>
        </a:p>
      </dgm:t>
    </dgm:pt>
    <dgm:pt modelId="{153FC799-2657-4235-B1AA-A19F9D20DBFA}" type="sibTrans" cxnId="{EFE8861D-C4AF-45CE-892C-1B187706E749}">
      <dgm:prSet/>
      <dgm:spPr/>
      <dgm:t>
        <a:bodyPr/>
        <a:lstStyle/>
        <a:p>
          <a:pPr algn="just"/>
          <a:endParaRPr lang="es-MX" sz="2400" i="0">
            <a:latin typeface="Arial Narrow" panose="020B0606020202030204" pitchFamily="34" charset="0"/>
          </a:endParaRPr>
        </a:p>
      </dgm:t>
    </dgm:pt>
    <dgm:pt modelId="{073F013E-0E3E-4F7B-A055-1042018FBB27}" type="pres">
      <dgm:prSet presAssocID="{62B3C720-CBBD-4064-B19D-DC1CD7383D5D}" presName="Name0" presStyleCnt="0">
        <dgm:presLayoutVars>
          <dgm:dir/>
          <dgm:animLvl val="lvl"/>
          <dgm:resizeHandles/>
        </dgm:presLayoutVars>
      </dgm:prSet>
      <dgm:spPr/>
    </dgm:pt>
    <dgm:pt modelId="{F6EAC367-A079-4F62-827D-A300EDD9094D}" type="pres">
      <dgm:prSet presAssocID="{B45F9001-D5F5-4DAD-823C-B98DD1A02915}" presName="linNode" presStyleCnt="0"/>
      <dgm:spPr/>
    </dgm:pt>
    <dgm:pt modelId="{FDEE967D-3093-4313-AC64-B5A17BA2FBB8}" type="pres">
      <dgm:prSet presAssocID="{B45F9001-D5F5-4DAD-823C-B98DD1A02915}" presName="parentShp" presStyleLbl="node1" presStyleIdx="0" presStyleCnt="4" custScaleX="440707" custScaleY="114950">
        <dgm:presLayoutVars>
          <dgm:bulletEnabled val="1"/>
        </dgm:presLayoutVars>
      </dgm:prSet>
      <dgm:spPr/>
      <dgm:t>
        <a:bodyPr/>
        <a:lstStyle/>
        <a:p>
          <a:endParaRPr lang="es-ES"/>
        </a:p>
      </dgm:t>
    </dgm:pt>
    <dgm:pt modelId="{8EC58BEF-DC04-468C-B2DD-7286A4BC862A}" type="pres">
      <dgm:prSet presAssocID="{B45F9001-D5F5-4DAD-823C-B98DD1A02915}" presName="childShp" presStyleLbl="bgAccFollowNode1" presStyleIdx="0" presStyleCnt="4">
        <dgm:presLayoutVars>
          <dgm:bulletEnabled val="1"/>
        </dgm:presLayoutVars>
      </dgm:prSet>
      <dgm:spPr/>
    </dgm:pt>
    <dgm:pt modelId="{B1BCA7F7-8AF5-40E3-9456-1C4BF0EE674B}" type="pres">
      <dgm:prSet presAssocID="{301CB69B-7CAA-41CD-9532-7231A695D32F}" presName="spacing" presStyleCnt="0"/>
      <dgm:spPr/>
    </dgm:pt>
    <dgm:pt modelId="{EB47AE36-16CA-4483-85C5-79B3EDDA1747}" type="pres">
      <dgm:prSet presAssocID="{4C6F09B9-4E1C-4BC4-AA5B-D117E90C6D25}" presName="linNode" presStyleCnt="0"/>
      <dgm:spPr/>
    </dgm:pt>
    <dgm:pt modelId="{7BC570C7-2314-4C9C-AF69-E93D6E7AE1BE}" type="pres">
      <dgm:prSet presAssocID="{4C6F09B9-4E1C-4BC4-AA5B-D117E90C6D25}" presName="parentShp" presStyleLbl="node1" presStyleIdx="1" presStyleCnt="4" custScaleX="431084" custScaleY="69957">
        <dgm:presLayoutVars>
          <dgm:bulletEnabled val="1"/>
        </dgm:presLayoutVars>
      </dgm:prSet>
      <dgm:spPr/>
      <dgm:t>
        <a:bodyPr/>
        <a:lstStyle/>
        <a:p>
          <a:endParaRPr lang="es-ES"/>
        </a:p>
      </dgm:t>
    </dgm:pt>
    <dgm:pt modelId="{BBC80240-4CEF-4AEA-B373-DD6D74C64E77}" type="pres">
      <dgm:prSet presAssocID="{4C6F09B9-4E1C-4BC4-AA5B-D117E90C6D25}" presName="childShp" presStyleLbl="bgAccFollowNode1" presStyleIdx="1" presStyleCnt="4" custScaleY="76981">
        <dgm:presLayoutVars>
          <dgm:bulletEnabled val="1"/>
        </dgm:presLayoutVars>
      </dgm:prSet>
      <dgm:spPr/>
    </dgm:pt>
    <dgm:pt modelId="{EA040F66-232A-4092-AF4C-C299AF2CBC91}" type="pres">
      <dgm:prSet presAssocID="{626D3A10-1633-44AE-9CD5-5525B782D13A}" presName="spacing" presStyleCnt="0"/>
      <dgm:spPr/>
    </dgm:pt>
    <dgm:pt modelId="{EECB32C3-8BEB-4363-BA0C-63DF2AB578BE}" type="pres">
      <dgm:prSet presAssocID="{0F4ABC45-87CD-4038-8FBC-916902E9C97D}" presName="linNode" presStyleCnt="0"/>
      <dgm:spPr/>
    </dgm:pt>
    <dgm:pt modelId="{79088DDB-A560-4D40-8798-180D8D53B900}" type="pres">
      <dgm:prSet presAssocID="{0F4ABC45-87CD-4038-8FBC-916902E9C97D}" presName="parentShp" presStyleLbl="node1" presStyleIdx="2" presStyleCnt="4" custScaleX="440696" custScaleY="76518">
        <dgm:presLayoutVars>
          <dgm:bulletEnabled val="1"/>
        </dgm:presLayoutVars>
      </dgm:prSet>
      <dgm:spPr/>
      <dgm:t>
        <a:bodyPr/>
        <a:lstStyle/>
        <a:p>
          <a:endParaRPr lang="es-ES"/>
        </a:p>
      </dgm:t>
    </dgm:pt>
    <dgm:pt modelId="{5EB9B408-6847-488B-BED7-C9C288E19CCC}" type="pres">
      <dgm:prSet presAssocID="{0F4ABC45-87CD-4038-8FBC-916902E9C97D}" presName="childShp" presStyleLbl="bgAccFollowNode1" presStyleIdx="2" presStyleCnt="4" custScaleY="69182">
        <dgm:presLayoutVars>
          <dgm:bulletEnabled val="1"/>
        </dgm:presLayoutVars>
      </dgm:prSet>
      <dgm:spPr/>
    </dgm:pt>
    <dgm:pt modelId="{910D04D6-A515-4780-AEE0-F7C0AD9DB7D2}" type="pres">
      <dgm:prSet presAssocID="{153FC799-2657-4235-B1AA-A19F9D20DBFA}" presName="spacing" presStyleCnt="0"/>
      <dgm:spPr/>
    </dgm:pt>
    <dgm:pt modelId="{AD122369-A959-406A-B849-82C343B22107}" type="pres">
      <dgm:prSet presAssocID="{5F8F394C-BF6D-4EC8-802E-BCD5E311EA8E}" presName="linNode" presStyleCnt="0"/>
      <dgm:spPr/>
    </dgm:pt>
    <dgm:pt modelId="{5405D949-B93D-4E9D-8574-213F34DCDDD8}" type="pres">
      <dgm:prSet presAssocID="{5F8F394C-BF6D-4EC8-802E-BCD5E311EA8E}" presName="parentShp" presStyleLbl="node1" presStyleIdx="3" presStyleCnt="4" custScaleX="437050" custScaleY="78085">
        <dgm:presLayoutVars>
          <dgm:bulletEnabled val="1"/>
        </dgm:presLayoutVars>
      </dgm:prSet>
      <dgm:spPr/>
      <dgm:t>
        <a:bodyPr/>
        <a:lstStyle/>
        <a:p>
          <a:endParaRPr lang="es-ES"/>
        </a:p>
      </dgm:t>
    </dgm:pt>
    <dgm:pt modelId="{E0F56F15-662B-4E78-BE42-0171265AF57A}" type="pres">
      <dgm:prSet presAssocID="{5F8F394C-BF6D-4EC8-802E-BCD5E311EA8E}" presName="childShp" presStyleLbl="bgAccFollowNode1" presStyleIdx="3" presStyleCnt="4" custScaleY="89093">
        <dgm:presLayoutVars>
          <dgm:bulletEnabled val="1"/>
        </dgm:presLayoutVars>
      </dgm:prSet>
      <dgm:spPr/>
    </dgm:pt>
  </dgm:ptLst>
  <dgm:cxnLst>
    <dgm:cxn modelId="{C8602154-709B-4853-A80A-E7788C6893A4}" type="presOf" srcId="{5F8F394C-BF6D-4EC8-802E-BCD5E311EA8E}" destId="{5405D949-B93D-4E9D-8574-213F34DCDDD8}" srcOrd="0" destOrd="0" presId="urn:microsoft.com/office/officeart/2005/8/layout/vList6"/>
    <dgm:cxn modelId="{B0F565FE-361E-4CDA-8DA6-9A7B814C82D1}" type="presOf" srcId="{62B3C720-CBBD-4064-B19D-DC1CD7383D5D}" destId="{073F013E-0E3E-4F7B-A055-1042018FBB27}" srcOrd="0" destOrd="0" presId="urn:microsoft.com/office/officeart/2005/8/layout/vList6"/>
    <dgm:cxn modelId="{C9358D69-9D35-4510-A780-29274119AC19}" type="presOf" srcId="{0F4ABC45-87CD-4038-8FBC-916902E9C97D}" destId="{79088DDB-A560-4D40-8798-180D8D53B900}" srcOrd="0" destOrd="0" presId="urn:microsoft.com/office/officeart/2005/8/layout/vList6"/>
    <dgm:cxn modelId="{39813C28-6D25-45AB-B4A9-1D7A4B5717B1}" srcId="{62B3C720-CBBD-4064-B19D-DC1CD7383D5D}" destId="{5F8F394C-BF6D-4EC8-802E-BCD5E311EA8E}" srcOrd="3" destOrd="0" parTransId="{285D36F9-CE81-4271-9BA6-34E6A23BF939}" sibTransId="{F6478E3C-4DD0-4111-9975-404C3FE2EFE9}"/>
    <dgm:cxn modelId="{EFE8861D-C4AF-45CE-892C-1B187706E749}" srcId="{62B3C720-CBBD-4064-B19D-DC1CD7383D5D}" destId="{0F4ABC45-87CD-4038-8FBC-916902E9C97D}" srcOrd="2" destOrd="0" parTransId="{D3B73EBD-FC59-4A2B-8841-BA272CC769E4}" sibTransId="{153FC799-2657-4235-B1AA-A19F9D20DBFA}"/>
    <dgm:cxn modelId="{0476B1CC-C739-4F2C-B10A-8B2EC1967664}" type="presOf" srcId="{4C6F09B9-4E1C-4BC4-AA5B-D117E90C6D25}" destId="{7BC570C7-2314-4C9C-AF69-E93D6E7AE1BE}" srcOrd="0" destOrd="0" presId="urn:microsoft.com/office/officeart/2005/8/layout/vList6"/>
    <dgm:cxn modelId="{FDC8F318-B833-444D-AF29-048C30163CC3}" srcId="{62B3C720-CBBD-4064-B19D-DC1CD7383D5D}" destId="{4C6F09B9-4E1C-4BC4-AA5B-D117E90C6D25}" srcOrd="1" destOrd="0" parTransId="{07E1DA49-017E-4F6E-99B0-31462625C382}" sibTransId="{626D3A10-1633-44AE-9CD5-5525B782D13A}"/>
    <dgm:cxn modelId="{E44D50D2-801E-42BD-A223-234B1CF34EBC}" srcId="{62B3C720-CBBD-4064-B19D-DC1CD7383D5D}" destId="{B45F9001-D5F5-4DAD-823C-B98DD1A02915}" srcOrd="0" destOrd="0" parTransId="{B64EA1B2-369D-4D4F-929E-764F264CDC26}" sibTransId="{301CB69B-7CAA-41CD-9532-7231A695D32F}"/>
    <dgm:cxn modelId="{13FC0E9D-2334-4743-9E89-3D988724D6C3}" type="presOf" srcId="{B45F9001-D5F5-4DAD-823C-B98DD1A02915}" destId="{FDEE967D-3093-4313-AC64-B5A17BA2FBB8}" srcOrd="0" destOrd="0" presId="urn:microsoft.com/office/officeart/2005/8/layout/vList6"/>
    <dgm:cxn modelId="{C2CE98B3-E4E1-4218-A655-20199D8D7996}" type="presParOf" srcId="{073F013E-0E3E-4F7B-A055-1042018FBB27}" destId="{F6EAC367-A079-4F62-827D-A300EDD9094D}" srcOrd="0" destOrd="0" presId="urn:microsoft.com/office/officeart/2005/8/layout/vList6"/>
    <dgm:cxn modelId="{CBA448A9-CF2C-4981-9E88-B3FB3535C8F6}" type="presParOf" srcId="{F6EAC367-A079-4F62-827D-A300EDD9094D}" destId="{FDEE967D-3093-4313-AC64-B5A17BA2FBB8}" srcOrd="0" destOrd="0" presId="urn:microsoft.com/office/officeart/2005/8/layout/vList6"/>
    <dgm:cxn modelId="{AA66A472-8572-4A1E-B867-A49347E9941B}" type="presParOf" srcId="{F6EAC367-A079-4F62-827D-A300EDD9094D}" destId="{8EC58BEF-DC04-468C-B2DD-7286A4BC862A}" srcOrd="1" destOrd="0" presId="urn:microsoft.com/office/officeart/2005/8/layout/vList6"/>
    <dgm:cxn modelId="{F68E9B5C-9782-4968-B1C3-0D2BCFBFB2E6}" type="presParOf" srcId="{073F013E-0E3E-4F7B-A055-1042018FBB27}" destId="{B1BCA7F7-8AF5-40E3-9456-1C4BF0EE674B}" srcOrd="1" destOrd="0" presId="urn:microsoft.com/office/officeart/2005/8/layout/vList6"/>
    <dgm:cxn modelId="{D43DA78F-1BDB-4DA9-8FAD-389BB19AF833}" type="presParOf" srcId="{073F013E-0E3E-4F7B-A055-1042018FBB27}" destId="{EB47AE36-16CA-4483-85C5-79B3EDDA1747}" srcOrd="2" destOrd="0" presId="urn:microsoft.com/office/officeart/2005/8/layout/vList6"/>
    <dgm:cxn modelId="{087EDF3B-253B-4288-8145-CC23EDF7262E}" type="presParOf" srcId="{EB47AE36-16CA-4483-85C5-79B3EDDA1747}" destId="{7BC570C7-2314-4C9C-AF69-E93D6E7AE1BE}" srcOrd="0" destOrd="0" presId="urn:microsoft.com/office/officeart/2005/8/layout/vList6"/>
    <dgm:cxn modelId="{9CA729F2-C3C1-4B08-A6C1-735E3DDB60C7}" type="presParOf" srcId="{EB47AE36-16CA-4483-85C5-79B3EDDA1747}" destId="{BBC80240-4CEF-4AEA-B373-DD6D74C64E77}" srcOrd="1" destOrd="0" presId="urn:microsoft.com/office/officeart/2005/8/layout/vList6"/>
    <dgm:cxn modelId="{6CE6AC38-6E77-45AA-8368-213F99502EA7}" type="presParOf" srcId="{073F013E-0E3E-4F7B-A055-1042018FBB27}" destId="{EA040F66-232A-4092-AF4C-C299AF2CBC91}" srcOrd="3" destOrd="0" presId="urn:microsoft.com/office/officeart/2005/8/layout/vList6"/>
    <dgm:cxn modelId="{63C3A99E-2D20-4755-8A5A-2895D51CDECD}" type="presParOf" srcId="{073F013E-0E3E-4F7B-A055-1042018FBB27}" destId="{EECB32C3-8BEB-4363-BA0C-63DF2AB578BE}" srcOrd="4" destOrd="0" presId="urn:microsoft.com/office/officeart/2005/8/layout/vList6"/>
    <dgm:cxn modelId="{6C53729D-8580-439E-8444-FDDF0DBFD618}" type="presParOf" srcId="{EECB32C3-8BEB-4363-BA0C-63DF2AB578BE}" destId="{79088DDB-A560-4D40-8798-180D8D53B900}" srcOrd="0" destOrd="0" presId="urn:microsoft.com/office/officeart/2005/8/layout/vList6"/>
    <dgm:cxn modelId="{0A2549E4-C9D7-4C48-93B5-92A117B54370}" type="presParOf" srcId="{EECB32C3-8BEB-4363-BA0C-63DF2AB578BE}" destId="{5EB9B408-6847-488B-BED7-C9C288E19CCC}" srcOrd="1" destOrd="0" presId="urn:microsoft.com/office/officeart/2005/8/layout/vList6"/>
    <dgm:cxn modelId="{35AFF930-841D-4CC2-B717-AF1EE3F9E85A}" type="presParOf" srcId="{073F013E-0E3E-4F7B-A055-1042018FBB27}" destId="{910D04D6-A515-4780-AEE0-F7C0AD9DB7D2}" srcOrd="5" destOrd="0" presId="urn:microsoft.com/office/officeart/2005/8/layout/vList6"/>
    <dgm:cxn modelId="{33A47A40-460A-4BB0-B73B-D2A1941A3418}" type="presParOf" srcId="{073F013E-0E3E-4F7B-A055-1042018FBB27}" destId="{AD122369-A959-406A-B849-82C343B22107}" srcOrd="6" destOrd="0" presId="urn:microsoft.com/office/officeart/2005/8/layout/vList6"/>
    <dgm:cxn modelId="{2A29A377-C0E8-41FA-BB82-28272939B661}" type="presParOf" srcId="{AD122369-A959-406A-B849-82C343B22107}" destId="{5405D949-B93D-4E9D-8574-213F34DCDDD8}" srcOrd="0" destOrd="0" presId="urn:microsoft.com/office/officeart/2005/8/layout/vList6"/>
    <dgm:cxn modelId="{5B6AEC91-D175-4177-8242-A9E0A3A80D6D}" type="presParOf" srcId="{AD122369-A959-406A-B849-82C343B22107}" destId="{E0F56F15-662B-4E78-BE42-0171265AF57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28FDC-A82B-4185-9A70-D5B0E932C0C5}">
      <dsp:nvSpPr>
        <dsp:cNvPr id="0" name=""/>
        <dsp:cNvSpPr/>
      </dsp:nvSpPr>
      <dsp:spPr>
        <a:xfrm>
          <a:off x="9817576" y="2312389"/>
          <a:ext cx="251029" cy="1715231"/>
        </a:xfrm>
        <a:custGeom>
          <a:avLst/>
          <a:gdLst/>
          <a:ahLst/>
          <a:cxnLst/>
          <a:rect l="0" t="0" r="0" b="0"/>
          <a:pathLst>
            <a:path>
              <a:moveTo>
                <a:pt x="0" y="0"/>
              </a:moveTo>
              <a:lnTo>
                <a:pt x="0" y="1715231"/>
              </a:lnTo>
              <a:lnTo>
                <a:pt x="251029" y="171523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91AD7C-199E-4BCD-986E-D27D11887B94}">
      <dsp:nvSpPr>
        <dsp:cNvPr id="0" name=""/>
        <dsp:cNvSpPr/>
      </dsp:nvSpPr>
      <dsp:spPr>
        <a:xfrm>
          <a:off x="9817576" y="2312389"/>
          <a:ext cx="251029" cy="652311"/>
        </a:xfrm>
        <a:custGeom>
          <a:avLst/>
          <a:gdLst/>
          <a:ahLst/>
          <a:cxnLst/>
          <a:rect l="0" t="0" r="0" b="0"/>
          <a:pathLst>
            <a:path>
              <a:moveTo>
                <a:pt x="0" y="0"/>
              </a:moveTo>
              <a:lnTo>
                <a:pt x="0" y="652311"/>
              </a:lnTo>
              <a:lnTo>
                <a:pt x="251029" y="65231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FD7567-2C89-4BB0-AF78-646EAEC4FC9E}">
      <dsp:nvSpPr>
        <dsp:cNvPr id="0" name=""/>
        <dsp:cNvSpPr/>
      </dsp:nvSpPr>
      <dsp:spPr>
        <a:xfrm>
          <a:off x="5650177" y="1047678"/>
          <a:ext cx="4836812" cy="334259"/>
        </a:xfrm>
        <a:custGeom>
          <a:avLst/>
          <a:gdLst/>
          <a:ahLst/>
          <a:cxnLst/>
          <a:rect l="0" t="0" r="0" b="0"/>
          <a:pathLst>
            <a:path>
              <a:moveTo>
                <a:pt x="0" y="0"/>
              </a:moveTo>
              <a:lnTo>
                <a:pt x="0" y="185362"/>
              </a:lnTo>
              <a:lnTo>
                <a:pt x="4836812" y="185362"/>
              </a:lnTo>
              <a:lnTo>
                <a:pt x="4836812" y="33425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8D6E22-531A-47B3-A4CF-1CCAFB892DC5}">
      <dsp:nvSpPr>
        <dsp:cNvPr id="0" name=""/>
        <dsp:cNvSpPr/>
      </dsp:nvSpPr>
      <dsp:spPr>
        <a:xfrm>
          <a:off x="7754754" y="2519271"/>
          <a:ext cx="266279" cy="1097187"/>
        </a:xfrm>
        <a:custGeom>
          <a:avLst/>
          <a:gdLst/>
          <a:ahLst/>
          <a:cxnLst/>
          <a:rect l="0" t="0" r="0" b="0"/>
          <a:pathLst>
            <a:path>
              <a:moveTo>
                <a:pt x="0" y="0"/>
              </a:moveTo>
              <a:lnTo>
                <a:pt x="0" y="1097187"/>
              </a:lnTo>
              <a:lnTo>
                <a:pt x="266279" y="10971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F15CF9-6F03-47CB-9019-07EC326C1372}">
      <dsp:nvSpPr>
        <dsp:cNvPr id="0" name=""/>
        <dsp:cNvSpPr/>
      </dsp:nvSpPr>
      <dsp:spPr>
        <a:xfrm>
          <a:off x="5650177" y="1047678"/>
          <a:ext cx="2814654" cy="334259"/>
        </a:xfrm>
        <a:custGeom>
          <a:avLst/>
          <a:gdLst/>
          <a:ahLst/>
          <a:cxnLst/>
          <a:rect l="0" t="0" r="0" b="0"/>
          <a:pathLst>
            <a:path>
              <a:moveTo>
                <a:pt x="0" y="0"/>
              </a:moveTo>
              <a:lnTo>
                <a:pt x="0" y="185362"/>
              </a:lnTo>
              <a:lnTo>
                <a:pt x="2814654" y="185362"/>
              </a:lnTo>
              <a:lnTo>
                <a:pt x="2814654" y="33425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495962-C935-4C1B-90AF-7105D50CA721}">
      <dsp:nvSpPr>
        <dsp:cNvPr id="0" name=""/>
        <dsp:cNvSpPr/>
      </dsp:nvSpPr>
      <dsp:spPr>
        <a:xfrm>
          <a:off x="5854813" y="2481551"/>
          <a:ext cx="237437" cy="929788"/>
        </a:xfrm>
        <a:custGeom>
          <a:avLst/>
          <a:gdLst/>
          <a:ahLst/>
          <a:cxnLst/>
          <a:rect l="0" t="0" r="0" b="0"/>
          <a:pathLst>
            <a:path>
              <a:moveTo>
                <a:pt x="0" y="0"/>
              </a:moveTo>
              <a:lnTo>
                <a:pt x="0" y="929788"/>
              </a:lnTo>
              <a:lnTo>
                <a:pt x="237437" y="92978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E1A22-2A16-468E-8B82-9BC93DFF8C16}">
      <dsp:nvSpPr>
        <dsp:cNvPr id="0" name=""/>
        <dsp:cNvSpPr/>
      </dsp:nvSpPr>
      <dsp:spPr>
        <a:xfrm>
          <a:off x="5650177" y="1047678"/>
          <a:ext cx="837803" cy="334259"/>
        </a:xfrm>
        <a:custGeom>
          <a:avLst/>
          <a:gdLst/>
          <a:ahLst/>
          <a:cxnLst/>
          <a:rect l="0" t="0" r="0" b="0"/>
          <a:pathLst>
            <a:path>
              <a:moveTo>
                <a:pt x="0" y="0"/>
              </a:moveTo>
              <a:lnTo>
                <a:pt x="0" y="185362"/>
              </a:lnTo>
              <a:lnTo>
                <a:pt x="837803" y="185362"/>
              </a:lnTo>
              <a:lnTo>
                <a:pt x="837803" y="33425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300553-96E1-4A15-B5EC-CC4A0921E097}">
      <dsp:nvSpPr>
        <dsp:cNvPr id="0" name=""/>
        <dsp:cNvSpPr/>
      </dsp:nvSpPr>
      <dsp:spPr>
        <a:xfrm>
          <a:off x="3807497" y="2430309"/>
          <a:ext cx="265204" cy="1659139"/>
        </a:xfrm>
        <a:custGeom>
          <a:avLst/>
          <a:gdLst/>
          <a:ahLst/>
          <a:cxnLst/>
          <a:rect l="0" t="0" r="0" b="0"/>
          <a:pathLst>
            <a:path>
              <a:moveTo>
                <a:pt x="0" y="0"/>
              </a:moveTo>
              <a:lnTo>
                <a:pt x="0" y="1659139"/>
              </a:lnTo>
              <a:lnTo>
                <a:pt x="265204" y="165913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34FC29-A211-4A3C-8858-4F8D2062E4EA}">
      <dsp:nvSpPr>
        <dsp:cNvPr id="0" name=""/>
        <dsp:cNvSpPr/>
      </dsp:nvSpPr>
      <dsp:spPr>
        <a:xfrm>
          <a:off x="3807497" y="2430309"/>
          <a:ext cx="265204" cy="652311"/>
        </a:xfrm>
        <a:custGeom>
          <a:avLst/>
          <a:gdLst/>
          <a:ahLst/>
          <a:cxnLst/>
          <a:rect l="0" t="0" r="0" b="0"/>
          <a:pathLst>
            <a:path>
              <a:moveTo>
                <a:pt x="0" y="0"/>
              </a:moveTo>
              <a:lnTo>
                <a:pt x="0" y="652311"/>
              </a:lnTo>
              <a:lnTo>
                <a:pt x="265204" y="65231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0867C1-811D-4A98-95F7-7389A996536D}">
      <dsp:nvSpPr>
        <dsp:cNvPr id="0" name=""/>
        <dsp:cNvSpPr/>
      </dsp:nvSpPr>
      <dsp:spPr>
        <a:xfrm>
          <a:off x="4514710" y="1047678"/>
          <a:ext cx="1135466" cy="334259"/>
        </a:xfrm>
        <a:custGeom>
          <a:avLst/>
          <a:gdLst/>
          <a:ahLst/>
          <a:cxnLst/>
          <a:rect l="0" t="0" r="0" b="0"/>
          <a:pathLst>
            <a:path>
              <a:moveTo>
                <a:pt x="1135466" y="0"/>
              </a:moveTo>
              <a:lnTo>
                <a:pt x="1135466" y="185362"/>
              </a:lnTo>
              <a:lnTo>
                <a:pt x="0" y="185362"/>
              </a:lnTo>
              <a:lnTo>
                <a:pt x="0" y="33425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78A5DA-8FE0-4A5C-B0BE-C979A2632E3D}">
      <dsp:nvSpPr>
        <dsp:cNvPr id="0" name=""/>
        <dsp:cNvSpPr/>
      </dsp:nvSpPr>
      <dsp:spPr>
        <a:xfrm>
          <a:off x="1905388" y="2273151"/>
          <a:ext cx="237918" cy="1907287"/>
        </a:xfrm>
        <a:custGeom>
          <a:avLst/>
          <a:gdLst/>
          <a:ahLst/>
          <a:cxnLst/>
          <a:rect l="0" t="0" r="0" b="0"/>
          <a:pathLst>
            <a:path>
              <a:moveTo>
                <a:pt x="0" y="0"/>
              </a:moveTo>
              <a:lnTo>
                <a:pt x="0" y="1907287"/>
              </a:lnTo>
              <a:lnTo>
                <a:pt x="237918" y="19072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269C89-647A-48DD-A7EA-128F9361EFA6}">
      <dsp:nvSpPr>
        <dsp:cNvPr id="0" name=""/>
        <dsp:cNvSpPr/>
      </dsp:nvSpPr>
      <dsp:spPr>
        <a:xfrm>
          <a:off x="1905388" y="2273151"/>
          <a:ext cx="237918" cy="652311"/>
        </a:xfrm>
        <a:custGeom>
          <a:avLst/>
          <a:gdLst/>
          <a:ahLst/>
          <a:cxnLst/>
          <a:rect l="0" t="0" r="0" b="0"/>
          <a:pathLst>
            <a:path>
              <a:moveTo>
                <a:pt x="0" y="0"/>
              </a:moveTo>
              <a:lnTo>
                <a:pt x="0" y="652311"/>
              </a:lnTo>
              <a:lnTo>
                <a:pt x="237918" y="65231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D46901-7C15-4508-8074-75BE3CBB9BCF}">
      <dsp:nvSpPr>
        <dsp:cNvPr id="0" name=""/>
        <dsp:cNvSpPr/>
      </dsp:nvSpPr>
      <dsp:spPr>
        <a:xfrm>
          <a:off x="2539838" y="1047678"/>
          <a:ext cx="3110339" cy="334259"/>
        </a:xfrm>
        <a:custGeom>
          <a:avLst/>
          <a:gdLst/>
          <a:ahLst/>
          <a:cxnLst/>
          <a:rect l="0" t="0" r="0" b="0"/>
          <a:pathLst>
            <a:path>
              <a:moveTo>
                <a:pt x="3110339" y="0"/>
              </a:moveTo>
              <a:lnTo>
                <a:pt x="3110339" y="185362"/>
              </a:lnTo>
              <a:lnTo>
                <a:pt x="0" y="185362"/>
              </a:lnTo>
              <a:lnTo>
                <a:pt x="0" y="33425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85D406-B3D7-46B7-9362-04E90AD1F644}">
      <dsp:nvSpPr>
        <dsp:cNvPr id="0" name=""/>
        <dsp:cNvSpPr/>
      </dsp:nvSpPr>
      <dsp:spPr>
        <a:xfrm>
          <a:off x="142711" y="2354747"/>
          <a:ext cx="212710" cy="805771"/>
        </a:xfrm>
        <a:custGeom>
          <a:avLst/>
          <a:gdLst/>
          <a:ahLst/>
          <a:cxnLst/>
          <a:rect l="0" t="0" r="0" b="0"/>
          <a:pathLst>
            <a:path>
              <a:moveTo>
                <a:pt x="0" y="0"/>
              </a:moveTo>
              <a:lnTo>
                <a:pt x="0" y="805771"/>
              </a:lnTo>
              <a:lnTo>
                <a:pt x="212710" y="80577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39FFC3-E3B1-4F34-A46C-7FDFDFA9BDFB}">
      <dsp:nvSpPr>
        <dsp:cNvPr id="0" name=""/>
        <dsp:cNvSpPr/>
      </dsp:nvSpPr>
      <dsp:spPr>
        <a:xfrm>
          <a:off x="709938" y="1047678"/>
          <a:ext cx="4940239" cy="334259"/>
        </a:xfrm>
        <a:custGeom>
          <a:avLst/>
          <a:gdLst/>
          <a:ahLst/>
          <a:cxnLst/>
          <a:rect l="0" t="0" r="0" b="0"/>
          <a:pathLst>
            <a:path>
              <a:moveTo>
                <a:pt x="4940239" y="0"/>
              </a:moveTo>
              <a:lnTo>
                <a:pt x="4940239" y="185362"/>
              </a:lnTo>
              <a:lnTo>
                <a:pt x="0" y="185362"/>
              </a:lnTo>
              <a:lnTo>
                <a:pt x="0" y="33425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EF84EE-4994-457A-AA9D-1FA4EC6DB6ED}">
      <dsp:nvSpPr>
        <dsp:cNvPr id="0" name=""/>
        <dsp:cNvSpPr/>
      </dsp:nvSpPr>
      <dsp:spPr>
        <a:xfrm>
          <a:off x="3575033" y="535061"/>
          <a:ext cx="4150288" cy="51261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i="1" kern="1200" dirty="0">
              <a:latin typeface="Arial Narrow" panose="020B0606020202030204" pitchFamily="34" charset="0"/>
              <a:cs typeface="Arial" panose="020B0604020202020204" pitchFamily="34" charset="0"/>
            </a:rPr>
            <a:t>Reforma constitucional</a:t>
          </a:r>
        </a:p>
      </dsp:txBody>
      <dsp:txXfrm>
        <a:off x="3575033" y="535061"/>
        <a:ext cx="4150288" cy="512617"/>
      </dsp:txXfrm>
    </dsp:sp>
    <dsp:sp modelId="{67235F33-1EB2-48D5-B8E9-1D2D547D1E70}">
      <dsp:nvSpPr>
        <dsp:cNvPr id="0" name=""/>
        <dsp:cNvSpPr/>
      </dsp:nvSpPr>
      <dsp:spPr>
        <a:xfrm>
          <a:off x="904" y="1381938"/>
          <a:ext cx="1418068" cy="97280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latin typeface="Arial Narrow" panose="020B0606020202030204" pitchFamily="34" charset="0"/>
              <a:cs typeface="Arial" panose="020B0604020202020204" pitchFamily="34" charset="0"/>
            </a:rPr>
            <a:t>Artículo 25 Párrafo segundo</a:t>
          </a:r>
        </a:p>
        <a:p>
          <a:pPr lvl="0" algn="ctr" defTabSz="577850">
            <a:lnSpc>
              <a:spcPct val="90000"/>
            </a:lnSpc>
            <a:spcBef>
              <a:spcPct val="0"/>
            </a:spcBef>
            <a:spcAft>
              <a:spcPct val="35000"/>
            </a:spcAft>
          </a:pPr>
          <a:r>
            <a:rPr lang="es-MX" sz="1300" kern="1200" dirty="0">
              <a:latin typeface="Arial Narrow" panose="020B0606020202030204" pitchFamily="34" charset="0"/>
              <a:cs typeface="Arial" panose="020B0604020202020204" pitchFamily="34" charset="0"/>
            </a:rPr>
            <a:t>Rectoría del Estado PND</a:t>
          </a:r>
        </a:p>
      </dsp:txBody>
      <dsp:txXfrm>
        <a:off x="904" y="1381938"/>
        <a:ext cx="1418068" cy="972808"/>
      </dsp:txXfrm>
    </dsp:sp>
    <dsp:sp modelId="{B883AF38-6025-4624-8D9E-B23E3B4E5164}">
      <dsp:nvSpPr>
        <dsp:cNvPr id="0" name=""/>
        <dsp:cNvSpPr/>
      </dsp:nvSpPr>
      <dsp:spPr>
        <a:xfrm>
          <a:off x="355421" y="2652541"/>
          <a:ext cx="1490091" cy="101595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kern="1200" dirty="0">
              <a:latin typeface="Arial Narrow" panose="020B0606020202030204" pitchFamily="34" charset="0"/>
              <a:cs typeface="Arial" panose="020B0604020202020204" pitchFamily="34" charset="0"/>
            </a:rPr>
            <a:t>Planeación del Desarrollo Nacional, Estatal y Municipal </a:t>
          </a:r>
        </a:p>
      </dsp:txBody>
      <dsp:txXfrm>
        <a:off x="355421" y="2652541"/>
        <a:ext cx="1490091" cy="1015953"/>
      </dsp:txXfrm>
    </dsp:sp>
    <dsp:sp modelId="{F1D92C38-8790-43A6-92CA-6D2560DF7178}">
      <dsp:nvSpPr>
        <dsp:cNvPr id="0" name=""/>
        <dsp:cNvSpPr/>
      </dsp:nvSpPr>
      <dsp:spPr>
        <a:xfrm>
          <a:off x="1746776" y="1381938"/>
          <a:ext cx="1586123" cy="89121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latin typeface="Arial Narrow" panose="020B0606020202030204" pitchFamily="34" charset="0"/>
              <a:cs typeface="Arial" panose="020B0604020202020204" pitchFamily="34" charset="0"/>
            </a:rPr>
            <a:t>Artículo 73</a:t>
          </a:r>
        </a:p>
        <a:p>
          <a:pPr lvl="0" algn="ctr" defTabSz="577850">
            <a:lnSpc>
              <a:spcPct val="90000"/>
            </a:lnSpc>
            <a:spcBef>
              <a:spcPct val="0"/>
            </a:spcBef>
            <a:spcAft>
              <a:spcPct val="35000"/>
            </a:spcAft>
          </a:pPr>
          <a:r>
            <a:rPr lang="es-MX" sz="1300" kern="1200" dirty="0">
              <a:latin typeface="Arial Narrow" panose="020B0606020202030204" pitchFamily="34" charset="0"/>
              <a:cs typeface="Arial" panose="020B0604020202020204" pitchFamily="34" charset="0"/>
            </a:rPr>
            <a:t>Facultades del Congreso de la Unión</a:t>
          </a:r>
        </a:p>
      </dsp:txBody>
      <dsp:txXfrm>
        <a:off x="1746776" y="1381938"/>
        <a:ext cx="1586123" cy="891213"/>
      </dsp:txXfrm>
    </dsp:sp>
    <dsp:sp modelId="{2F6F54DE-203C-492D-B77B-EDE9AFC7F503}">
      <dsp:nvSpPr>
        <dsp:cNvPr id="0" name=""/>
        <dsp:cNvSpPr/>
      </dsp:nvSpPr>
      <dsp:spPr>
        <a:xfrm>
          <a:off x="2143307" y="2570946"/>
          <a:ext cx="1418068" cy="709034"/>
        </a:xfrm>
        <a:prstGeom prst="rect">
          <a:avLst/>
        </a:prstGeom>
        <a:solidFill>
          <a:srgbClr val="92D050"/>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latin typeface="Arial Narrow" panose="020B0606020202030204" pitchFamily="34" charset="0"/>
              <a:cs typeface="Arial" panose="020B0604020202020204" pitchFamily="34" charset="0"/>
            </a:rPr>
            <a:t>Fracción VIII</a:t>
          </a:r>
        </a:p>
        <a:p>
          <a:pPr lvl="0" algn="ctr" defTabSz="577850">
            <a:lnSpc>
              <a:spcPct val="90000"/>
            </a:lnSpc>
            <a:spcBef>
              <a:spcPct val="0"/>
            </a:spcBef>
            <a:spcAft>
              <a:spcPct val="35000"/>
            </a:spcAft>
          </a:pPr>
          <a:r>
            <a:rPr lang="es-MX" sz="1300" kern="1200" dirty="0">
              <a:latin typeface="Arial Narrow" panose="020B0606020202030204" pitchFamily="34" charset="0"/>
              <a:cs typeface="Arial" panose="020B0604020202020204" pitchFamily="34" charset="0"/>
            </a:rPr>
            <a:t>En materia de deuda pública</a:t>
          </a:r>
        </a:p>
      </dsp:txBody>
      <dsp:txXfrm>
        <a:off x="2143307" y="2570946"/>
        <a:ext cx="1418068" cy="709034"/>
      </dsp:txXfrm>
    </dsp:sp>
    <dsp:sp modelId="{EA303DC0-8621-4C89-BAE5-C2FD1C65940A}">
      <dsp:nvSpPr>
        <dsp:cNvPr id="0" name=""/>
        <dsp:cNvSpPr/>
      </dsp:nvSpPr>
      <dsp:spPr>
        <a:xfrm>
          <a:off x="2143307" y="3577774"/>
          <a:ext cx="1411913" cy="1205329"/>
        </a:xfrm>
        <a:prstGeom prst="rect">
          <a:avLst/>
        </a:prstGeom>
        <a:solidFill>
          <a:srgbClr val="92D050"/>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latin typeface="Arial Narrow" panose="020B0606020202030204" pitchFamily="34" charset="0"/>
              <a:cs typeface="Arial" panose="020B0604020202020204" pitchFamily="34" charset="0"/>
            </a:rPr>
            <a:t>Fracción XXIX-W</a:t>
          </a:r>
        </a:p>
        <a:p>
          <a:pPr lvl="0" algn="ctr" defTabSz="577850">
            <a:lnSpc>
              <a:spcPct val="90000"/>
            </a:lnSpc>
            <a:spcBef>
              <a:spcPct val="0"/>
            </a:spcBef>
            <a:spcAft>
              <a:spcPct val="35000"/>
            </a:spcAft>
          </a:pPr>
          <a:r>
            <a:rPr lang="es-MX" sz="1300" kern="1200" dirty="0">
              <a:latin typeface="Arial Narrow" panose="020B0606020202030204" pitchFamily="34" charset="0"/>
              <a:cs typeface="Arial" panose="020B0604020202020204" pitchFamily="34" charset="0"/>
            </a:rPr>
            <a:t>Expedir leyes en materia de responsabilidad hacendaria</a:t>
          </a:r>
        </a:p>
      </dsp:txBody>
      <dsp:txXfrm>
        <a:off x="2143307" y="3577774"/>
        <a:ext cx="1411913" cy="1205329"/>
      </dsp:txXfrm>
    </dsp:sp>
    <dsp:sp modelId="{A7169E8D-4BA8-46C0-A942-90F92EAB5B84}">
      <dsp:nvSpPr>
        <dsp:cNvPr id="0" name=""/>
        <dsp:cNvSpPr/>
      </dsp:nvSpPr>
      <dsp:spPr>
        <a:xfrm>
          <a:off x="3630694" y="1381938"/>
          <a:ext cx="1768033" cy="104837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latin typeface="Arial Narrow" panose="020B0606020202030204" pitchFamily="34" charset="0"/>
              <a:cs typeface="Arial" panose="020B0604020202020204" pitchFamily="34" charset="0"/>
            </a:rPr>
            <a:t>Artículo 79 Fracción I</a:t>
          </a:r>
        </a:p>
        <a:p>
          <a:pPr lvl="0" algn="ctr" defTabSz="577850">
            <a:lnSpc>
              <a:spcPct val="90000"/>
            </a:lnSpc>
            <a:spcBef>
              <a:spcPct val="0"/>
            </a:spcBef>
            <a:spcAft>
              <a:spcPct val="35000"/>
            </a:spcAft>
          </a:pPr>
          <a:r>
            <a:rPr lang="es-MX" sz="1300" kern="1200" dirty="0">
              <a:latin typeface="Arial Narrow" panose="020B0606020202030204" pitchFamily="34" charset="0"/>
              <a:cs typeface="Arial" panose="020B0604020202020204" pitchFamily="34" charset="0"/>
            </a:rPr>
            <a:t>Atribuciones de la Auditoría Superior de la Federación</a:t>
          </a:r>
        </a:p>
      </dsp:txBody>
      <dsp:txXfrm>
        <a:off x="3630694" y="1381938"/>
        <a:ext cx="1768033" cy="1048370"/>
      </dsp:txXfrm>
    </dsp:sp>
    <dsp:sp modelId="{83F7FA09-0149-4B3F-90DA-32E0DD546554}">
      <dsp:nvSpPr>
        <dsp:cNvPr id="0" name=""/>
        <dsp:cNvSpPr/>
      </dsp:nvSpPr>
      <dsp:spPr>
        <a:xfrm>
          <a:off x="4072702" y="2728103"/>
          <a:ext cx="1418068" cy="70903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kern="1200" dirty="0">
              <a:latin typeface="Arial Narrow" panose="020B0606020202030204" pitchFamily="34" charset="0"/>
              <a:cs typeface="Arial" panose="020B0604020202020204" pitchFamily="34" charset="0"/>
            </a:rPr>
            <a:t>Fiscalizar garantías</a:t>
          </a:r>
        </a:p>
      </dsp:txBody>
      <dsp:txXfrm>
        <a:off x="4072702" y="2728103"/>
        <a:ext cx="1418068" cy="709034"/>
      </dsp:txXfrm>
    </dsp:sp>
    <dsp:sp modelId="{D2E5FDB6-4CA2-4CDD-8D03-B3C7206413FD}">
      <dsp:nvSpPr>
        <dsp:cNvPr id="0" name=""/>
        <dsp:cNvSpPr/>
      </dsp:nvSpPr>
      <dsp:spPr>
        <a:xfrm>
          <a:off x="4072702" y="3734931"/>
          <a:ext cx="1418068" cy="70903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kern="1200" dirty="0">
              <a:latin typeface="Arial Narrow" panose="020B0606020202030204" pitchFamily="34" charset="0"/>
              <a:cs typeface="Arial" panose="020B0604020202020204" pitchFamily="34" charset="0"/>
            </a:rPr>
            <a:t>Fiscalizar empréstitos</a:t>
          </a:r>
        </a:p>
      </dsp:txBody>
      <dsp:txXfrm>
        <a:off x="4072702" y="3734931"/>
        <a:ext cx="1418068" cy="709034"/>
      </dsp:txXfrm>
    </dsp:sp>
    <dsp:sp modelId="{B502260E-D6CC-4243-881A-EB732B69AD5C}">
      <dsp:nvSpPr>
        <dsp:cNvPr id="0" name=""/>
        <dsp:cNvSpPr/>
      </dsp:nvSpPr>
      <dsp:spPr>
        <a:xfrm>
          <a:off x="5696521" y="1381938"/>
          <a:ext cx="1582918" cy="109961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latin typeface="Arial Narrow" panose="020B0606020202030204" pitchFamily="34" charset="0"/>
              <a:cs typeface="Arial" panose="020B0604020202020204" pitchFamily="34" charset="0"/>
            </a:rPr>
            <a:t>Artículo 108 Párrafo cuarto</a:t>
          </a:r>
        </a:p>
        <a:p>
          <a:pPr lvl="0" algn="ctr" defTabSz="577850">
            <a:lnSpc>
              <a:spcPct val="90000"/>
            </a:lnSpc>
            <a:spcBef>
              <a:spcPct val="0"/>
            </a:spcBef>
            <a:spcAft>
              <a:spcPct val="35000"/>
            </a:spcAft>
          </a:pPr>
          <a:r>
            <a:rPr lang="es-MX" sz="1300" kern="1200" dirty="0">
              <a:latin typeface="Arial Narrow" panose="020B0606020202030204" pitchFamily="34" charset="0"/>
              <a:cs typeface="Arial" panose="020B0604020202020204" pitchFamily="34" charset="0"/>
            </a:rPr>
            <a:t>Responsabilidades de los servidores públicos</a:t>
          </a:r>
        </a:p>
      </dsp:txBody>
      <dsp:txXfrm>
        <a:off x="5696521" y="1381938"/>
        <a:ext cx="1582918" cy="1099612"/>
      </dsp:txXfrm>
    </dsp:sp>
    <dsp:sp modelId="{A6BB9C70-AB0F-4FA3-94F1-A3A422B077AF}">
      <dsp:nvSpPr>
        <dsp:cNvPr id="0" name=""/>
        <dsp:cNvSpPr/>
      </dsp:nvSpPr>
      <dsp:spPr>
        <a:xfrm>
          <a:off x="6092251" y="2779345"/>
          <a:ext cx="1531428" cy="126398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kern="1200" dirty="0">
              <a:latin typeface="Arial Narrow" panose="020B0606020202030204" pitchFamily="34" charset="0"/>
              <a:cs typeface="Arial" panose="020B0604020202020204" pitchFamily="34" charset="0"/>
            </a:rPr>
            <a:t>Responsabilidad por el manejo indebido de la recursos públicos y la deuda pública</a:t>
          </a:r>
        </a:p>
      </dsp:txBody>
      <dsp:txXfrm>
        <a:off x="6092251" y="2779345"/>
        <a:ext cx="1531428" cy="1263987"/>
      </dsp:txXfrm>
    </dsp:sp>
    <dsp:sp modelId="{C91FF574-79FC-4C80-B986-2E272C0D9280}">
      <dsp:nvSpPr>
        <dsp:cNvPr id="0" name=""/>
        <dsp:cNvSpPr/>
      </dsp:nvSpPr>
      <dsp:spPr>
        <a:xfrm>
          <a:off x="7577234" y="1381938"/>
          <a:ext cx="1775194" cy="113733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latin typeface="Arial Narrow" panose="020B0606020202030204" pitchFamily="34" charset="0"/>
              <a:cs typeface="Arial" panose="020B0604020202020204" pitchFamily="34" charset="0"/>
            </a:rPr>
            <a:t>Artículo 116 Fracción II, párrafo sexto</a:t>
          </a:r>
        </a:p>
        <a:p>
          <a:pPr lvl="0" algn="ctr" defTabSz="577850">
            <a:lnSpc>
              <a:spcPct val="90000"/>
            </a:lnSpc>
            <a:spcBef>
              <a:spcPct val="0"/>
            </a:spcBef>
            <a:spcAft>
              <a:spcPct val="35000"/>
            </a:spcAft>
          </a:pPr>
          <a:r>
            <a:rPr lang="es-MX" sz="1300" b="0" kern="1200" dirty="0">
              <a:latin typeface="Arial Narrow" panose="020B0606020202030204" pitchFamily="34" charset="0"/>
              <a:cs typeface="Arial" panose="020B0604020202020204" pitchFamily="34" charset="0"/>
            </a:rPr>
            <a:t>Entidades de Fiscalización Estatales</a:t>
          </a:r>
        </a:p>
      </dsp:txBody>
      <dsp:txXfrm>
        <a:off x="7577234" y="1381938"/>
        <a:ext cx="1775194" cy="1137333"/>
      </dsp:txXfrm>
    </dsp:sp>
    <dsp:sp modelId="{FAC4B805-D8D6-4B3A-BCF3-E5D26FE1124A}">
      <dsp:nvSpPr>
        <dsp:cNvPr id="0" name=""/>
        <dsp:cNvSpPr/>
      </dsp:nvSpPr>
      <dsp:spPr>
        <a:xfrm>
          <a:off x="8021033" y="2817066"/>
          <a:ext cx="1537058" cy="159878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kern="1200" dirty="0">
              <a:latin typeface="Arial Narrow" panose="020B0606020202030204" pitchFamily="34" charset="0"/>
              <a:cs typeface="Arial" panose="020B0604020202020204" pitchFamily="34" charset="0"/>
            </a:rPr>
            <a:t>Fiscalizar acciones de Estados y Municipios en materia de fondos, recursos locales y deuda pública</a:t>
          </a:r>
        </a:p>
      </dsp:txBody>
      <dsp:txXfrm>
        <a:off x="8021033" y="2817066"/>
        <a:ext cx="1537058" cy="1598786"/>
      </dsp:txXfrm>
    </dsp:sp>
    <dsp:sp modelId="{60109A2D-5B52-4309-8A92-92993A0EB10F}">
      <dsp:nvSpPr>
        <dsp:cNvPr id="0" name=""/>
        <dsp:cNvSpPr/>
      </dsp:nvSpPr>
      <dsp:spPr>
        <a:xfrm>
          <a:off x="9650223" y="1381938"/>
          <a:ext cx="1673533" cy="93045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latin typeface="Arial Narrow" panose="020B0606020202030204" pitchFamily="34" charset="0"/>
              <a:cs typeface="Arial" panose="020B0604020202020204" pitchFamily="34" charset="0"/>
            </a:rPr>
            <a:t>Artículo117 Fracción VIII</a:t>
          </a:r>
        </a:p>
        <a:p>
          <a:pPr lvl="0" algn="ctr" defTabSz="577850">
            <a:lnSpc>
              <a:spcPct val="90000"/>
            </a:lnSpc>
            <a:spcBef>
              <a:spcPct val="0"/>
            </a:spcBef>
            <a:spcAft>
              <a:spcPct val="35000"/>
            </a:spcAft>
          </a:pPr>
          <a:r>
            <a:rPr lang="es-MX" sz="1300" b="0" kern="1200" dirty="0">
              <a:latin typeface="Arial Narrow" panose="020B0606020202030204" pitchFamily="34" charset="0"/>
              <a:cs typeface="Arial" panose="020B0604020202020204" pitchFamily="34" charset="0"/>
            </a:rPr>
            <a:t>Materia residual de los Estados</a:t>
          </a:r>
        </a:p>
      </dsp:txBody>
      <dsp:txXfrm>
        <a:off x="9650223" y="1381938"/>
        <a:ext cx="1673533" cy="930451"/>
      </dsp:txXfrm>
    </dsp:sp>
    <dsp:sp modelId="{4070B958-2AF6-4B1D-89CD-4CEBFFAC3047}">
      <dsp:nvSpPr>
        <dsp:cNvPr id="0" name=""/>
        <dsp:cNvSpPr/>
      </dsp:nvSpPr>
      <dsp:spPr>
        <a:xfrm>
          <a:off x="10068606" y="2610184"/>
          <a:ext cx="1418068" cy="70903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0" kern="1200" dirty="0">
              <a:latin typeface="Arial Narrow" panose="020B0606020202030204" pitchFamily="34" charset="0"/>
              <a:cs typeface="Arial" panose="020B0604020202020204" pitchFamily="34" charset="0"/>
            </a:rPr>
            <a:t>Prohibiciones para los Estados</a:t>
          </a:r>
          <a:endParaRPr lang="es-MX" sz="1300" b="0" kern="1200" dirty="0">
            <a:latin typeface="Arial Narrow" panose="020B0606020202030204" pitchFamily="34" charset="0"/>
          </a:endParaRPr>
        </a:p>
      </dsp:txBody>
      <dsp:txXfrm>
        <a:off x="10068606" y="2610184"/>
        <a:ext cx="1418068" cy="709034"/>
      </dsp:txXfrm>
    </dsp:sp>
    <dsp:sp modelId="{610BF5BE-BFD1-4D71-A053-7B68422B6021}">
      <dsp:nvSpPr>
        <dsp:cNvPr id="0" name=""/>
        <dsp:cNvSpPr/>
      </dsp:nvSpPr>
      <dsp:spPr>
        <a:xfrm>
          <a:off x="10068606" y="3617012"/>
          <a:ext cx="1418068" cy="82121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0" kern="1200" dirty="0">
              <a:latin typeface="Arial Narrow" panose="020B0606020202030204" pitchFamily="34" charset="0"/>
              <a:cs typeface="Arial" pitchFamily="34" charset="0"/>
            </a:rPr>
            <a:t>Autorización de créditos en el ámbito local </a:t>
          </a:r>
          <a:endParaRPr lang="es-MX" sz="1300" b="0" kern="1200" dirty="0">
            <a:latin typeface="Arial Narrow" panose="020B0606020202030204" pitchFamily="34" charset="0"/>
          </a:endParaRPr>
        </a:p>
      </dsp:txBody>
      <dsp:txXfrm>
        <a:off x="10068606" y="3617012"/>
        <a:ext cx="1418068" cy="821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60281-AC13-46EC-B88E-2A8C444EACA6}">
      <dsp:nvSpPr>
        <dsp:cNvPr id="0" name=""/>
        <dsp:cNvSpPr/>
      </dsp:nvSpPr>
      <dsp:spPr>
        <a:xfrm>
          <a:off x="954910" y="178687"/>
          <a:ext cx="2424068" cy="2245380"/>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ES" sz="2200" b="1" i="0" kern="1200" dirty="0">
              <a:latin typeface="Arial Narrow" panose="020B0606020202030204" pitchFamily="34" charset="0"/>
              <a:cs typeface="Arial" panose="020B0604020202020204" pitchFamily="34" charset="0"/>
            </a:rPr>
            <a:t>Arrendamiento Financiero</a:t>
          </a:r>
        </a:p>
      </dsp:txBody>
      <dsp:txXfrm>
        <a:off x="1309907" y="507515"/>
        <a:ext cx="1714074" cy="1587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D1092-E7F9-4A2C-BE2B-8D80AD1401E8}" type="datetimeFigureOut">
              <a:rPr lang="es-MX" smtClean="0"/>
              <a:t>10/08/2021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A3071-8EDE-4CBF-AD70-532E563B601F}" type="slidenum">
              <a:rPr lang="es-MX" smtClean="0"/>
              <a:t>‹Nº›</a:t>
            </a:fld>
            <a:endParaRPr lang="es-MX"/>
          </a:p>
        </p:txBody>
      </p:sp>
    </p:spTree>
    <p:extLst>
      <p:ext uri="{BB962C8B-B14F-4D97-AF65-F5344CB8AC3E}">
        <p14:creationId xmlns:p14="http://schemas.microsoft.com/office/powerpoint/2010/main" val="3273802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1163638"/>
            <a:ext cx="5584825" cy="3141662"/>
          </a:xfrm>
          <a:prstGeom prst="rect">
            <a:avLst/>
          </a:prstGeo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a:xfrm>
            <a:off x="3978132" y="8842030"/>
            <a:ext cx="3043343" cy="467071"/>
          </a:xfrm>
          <a:prstGeom prst="rect">
            <a:avLst/>
          </a:prstGeom>
        </p:spPr>
        <p:txBody>
          <a:bodyPr/>
          <a:lstStyle/>
          <a:p>
            <a:fld id="{4EAAB288-383D-4278-814F-468813978E3F}" type="slidenum">
              <a:rPr lang="es-MX" smtClean="0"/>
              <a:t>7</a:t>
            </a:fld>
            <a:endParaRPr lang="es-MX"/>
          </a:p>
        </p:txBody>
      </p:sp>
      <p:sp>
        <p:nvSpPr>
          <p:cNvPr id="5" name="Marcador de pie de página 4"/>
          <p:cNvSpPr>
            <a:spLocks noGrp="1"/>
          </p:cNvSpPr>
          <p:nvPr>
            <p:ph type="ftr" sz="quarter" idx="11"/>
          </p:nvPr>
        </p:nvSpPr>
        <p:spPr/>
        <p:txBody>
          <a:bodyPr/>
          <a:lstStyle/>
          <a:p>
            <a:r>
              <a:rPr lang="es-MX"/>
              <a:t>INDETEC</a:t>
            </a:r>
            <a:endParaRPr lang="es-MX" dirty="0"/>
          </a:p>
        </p:txBody>
      </p:sp>
      <p:sp>
        <p:nvSpPr>
          <p:cNvPr id="6" name="Marcador de encabezado 5"/>
          <p:cNvSpPr>
            <a:spLocks noGrp="1"/>
          </p:cNvSpPr>
          <p:nvPr>
            <p:ph type="hdr" sz="quarter" idx="12"/>
          </p:nvPr>
        </p:nvSpPr>
        <p:spPr/>
        <p:txBody>
          <a:bodyPr/>
          <a:lstStyle/>
          <a:p>
            <a:endParaRPr lang="es-MX" dirty="0"/>
          </a:p>
        </p:txBody>
      </p:sp>
    </p:spTree>
    <p:extLst>
      <p:ext uri="{BB962C8B-B14F-4D97-AF65-F5344CB8AC3E}">
        <p14:creationId xmlns:p14="http://schemas.microsoft.com/office/powerpoint/2010/main" val="388602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04803"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04804" name="Marcador de número de diapositiva 3"/>
          <p:cNvSpPr>
            <a:spLocks noGrp="1"/>
          </p:cNvSpPr>
          <p:nvPr>
            <p:ph type="sldNum" sz="quarter" idx="5"/>
          </p:nvPr>
        </p:nvSpPr>
        <p:spPr bwMode="auto">
          <a:noFill/>
          <a:ln>
            <a:miter lim="800000"/>
            <a:headEnd/>
            <a:tailEnd/>
          </a:ln>
        </p:spPr>
        <p:txBody>
          <a:bodyPr/>
          <a:lstStyle/>
          <a:p>
            <a:fld id="{326F40C6-848B-438A-8D61-0561794A25B6}" type="slidenum">
              <a:rPr lang="es-ES" altLang="es-MX"/>
              <a:pPr/>
              <a:t>74</a:t>
            </a:fld>
            <a:endParaRPr lang="es-ES" altLang="es-MX"/>
          </a:p>
        </p:txBody>
      </p:sp>
    </p:spTree>
    <p:extLst>
      <p:ext uri="{BB962C8B-B14F-4D97-AF65-F5344CB8AC3E}">
        <p14:creationId xmlns:p14="http://schemas.microsoft.com/office/powerpoint/2010/main" val="116421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08899"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08900" name="Marcador de número de diapositiva 3"/>
          <p:cNvSpPr>
            <a:spLocks noGrp="1"/>
          </p:cNvSpPr>
          <p:nvPr>
            <p:ph type="sldNum" sz="quarter" idx="5"/>
          </p:nvPr>
        </p:nvSpPr>
        <p:spPr bwMode="auto">
          <a:noFill/>
          <a:ln>
            <a:miter lim="800000"/>
            <a:headEnd/>
            <a:tailEnd/>
          </a:ln>
        </p:spPr>
        <p:txBody>
          <a:bodyPr/>
          <a:lstStyle/>
          <a:p>
            <a:fld id="{2060CC39-67F1-489A-BAF5-52218CFFBA27}" type="slidenum">
              <a:rPr lang="es-ES" altLang="es-MX"/>
              <a:pPr/>
              <a:t>77</a:t>
            </a:fld>
            <a:endParaRPr lang="es-ES" altLang="es-MX"/>
          </a:p>
        </p:txBody>
      </p:sp>
    </p:spTree>
    <p:extLst>
      <p:ext uri="{BB962C8B-B14F-4D97-AF65-F5344CB8AC3E}">
        <p14:creationId xmlns:p14="http://schemas.microsoft.com/office/powerpoint/2010/main" val="362732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09923"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09924" name="Marcador de número de diapositiva 3"/>
          <p:cNvSpPr>
            <a:spLocks noGrp="1"/>
          </p:cNvSpPr>
          <p:nvPr>
            <p:ph type="sldNum" sz="quarter" idx="5"/>
          </p:nvPr>
        </p:nvSpPr>
        <p:spPr bwMode="auto">
          <a:noFill/>
          <a:ln>
            <a:miter lim="800000"/>
            <a:headEnd/>
            <a:tailEnd/>
          </a:ln>
        </p:spPr>
        <p:txBody>
          <a:bodyPr/>
          <a:lstStyle/>
          <a:p>
            <a:fld id="{4319A7FC-BED5-42CC-872E-1CA96CF97677}" type="slidenum">
              <a:rPr lang="es-ES" altLang="es-MX"/>
              <a:pPr/>
              <a:t>78</a:t>
            </a:fld>
            <a:endParaRPr lang="es-ES" altLang="es-MX"/>
          </a:p>
        </p:txBody>
      </p:sp>
    </p:spTree>
    <p:extLst>
      <p:ext uri="{BB962C8B-B14F-4D97-AF65-F5344CB8AC3E}">
        <p14:creationId xmlns:p14="http://schemas.microsoft.com/office/powerpoint/2010/main" val="2523687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16067"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16068" name="Marcador de número de diapositiva 3"/>
          <p:cNvSpPr>
            <a:spLocks noGrp="1"/>
          </p:cNvSpPr>
          <p:nvPr>
            <p:ph type="sldNum" sz="quarter" idx="5"/>
          </p:nvPr>
        </p:nvSpPr>
        <p:spPr bwMode="auto">
          <a:noFill/>
          <a:ln>
            <a:miter lim="800000"/>
            <a:headEnd/>
            <a:tailEnd/>
          </a:ln>
        </p:spPr>
        <p:txBody>
          <a:bodyPr/>
          <a:lstStyle/>
          <a:p>
            <a:fld id="{55C9BF76-C088-421A-98A7-07C71E18BBE9}" type="slidenum">
              <a:rPr lang="es-ES" altLang="es-MX"/>
              <a:pPr/>
              <a:t>79</a:t>
            </a:fld>
            <a:endParaRPr lang="es-ES" altLang="es-MX"/>
          </a:p>
        </p:txBody>
      </p:sp>
    </p:spTree>
    <p:extLst>
      <p:ext uri="{BB962C8B-B14F-4D97-AF65-F5344CB8AC3E}">
        <p14:creationId xmlns:p14="http://schemas.microsoft.com/office/powerpoint/2010/main" val="3378732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14019"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14020" name="Marcador de número de diapositiva 3"/>
          <p:cNvSpPr>
            <a:spLocks noGrp="1"/>
          </p:cNvSpPr>
          <p:nvPr>
            <p:ph type="sldNum" sz="quarter" idx="5"/>
          </p:nvPr>
        </p:nvSpPr>
        <p:spPr bwMode="auto">
          <a:noFill/>
          <a:ln>
            <a:miter lim="800000"/>
            <a:headEnd/>
            <a:tailEnd/>
          </a:ln>
        </p:spPr>
        <p:txBody>
          <a:bodyPr/>
          <a:lstStyle/>
          <a:p>
            <a:fld id="{599E0885-C495-4BE0-A12C-BFF839BE3640}" type="slidenum">
              <a:rPr lang="es-ES" altLang="es-MX"/>
              <a:pPr/>
              <a:t>81</a:t>
            </a:fld>
            <a:endParaRPr lang="es-ES" altLang="es-MX"/>
          </a:p>
        </p:txBody>
      </p:sp>
    </p:spTree>
    <p:extLst>
      <p:ext uri="{BB962C8B-B14F-4D97-AF65-F5344CB8AC3E}">
        <p14:creationId xmlns:p14="http://schemas.microsoft.com/office/powerpoint/2010/main" val="310219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15043"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15044" name="Marcador de número de diapositiva 3"/>
          <p:cNvSpPr>
            <a:spLocks noGrp="1"/>
          </p:cNvSpPr>
          <p:nvPr>
            <p:ph type="sldNum" sz="quarter" idx="5"/>
          </p:nvPr>
        </p:nvSpPr>
        <p:spPr bwMode="auto">
          <a:noFill/>
          <a:ln>
            <a:miter lim="800000"/>
            <a:headEnd/>
            <a:tailEnd/>
          </a:ln>
        </p:spPr>
        <p:txBody>
          <a:bodyPr/>
          <a:lstStyle/>
          <a:p>
            <a:fld id="{E05F4976-6868-4AD0-AB61-445BE195E62F}" type="slidenum">
              <a:rPr lang="es-ES" altLang="es-MX"/>
              <a:pPr/>
              <a:t>82</a:t>
            </a:fld>
            <a:endParaRPr lang="es-ES" altLang="es-MX"/>
          </a:p>
        </p:txBody>
      </p:sp>
    </p:spTree>
    <p:extLst>
      <p:ext uri="{BB962C8B-B14F-4D97-AF65-F5344CB8AC3E}">
        <p14:creationId xmlns:p14="http://schemas.microsoft.com/office/powerpoint/2010/main" val="3994230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41667"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41668" name="Marcador de número de diapositiva 3"/>
          <p:cNvSpPr>
            <a:spLocks noGrp="1"/>
          </p:cNvSpPr>
          <p:nvPr>
            <p:ph type="sldNum" sz="quarter" idx="5"/>
          </p:nvPr>
        </p:nvSpPr>
        <p:spPr bwMode="auto">
          <a:noFill/>
          <a:ln>
            <a:miter lim="800000"/>
            <a:headEnd/>
            <a:tailEnd/>
          </a:ln>
        </p:spPr>
        <p:txBody>
          <a:bodyPr/>
          <a:lstStyle/>
          <a:p>
            <a:fld id="{074ABA15-7FFA-4AC3-8BDF-1B5F9E67E84E}" type="slidenum">
              <a:rPr lang="es-ES" altLang="es-MX"/>
              <a:pPr/>
              <a:t>83</a:t>
            </a:fld>
            <a:endParaRPr lang="es-ES" altLang="es-MX"/>
          </a:p>
        </p:txBody>
      </p:sp>
    </p:spTree>
    <p:extLst>
      <p:ext uri="{BB962C8B-B14F-4D97-AF65-F5344CB8AC3E}">
        <p14:creationId xmlns:p14="http://schemas.microsoft.com/office/powerpoint/2010/main" val="2877456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36547"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36548" name="Marcador de número de diapositiva 3"/>
          <p:cNvSpPr>
            <a:spLocks noGrp="1"/>
          </p:cNvSpPr>
          <p:nvPr>
            <p:ph type="sldNum" sz="quarter" idx="5"/>
          </p:nvPr>
        </p:nvSpPr>
        <p:spPr bwMode="auto">
          <a:noFill/>
          <a:ln>
            <a:miter lim="800000"/>
            <a:headEnd/>
            <a:tailEnd/>
          </a:ln>
        </p:spPr>
        <p:txBody>
          <a:bodyPr/>
          <a:lstStyle/>
          <a:p>
            <a:fld id="{B60F9F16-E9A7-4E09-8A48-ED063AE78751}" type="slidenum">
              <a:rPr lang="es-ES" altLang="es-MX"/>
              <a:pPr/>
              <a:t>85</a:t>
            </a:fld>
            <a:endParaRPr lang="es-ES" altLang="es-MX"/>
          </a:p>
        </p:txBody>
      </p:sp>
    </p:spTree>
    <p:extLst>
      <p:ext uri="{BB962C8B-B14F-4D97-AF65-F5344CB8AC3E}">
        <p14:creationId xmlns:p14="http://schemas.microsoft.com/office/powerpoint/2010/main" val="878214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38595"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38596" name="Marcador de número de diapositiva 3"/>
          <p:cNvSpPr>
            <a:spLocks noGrp="1"/>
          </p:cNvSpPr>
          <p:nvPr>
            <p:ph type="sldNum" sz="quarter" idx="5"/>
          </p:nvPr>
        </p:nvSpPr>
        <p:spPr bwMode="auto">
          <a:noFill/>
          <a:ln>
            <a:miter lim="800000"/>
            <a:headEnd/>
            <a:tailEnd/>
          </a:ln>
        </p:spPr>
        <p:txBody>
          <a:bodyPr/>
          <a:lstStyle/>
          <a:p>
            <a:fld id="{8FD8B17F-9801-4C05-AB0F-416B76FEA0E0}" type="slidenum">
              <a:rPr lang="es-ES" altLang="es-MX"/>
              <a:pPr/>
              <a:t>86</a:t>
            </a:fld>
            <a:endParaRPr lang="es-ES" altLang="es-MX"/>
          </a:p>
        </p:txBody>
      </p:sp>
    </p:spTree>
    <p:extLst>
      <p:ext uri="{BB962C8B-B14F-4D97-AF65-F5344CB8AC3E}">
        <p14:creationId xmlns:p14="http://schemas.microsoft.com/office/powerpoint/2010/main" val="1380960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39619"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39620" name="Marcador de número de diapositiva 3"/>
          <p:cNvSpPr>
            <a:spLocks noGrp="1"/>
          </p:cNvSpPr>
          <p:nvPr>
            <p:ph type="sldNum" sz="quarter" idx="5"/>
          </p:nvPr>
        </p:nvSpPr>
        <p:spPr bwMode="auto">
          <a:noFill/>
          <a:ln>
            <a:miter lim="800000"/>
            <a:headEnd/>
            <a:tailEnd/>
          </a:ln>
        </p:spPr>
        <p:txBody>
          <a:bodyPr/>
          <a:lstStyle/>
          <a:p>
            <a:fld id="{719EE4B8-70AE-4602-A370-C1D232921DED}" type="slidenum">
              <a:rPr lang="es-ES" altLang="es-MX"/>
              <a:pPr/>
              <a:t>87</a:t>
            </a:fld>
            <a:endParaRPr lang="es-ES" altLang="es-MX"/>
          </a:p>
        </p:txBody>
      </p:sp>
    </p:spTree>
    <p:extLst>
      <p:ext uri="{BB962C8B-B14F-4D97-AF65-F5344CB8AC3E}">
        <p14:creationId xmlns:p14="http://schemas.microsoft.com/office/powerpoint/2010/main" val="418734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0291"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140292" name="Marcador de número de diapositiva 3"/>
          <p:cNvSpPr>
            <a:spLocks noGrp="1"/>
          </p:cNvSpPr>
          <p:nvPr>
            <p:ph type="sldNum" sz="quarter" idx="5"/>
          </p:nvPr>
        </p:nvSpPr>
        <p:spPr bwMode="auto">
          <a:noFill/>
          <a:ln>
            <a:miter lim="800000"/>
            <a:headEnd/>
            <a:tailEnd/>
          </a:ln>
        </p:spPr>
        <p:txBody>
          <a:bodyPr/>
          <a:lstStyle/>
          <a:p>
            <a:fld id="{30D00CB5-7F11-4055-8C1F-30996C56A64B}" type="slidenum">
              <a:rPr lang="es-ES" altLang="es-MX"/>
              <a:pPr/>
              <a:t>8</a:t>
            </a:fld>
            <a:endParaRPr lang="es-ES" altLang="es-MX"/>
          </a:p>
        </p:txBody>
      </p:sp>
    </p:spTree>
    <p:extLst>
      <p:ext uri="{BB962C8B-B14F-4D97-AF65-F5344CB8AC3E}">
        <p14:creationId xmlns:p14="http://schemas.microsoft.com/office/powerpoint/2010/main" val="215852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0291"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140292" name="Marcador de número de diapositiva 3"/>
          <p:cNvSpPr>
            <a:spLocks noGrp="1"/>
          </p:cNvSpPr>
          <p:nvPr>
            <p:ph type="sldNum" sz="quarter" idx="5"/>
          </p:nvPr>
        </p:nvSpPr>
        <p:spPr bwMode="auto">
          <a:noFill/>
          <a:ln>
            <a:miter lim="800000"/>
            <a:headEnd/>
            <a:tailEnd/>
          </a:ln>
        </p:spPr>
        <p:txBody>
          <a:bodyPr/>
          <a:lstStyle/>
          <a:p>
            <a:fld id="{30D00CB5-7F11-4055-8C1F-30996C56A64B}" type="slidenum">
              <a:rPr lang="es-ES" altLang="es-MX"/>
              <a:pPr/>
              <a:t>9</a:t>
            </a:fld>
            <a:endParaRPr lang="es-ES" altLang="es-MX"/>
          </a:p>
        </p:txBody>
      </p:sp>
    </p:spTree>
    <p:extLst>
      <p:ext uri="{BB962C8B-B14F-4D97-AF65-F5344CB8AC3E}">
        <p14:creationId xmlns:p14="http://schemas.microsoft.com/office/powerpoint/2010/main" val="324379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0291"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140292" name="Marcador de número de diapositiva 3"/>
          <p:cNvSpPr>
            <a:spLocks noGrp="1"/>
          </p:cNvSpPr>
          <p:nvPr>
            <p:ph type="sldNum" sz="quarter" idx="5"/>
          </p:nvPr>
        </p:nvSpPr>
        <p:spPr bwMode="auto">
          <a:noFill/>
          <a:ln>
            <a:miter lim="800000"/>
            <a:headEnd/>
            <a:tailEnd/>
          </a:ln>
        </p:spPr>
        <p:txBody>
          <a:bodyPr/>
          <a:lstStyle/>
          <a:p>
            <a:fld id="{30D00CB5-7F11-4055-8C1F-30996C56A64B}" type="slidenum">
              <a:rPr lang="es-ES" altLang="es-MX"/>
              <a:pPr/>
              <a:t>11</a:t>
            </a:fld>
            <a:endParaRPr lang="es-ES" altLang="es-MX"/>
          </a:p>
        </p:txBody>
      </p:sp>
    </p:spTree>
    <p:extLst>
      <p:ext uri="{BB962C8B-B14F-4D97-AF65-F5344CB8AC3E}">
        <p14:creationId xmlns:p14="http://schemas.microsoft.com/office/powerpoint/2010/main" val="319363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0291"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140292" name="Marcador de número de diapositiva 3"/>
          <p:cNvSpPr>
            <a:spLocks noGrp="1"/>
          </p:cNvSpPr>
          <p:nvPr>
            <p:ph type="sldNum" sz="quarter" idx="5"/>
          </p:nvPr>
        </p:nvSpPr>
        <p:spPr bwMode="auto">
          <a:noFill/>
          <a:ln>
            <a:miter lim="800000"/>
            <a:headEnd/>
            <a:tailEnd/>
          </a:ln>
        </p:spPr>
        <p:txBody>
          <a:bodyPr/>
          <a:lstStyle/>
          <a:p>
            <a:fld id="{30D00CB5-7F11-4055-8C1F-30996C56A64B}" type="slidenum">
              <a:rPr lang="es-ES" altLang="es-MX"/>
              <a:pPr/>
              <a:t>12</a:t>
            </a:fld>
            <a:endParaRPr lang="es-ES" altLang="es-MX"/>
          </a:p>
        </p:txBody>
      </p:sp>
    </p:spTree>
    <p:extLst>
      <p:ext uri="{BB962C8B-B14F-4D97-AF65-F5344CB8AC3E}">
        <p14:creationId xmlns:p14="http://schemas.microsoft.com/office/powerpoint/2010/main" val="388287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0291"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140292" name="Marcador de número de diapositiva 3"/>
          <p:cNvSpPr>
            <a:spLocks noGrp="1"/>
          </p:cNvSpPr>
          <p:nvPr>
            <p:ph type="sldNum" sz="quarter" idx="5"/>
          </p:nvPr>
        </p:nvSpPr>
        <p:spPr bwMode="auto">
          <a:noFill/>
          <a:ln>
            <a:miter lim="800000"/>
            <a:headEnd/>
            <a:tailEnd/>
          </a:ln>
        </p:spPr>
        <p:txBody>
          <a:bodyPr/>
          <a:lstStyle/>
          <a:p>
            <a:fld id="{30D00CB5-7F11-4055-8C1F-30996C56A64B}" type="slidenum">
              <a:rPr lang="es-ES" altLang="es-MX"/>
              <a:pPr/>
              <a:t>15</a:t>
            </a:fld>
            <a:endParaRPr lang="es-ES" altLang="es-MX"/>
          </a:p>
        </p:txBody>
      </p:sp>
    </p:spTree>
    <p:extLst>
      <p:ext uri="{BB962C8B-B14F-4D97-AF65-F5344CB8AC3E}">
        <p14:creationId xmlns:p14="http://schemas.microsoft.com/office/powerpoint/2010/main" val="384801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33475"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dirty="0"/>
          </a:p>
        </p:txBody>
      </p:sp>
      <p:sp>
        <p:nvSpPr>
          <p:cNvPr id="233476" name="Marcador de número de diapositiva 3"/>
          <p:cNvSpPr>
            <a:spLocks noGrp="1"/>
          </p:cNvSpPr>
          <p:nvPr>
            <p:ph type="sldNum" sz="quarter" idx="5"/>
          </p:nvPr>
        </p:nvSpPr>
        <p:spPr bwMode="auto">
          <a:noFill/>
          <a:ln>
            <a:miter lim="800000"/>
            <a:headEnd/>
            <a:tailEnd/>
          </a:ln>
        </p:spPr>
        <p:txBody>
          <a:bodyPr/>
          <a:lstStyle/>
          <a:p>
            <a:fld id="{506B063A-91F0-4B41-BC4A-EA34D89DA20B}" type="slidenum">
              <a:rPr lang="es-ES" altLang="es-MX"/>
              <a:pPr/>
              <a:t>17</a:t>
            </a:fld>
            <a:endParaRPr lang="es-ES" altLang="es-MX" dirty="0"/>
          </a:p>
        </p:txBody>
      </p:sp>
    </p:spTree>
    <p:extLst>
      <p:ext uri="{BB962C8B-B14F-4D97-AF65-F5344CB8AC3E}">
        <p14:creationId xmlns:p14="http://schemas.microsoft.com/office/powerpoint/2010/main" val="161422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40291"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140292" name="Marcador de número de diapositiva 3"/>
          <p:cNvSpPr>
            <a:spLocks noGrp="1"/>
          </p:cNvSpPr>
          <p:nvPr>
            <p:ph type="sldNum" sz="quarter" idx="5"/>
          </p:nvPr>
        </p:nvSpPr>
        <p:spPr bwMode="auto">
          <a:noFill/>
          <a:ln>
            <a:miter lim="800000"/>
            <a:headEnd/>
            <a:tailEnd/>
          </a:ln>
        </p:spPr>
        <p:txBody>
          <a:bodyPr/>
          <a:lstStyle/>
          <a:p>
            <a:fld id="{30D00CB5-7F11-4055-8C1F-30996C56A64B}" type="slidenum">
              <a:rPr lang="es-ES" altLang="es-MX"/>
              <a:pPr/>
              <a:t>19</a:t>
            </a:fld>
            <a:endParaRPr lang="es-ES" altLang="es-MX"/>
          </a:p>
        </p:txBody>
      </p:sp>
    </p:spTree>
    <p:extLst>
      <p:ext uri="{BB962C8B-B14F-4D97-AF65-F5344CB8AC3E}">
        <p14:creationId xmlns:p14="http://schemas.microsoft.com/office/powerpoint/2010/main" val="3689805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232451"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232452" name="Marcador de número de diapositiva 3"/>
          <p:cNvSpPr>
            <a:spLocks noGrp="1"/>
          </p:cNvSpPr>
          <p:nvPr>
            <p:ph type="sldNum" sz="quarter" idx="5"/>
          </p:nvPr>
        </p:nvSpPr>
        <p:spPr bwMode="auto">
          <a:noFill/>
          <a:ln>
            <a:miter lim="800000"/>
            <a:headEnd/>
            <a:tailEnd/>
          </a:ln>
        </p:spPr>
        <p:txBody>
          <a:bodyPr/>
          <a:lstStyle/>
          <a:p>
            <a:fld id="{E18AC2B3-8FFC-4372-839E-4448B6A878B6}" type="slidenum">
              <a:rPr lang="es-ES" altLang="es-MX"/>
              <a:pPr/>
              <a:t>60</a:t>
            </a:fld>
            <a:endParaRPr lang="es-ES" altLang="es-MX"/>
          </a:p>
        </p:txBody>
      </p:sp>
    </p:spTree>
    <p:extLst>
      <p:ext uri="{BB962C8B-B14F-4D97-AF65-F5344CB8AC3E}">
        <p14:creationId xmlns:p14="http://schemas.microsoft.com/office/powerpoint/2010/main" val="142246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g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00A3F44-4EB7-4300-B110-FBF9B4CE7327}" type="datetimeFigureOut">
              <a:rPr lang="es-MX" smtClean="0"/>
              <a:t>10/08/2021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84ECA4-FD96-4AFC-915B-64C834C9A81A}" type="slidenum">
              <a:rPr lang="es-MX" smtClean="0"/>
              <a:t>‹Nº›</a:t>
            </a:fld>
            <a:endParaRPr lang="es-MX"/>
          </a:p>
        </p:txBody>
      </p:sp>
    </p:spTree>
    <p:extLst>
      <p:ext uri="{BB962C8B-B14F-4D97-AF65-F5344CB8AC3E}">
        <p14:creationId xmlns:p14="http://schemas.microsoft.com/office/powerpoint/2010/main" val="42868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0A3F44-4EB7-4300-B110-FBF9B4CE7327}" type="datetimeFigureOut">
              <a:rPr lang="es-MX" smtClean="0"/>
              <a:t>10/08/2021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84ECA4-FD96-4AFC-915B-64C834C9A81A}" type="slidenum">
              <a:rPr lang="es-MX" smtClean="0"/>
              <a:t>‹Nº›</a:t>
            </a:fld>
            <a:endParaRPr lang="es-MX"/>
          </a:p>
        </p:txBody>
      </p:sp>
    </p:spTree>
    <p:extLst>
      <p:ext uri="{BB962C8B-B14F-4D97-AF65-F5344CB8AC3E}">
        <p14:creationId xmlns:p14="http://schemas.microsoft.com/office/powerpoint/2010/main" val="263518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0A3F44-4EB7-4300-B110-FBF9B4CE7327}" type="datetimeFigureOut">
              <a:rPr lang="es-MX" smtClean="0"/>
              <a:t>10/08/2021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84ECA4-FD96-4AFC-915B-64C834C9A81A}" type="slidenum">
              <a:rPr lang="es-MX" smtClean="0"/>
              <a:t>‹Nº›</a:t>
            </a:fld>
            <a:endParaRPr lang="es-MX"/>
          </a:p>
        </p:txBody>
      </p:sp>
    </p:spTree>
    <p:extLst>
      <p:ext uri="{BB962C8B-B14F-4D97-AF65-F5344CB8AC3E}">
        <p14:creationId xmlns:p14="http://schemas.microsoft.com/office/powerpoint/2010/main" val="3170984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olo el títul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7C1C91A3-AB37-814E-93F9-A7CD1B7111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5714" y="168661"/>
            <a:ext cx="713538" cy="832436"/>
          </a:xfrm>
          <a:prstGeom prst="rect">
            <a:avLst/>
          </a:prstGeom>
        </p:spPr>
      </p:pic>
    </p:spTree>
    <p:extLst>
      <p:ext uri="{BB962C8B-B14F-4D97-AF65-F5344CB8AC3E}">
        <p14:creationId xmlns:p14="http://schemas.microsoft.com/office/powerpoint/2010/main" val="4064960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2222939" cy="955965"/>
          </a:xfrm>
          <a:prstGeom prst="rect">
            <a:avLst/>
          </a:prstGeom>
        </p:spPr>
      </p:pic>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7469" y="5933210"/>
            <a:ext cx="2404531" cy="924791"/>
          </a:xfrm>
          <a:prstGeom prst="rect">
            <a:avLst/>
          </a:prstGeom>
        </p:spPr>
      </p:pic>
      <p:pic>
        <p:nvPicPr>
          <p:cNvPr id="13" name="Imagen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60741" y="0"/>
            <a:ext cx="2057987" cy="1028700"/>
          </a:xfrm>
          <a:prstGeom prst="rect">
            <a:avLst/>
          </a:prstGeom>
        </p:spPr>
      </p:pic>
    </p:spTree>
    <p:extLst>
      <p:ext uri="{BB962C8B-B14F-4D97-AF65-F5344CB8AC3E}">
        <p14:creationId xmlns:p14="http://schemas.microsoft.com/office/powerpoint/2010/main" val="311421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5065" y="23819"/>
            <a:ext cx="2595963" cy="1082887"/>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9818914" y="6183086"/>
            <a:ext cx="2373087" cy="674915"/>
          </a:xfrm>
          <a:prstGeom prst="rect">
            <a:avLst/>
          </a:prstGeom>
        </p:spPr>
      </p:pic>
      <p:cxnSp>
        <p:nvCxnSpPr>
          <p:cNvPr id="8" name="1 Conector recto"/>
          <p:cNvCxnSpPr/>
          <p:nvPr userDrawn="1"/>
        </p:nvCxnSpPr>
        <p:spPr>
          <a:xfrm>
            <a:off x="0" y="1125538"/>
            <a:ext cx="12192000" cy="0"/>
          </a:xfrm>
          <a:prstGeom prst="line">
            <a:avLst/>
          </a:prstGeom>
          <a:ln>
            <a:solidFill>
              <a:schemeClr val="accent1">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3370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5065" y="23819"/>
            <a:ext cx="2595963" cy="1082887"/>
          </a:xfrm>
          <a:prstGeom prst="rect">
            <a:avLst/>
          </a:prstGeom>
        </p:spPr>
      </p:pic>
      <p:pic>
        <p:nvPicPr>
          <p:cNvPr id="4" name="Imagen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2963917" cy="854243"/>
          </a:xfrm>
          <a:prstGeom prst="rect">
            <a:avLst/>
          </a:prstGeom>
        </p:spPr>
      </p:pic>
    </p:spTree>
    <p:extLst>
      <p:ext uri="{BB962C8B-B14F-4D97-AF65-F5344CB8AC3E}">
        <p14:creationId xmlns:p14="http://schemas.microsoft.com/office/powerpoint/2010/main" val="278251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5065" y="23819"/>
            <a:ext cx="2595963" cy="1082887"/>
          </a:xfrm>
          <a:prstGeom prst="rect">
            <a:avLst/>
          </a:prstGeom>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2373087" cy="674915"/>
          </a:xfrm>
          <a:prstGeom prst="rect">
            <a:avLst/>
          </a:prstGeom>
        </p:spPr>
      </p:pic>
      <p:cxnSp>
        <p:nvCxnSpPr>
          <p:cNvPr id="12" name="1 Conector recto"/>
          <p:cNvCxnSpPr/>
          <p:nvPr userDrawn="1"/>
        </p:nvCxnSpPr>
        <p:spPr>
          <a:xfrm>
            <a:off x="0" y="1125538"/>
            <a:ext cx="12192000" cy="0"/>
          </a:xfrm>
          <a:prstGeom prst="line">
            <a:avLst/>
          </a:prstGeom>
          <a:ln>
            <a:solidFill>
              <a:schemeClr val="accent1">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52591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Diapositiva de título">
    <p:spTree>
      <p:nvGrpSpPr>
        <p:cNvPr id="1" name=""/>
        <p:cNvGrpSpPr/>
        <p:nvPr/>
      </p:nvGrpSpPr>
      <p:grpSpPr>
        <a:xfrm>
          <a:off x="0" y="0"/>
          <a:ext cx="0" cy="0"/>
          <a:chOff x="0" y="0"/>
          <a:chExt cx="0" cy="0"/>
        </a:xfrm>
      </p:grpSpPr>
      <p:cxnSp>
        <p:nvCxnSpPr>
          <p:cNvPr id="2" name="Straight Connector 10"/>
          <p:cNvCxnSpPr/>
          <p:nvPr/>
        </p:nvCxnSpPr>
        <p:spPr>
          <a:xfrm flipV="1">
            <a:off x="9876368" y="5148264"/>
            <a:ext cx="2315633" cy="1704975"/>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 name="Straight Connector 11"/>
          <p:cNvCxnSpPr/>
          <p:nvPr/>
        </p:nvCxnSpPr>
        <p:spPr>
          <a:xfrm>
            <a:off x="11150600" y="0"/>
            <a:ext cx="1026584" cy="5270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4" name="Freeform 13"/>
          <p:cNvSpPr/>
          <p:nvPr/>
        </p:nvSpPr>
        <p:spPr>
          <a:xfrm>
            <a:off x="11493500" y="-7938"/>
            <a:ext cx="711200" cy="686593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Freeform 16"/>
          <p:cNvSpPr/>
          <p:nvPr/>
        </p:nvSpPr>
        <p:spPr>
          <a:xfrm>
            <a:off x="9986434" y="5270500"/>
            <a:ext cx="2216151" cy="1587500"/>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Freeform 17"/>
          <p:cNvSpPr/>
          <p:nvPr/>
        </p:nvSpPr>
        <p:spPr>
          <a:xfrm>
            <a:off x="11315700" y="-7938"/>
            <a:ext cx="889000" cy="686593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Freeform 18"/>
          <p:cNvSpPr/>
          <p:nvPr/>
        </p:nvSpPr>
        <p:spPr>
          <a:xfrm>
            <a:off x="-10584" y="-7938"/>
            <a:ext cx="408517" cy="5697538"/>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40000"/>
              <a:lumOff val="60000"/>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Imagen 2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617" y="120650"/>
            <a:ext cx="4445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20"/>
          <p:cNvSpPr/>
          <p:nvPr/>
        </p:nvSpPr>
        <p:spPr>
          <a:xfrm>
            <a:off x="11624733" y="-7938"/>
            <a:ext cx="567267" cy="686593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11129434" y="5318125"/>
            <a:ext cx="1056217" cy="158750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40000"/>
              <a:lumOff val="60000"/>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0963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MX"/>
          </a:p>
        </p:txBody>
      </p:sp>
    </p:spTree>
    <p:extLst>
      <p:ext uri="{BB962C8B-B14F-4D97-AF65-F5344CB8AC3E}">
        <p14:creationId xmlns:p14="http://schemas.microsoft.com/office/powerpoint/2010/main" val="3738129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ido foto y objetos">
    <p:spTree>
      <p:nvGrpSpPr>
        <p:cNvPr id="1" name=""/>
        <p:cNvGrpSpPr/>
        <p:nvPr/>
      </p:nvGrpSpPr>
      <p:grpSpPr>
        <a:xfrm>
          <a:off x="0" y="0"/>
          <a:ext cx="0" cy="0"/>
          <a:chOff x="0" y="0"/>
          <a:chExt cx="0" cy="0"/>
        </a:xfrm>
      </p:grpSpPr>
      <p:sp>
        <p:nvSpPr>
          <p:cNvPr id="7" name="Marcador de número de diapositiva 5"/>
          <p:cNvSpPr>
            <a:spLocks noGrp="1"/>
          </p:cNvSpPr>
          <p:nvPr>
            <p:ph type="sldNum" sz="quarter" idx="12"/>
          </p:nvPr>
        </p:nvSpPr>
        <p:spPr>
          <a:xfrm>
            <a:off x="11390766" y="6400800"/>
            <a:ext cx="519112" cy="267128"/>
          </a:xfrm>
          <a:prstGeom prst="rect">
            <a:avLst/>
          </a:prstGeom>
        </p:spPr>
        <p:txBody>
          <a:bodyPr/>
          <a:lstStyle>
            <a:lvl1pPr algn="ctr">
              <a:defRPr sz="1200">
                <a:solidFill>
                  <a:schemeClr val="tx1">
                    <a:lumMod val="60000"/>
                    <a:lumOff val="40000"/>
                  </a:schemeClr>
                </a:solidFill>
              </a:defRPr>
            </a:lvl1pPr>
          </a:lstStyle>
          <a:p>
            <a:fld id="{D35747C2-8F95-4877-A6E0-6C4C57FBA194}" type="slidenum">
              <a:rPr lang="es-MX" smtClean="0"/>
              <a:pPr/>
              <a:t>‹Nº›</a:t>
            </a:fld>
            <a:endParaRPr lang="es-MX" dirty="0"/>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5388" y="5728685"/>
            <a:ext cx="589868" cy="717013"/>
          </a:xfrm>
          <a:prstGeom prst="rect">
            <a:avLst/>
          </a:prstGeom>
        </p:spPr>
      </p:pic>
      <p:sp>
        <p:nvSpPr>
          <p:cNvPr id="8" name="Rectangle 45">
            <a:extLst>
              <a:ext uri="{FF2B5EF4-FFF2-40B4-BE49-F238E27FC236}">
                <a16:creationId xmlns:a16="http://schemas.microsoft.com/office/drawing/2014/main" xmlns="" id="{3BA28A45-36E1-4BE4-8AE6-39722FE236D8}"/>
              </a:ext>
            </a:extLst>
          </p:cNvPr>
          <p:cNvSpPr/>
          <p:nvPr userDrawn="1"/>
        </p:nvSpPr>
        <p:spPr>
          <a:xfrm>
            <a:off x="0" y="515114"/>
            <a:ext cx="4495800" cy="853475"/>
          </a:xfrm>
          <a:prstGeom prst="rect">
            <a:avLst/>
          </a:prstGeom>
          <a:solidFill>
            <a:srgbClr val="008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bg1"/>
              </a:solidFill>
            </a:endParaRPr>
          </a:p>
        </p:txBody>
      </p:sp>
      <p:sp>
        <p:nvSpPr>
          <p:cNvPr id="22" name="Título 1"/>
          <p:cNvSpPr>
            <a:spLocks noGrp="1"/>
          </p:cNvSpPr>
          <p:nvPr>
            <p:ph type="title"/>
          </p:nvPr>
        </p:nvSpPr>
        <p:spPr>
          <a:xfrm>
            <a:off x="4499912" y="2001609"/>
            <a:ext cx="6223782" cy="816561"/>
          </a:xfrm>
          <a:prstGeom prst="rect">
            <a:avLst/>
          </a:prstGeom>
        </p:spPr>
        <p:txBody>
          <a:bodyPr/>
          <a:lstStyle>
            <a:lvl1pPr>
              <a:defRPr sz="2400" b="0" i="0">
                <a:latin typeface="+mn-lt"/>
              </a:defRPr>
            </a:lvl1pPr>
          </a:lstStyle>
          <a:p>
            <a:r>
              <a:rPr lang="es-ES" smtClean="0"/>
              <a:t>Haga clic para modificar el estilo de título del patrón</a:t>
            </a:r>
            <a:endParaRPr lang="es-MX" dirty="0"/>
          </a:p>
        </p:txBody>
      </p:sp>
      <p:sp>
        <p:nvSpPr>
          <p:cNvPr id="3" name="Marcador de texto 2"/>
          <p:cNvSpPr>
            <a:spLocks noGrp="1"/>
          </p:cNvSpPr>
          <p:nvPr>
            <p:ph type="body" sz="quarter" idx="13"/>
          </p:nvPr>
        </p:nvSpPr>
        <p:spPr>
          <a:xfrm>
            <a:off x="4495800" y="3052012"/>
            <a:ext cx="6227894" cy="769911"/>
          </a:xfrm>
          <a:prstGeom prst="rect">
            <a:avLst/>
          </a:prstGeom>
        </p:spPr>
        <p:txBody>
          <a:bodyPr/>
          <a:lstStyle>
            <a:lvl1pPr marL="0" indent="0">
              <a:buNone/>
              <a:defRPr sz="2400"/>
            </a:lvl1pPr>
          </a:lstStyle>
          <a:p>
            <a:pPr lvl="0"/>
            <a:r>
              <a:rPr lang="es-ES" smtClean="0"/>
              <a:t>Editar el estilo de texto del patrón</a:t>
            </a:r>
          </a:p>
        </p:txBody>
      </p:sp>
      <p:sp>
        <p:nvSpPr>
          <p:cNvPr id="28" name="Marcador de texto 2"/>
          <p:cNvSpPr>
            <a:spLocks noGrp="1"/>
          </p:cNvSpPr>
          <p:nvPr>
            <p:ph type="body" sz="quarter" idx="14"/>
          </p:nvPr>
        </p:nvSpPr>
        <p:spPr>
          <a:xfrm>
            <a:off x="4495800" y="4080127"/>
            <a:ext cx="6227894" cy="769911"/>
          </a:xfrm>
          <a:prstGeom prst="rect">
            <a:avLst/>
          </a:prstGeom>
        </p:spPr>
        <p:txBody>
          <a:bodyPr/>
          <a:lstStyle>
            <a:lvl1pPr marL="0" indent="0">
              <a:buNone/>
              <a:defRPr sz="2400"/>
            </a:lvl1pPr>
          </a:lstStyle>
          <a:p>
            <a:pPr lvl="0"/>
            <a:r>
              <a:rPr lang="es-ES" smtClean="0"/>
              <a:t>Editar el estilo de texto del patrón</a:t>
            </a:r>
          </a:p>
        </p:txBody>
      </p:sp>
      <p:sp>
        <p:nvSpPr>
          <p:cNvPr id="29" name="Marcador de texto 2"/>
          <p:cNvSpPr>
            <a:spLocks noGrp="1"/>
          </p:cNvSpPr>
          <p:nvPr>
            <p:ph type="body" sz="quarter" idx="15"/>
          </p:nvPr>
        </p:nvSpPr>
        <p:spPr>
          <a:xfrm>
            <a:off x="4495800" y="5108122"/>
            <a:ext cx="6227894" cy="769911"/>
          </a:xfrm>
          <a:prstGeom prst="rect">
            <a:avLst/>
          </a:prstGeom>
        </p:spPr>
        <p:txBody>
          <a:bodyPr/>
          <a:lstStyle>
            <a:lvl1pPr marL="0" indent="0">
              <a:buNone/>
              <a:defRPr sz="2400"/>
            </a:lvl1pPr>
          </a:lstStyle>
          <a:p>
            <a:pPr lvl="0"/>
            <a:r>
              <a:rPr lang="es-ES" smtClean="0"/>
              <a:t>Editar el estilo de texto del patrón</a:t>
            </a:r>
          </a:p>
        </p:txBody>
      </p:sp>
      <p:sp>
        <p:nvSpPr>
          <p:cNvPr id="16" name="Rectángulo 15"/>
          <p:cNvSpPr/>
          <p:nvPr userDrawn="1"/>
        </p:nvSpPr>
        <p:spPr>
          <a:xfrm>
            <a:off x="487691" y="1661920"/>
            <a:ext cx="2730691" cy="4722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Coloca</a:t>
            </a:r>
            <a:r>
              <a:rPr lang="es-MX" baseline="0" dirty="0" smtClean="0"/>
              <a:t> aquí una imagen del tema de tu presentación</a:t>
            </a:r>
            <a:endParaRPr lang="es-MX" dirty="0"/>
          </a:p>
        </p:txBody>
      </p:sp>
      <p:sp>
        <p:nvSpPr>
          <p:cNvPr id="5" name="Marcador de texto 4"/>
          <p:cNvSpPr>
            <a:spLocks noGrp="1"/>
          </p:cNvSpPr>
          <p:nvPr>
            <p:ph type="body" sz="quarter" idx="16" hasCustomPrompt="1"/>
          </p:nvPr>
        </p:nvSpPr>
        <p:spPr>
          <a:xfrm>
            <a:off x="487363" y="647700"/>
            <a:ext cx="3789362" cy="590550"/>
          </a:xfrm>
          <a:prstGeom prst="rect">
            <a:avLst/>
          </a:prstGeom>
        </p:spPr>
        <p:txBody>
          <a:bodyPr anchor="ctr"/>
          <a:lstStyle>
            <a:lvl1pPr marL="0" indent="0">
              <a:buNone/>
              <a:defRPr sz="2400" b="1"/>
            </a:lvl1pPr>
          </a:lstStyle>
          <a:p>
            <a:pPr algn="ctr"/>
            <a:r>
              <a:rPr lang="es-MX" sz="2800" dirty="0" smtClean="0">
                <a:solidFill>
                  <a:schemeClr val="bg1"/>
                </a:solidFill>
                <a:latin typeface="Arial" panose="020B0604020202020204" pitchFamily="34" charset="0"/>
                <a:cs typeface="Arial" panose="020B0604020202020204" pitchFamily="34" charset="0"/>
              </a:rPr>
              <a:t>Contenido</a:t>
            </a:r>
            <a:endParaRPr lang="es-MX" sz="2800" dirty="0">
              <a:solidFill>
                <a:schemeClr val="bg1"/>
              </a:solidFill>
              <a:latin typeface="Arial" panose="020B0604020202020204" pitchFamily="34" charset="0"/>
              <a:cs typeface="Arial" panose="020B0604020202020204" pitchFamily="34" charset="0"/>
            </a:endParaRPr>
          </a:p>
        </p:txBody>
      </p:sp>
      <p:sp>
        <p:nvSpPr>
          <p:cNvPr id="4" name="Marcador de texto 3"/>
          <p:cNvSpPr>
            <a:spLocks noGrp="1"/>
          </p:cNvSpPr>
          <p:nvPr>
            <p:ph type="body" sz="quarter" idx="21" hasCustomPrompt="1"/>
          </p:nvPr>
        </p:nvSpPr>
        <p:spPr>
          <a:xfrm>
            <a:off x="3264898" y="2036547"/>
            <a:ext cx="1184386" cy="746683"/>
          </a:xfrm>
          <a:prstGeom prst="rect">
            <a:avLst/>
          </a:prstGeom>
        </p:spPr>
        <p:txBody>
          <a:bodyPr/>
          <a:lstStyle>
            <a:lvl1pPr marL="0" indent="0" algn="r">
              <a:buNone/>
              <a:defRPr sz="5400" b="1">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dirty="0" smtClean="0"/>
              <a:t>01.</a:t>
            </a:r>
            <a:endParaRPr lang="es-MX" dirty="0"/>
          </a:p>
        </p:txBody>
      </p:sp>
      <p:sp>
        <p:nvSpPr>
          <p:cNvPr id="17" name="Marcador de texto 3"/>
          <p:cNvSpPr>
            <a:spLocks noGrp="1"/>
          </p:cNvSpPr>
          <p:nvPr>
            <p:ph type="body" sz="quarter" idx="22" hasCustomPrompt="1"/>
          </p:nvPr>
        </p:nvSpPr>
        <p:spPr>
          <a:xfrm>
            <a:off x="3264898" y="3063625"/>
            <a:ext cx="1184386" cy="746683"/>
          </a:xfrm>
          <a:prstGeom prst="rect">
            <a:avLst/>
          </a:prstGeom>
        </p:spPr>
        <p:txBody>
          <a:bodyPr/>
          <a:lstStyle>
            <a:lvl1pPr marL="0" indent="0" algn="r">
              <a:buNone/>
              <a:defRPr sz="5400" b="1">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dirty="0" smtClean="0"/>
              <a:t>02.</a:t>
            </a:r>
            <a:endParaRPr lang="es-MX" dirty="0"/>
          </a:p>
        </p:txBody>
      </p:sp>
      <p:sp>
        <p:nvSpPr>
          <p:cNvPr id="19" name="Marcador de texto 3"/>
          <p:cNvSpPr>
            <a:spLocks noGrp="1"/>
          </p:cNvSpPr>
          <p:nvPr>
            <p:ph type="body" sz="quarter" idx="23" hasCustomPrompt="1"/>
          </p:nvPr>
        </p:nvSpPr>
        <p:spPr>
          <a:xfrm>
            <a:off x="3264898" y="4092725"/>
            <a:ext cx="1184386" cy="746683"/>
          </a:xfrm>
          <a:prstGeom prst="rect">
            <a:avLst/>
          </a:prstGeom>
        </p:spPr>
        <p:txBody>
          <a:bodyPr/>
          <a:lstStyle>
            <a:lvl1pPr marL="0" indent="0" algn="r">
              <a:buNone/>
              <a:defRPr sz="5400" b="1">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dirty="0" smtClean="0"/>
              <a:t>03.</a:t>
            </a:r>
            <a:endParaRPr lang="es-MX" dirty="0"/>
          </a:p>
        </p:txBody>
      </p:sp>
      <p:sp>
        <p:nvSpPr>
          <p:cNvPr id="20" name="Marcador de texto 3"/>
          <p:cNvSpPr>
            <a:spLocks noGrp="1"/>
          </p:cNvSpPr>
          <p:nvPr>
            <p:ph type="body" sz="quarter" idx="24" hasCustomPrompt="1"/>
          </p:nvPr>
        </p:nvSpPr>
        <p:spPr>
          <a:xfrm>
            <a:off x="3264898" y="5121825"/>
            <a:ext cx="1184386" cy="746683"/>
          </a:xfrm>
          <a:prstGeom prst="rect">
            <a:avLst/>
          </a:prstGeom>
        </p:spPr>
        <p:txBody>
          <a:bodyPr/>
          <a:lstStyle>
            <a:lvl1pPr marL="0" indent="0" algn="r">
              <a:buNone/>
              <a:defRPr sz="5400" b="1">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ES" dirty="0" smtClean="0"/>
              <a:t>04.</a:t>
            </a:r>
            <a:endParaRPr lang="es-MX" dirty="0"/>
          </a:p>
        </p:txBody>
      </p:sp>
    </p:spTree>
    <p:extLst>
      <p:ext uri="{BB962C8B-B14F-4D97-AF65-F5344CB8AC3E}">
        <p14:creationId xmlns:p14="http://schemas.microsoft.com/office/powerpoint/2010/main" val="17374408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0A3F44-4EB7-4300-B110-FBF9B4CE7327}" type="datetimeFigureOut">
              <a:rPr lang="es-MX" smtClean="0"/>
              <a:t>10/08/2021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84ECA4-FD96-4AFC-915B-64C834C9A81A}" type="slidenum">
              <a:rPr lang="es-MX" smtClean="0"/>
              <a:t>‹Nº›</a:t>
            </a:fld>
            <a:endParaRPr lang="es-MX"/>
          </a:p>
        </p:txBody>
      </p:sp>
    </p:spTree>
    <p:extLst>
      <p:ext uri="{BB962C8B-B14F-4D97-AF65-F5344CB8AC3E}">
        <p14:creationId xmlns:p14="http://schemas.microsoft.com/office/powerpoint/2010/main" val="4130927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2" name="Nivel de texto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32703080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exto del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del título</a:t>
            </a:r>
          </a:p>
        </p:txBody>
      </p:sp>
      <p:sp>
        <p:nvSpPr>
          <p:cNvPr id="30" name="Nivel de texto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4985364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exto del título"/>
          <p:cNvSpPr txBox="1">
            <a:spLocks noGrp="1"/>
          </p:cNvSpPr>
          <p:nvPr>
            <p:ph type="title"/>
          </p:nvPr>
        </p:nvSpPr>
        <p:spPr>
          <a:prstGeom prst="rect">
            <a:avLst/>
          </a:prstGeom>
        </p:spPr>
        <p:txBody>
          <a:bodyPr/>
          <a:lstStyle/>
          <a:p>
            <a:r>
              <a:t>Texto del título</a:t>
            </a:r>
          </a:p>
        </p:txBody>
      </p:sp>
      <p:sp>
        <p:nvSpPr>
          <p:cNvPr id="39" name="Nivel de texto 1…"/>
          <p:cNvSpPr txBox="1">
            <a:spLocks noGrp="1"/>
          </p:cNvSpPr>
          <p:nvPr>
            <p:ph type="body" sz="half" idx="1"/>
          </p:nvPr>
        </p:nvSpPr>
        <p:spPr>
          <a:xfrm>
            <a:off x="838200" y="1825625"/>
            <a:ext cx="5181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0518992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exto del título"/>
          <p:cNvSpPr txBox="1">
            <a:spLocks noGrp="1"/>
          </p:cNvSpPr>
          <p:nvPr>
            <p:ph type="title"/>
          </p:nvPr>
        </p:nvSpPr>
        <p:spPr>
          <a:xfrm>
            <a:off x="839787" y="365125"/>
            <a:ext cx="10515601" cy="1325563"/>
          </a:xfrm>
          <a:prstGeom prst="rect">
            <a:avLst/>
          </a:prstGeom>
        </p:spPr>
        <p:txBody>
          <a:bodyPr/>
          <a:lstStyle/>
          <a:p>
            <a:r>
              <a:t>Texto del título</a:t>
            </a:r>
          </a:p>
        </p:txBody>
      </p:sp>
      <p:sp>
        <p:nvSpPr>
          <p:cNvPr id="48" name="Nivel de texto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e diapositiva"/>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1229679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pic>
        <p:nvPicPr>
          <p:cNvPr id="58" name="Imagen 5" descr="Imagen 5"/>
          <p:cNvPicPr>
            <a:picLocks noChangeAspect="1"/>
          </p:cNvPicPr>
          <p:nvPr/>
        </p:nvPicPr>
        <p:blipFill>
          <a:blip r:embed="rId2"/>
          <a:stretch>
            <a:fillRect/>
          </a:stretch>
        </p:blipFill>
        <p:spPr>
          <a:xfrm>
            <a:off x="10115174" y="-794"/>
            <a:ext cx="2076826" cy="915195"/>
          </a:xfrm>
          <a:prstGeom prst="rect">
            <a:avLst/>
          </a:prstGeom>
          <a:ln w="12700">
            <a:miter lim="400000"/>
          </a:ln>
        </p:spPr>
      </p:pic>
      <p:sp>
        <p:nvSpPr>
          <p:cNvPr id="59" name="Número de diapositiva"/>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5935371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pic>
        <p:nvPicPr>
          <p:cNvPr id="66" name="Imagen 4" descr="Imagen 4"/>
          <p:cNvPicPr>
            <a:picLocks noChangeAspect="1"/>
          </p:cNvPicPr>
          <p:nvPr/>
        </p:nvPicPr>
        <p:blipFill>
          <a:blip r:embed="rId2"/>
          <a:stretch>
            <a:fillRect/>
          </a:stretch>
        </p:blipFill>
        <p:spPr>
          <a:xfrm>
            <a:off x="-3" y="-2"/>
            <a:ext cx="2222940" cy="955967"/>
          </a:xfrm>
          <a:prstGeom prst="rect">
            <a:avLst/>
          </a:prstGeom>
          <a:ln w="12700">
            <a:miter lim="400000"/>
          </a:ln>
        </p:spPr>
      </p:pic>
      <p:pic>
        <p:nvPicPr>
          <p:cNvPr id="67" name="Imagen 5" descr="Imagen 5"/>
          <p:cNvPicPr>
            <a:picLocks noChangeAspect="1"/>
          </p:cNvPicPr>
          <p:nvPr/>
        </p:nvPicPr>
        <p:blipFill>
          <a:blip r:embed="rId3"/>
          <a:stretch>
            <a:fillRect/>
          </a:stretch>
        </p:blipFill>
        <p:spPr>
          <a:xfrm>
            <a:off x="9787469" y="5933209"/>
            <a:ext cx="2404532" cy="924792"/>
          </a:xfrm>
          <a:prstGeom prst="rect">
            <a:avLst/>
          </a:prstGeom>
          <a:ln w="12700">
            <a:miter lim="400000"/>
          </a:ln>
        </p:spPr>
      </p:pic>
      <p:sp>
        <p:nvSpPr>
          <p:cNvPr id="68" name="Número de diapositiva"/>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1578485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5"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76" name="Nivel de texto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77"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8" name="Número de diapositiva"/>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60267352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5"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86"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7" name="Nivel de texto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88" name="Número de diapositiva"/>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01878212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Solo el título">
    <p:spTree>
      <p:nvGrpSpPr>
        <p:cNvPr id="1" name=""/>
        <p:cNvGrpSpPr/>
        <p:nvPr/>
      </p:nvGrpSpPr>
      <p:grpSpPr>
        <a:xfrm>
          <a:off x="0" y="0"/>
          <a:ext cx="0" cy="0"/>
          <a:chOff x="0" y="0"/>
          <a:chExt cx="0" cy="0"/>
        </a:xfrm>
      </p:grpSpPr>
      <p:pic>
        <p:nvPicPr>
          <p:cNvPr id="95" name="Imagen 20" descr="Imagen 20"/>
          <p:cNvPicPr>
            <a:picLocks noChangeAspect="1"/>
          </p:cNvPicPr>
          <p:nvPr/>
        </p:nvPicPr>
        <p:blipFill>
          <a:blip r:embed="rId2"/>
          <a:stretch>
            <a:fillRect/>
          </a:stretch>
        </p:blipFill>
        <p:spPr>
          <a:xfrm>
            <a:off x="9787469" y="87085"/>
            <a:ext cx="2057988" cy="1028701"/>
          </a:xfrm>
          <a:prstGeom prst="rect">
            <a:avLst/>
          </a:prstGeom>
          <a:ln w="12700">
            <a:miter lim="400000"/>
          </a:ln>
        </p:spPr>
      </p:pic>
      <p:sp>
        <p:nvSpPr>
          <p:cNvPr id="96" name="Número de diapositiva"/>
          <p:cNvSpPr txBox="1">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7179334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En blanco">
    <p:spTree>
      <p:nvGrpSpPr>
        <p:cNvPr id="1" name=""/>
        <p:cNvGrpSpPr/>
        <p:nvPr/>
      </p:nvGrpSpPr>
      <p:grpSpPr>
        <a:xfrm>
          <a:off x="0" y="0"/>
          <a:ext cx="0" cy="0"/>
          <a:chOff x="0" y="0"/>
          <a:chExt cx="0" cy="0"/>
        </a:xfrm>
      </p:grpSpPr>
      <p:pic>
        <p:nvPicPr>
          <p:cNvPr id="103" name="Imagen 8" descr="Imagen 8"/>
          <p:cNvPicPr>
            <a:picLocks noChangeAspect="1"/>
          </p:cNvPicPr>
          <p:nvPr/>
        </p:nvPicPr>
        <p:blipFill>
          <a:blip r:embed="rId2"/>
          <a:stretch>
            <a:fillRect/>
          </a:stretch>
        </p:blipFill>
        <p:spPr>
          <a:xfrm>
            <a:off x="-3" y="-2"/>
            <a:ext cx="2222940" cy="955967"/>
          </a:xfrm>
          <a:prstGeom prst="rect">
            <a:avLst/>
          </a:prstGeom>
          <a:ln w="12700">
            <a:miter lim="400000"/>
          </a:ln>
        </p:spPr>
      </p:pic>
      <p:pic>
        <p:nvPicPr>
          <p:cNvPr id="104" name="Imagen 9" descr="Imagen 9"/>
          <p:cNvPicPr>
            <a:picLocks noChangeAspect="1"/>
          </p:cNvPicPr>
          <p:nvPr/>
        </p:nvPicPr>
        <p:blipFill>
          <a:blip r:embed="rId3"/>
          <a:stretch>
            <a:fillRect/>
          </a:stretch>
        </p:blipFill>
        <p:spPr>
          <a:xfrm>
            <a:off x="9787469" y="5933209"/>
            <a:ext cx="2404532" cy="924792"/>
          </a:xfrm>
          <a:prstGeom prst="rect">
            <a:avLst/>
          </a:prstGeom>
          <a:ln w="12700">
            <a:miter lim="400000"/>
          </a:ln>
        </p:spPr>
      </p:pic>
      <p:pic>
        <p:nvPicPr>
          <p:cNvPr id="105" name="Imagen 12" descr="Imagen 12"/>
          <p:cNvPicPr>
            <a:picLocks noChangeAspect="1"/>
          </p:cNvPicPr>
          <p:nvPr/>
        </p:nvPicPr>
        <p:blipFill>
          <a:blip r:embed="rId4"/>
          <a:stretch>
            <a:fillRect/>
          </a:stretch>
        </p:blipFill>
        <p:spPr>
          <a:xfrm>
            <a:off x="9960740" y="0"/>
            <a:ext cx="2057988" cy="1028700"/>
          </a:xfrm>
          <a:prstGeom prst="rect">
            <a:avLst/>
          </a:prstGeom>
          <a:ln w="12700">
            <a:miter lim="400000"/>
          </a:ln>
        </p:spPr>
      </p:pic>
      <p:sp>
        <p:nvSpPr>
          <p:cNvPr id="106" name="Número de diapositiva"/>
          <p:cNvSpPr txBox="1">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2389635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00A3F44-4EB7-4300-B110-FBF9B4CE7327}" type="datetimeFigureOut">
              <a:rPr lang="es-MX" smtClean="0"/>
              <a:t>10/08/2021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284ECA4-FD96-4AFC-915B-64C834C9A81A}" type="slidenum">
              <a:rPr lang="es-MX" smtClean="0"/>
              <a:t>‹Nº›</a:t>
            </a:fld>
            <a:endParaRPr lang="es-MX"/>
          </a:p>
        </p:txBody>
      </p:sp>
    </p:spTree>
    <p:extLst>
      <p:ext uri="{BB962C8B-B14F-4D97-AF65-F5344CB8AC3E}">
        <p14:creationId xmlns:p14="http://schemas.microsoft.com/office/powerpoint/2010/main" val="301195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2_Diseño personalizado">
    <p:spTree>
      <p:nvGrpSpPr>
        <p:cNvPr id="1" name=""/>
        <p:cNvGrpSpPr/>
        <p:nvPr/>
      </p:nvGrpSpPr>
      <p:grpSpPr>
        <a:xfrm>
          <a:off x="0" y="0"/>
          <a:ext cx="0" cy="0"/>
          <a:chOff x="0" y="0"/>
          <a:chExt cx="0" cy="0"/>
        </a:xfrm>
      </p:grpSpPr>
      <p:pic>
        <p:nvPicPr>
          <p:cNvPr id="113" name="Imagen 3" descr="Imagen 3"/>
          <p:cNvPicPr>
            <a:picLocks noChangeAspect="1"/>
          </p:cNvPicPr>
          <p:nvPr/>
        </p:nvPicPr>
        <p:blipFill>
          <a:blip r:embed="rId2"/>
          <a:stretch>
            <a:fillRect/>
          </a:stretch>
        </p:blipFill>
        <p:spPr>
          <a:xfrm>
            <a:off x="9585065" y="23818"/>
            <a:ext cx="2595964" cy="1082889"/>
          </a:xfrm>
          <a:prstGeom prst="rect">
            <a:avLst/>
          </a:prstGeom>
          <a:ln w="12700">
            <a:miter lim="400000"/>
          </a:ln>
        </p:spPr>
      </p:pic>
      <p:pic>
        <p:nvPicPr>
          <p:cNvPr id="114" name="Imagen 4" descr="Imagen 4"/>
          <p:cNvPicPr>
            <a:picLocks noChangeAspect="1"/>
          </p:cNvPicPr>
          <p:nvPr/>
        </p:nvPicPr>
        <p:blipFill>
          <a:blip r:embed="rId3"/>
          <a:stretch>
            <a:fillRect/>
          </a:stretch>
        </p:blipFill>
        <p:spPr>
          <a:xfrm rot="10800000">
            <a:off x="9818913" y="6183086"/>
            <a:ext cx="2373088" cy="674916"/>
          </a:xfrm>
          <a:prstGeom prst="rect">
            <a:avLst/>
          </a:prstGeom>
          <a:ln w="12700">
            <a:miter lim="400000"/>
          </a:ln>
        </p:spPr>
      </p:pic>
      <p:sp>
        <p:nvSpPr>
          <p:cNvPr id="115" name="1 Conector recto"/>
          <p:cNvSpPr/>
          <p:nvPr/>
        </p:nvSpPr>
        <p:spPr>
          <a:xfrm>
            <a:off x="0" y="1125537"/>
            <a:ext cx="12192000" cy="1"/>
          </a:xfrm>
          <a:prstGeom prst="line">
            <a:avLst/>
          </a:prstGeom>
          <a:ln w="19050">
            <a:solidFill>
              <a:srgbClr val="2E75B6"/>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16" name="Número de diapositiva"/>
          <p:cNvSpPr txBox="1">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02730201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Diseño personalizado">
    <p:spTree>
      <p:nvGrpSpPr>
        <p:cNvPr id="1" name=""/>
        <p:cNvGrpSpPr/>
        <p:nvPr/>
      </p:nvGrpSpPr>
      <p:grpSpPr>
        <a:xfrm>
          <a:off x="0" y="0"/>
          <a:ext cx="0" cy="0"/>
          <a:chOff x="0" y="0"/>
          <a:chExt cx="0" cy="0"/>
        </a:xfrm>
      </p:grpSpPr>
      <p:pic>
        <p:nvPicPr>
          <p:cNvPr id="123" name="Imagen 2" descr="Imagen 2"/>
          <p:cNvPicPr>
            <a:picLocks noChangeAspect="1"/>
          </p:cNvPicPr>
          <p:nvPr/>
        </p:nvPicPr>
        <p:blipFill>
          <a:blip r:embed="rId2"/>
          <a:stretch>
            <a:fillRect/>
          </a:stretch>
        </p:blipFill>
        <p:spPr>
          <a:xfrm>
            <a:off x="9585065" y="23818"/>
            <a:ext cx="2595964" cy="1082889"/>
          </a:xfrm>
          <a:prstGeom prst="rect">
            <a:avLst/>
          </a:prstGeom>
          <a:ln w="12700">
            <a:miter lim="400000"/>
          </a:ln>
        </p:spPr>
      </p:pic>
      <p:pic>
        <p:nvPicPr>
          <p:cNvPr id="124" name="Imagen 3" descr="Imagen 3"/>
          <p:cNvPicPr>
            <a:picLocks noChangeAspect="1"/>
          </p:cNvPicPr>
          <p:nvPr/>
        </p:nvPicPr>
        <p:blipFill>
          <a:blip r:embed="rId3"/>
          <a:stretch>
            <a:fillRect/>
          </a:stretch>
        </p:blipFill>
        <p:spPr>
          <a:xfrm>
            <a:off x="-2" y="-2"/>
            <a:ext cx="2963918" cy="854245"/>
          </a:xfrm>
          <a:prstGeom prst="rect">
            <a:avLst/>
          </a:prstGeom>
          <a:ln w="12700">
            <a:miter lim="400000"/>
          </a:ln>
        </p:spPr>
      </p:pic>
      <p:sp>
        <p:nvSpPr>
          <p:cNvPr id="125" name="Número de diapositiva"/>
          <p:cNvSpPr txBox="1">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27395282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Título y objetos">
    <p:spTree>
      <p:nvGrpSpPr>
        <p:cNvPr id="1" name=""/>
        <p:cNvGrpSpPr/>
        <p:nvPr/>
      </p:nvGrpSpPr>
      <p:grpSpPr>
        <a:xfrm>
          <a:off x="0" y="0"/>
          <a:ext cx="0" cy="0"/>
          <a:chOff x="0" y="0"/>
          <a:chExt cx="0" cy="0"/>
        </a:xfrm>
      </p:grpSpPr>
      <p:pic>
        <p:nvPicPr>
          <p:cNvPr id="132" name="Imagen 9" descr="Imagen 9"/>
          <p:cNvPicPr>
            <a:picLocks noChangeAspect="1"/>
          </p:cNvPicPr>
          <p:nvPr/>
        </p:nvPicPr>
        <p:blipFill>
          <a:blip r:embed="rId2"/>
          <a:stretch>
            <a:fillRect/>
          </a:stretch>
        </p:blipFill>
        <p:spPr>
          <a:xfrm>
            <a:off x="9585065" y="23818"/>
            <a:ext cx="2595964" cy="1082889"/>
          </a:xfrm>
          <a:prstGeom prst="rect">
            <a:avLst/>
          </a:prstGeom>
          <a:ln w="12700">
            <a:miter lim="400000"/>
          </a:ln>
        </p:spPr>
      </p:pic>
      <p:pic>
        <p:nvPicPr>
          <p:cNvPr id="133" name="Imagen 10" descr="Imagen 10"/>
          <p:cNvPicPr>
            <a:picLocks noChangeAspect="1"/>
          </p:cNvPicPr>
          <p:nvPr/>
        </p:nvPicPr>
        <p:blipFill>
          <a:blip r:embed="rId3"/>
          <a:stretch>
            <a:fillRect/>
          </a:stretch>
        </p:blipFill>
        <p:spPr>
          <a:xfrm>
            <a:off x="1" y="1"/>
            <a:ext cx="2373087" cy="674916"/>
          </a:xfrm>
          <a:prstGeom prst="rect">
            <a:avLst/>
          </a:prstGeom>
          <a:ln w="12700">
            <a:miter lim="400000"/>
          </a:ln>
        </p:spPr>
      </p:pic>
      <p:sp>
        <p:nvSpPr>
          <p:cNvPr id="134" name="1 Conector recto"/>
          <p:cNvSpPr/>
          <p:nvPr/>
        </p:nvSpPr>
        <p:spPr>
          <a:xfrm>
            <a:off x="0" y="1125537"/>
            <a:ext cx="12192000" cy="1"/>
          </a:xfrm>
          <a:prstGeom prst="line">
            <a:avLst/>
          </a:prstGeom>
          <a:ln w="19050">
            <a:solidFill>
              <a:srgbClr val="2E75B6"/>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35" name="Número de diapositiva"/>
          <p:cNvSpPr txBox="1">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6910418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3_Diapositiva de título">
    <p:spTree>
      <p:nvGrpSpPr>
        <p:cNvPr id="1" name=""/>
        <p:cNvGrpSpPr/>
        <p:nvPr/>
      </p:nvGrpSpPr>
      <p:grpSpPr>
        <a:xfrm>
          <a:off x="0" y="0"/>
          <a:ext cx="0" cy="0"/>
          <a:chOff x="0" y="0"/>
          <a:chExt cx="0" cy="0"/>
        </a:xfrm>
      </p:grpSpPr>
      <p:sp>
        <p:nvSpPr>
          <p:cNvPr id="142" name="Straight Connector 10"/>
          <p:cNvSpPr/>
          <p:nvPr/>
        </p:nvSpPr>
        <p:spPr>
          <a:xfrm flipV="1">
            <a:off x="9876367" y="5148264"/>
            <a:ext cx="2315634" cy="1704976"/>
          </a:xfrm>
          <a:prstGeom prst="line">
            <a:avLst/>
          </a:prstGeom>
          <a:ln>
            <a:solidFill>
              <a:srgbClr val="D9D9D9"/>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3" name="Straight Connector 11"/>
          <p:cNvSpPr/>
          <p:nvPr/>
        </p:nvSpPr>
        <p:spPr>
          <a:xfrm>
            <a:off x="11150599" y="0"/>
            <a:ext cx="1026586" cy="5270500"/>
          </a:xfrm>
          <a:prstGeom prst="line">
            <a:avLst/>
          </a:prstGeom>
          <a:ln>
            <a:solidFill>
              <a:srgbClr val="BFBFBF"/>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4" name="Freeform 13"/>
          <p:cNvSpPr/>
          <p:nvPr/>
        </p:nvSpPr>
        <p:spPr>
          <a:xfrm>
            <a:off x="11493500" y="-7938"/>
            <a:ext cx="711201" cy="6865938"/>
          </a:xfrm>
          <a:custGeom>
            <a:avLst/>
            <a:gdLst/>
            <a:ahLst/>
            <a:cxnLst>
              <a:cxn ang="0">
                <a:pos x="wd2" y="hd2"/>
              </a:cxn>
              <a:cxn ang="5400000">
                <a:pos x="wd2" y="hd2"/>
              </a:cxn>
              <a:cxn ang="10800000">
                <a:pos x="wd2" y="hd2"/>
              </a:cxn>
              <a:cxn ang="16200000">
                <a:pos x="wd2" y="hd2"/>
              </a:cxn>
            </a:cxnLst>
            <a:rect l="0" t="0" r="r" b="b"/>
            <a:pathLst>
              <a:path w="21578" h="21600" extrusionOk="0">
                <a:moveTo>
                  <a:pt x="0" y="0"/>
                </a:moveTo>
                <a:lnTo>
                  <a:pt x="13316" y="21600"/>
                </a:lnTo>
                <a:lnTo>
                  <a:pt x="21569" y="21600"/>
                </a:lnTo>
                <a:cubicBezTo>
                  <a:pt x="21537" y="14400"/>
                  <a:pt x="21600" y="7200"/>
                  <a:pt x="21569" y="0"/>
                </a:cubicBezTo>
                <a:lnTo>
                  <a:pt x="0" y="0"/>
                </a:lnTo>
                <a:close/>
              </a:path>
            </a:pathLst>
          </a:custGeom>
          <a:solidFill>
            <a:schemeClr val="accent1">
              <a:alpha val="20000"/>
            </a:schemeClr>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5" name="Freeform 16"/>
          <p:cNvSpPr/>
          <p:nvPr/>
        </p:nvSpPr>
        <p:spPr>
          <a:xfrm>
            <a:off x="9986433" y="5270500"/>
            <a:ext cx="2216152" cy="1587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544" y="0"/>
                </a:lnTo>
                <a:cubicBezTo>
                  <a:pt x="21563" y="7200"/>
                  <a:pt x="21581" y="14400"/>
                  <a:pt x="21600" y="21600"/>
                </a:cubicBezTo>
                <a:lnTo>
                  <a:pt x="0" y="21600"/>
                </a:lnTo>
                <a:close/>
              </a:path>
            </a:pathLst>
          </a:custGeom>
          <a:solidFill>
            <a:schemeClr val="accent2">
              <a:alpha val="72000"/>
            </a:schemeClr>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6" name="Freeform 17"/>
          <p:cNvSpPr/>
          <p:nvPr/>
        </p:nvSpPr>
        <p:spPr>
          <a:xfrm>
            <a:off x="11315700" y="-7938"/>
            <a:ext cx="889000" cy="6865938"/>
          </a:xfrm>
          <a:custGeom>
            <a:avLst/>
            <a:gdLst/>
            <a:ahLst/>
            <a:cxnLst>
              <a:cxn ang="0">
                <a:pos x="wd2" y="hd2"/>
              </a:cxn>
              <a:cxn ang="5400000">
                <a:pos x="wd2" y="hd2"/>
              </a:cxn>
              <a:cxn ang="10800000">
                <a:pos x="wd2" y="hd2"/>
              </a:cxn>
              <a:cxn ang="16200000">
                <a:pos x="wd2" y="hd2"/>
              </a:cxn>
            </a:cxnLst>
            <a:rect l="0" t="0" r="r" b="b"/>
            <a:pathLst>
              <a:path w="21600" h="21600" extrusionOk="0">
                <a:moveTo>
                  <a:pt x="17053" y="0"/>
                </a:moveTo>
                <a:lnTo>
                  <a:pt x="0" y="21600"/>
                </a:lnTo>
                <a:lnTo>
                  <a:pt x="21600" y="21600"/>
                </a:lnTo>
                <a:cubicBezTo>
                  <a:pt x="21553" y="14400"/>
                  <a:pt x="21505" y="7200"/>
                  <a:pt x="21458" y="0"/>
                </a:cubicBezTo>
                <a:lnTo>
                  <a:pt x="17053" y="0"/>
                </a:lnTo>
                <a:close/>
              </a:path>
            </a:pathLst>
          </a:custGeom>
          <a:solidFill>
            <a:srgbClr val="FBE5D6">
              <a:alpha val="70000"/>
            </a:srgbClr>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47" name="Freeform 18"/>
          <p:cNvSpPr/>
          <p:nvPr/>
        </p:nvSpPr>
        <p:spPr>
          <a:xfrm>
            <a:off x="-10584" y="-7939"/>
            <a:ext cx="408518" cy="5697539"/>
          </a:xfrm>
          <a:custGeom>
            <a:avLst/>
            <a:gdLst/>
            <a:ahLst/>
            <a:cxnLst>
              <a:cxn ang="0">
                <a:pos x="wd2" y="hd2"/>
              </a:cxn>
              <a:cxn ang="5400000">
                <a:pos x="wd2" y="hd2"/>
              </a:cxn>
              <a:cxn ang="10800000">
                <a:pos x="wd2" y="hd2"/>
              </a:cxn>
              <a:cxn ang="16200000">
                <a:pos x="wd2" y="hd2"/>
              </a:cxn>
            </a:cxnLst>
            <a:rect l="0" t="0" r="r" b="b"/>
            <a:pathLst>
              <a:path w="21600" h="21600" extrusionOk="0">
                <a:moveTo>
                  <a:pt x="0" y="32"/>
                </a:moveTo>
                <a:lnTo>
                  <a:pt x="21600" y="0"/>
                </a:lnTo>
                <a:lnTo>
                  <a:pt x="21600" y="64"/>
                </a:lnTo>
                <a:lnTo>
                  <a:pt x="0" y="21600"/>
                </a:lnTo>
                <a:lnTo>
                  <a:pt x="0" y="32"/>
                </a:lnTo>
                <a:close/>
              </a:path>
            </a:pathLst>
          </a:custGeom>
          <a:solidFill>
            <a:srgbClr val="BDD7EE">
              <a:alpha val="85000"/>
            </a:srgbClr>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48" name="Imagen 25" descr="Imagen 25"/>
          <p:cNvPicPr>
            <a:picLocks noChangeAspect="1"/>
          </p:cNvPicPr>
          <p:nvPr/>
        </p:nvPicPr>
        <p:blipFill>
          <a:blip r:embed="rId2"/>
          <a:stretch>
            <a:fillRect/>
          </a:stretch>
        </p:blipFill>
        <p:spPr>
          <a:xfrm>
            <a:off x="192616" y="120650"/>
            <a:ext cx="4445001" cy="1390650"/>
          </a:xfrm>
          <a:prstGeom prst="rect">
            <a:avLst/>
          </a:prstGeom>
          <a:ln w="12700">
            <a:miter lim="400000"/>
          </a:ln>
        </p:spPr>
      </p:pic>
      <p:sp>
        <p:nvSpPr>
          <p:cNvPr id="149" name="Freeform 20"/>
          <p:cNvSpPr/>
          <p:nvPr/>
        </p:nvSpPr>
        <p:spPr>
          <a:xfrm>
            <a:off x="11624733" y="-7938"/>
            <a:ext cx="567268" cy="6865938"/>
          </a:xfrm>
          <a:custGeom>
            <a:avLst/>
            <a:gdLst/>
            <a:ahLst/>
            <a:cxnLst>
              <a:cxn ang="0">
                <a:pos x="wd2" y="hd2"/>
              </a:cxn>
              <a:cxn ang="5400000">
                <a:pos x="wd2" y="hd2"/>
              </a:cxn>
              <a:cxn ang="10800000">
                <a:pos x="wd2" y="hd2"/>
              </a:cxn>
              <a:cxn ang="16200000">
                <a:pos x="wd2" y="hd2"/>
              </a:cxn>
            </a:cxnLst>
            <a:rect l="0" t="0" r="r" b="b"/>
            <a:pathLst>
              <a:path w="21556" h="21600" extrusionOk="0">
                <a:moveTo>
                  <a:pt x="0" y="0"/>
                </a:moveTo>
                <a:lnTo>
                  <a:pt x="18966" y="21600"/>
                </a:lnTo>
                <a:lnTo>
                  <a:pt x="21552" y="21600"/>
                </a:lnTo>
                <a:cubicBezTo>
                  <a:pt x="21600" y="14391"/>
                  <a:pt x="21217" y="7209"/>
                  <a:pt x="21265" y="0"/>
                </a:cubicBezTo>
                <a:lnTo>
                  <a:pt x="0" y="0"/>
                </a:lnTo>
                <a:close/>
              </a:path>
            </a:pathLst>
          </a:custGeom>
          <a:solidFill>
            <a:schemeClr val="accent1">
              <a:alpha val="64999"/>
            </a:schemeClr>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50" name="Freeform 21"/>
          <p:cNvSpPr/>
          <p:nvPr/>
        </p:nvSpPr>
        <p:spPr>
          <a:xfrm>
            <a:off x="11129433" y="5318125"/>
            <a:ext cx="1056218" cy="1587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500" y="0"/>
                </a:lnTo>
                <a:cubicBezTo>
                  <a:pt x="21533" y="7181"/>
                  <a:pt x="21567" y="14363"/>
                  <a:pt x="21600" y="21544"/>
                </a:cubicBezTo>
                <a:lnTo>
                  <a:pt x="0" y="21600"/>
                </a:lnTo>
                <a:close/>
              </a:path>
            </a:pathLst>
          </a:custGeom>
          <a:solidFill>
            <a:srgbClr val="BDD7EE">
              <a:alpha val="80000"/>
            </a:srgbClr>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51" name="Número de diapositiva"/>
          <p:cNvSpPr txBox="1">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00132099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Diapositiva de título">
    <p:spTree>
      <p:nvGrpSpPr>
        <p:cNvPr id="1" name=""/>
        <p:cNvGrpSpPr/>
        <p:nvPr/>
      </p:nvGrpSpPr>
      <p:grpSpPr>
        <a:xfrm>
          <a:off x="0" y="0"/>
          <a:ext cx="0" cy="0"/>
          <a:chOff x="0" y="0"/>
          <a:chExt cx="0" cy="0"/>
        </a:xfrm>
      </p:grpSpPr>
      <p:sp>
        <p:nvSpPr>
          <p:cNvPr id="158" name="Nivel de texto 1…"/>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Nivel de texto 1</a:t>
            </a:r>
          </a:p>
          <a:p>
            <a:pPr lvl="1"/>
            <a:r>
              <a:t>Nivel de texto 2</a:t>
            </a:r>
          </a:p>
          <a:p>
            <a:pPr lvl="2"/>
            <a:r>
              <a:t>Nivel de texto 3</a:t>
            </a:r>
          </a:p>
          <a:p>
            <a:pPr lvl="3"/>
            <a:r>
              <a:t>Nivel de texto 4</a:t>
            </a:r>
          </a:p>
          <a:p>
            <a:pPr lvl="4"/>
            <a:r>
              <a:t>Nivel de texto 5</a:t>
            </a:r>
          </a:p>
        </p:txBody>
      </p:sp>
      <p:sp>
        <p:nvSpPr>
          <p:cNvPr id="159" name="Número de diapositiva"/>
          <p:cNvSpPr txBox="1">
            <a:spLocks noGrp="1"/>
          </p:cNvSpPr>
          <p:nvPr>
            <p:ph type="sldNum" sz="quarter" idx="2"/>
          </p:nvPr>
        </p:nvSpPr>
        <p:spPr>
          <a:xfrm>
            <a:off x="5892800" y="6172200"/>
            <a:ext cx="2844800" cy="3683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98483647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2_En blanco">
    <p:spTree>
      <p:nvGrpSpPr>
        <p:cNvPr id="1" name=""/>
        <p:cNvGrpSpPr/>
        <p:nvPr/>
      </p:nvGrpSpPr>
      <p:grpSpPr>
        <a:xfrm>
          <a:off x="0" y="0"/>
          <a:ext cx="0" cy="0"/>
          <a:chOff x="0" y="0"/>
          <a:chExt cx="0" cy="0"/>
        </a:xfrm>
      </p:grpSpPr>
      <p:grpSp>
        <p:nvGrpSpPr>
          <p:cNvPr id="196" name="Group 6"/>
          <p:cNvGrpSpPr/>
          <p:nvPr/>
        </p:nvGrpSpPr>
        <p:grpSpPr>
          <a:xfrm>
            <a:off x="-1" y="-8467"/>
            <a:ext cx="12192001" cy="6866468"/>
            <a:chOff x="0" y="0"/>
            <a:chExt cx="12192000" cy="6866467"/>
          </a:xfrm>
        </p:grpSpPr>
        <p:sp>
          <p:nvSpPr>
            <p:cNvPr id="186" name="Straight Connector 19"/>
            <p:cNvSpPr/>
            <p:nvPr/>
          </p:nvSpPr>
          <p:spPr>
            <a:xfrm>
              <a:off x="9371012" y="8466"/>
              <a:ext cx="1219201" cy="6858002"/>
            </a:xfrm>
            <a:prstGeom prst="line">
              <a:avLst/>
            </a:prstGeom>
            <a:noFill/>
            <a:ln w="9525" cap="rnd">
              <a:solidFill>
                <a:srgbClr val="BFBFBF"/>
              </a:solidFill>
              <a:prstDash val="solid"/>
              <a:round/>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Trebuchet MS"/>
                  <a:ea typeface="Trebuchet MS"/>
                  <a:cs typeface="Trebuchet MS"/>
                  <a:sym typeface="Trebuchet MS"/>
                </a:defRPr>
              </a:pPr>
              <a:endParaRPr kumimoji="0" sz="1800" b="0" i="0" u="none" strike="noStrike" kern="0" cap="none" spc="0" normalizeH="0" baseline="0" noProof="0">
                <a:ln>
                  <a:noFill/>
                </a:ln>
                <a:solidFill>
                  <a:srgbClr val="000000"/>
                </a:solidFill>
                <a:effectLst/>
                <a:uLnTx/>
                <a:uFillTx/>
                <a:latin typeface="Trebuchet MS"/>
                <a:sym typeface="Trebuchet MS"/>
              </a:endParaRPr>
            </a:p>
          </p:txBody>
        </p:sp>
        <p:sp>
          <p:nvSpPr>
            <p:cNvPr id="187" name="Straight Connector 20"/>
            <p:cNvSpPr/>
            <p:nvPr/>
          </p:nvSpPr>
          <p:spPr>
            <a:xfrm flipH="1">
              <a:off x="7425266" y="3689880"/>
              <a:ext cx="4763559" cy="3176587"/>
            </a:xfrm>
            <a:prstGeom prst="line">
              <a:avLst/>
            </a:prstGeom>
            <a:noFill/>
            <a:ln w="9525" cap="rnd">
              <a:solidFill>
                <a:srgbClr val="D9D9D9"/>
              </a:solidFill>
              <a:prstDash val="solid"/>
              <a:round/>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Trebuchet MS"/>
                  <a:ea typeface="Trebuchet MS"/>
                  <a:cs typeface="Trebuchet MS"/>
                  <a:sym typeface="Trebuchet MS"/>
                </a:defRPr>
              </a:pPr>
              <a:endParaRPr kumimoji="0" sz="1800" b="0" i="0" u="none" strike="noStrike" kern="0" cap="none" spc="0" normalizeH="0" baseline="0" noProof="0">
                <a:ln>
                  <a:noFill/>
                </a:ln>
                <a:solidFill>
                  <a:srgbClr val="000000"/>
                </a:solidFill>
                <a:effectLst/>
                <a:uLnTx/>
                <a:uFillTx/>
                <a:latin typeface="Trebuchet MS"/>
                <a:sym typeface="Trebuchet MS"/>
              </a:endParaRPr>
            </a:p>
          </p:txBody>
        </p:sp>
        <p:sp>
          <p:nvSpPr>
            <p:cNvPr id="188" name="Rectangle 23"/>
            <p:cNvSpPr/>
            <p:nvPr/>
          </p:nvSpPr>
          <p:spPr>
            <a:xfrm>
              <a:off x="9181476" y="0"/>
              <a:ext cx="3007349" cy="6866467"/>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D9D1C3">
                <a:alpha val="30000"/>
              </a:srgbClr>
            </a:solid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Trebuchet MS"/>
                  <a:ea typeface="Trebuchet MS"/>
                  <a:cs typeface="Trebuchet MS"/>
                  <a:sym typeface="Trebuchet MS"/>
                </a:defRPr>
              </a:pPr>
              <a:endParaRPr kumimoji="0" sz="1800" b="0" i="0" u="none" strike="noStrike" kern="0" cap="none" spc="0" normalizeH="0" baseline="0" noProof="0">
                <a:ln>
                  <a:noFill/>
                </a:ln>
                <a:solidFill>
                  <a:srgbClr val="000000"/>
                </a:solidFill>
                <a:effectLst/>
                <a:uLnTx/>
                <a:uFillTx/>
                <a:latin typeface="Trebuchet MS"/>
                <a:sym typeface="Trebuchet MS"/>
              </a:endParaRPr>
            </a:p>
          </p:txBody>
        </p:sp>
        <p:sp>
          <p:nvSpPr>
            <p:cNvPr id="189" name="Rectangle 25"/>
            <p:cNvSpPr/>
            <p:nvPr/>
          </p:nvSpPr>
          <p:spPr>
            <a:xfrm>
              <a:off x="9603441" y="0"/>
              <a:ext cx="2588559"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D9D1C3">
                <a:alpha val="20000"/>
              </a:srgbClr>
            </a:solid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Trebuchet MS"/>
                  <a:ea typeface="Trebuchet MS"/>
                  <a:cs typeface="Trebuchet MS"/>
                  <a:sym typeface="Trebuchet MS"/>
                </a:defRPr>
              </a:pPr>
              <a:endParaRPr kumimoji="0" sz="1800" b="0" i="0" u="none" strike="noStrike" kern="0" cap="none" spc="0" normalizeH="0" baseline="0" noProof="0">
                <a:ln>
                  <a:noFill/>
                </a:ln>
                <a:solidFill>
                  <a:srgbClr val="000000"/>
                </a:solidFill>
                <a:effectLst/>
                <a:uLnTx/>
                <a:uFillTx/>
                <a:latin typeface="Trebuchet MS"/>
                <a:sym typeface="Trebuchet MS"/>
              </a:endParaRPr>
            </a:p>
          </p:txBody>
        </p:sp>
        <p:sp>
          <p:nvSpPr>
            <p:cNvPr id="190" name="Isosceles Triangle 23"/>
            <p:cNvSpPr/>
            <p:nvPr/>
          </p:nvSpPr>
          <p:spPr>
            <a:xfrm>
              <a:off x="8932333" y="3056466"/>
              <a:ext cx="3259667" cy="3810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7A7F85">
                <a:alpha val="72000"/>
              </a:srgbClr>
            </a:solid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Trebuchet MS"/>
                  <a:ea typeface="Trebuchet MS"/>
                  <a:cs typeface="Trebuchet MS"/>
                  <a:sym typeface="Trebuchet MS"/>
                </a:defRPr>
              </a:pPr>
              <a:endParaRPr kumimoji="0" sz="1800" b="0" i="0" u="none" strike="noStrike" kern="0" cap="none" spc="0" normalizeH="0" baseline="0" noProof="0">
                <a:ln>
                  <a:noFill/>
                </a:ln>
                <a:solidFill>
                  <a:srgbClr val="000000"/>
                </a:solidFill>
                <a:effectLst/>
                <a:uLnTx/>
                <a:uFillTx/>
                <a:latin typeface="Trebuchet MS"/>
                <a:sym typeface="Trebuchet MS"/>
              </a:endParaRPr>
            </a:p>
          </p:txBody>
        </p:sp>
        <p:sp>
          <p:nvSpPr>
            <p:cNvPr id="191" name="Rectangle 27"/>
            <p:cNvSpPr/>
            <p:nvPr/>
          </p:nvSpPr>
          <p:spPr>
            <a:xfrm>
              <a:off x="9334500" y="0"/>
              <a:ext cx="2854326" cy="686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5B5F64">
                <a:alpha val="70000"/>
              </a:srgbClr>
            </a:solid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Trebuchet MS"/>
                  <a:ea typeface="Trebuchet MS"/>
                  <a:cs typeface="Trebuchet MS"/>
                  <a:sym typeface="Trebuchet MS"/>
                </a:defRPr>
              </a:pPr>
              <a:endParaRPr kumimoji="0" sz="1800" b="0" i="0" u="none" strike="noStrike" kern="0" cap="none" spc="0" normalizeH="0" baseline="0" noProof="0">
                <a:ln>
                  <a:noFill/>
                </a:ln>
                <a:solidFill>
                  <a:srgbClr val="000000"/>
                </a:solidFill>
                <a:effectLst/>
                <a:uLnTx/>
                <a:uFillTx/>
                <a:latin typeface="Trebuchet MS"/>
                <a:sym typeface="Trebuchet MS"/>
              </a:endParaRPr>
            </a:p>
          </p:txBody>
        </p:sp>
        <p:sp>
          <p:nvSpPr>
            <p:cNvPr id="192"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E8E3DB">
                <a:alpha val="70000"/>
              </a:srgbClr>
            </a:solid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Trebuchet MS"/>
                  <a:ea typeface="Trebuchet MS"/>
                  <a:cs typeface="Trebuchet MS"/>
                  <a:sym typeface="Trebuchet MS"/>
                </a:defRPr>
              </a:pPr>
              <a:endParaRPr kumimoji="0" sz="1800" b="0" i="0" u="none" strike="noStrike" kern="0" cap="none" spc="0" normalizeH="0" baseline="0" noProof="0">
                <a:ln>
                  <a:noFill/>
                </a:ln>
                <a:solidFill>
                  <a:srgbClr val="000000"/>
                </a:solidFill>
                <a:effectLst/>
                <a:uLnTx/>
                <a:uFillTx/>
                <a:latin typeface="Trebuchet MS"/>
                <a:sym typeface="Trebuchet MS"/>
              </a:endParaRPr>
            </a:p>
          </p:txBody>
        </p:sp>
        <p:sp>
          <p:nvSpPr>
            <p:cNvPr id="193" name="Rectangle 29"/>
            <p:cNvSpPr/>
            <p:nvPr/>
          </p:nvSpPr>
          <p:spPr>
            <a:xfrm>
              <a:off x="10938998"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D9D1C3">
                <a:alpha val="64999"/>
              </a:srgbClr>
            </a:solid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Trebuchet MS"/>
                  <a:ea typeface="Trebuchet MS"/>
                  <a:cs typeface="Trebuchet MS"/>
                  <a:sym typeface="Trebuchet MS"/>
                </a:defRPr>
              </a:pPr>
              <a:endParaRPr kumimoji="0" sz="1800" b="0" i="0" u="none" strike="noStrike" kern="0" cap="none" spc="0" normalizeH="0" baseline="0" noProof="0">
                <a:ln>
                  <a:noFill/>
                </a:ln>
                <a:solidFill>
                  <a:srgbClr val="000000"/>
                </a:solidFill>
                <a:effectLst/>
                <a:uLnTx/>
                <a:uFillTx/>
                <a:latin typeface="Trebuchet MS"/>
                <a:sym typeface="Trebuchet MS"/>
              </a:endParaRPr>
            </a:p>
          </p:txBody>
        </p:sp>
        <p:sp>
          <p:nvSpPr>
            <p:cNvPr id="194"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D9D1C3">
                <a:alpha val="80000"/>
              </a:srgbClr>
            </a:solid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Trebuchet MS"/>
                  <a:ea typeface="Trebuchet MS"/>
                  <a:cs typeface="Trebuchet MS"/>
                  <a:sym typeface="Trebuchet MS"/>
                </a:defRPr>
              </a:pPr>
              <a:endParaRPr kumimoji="0" sz="1800" b="0" i="0" u="none" strike="noStrike" kern="0" cap="none" spc="0" normalizeH="0" baseline="0" noProof="0">
                <a:ln>
                  <a:noFill/>
                </a:ln>
                <a:solidFill>
                  <a:srgbClr val="000000"/>
                </a:solidFill>
                <a:effectLst/>
                <a:uLnTx/>
                <a:uFillTx/>
                <a:latin typeface="Trebuchet MS"/>
                <a:sym typeface="Trebuchet MS"/>
              </a:endParaRPr>
            </a:p>
          </p:txBody>
        </p:sp>
        <p:sp>
          <p:nvSpPr>
            <p:cNvPr id="195" name="Isosceles Triangle 28"/>
            <p:cNvSpPr/>
            <p:nvPr/>
          </p:nvSpPr>
          <p:spPr>
            <a:xfrm>
              <a:off x="-1" y="4021666"/>
              <a:ext cx="448734" cy="2844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D9D1C3">
                <a:alpha val="85000"/>
              </a:srgbClr>
            </a:solid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latin typeface="Trebuchet MS"/>
                  <a:ea typeface="Trebuchet MS"/>
                  <a:cs typeface="Trebuchet MS"/>
                  <a:sym typeface="Trebuchet MS"/>
                </a:defRPr>
              </a:pPr>
              <a:endParaRPr kumimoji="0" sz="1800" b="0" i="0" u="none" strike="noStrike" kern="0" cap="none" spc="0" normalizeH="0" baseline="0" noProof="0">
                <a:ln>
                  <a:noFill/>
                </a:ln>
                <a:solidFill>
                  <a:srgbClr val="000000"/>
                </a:solidFill>
                <a:effectLst/>
                <a:uLnTx/>
                <a:uFillTx/>
                <a:latin typeface="Trebuchet MS"/>
                <a:sym typeface="Trebuchet MS"/>
              </a:endParaRPr>
            </a:p>
          </p:txBody>
        </p:sp>
      </p:grpSp>
      <p:sp>
        <p:nvSpPr>
          <p:cNvPr id="197" name="Número de diapositiva"/>
          <p:cNvSpPr txBox="1">
            <a:spLocks noGrp="1"/>
          </p:cNvSpPr>
          <p:nvPr>
            <p:ph type="sldNum" sz="quarter" idx="2"/>
          </p:nvPr>
        </p:nvSpPr>
        <p:spPr>
          <a:xfrm>
            <a:off x="10205003" y="6114718"/>
            <a:ext cx="224022" cy="218441"/>
          </a:xfrm>
          <a:prstGeom prst="rect">
            <a:avLst/>
          </a:prstGeom>
        </p:spPr>
        <p:txBody>
          <a:bodyPr/>
          <a:lstStyle>
            <a:lvl1pPr defTabSz="457200">
              <a:defRPr sz="900">
                <a:solidFill>
                  <a:srgbClr val="D9D1C3"/>
                </a:solidFill>
                <a:latin typeface="Trebuchet MS"/>
                <a:ea typeface="Trebuchet MS"/>
                <a:cs typeface="Trebuchet MS"/>
                <a:sym typeface="Trebuchet MS"/>
              </a:defRPr>
            </a:lvl1pP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D9D1C3"/>
                </a:solidFill>
                <a:effectLst/>
                <a:uLnTx/>
                <a:uFillTx/>
                <a:latin typeface="Trebuchet MS"/>
                <a:sym typeface="Trebuchet MS"/>
              </a:rPr>
              <a:pPr marL="0" marR="0" lvl="0" indent="0" algn="r" defTabSz="457200" rtl="0" eaLnBrk="1" fontAlgn="auto" latinLnBrk="0" hangingPunct="0">
                <a:lnSpc>
                  <a:spcPct val="100000"/>
                </a:lnSpc>
                <a:spcBef>
                  <a:spcPts val="0"/>
                </a:spcBef>
                <a:spcAft>
                  <a:spcPts val="0"/>
                </a:spcAft>
                <a:buClrTx/>
                <a:buSzTx/>
                <a:buFontTx/>
                <a:buNone/>
                <a:tabLst/>
                <a:defRPr/>
              </a:pPr>
              <a:t>‹Nº›</a:t>
            </a:fld>
            <a:endParaRPr kumimoji="0" sz="900" b="0" i="0" u="none" strike="noStrike" kern="0" cap="none" spc="0" normalizeH="0" baseline="0" noProof="0">
              <a:ln>
                <a:noFill/>
              </a:ln>
              <a:solidFill>
                <a:srgbClr val="D9D1C3"/>
              </a:solidFill>
              <a:effectLst/>
              <a:uLnTx/>
              <a:uFillTx/>
              <a:latin typeface="Trebuchet MS"/>
              <a:sym typeface="Trebuchet MS"/>
            </a:endParaRPr>
          </a:p>
        </p:txBody>
      </p:sp>
      <p:pic>
        <p:nvPicPr>
          <p:cNvPr id="198" name="Imagen 4" descr="Imagen 4"/>
          <p:cNvPicPr>
            <a:picLocks noChangeAspect="1"/>
          </p:cNvPicPr>
          <p:nvPr/>
        </p:nvPicPr>
        <p:blipFill>
          <a:blip r:embed="rId2"/>
          <a:stretch>
            <a:fillRect/>
          </a:stretch>
        </p:blipFill>
        <p:spPr>
          <a:xfrm>
            <a:off x="430137" y="138542"/>
            <a:ext cx="1398673" cy="481766"/>
          </a:xfrm>
          <a:prstGeom prst="rect">
            <a:avLst/>
          </a:prstGeom>
          <a:ln w="12700">
            <a:miter lim="400000"/>
          </a:ln>
        </p:spPr>
      </p:pic>
    </p:spTree>
    <p:extLst>
      <p:ext uri="{BB962C8B-B14F-4D97-AF65-F5344CB8AC3E}">
        <p14:creationId xmlns:p14="http://schemas.microsoft.com/office/powerpoint/2010/main" val="239257997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00A3F44-4EB7-4300-B110-FBF9B4CE7327}" type="datetimeFigureOut">
              <a:rPr lang="es-MX" smtClean="0"/>
              <a:t>10/08/2021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84ECA4-FD96-4AFC-915B-64C834C9A81A}" type="slidenum">
              <a:rPr lang="es-MX" smtClean="0"/>
              <a:t>‹Nº›</a:t>
            </a:fld>
            <a:endParaRPr lang="es-MX"/>
          </a:p>
        </p:txBody>
      </p:sp>
    </p:spTree>
    <p:extLst>
      <p:ext uri="{BB962C8B-B14F-4D97-AF65-F5344CB8AC3E}">
        <p14:creationId xmlns:p14="http://schemas.microsoft.com/office/powerpoint/2010/main" val="281354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00A3F44-4EB7-4300-B110-FBF9B4CE7327}" type="datetimeFigureOut">
              <a:rPr lang="es-MX" smtClean="0"/>
              <a:t>10/08/2021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284ECA4-FD96-4AFC-915B-64C834C9A81A}" type="slidenum">
              <a:rPr lang="es-MX" smtClean="0"/>
              <a:t>‹Nº›</a:t>
            </a:fld>
            <a:endParaRPr lang="es-MX"/>
          </a:p>
        </p:txBody>
      </p:sp>
    </p:spTree>
    <p:extLst>
      <p:ext uri="{BB962C8B-B14F-4D97-AF65-F5344CB8AC3E}">
        <p14:creationId xmlns:p14="http://schemas.microsoft.com/office/powerpoint/2010/main" val="158891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00A3F44-4EB7-4300-B110-FBF9B4CE7327}" type="datetimeFigureOut">
              <a:rPr lang="es-MX" smtClean="0"/>
              <a:t>10/08/2021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284ECA4-FD96-4AFC-915B-64C834C9A81A}" type="slidenum">
              <a:rPr lang="es-MX" smtClean="0"/>
              <a:t>‹Nº›</a:t>
            </a:fld>
            <a:endParaRPr lang="es-MX"/>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5175" y="-794"/>
            <a:ext cx="2076825" cy="915194"/>
          </a:xfrm>
          <a:prstGeom prst="rect">
            <a:avLst/>
          </a:prstGeom>
        </p:spPr>
      </p:pic>
    </p:spTree>
    <p:extLst>
      <p:ext uri="{BB962C8B-B14F-4D97-AF65-F5344CB8AC3E}">
        <p14:creationId xmlns:p14="http://schemas.microsoft.com/office/powerpoint/2010/main" val="134276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pic>
        <p:nvPicPr>
          <p:cNvPr id="8" name="Imagen 7">
            <a:extLst>
              <a:ext uri="{FF2B5EF4-FFF2-40B4-BE49-F238E27FC236}">
                <a16:creationId xmlns:a16="http://schemas.microsoft.com/office/drawing/2014/main" xmlns="" id="{A615C420-3591-BD4A-AE12-6FB861CF59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5714" y="168661"/>
            <a:ext cx="713538" cy="832436"/>
          </a:xfrm>
          <a:prstGeom prst="rect">
            <a:avLst/>
          </a:prstGeom>
        </p:spPr>
      </p:pic>
    </p:spTree>
    <p:extLst>
      <p:ext uri="{BB962C8B-B14F-4D97-AF65-F5344CB8AC3E}">
        <p14:creationId xmlns:p14="http://schemas.microsoft.com/office/powerpoint/2010/main" val="175234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00A3F44-4EB7-4300-B110-FBF9B4CE7327}" type="datetimeFigureOut">
              <a:rPr lang="es-MX" smtClean="0"/>
              <a:t>10/08/2021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84ECA4-FD96-4AFC-915B-64C834C9A81A}" type="slidenum">
              <a:rPr lang="es-MX" smtClean="0"/>
              <a:t>‹Nº›</a:t>
            </a:fld>
            <a:endParaRPr lang="es-MX"/>
          </a:p>
        </p:txBody>
      </p:sp>
    </p:spTree>
    <p:extLst>
      <p:ext uri="{BB962C8B-B14F-4D97-AF65-F5344CB8AC3E}">
        <p14:creationId xmlns:p14="http://schemas.microsoft.com/office/powerpoint/2010/main" val="398548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00A3F44-4EB7-4300-B110-FBF9B4CE7327}" type="datetimeFigureOut">
              <a:rPr lang="es-MX" smtClean="0"/>
              <a:t>10/08/2021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284ECA4-FD96-4AFC-915B-64C834C9A81A}" type="slidenum">
              <a:rPr lang="es-MX" smtClean="0"/>
              <a:t>‹Nº›</a:t>
            </a:fld>
            <a:endParaRPr lang="es-MX"/>
          </a:p>
        </p:txBody>
      </p:sp>
    </p:spTree>
    <p:extLst>
      <p:ext uri="{BB962C8B-B14F-4D97-AF65-F5344CB8AC3E}">
        <p14:creationId xmlns:p14="http://schemas.microsoft.com/office/powerpoint/2010/main" val="324909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A3F44-4EB7-4300-B110-FBF9B4CE7327}" type="datetimeFigureOut">
              <a:rPr lang="es-MX" smtClean="0"/>
              <a:t>10/08/2021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4ECA4-FD96-4AFC-915B-64C834C9A81A}" type="slidenum">
              <a:rPr lang="es-MX" smtClean="0"/>
              <a:t>‹Nº›</a:t>
            </a:fld>
            <a:endParaRPr lang="es-MX"/>
          </a:p>
        </p:txBody>
      </p:sp>
    </p:spTree>
    <p:extLst>
      <p:ext uri="{BB962C8B-B14F-4D97-AF65-F5344CB8AC3E}">
        <p14:creationId xmlns:p14="http://schemas.microsoft.com/office/powerpoint/2010/main" val="23413153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79" r:id="rId13"/>
    <p:sldLayoutId id="2147483710" r:id="rId14"/>
    <p:sldLayoutId id="2147483711" r:id="rId15"/>
    <p:sldLayoutId id="2147483712" r:id="rId16"/>
    <p:sldLayoutId id="2147483714" r:id="rId17"/>
    <p:sldLayoutId id="2147483715" r:id="rId18"/>
    <p:sldLayoutId id="214748373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‹Nº›</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5170181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0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0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hyperlink" Target="https://www.disciplinafinanciera.hacienda.gob.mx/es/DISCIPLINA_FINANCIERA/Motor_Calculo" TargetMode="External"/><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1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4.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70.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11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54.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1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95.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94.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1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4.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118.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6.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54.png"/></Relationships>
</file>

<file path=ppt/slides/_rels/slide11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54.png"/><Relationship Id="rId7" Type="http://schemas.openxmlformats.org/officeDocument/2006/relationships/image" Target="../media/image120.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18" Type="http://schemas.openxmlformats.org/officeDocument/2006/relationships/image" Target="../media/image136.png"/><Relationship Id="rId3" Type="http://schemas.openxmlformats.org/officeDocument/2006/relationships/image" Target="../media/image54.png"/><Relationship Id="rId21" Type="http://schemas.openxmlformats.org/officeDocument/2006/relationships/image" Target="../media/image139.png"/><Relationship Id="rId7" Type="http://schemas.openxmlformats.org/officeDocument/2006/relationships/image" Target="../media/image125.png"/><Relationship Id="rId12" Type="http://schemas.openxmlformats.org/officeDocument/2006/relationships/image" Target="../media/image130.png"/><Relationship Id="rId17" Type="http://schemas.openxmlformats.org/officeDocument/2006/relationships/image" Target="../media/image135.png"/><Relationship Id="rId2" Type="http://schemas.openxmlformats.org/officeDocument/2006/relationships/image" Target="../media/image53.png"/><Relationship Id="rId16" Type="http://schemas.openxmlformats.org/officeDocument/2006/relationships/image" Target="../media/image134.png"/><Relationship Id="rId20"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29.png"/><Relationship Id="rId24" Type="http://schemas.openxmlformats.org/officeDocument/2006/relationships/image" Target="../media/image142.png"/><Relationship Id="rId5" Type="http://schemas.openxmlformats.org/officeDocument/2006/relationships/image" Target="../media/image123.png"/><Relationship Id="rId15" Type="http://schemas.openxmlformats.org/officeDocument/2006/relationships/image" Target="../media/image133.png"/><Relationship Id="rId23" Type="http://schemas.openxmlformats.org/officeDocument/2006/relationships/image" Target="../media/image141.png"/><Relationship Id="rId10" Type="http://schemas.openxmlformats.org/officeDocument/2006/relationships/image" Target="../media/image128.png"/><Relationship Id="rId19" Type="http://schemas.openxmlformats.org/officeDocument/2006/relationships/image" Target="../media/image137.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2.png"/><Relationship Id="rId22" Type="http://schemas.openxmlformats.org/officeDocument/2006/relationships/image" Target="../media/image140.png"/></Relationships>
</file>

<file path=ppt/slides/_rels/slide121.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18" Type="http://schemas.openxmlformats.org/officeDocument/2006/relationships/image" Target="../media/image157.png"/><Relationship Id="rId3" Type="http://schemas.openxmlformats.org/officeDocument/2006/relationships/image" Target="../media/image54.png"/><Relationship Id="rId7" Type="http://schemas.openxmlformats.org/officeDocument/2006/relationships/image" Target="../media/image146.png"/><Relationship Id="rId12" Type="http://schemas.openxmlformats.org/officeDocument/2006/relationships/image" Target="../media/image151.png"/><Relationship Id="rId17" Type="http://schemas.openxmlformats.org/officeDocument/2006/relationships/image" Target="../media/image156.png"/><Relationship Id="rId2" Type="http://schemas.openxmlformats.org/officeDocument/2006/relationships/image" Target="../media/image53.png"/><Relationship Id="rId16"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5" Type="http://schemas.openxmlformats.org/officeDocument/2006/relationships/image" Target="../media/image15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 Id="rId14" Type="http://schemas.openxmlformats.org/officeDocument/2006/relationships/image" Target="../media/image153.png"/></Relationships>
</file>

<file path=ppt/slides/_rels/slide122.xml.rels><?xml version="1.0" encoding="UTF-8" standalone="yes"?>
<Relationships xmlns="http://schemas.openxmlformats.org/package/2006/relationships"><Relationship Id="rId8" Type="http://schemas.openxmlformats.org/officeDocument/2006/relationships/image" Target="../media/image162.png"/><Relationship Id="rId13" Type="http://schemas.openxmlformats.org/officeDocument/2006/relationships/image" Target="../media/image167.png"/><Relationship Id="rId18" Type="http://schemas.openxmlformats.org/officeDocument/2006/relationships/image" Target="../media/image172.png"/><Relationship Id="rId3" Type="http://schemas.openxmlformats.org/officeDocument/2006/relationships/image" Target="../media/image54.png"/><Relationship Id="rId21" Type="http://schemas.openxmlformats.org/officeDocument/2006/relationships/image" Target="../media/image175.png"/><Relationship Id="rId7" Type="http://schemas.openxmlformats.org/officeDocument/2006/relationships/image" Target="../media/image161.png"/><Relationship Id="rId12" Type="http://schemas.openxmlformats.org/officeDocument/2006/relationships/image" Target="../media/image166.png"/><Relationship Id="rId17" Type="http://schemas.openxmlformats.org/officeDocument/2006/relationships/image" Target="../media/image171.png"/><Relationship Id="rId2" Type="http://schemas.openxmlformats.org/officeDocument/2006/relationships/image" Target="../media/image53.png"/><Relationship Id="rId16" Type="http://schemas.openxmlformats.org/officeDocument/2006/relationships/image" Target="../media/image170.png"/><Relationship Id="rId20"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65.png"/><Relationship Id="rId5" Type="http://schemas.openxmlformats.org/officeDocument/2006/relationships/image" Target="../media/image159.png"/><Relationship Id="rId15" Type="http://schemas.openxmlformats.org/officeDocument/2006/relationships/image" Target="../media/image169.png"/><Relationship Id="rId23" Type="http://schemas.openxmlformats.org/officeDocument/2006/relationships/image" Target="../media/image177.png"/><Relationship Id="rId10" Type="http://schemas.openxmlformats.org/officeDocument/2006/relationships/image" Target="../media/image164.png"/><Relationship Id="rId19" Type="http://schemas.openxmlformats.org/officeDocument/2006/relationships/image" Target="../media/image173.png"/><Relationship Id="rId4" Type="http://schemas.openxmlformats.org/officeDocument/2006/relationships/image" Target="../media/image158.png"/><Relationship Id="rId9" Type="http://schemas.openxmlformats.org/officeDocument/2006/relationships/image" Target="../media/image163.png"/><Relationship Id="rId14" Type="http://schemas.openxmlformats.org/officeDocument/2006/relationships/image" Target="../media/image168.png"/><Relationship Id="rId22" Type="http://schemas.openxmlformats.org/officeDocument/2006/relationships/image" Target="../media/image176.png"/></Relationships>
</file>

<file path=ppt/slides/_rels/slide123.xml.rels><?xml version="1.0" encoding="UTF-8" standalone="yes"?>
<Relationships xmlns="http://schemas.openxmlformats.org/package/2006/relationships"><Relationship Id="rId8" Type="http://schemas.openxmlformats.org/officeDocument/2006/relationships/image" Target="../media/image182.png"/><Relationship Id="rId13" Type="http://schemas.openxmlformats.org/officeDocument/2006/relationships/image" Target="../media/image187.png"/><Relationship Id="rId18" Type="http://schemas.openxmlformats.org/officeDocument/2006/relationships/image" Target="../media/image192.png"/><Relationship Id="rId3" Type="http://schemas.openxmlformats.org/officeDocument/2006/relationships/image" Target="../media/image54.png"/><Relationship Id="rId21" Type="http://schemas.openxmlformats.org/officeDocument/2006/relationships/image" Target="../media/image195.png"/><Relationship Id="rId7" Type="http://schemas.openxmlformats.org/officeDocument/2006/relationships/image" Target="../media/image181.png"/><Relationship Id="rId12" Type="http://schemas.openxmlformats.org/officeDocument/2006/relationships/image" Target="../media/image186.png"/><Relationship Id="rId17" Type="http://schemas.openxmlformats.org/officeDocument/2006/relationships/image" Target="../media/image191.png"/><Relationship Id="rId2" Type="http://schemas.openxmlformats.org/officeDocument/2006/relationships/image" Target="../media/image53.png"/><Relationship Id="rId16" Type="http://schemas.openxmlformats.org/officeDocument/2006/relationships/image" Target="../media/image190.png"/><Relationship Id="rId20" Type="http://schemas.openxmlformats.org/officeDocument/2006/relationships/image" Target="../media/image194.png"/><Relationship Id="rId1" Type="http://schemas.openxmlformats.org/officeDocument/2006/relationships/slideLayout" Target="../slideLayouts/slideLayout7.xml"/><Relationship Id="rId6" Type="http://schemas.openxmlformats.org/officeDocument/2006/relationships/image" Target="../media/image180.png"/><Relationship Id="rId11" Type="http://schemas.openxmlformats.org/officeDocument/2006/relationships/image" Target="../media/image185.png"/><Relationship Id="rId5" Type="http://schemas.openxmlformats.org/officeDocument/2006/relationships/image" Target="../media/image179.png"/><Relationship Id="rId15" Type="http://schemas.openxmlformats.org/officeDocument/2006/relationships/image" Target="../media/image189.png"/><Relationship Id="rId10" Type="http://schemas.openxmlformats.org/officeDocument/2006/relationships/image" Target="../media/image184.png"/><Relationship Id="rId19" Type="http://schemas.openxmlformats.org/officeDocument/2006/relationships/image" Target="../media/image193.png"/><Relationship Id="rId4" Type="http://schemas.openxmlformats.org/officeDocument/2006/relationships/image" Target="../media/image178.png"/><Relationship Id="rId9" Type="http://schemas.openxmlformats.org/officeDocument/2006/relationships/image" Target="../media/image183.png"/><Relationship Id="rId14" Type="http://schemas.openxmlformats.org/officeDocument/2006/relationships/image" Target="../media/image188.png"/><Relationship Id="rId22" Type="http://schemas.openxmlformats.org/officeDocument/2006/relationships/image" Target="../media/image196.png"/></Relationships>
</file>

<file path=ppt/slides/_rels/slide124.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54.png"/><Relationship Id="rId7" Type="http://schemas.openxmlformats.org/officeDocument/2006/relationships/image" Target="../media/image197.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94.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25.xml.rels><?xml version="1.0" encoding="UTF-8" standalone="yes"?>
<Relationships xmlns="http://schemas.openxmlformats.org/package/2006/relationships"><Relationship Id="rId8" Type="http://schemas.openxmlformats.org/officeDocument/2006/relationships/image" Target="../media/image203.png"/><Relationship Id="rId13" Type="http://schemas.openxmlformats.org/officeDocument/2006/relationships/image" Target="../media/image208.png"/><Relationship Id="rId18" Type="http://schemas.openxmlformats.org/officeDocument/2006/relationships/image" Target="../media/image213.png"/><Relationship Id="rId26" Type="http://schemas.openxmlformats.org/officeDocument/2006/relationships/image" Target="../media/image221.png"/><Relationship Id="rId3" Type="http://schemas.openxmlformats.org/officeDocument/2006/relationships/image" Target="../media/image54.png"/><Relationship Id="rId21" Type="http://schemas.openxmlformats.org/officeDocument/2006/relationships/image" Target="../media/image216.png"/><Relationship Id="rId7" Type="http://schemas.openxmlformats.org/officeDocument/2006/relationships/image" Target="../media/image202.png"/><Relationship Id="rId12" Type="http://schemas.openxmlformats.org/officeDocument/2006/relationships/image" Target="../media/image207.png"/><Relationship Id="rId17" Type="http://schemas.openxmlformats.org/officeDocument/2006/relationships/image" Target="../media/image212.png"/><Relationship Id="rId25" Type="http://schemas.openxmlformats.org/officeDocument/2006/relationships/image" Target="../media/image220.png"/><Relationship Id="rId2" Type="http://schemas.openxmlformats.org/officeDocument/2006/relationships/image" Target="../media/image53.png"/><Relationship Id="rId16" Type="http://schemas.openxmlformats.org/officeDocument/2006/relationships/image" Target="../media/image211.png"/><Relationship Id="rId20" Type="http://schemas.openxmlformats.org/officeDocument/2006/relationships/image" Target="../media/image215.png"/><Relationship Id="rId29" Type="http://schemas.openxmlformats.org/officeDocument/2006/relationships/image" Target="../media/image224.png"/><Relationship Id="rId1" Type="http://schemas.openxmlformats.org/officeDocument/2006/relationships/slideLayout" Target="../slideLayouts/slideLayout7.xml"/><Relationship Id="rId6" Type="http://schemas.openxmlformats.org/officeDocument/2006/relationships/image" Target="../media/image201.png"/><Relationship Id="rId11" Type="http://schemas.openxmlformats.org/officeDocument/2006/relationships/image" Target="../media/image206.png"/><Relationship Id="rId24" Type="http://schemas.openxmlformats.org/officeDocument/2006/relationships/image" Target="../media/image219.png"/><Relationship Id="rId32" Type="http://schemas.openxmlformats.org/officeDocument/2006/relationships/image" Target="../media/image227.png"/><Relationship Id="rId5" Type="http://schemas.openxmlformats.org/officeDocument/2006/relationships/image" Target="../media/image200.png"/><Relationship Id="rId15" Type="http://schemas.openxmlformats.org/officeDocument/2006/relationships/image" Target="../media/image210.png"/><Relationship Id="rId23" Type="http://schemas.openxmlformats.org/officeDocument/2006/relationships/image" Target="../media/image218.png"/><Relationship Id="rId28" Type="http://schemas.openxmlformats.org/officeDocument/2006/relationships/image" Target="../media/image223.png"/><Relationship Id="rId10" Type="http://schemas.openxmlformats.org/officeDocument/2006/relationships/image" Target="../media/image205.png"/><Relationship Id="rId19" Type="http://schemas.openxmlformats.org/officeDocument/2006/relationships/image" Target="../media/image214.png"/><Relationship Id="rId31" Type="http://schemas.openxmlformats.org/officeDocument/2006/relationships/image" Target="../media/image226.png"/><Relationship Id="rId4" Type="http://schemas.openxmlformats.org/officeDocument/2006/relationships/image" Target="../media/image199.png"/><Relationship Id="rId9" Type="http://schemas.openxmlformats.org/officeDocument/2006/relationships/image" Target="../media/image204.png"/><Relationship Id="rId14" Type="http://schemas.openxmlformats.org/officeDocument/2006/relationships/image" Target="../media/image209.png"/><Relationship Id="rId22" Type="http://schemas.openxmlformats.org/officeDocument/2006/relationships/image" Target="../media/image217.png"/><Relationship Id="rId27" Type="http://schemas.openxmlformats.org/officeDocument/2006/relationships/image" Target="../media/image222.png"/><Relationship Id="rId30" Type="http://schemas.openxmlformats.org/officeDocument/2006/relationships/image" Target="../media/image225.png"/></Relationships>
</file>

<file path=ppt/slides/_rels/slide126.xml.rels><?xml version="1.0" encoding="UTF-8" standalone="yes"?>
<Relationships xmlns="http://schemas.openxmlformats.org/package/2006/relationships"><Relationship Id="rId8" Type="http://schemas.openxmlformats.org/officeDocument/2006/relationships/image" Target="../media/image233.png"/><Relationship Id="rId13" Type="http://schemas.openxmlformats.org/officeDocument/2006/relationships/image" Target="../media/image238.png"/><Relationship Id="rId3" Type="http://schemas.openxmlformats.org/officeDocument/2006/relationships/image" Target="../media/image228.png"/><Relationship Id="rId7" Type="http://schemas.openxmlformats.org/officeDocument/2006/relationships/image" Target="../media/image232.png"/><Relationship Id="rId12" Type="http://schemas.openxmlformats.org/officeDocument/2006/relationships/image" Target="../media/image237.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31.png"/><Relationship Id="rId11" Type="http://schemas.openxmlformats.org/officeDocument/2006/relationships/image" Target="../media/image236.png"/><Relationship Id="rId5" Type="http://schemas.openxmlformats.org/officeDocument/2006/relationships/image" Target="../media/image230.png"/><Relationship Id="rId15" Type="http://schemas.openxmlformats.org/officeDocument/2006/relationships/image" Target="../media/image240.png"/><Relationship Id="rId10" Type="http://schemas.openxmlformats.org/officeDocument/2006/relationships/image" Target="../media/image235.png"/><Relationship Id="rId4" Type="http://schemas.openxmlformats.org/officeDocument/2006/relationships/image" Target="../media/image229.png"/><Relationship Id="rId9" Type="http://schemas.openxmlformats.org/officeDocument/2006/relationships/image" Target="../media/image234.png"/><Relationship Id="rId14" Type="http://schemas.openxmlformats.org/officeDocument/2006/relationships/image" Target="../media/image239.png"/></Relationships>
</file>

<file path=ppt/slides/_rels/slide127.xml.rels><?xml version="1.0" encoding="UTF-8" standalone="yes"?>
<Relationships xmlns="http://schemas.openxmlformats.org/package/2006/relationships"><Relationship Id="rId8" Type="http://schemas.openxmlformats.org/officeDocument/2006/relationships/image" Target="../media/image233.png"/><Relationship Id="rId13" Type="http://schemas.openxmlformats.org/officeDocument/2006/relationships/image" Target="../media/image238.png"/><Relationship Id="rId18" Type="http://schemas.openxmlformats.org/officeDocument/2006/relationships/image" Target="../media/image245.png"/><Relationship Id="rId3" Type="http://schemas.openxmlformats.org/officeDocument/2006/relationships/image" Target="../media/image228.png"/><Relationship Id="rId21" Type="http://schemas.openxmlformats.org/officeDocument/2006/relationships/image" Target="../media/image239.png"/><Relationship Id="rId7" Type="http://schemas.openxmlformats.org/officeDocument/2006/relationships/image" Target="../media/image232.png"/><Relationship Id="rId12" Type="http://schemas.openxmlformats.org/officeDocument/2006/relationships/image" Target="../media/image237.png"/><Relationship Id="rId17" Type="http://schemas.openxmlformats.org/officeDocument/2006/relationships/image" Target="../media/image244.png"/><Relationship Id="rId2" Type="http://schemas.openxmlformats.org/officeDocument/2006/relationships/image" Target="../media/image53.png"/><Relationship Id="rId16" Type="http://schemas.openxmlformats.org/officeDocument/2006/relationships/image" Target="../media/image243.png"/><Relationship Id="rId20" Type="http://schemas.openxmlformats.org/officeDocument/2006/relationships/image" Target="../media/image247.png"/><Relationship Id="rId1" Type="http://schemas.openxmlformats.org/officeDocument/2006/relationships/slideLayout" Target="../slideLayouts/slideLayout7.xml"/><Relationship Id="rId6" Type="http://schemas.openxmlformats.org/officeDocument/2006/relationships/image" Target="../media/image231.png"/><Relationship Id="rId11" Type="http://schemas.openxmlformats.org/officeDocument/2006/relationships/image" Target="../media/image236.png"/><Relationship Id="rId5" Type="http://schemas.openxmlformats.org/officeDocument/2006/relationships/image" Target="../media/image230.png"/><Relationship Id="rId15" Type="http://schemas.openxmlformats.org/officeDocument/2006/relationships/image" Target="../media/image242.png"/><Relationship Id="rId10" Type="http://schemas.openxmlformats.org/officeDocument/2006/relationships/image" Target="../media/image235.png"/><Relationship Id="rId19" Type="http://schemas.openxmlformats.org/officeDocument/2006/relationships/image" Target="../media/image246.png"/><Relationship Id="rId4" Type="http://schemas.openxmlformats.org/officeDocument/2006/relationships/image" Target="../media/image229.png"/><Relationship Id="rId9" Type="http://schemas.openxmlformats.org/officeDocument/2006/relationships/image" Target="../media/image234.png"/><Relationship Id="rId14" Type="http://schemas.openxmlformats.org/officeDocument/2006/relationships/image" Target="../media/image241.png"/><Relationship Id="rId22" Type="http://schemas.openxmlformats.org/officeDocument/2006/relationships/image" Target="../media/image240.png"/></Relationships>
</file>

<file path=ppt/slides/_rels/slide128.xml.rels><?xml version="1.0" encoding="UTF-8" standalone="yes"?>
<Relationships xmlns="http://schemas.openxmlformats.org/package/2006/relationships"><Relationship Id="rId3" Type="http://schemas.openxmlformats.org/officeDocument/2006/relationships/image" Target="../media/image228.png"/><Relationship Id="rId7" Type="http://schemas.openxmlformats.org/officeDocument/2006/relationships/image" Target="../media/image250.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49.png"/><Relationship Id="rId5" Type="http://schemas.openxmlformats.org/officeDocument/2006/relationships/image" Target="../media/image248.png"/><Relationship Id="rId4" Type="http://schemas.openxmlformats.org/officeDocument/2006/relationships/image" Target="../media/image229.png"/></Relationships>
</file>

<file path=ppt/slides/_rels/slide129.xml.rels><?xml version="1.0" encoding="UTF-8" standalone="yes"?>
<Relationships xmlns="http://schemas.openxmlformats.org/package/2006/relationships"><Relationship Id="rId8" Type="http://schemas.openxmlformats.org/officeDocument/2006/relationships/image" Target="../media/image254.png"/><Relationship Id="rId3" Type="http://schemas.openxmlformats.org/officeDocument/2006/relationships/image" Target="../media/image228.png"/><Relationship Id="rId7" Type="http://schemas.openxmlformats.org/officeDocument/2006/relationships/image" Target="../media/image253.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52.png"/><Relationship Id="rId11" Type="http://schemas.openxmlformats.org/officeDocument/2006/relationships/image" Target="../media/image257.png"/><Relationship Id="rId5" Type="http://schemas.openxmlformats.org/officeDocument/2006/relationships/image" Target="../media/image251.png"/><Relationship Id="rId10" Type="http://schemas.openxmlformats.org/officeDocument/2006/relationships/image" Target="../media/image256.png"/><Relationship Id="rId4" Type="http://schemas.openxmlformats.org/officeDocument/2006/relationships/image" Target="../media/image54.png"/><Relationship Id="rId9" Type="http://schemas.openxmlformats.org/officeDocument/2006/relationships/image" Target="../media/image2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8" Type="http://schemas.openxmlformats.org/officeDocument/2006/relationships/image" Target="../media/image263.png"/><Relationship Id="rId3" Type="http://schemas.openxmlformats.org/officeDocument/2006/relationships/image" Target="../media/image258.png"/><Relationship Id="rId7" Type="http://schemas.openxmlformats.org/officeDocument/2006/relationships/image" Target="../media/image262.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61.png"/><Relationship Id="rId5" Type="http://schemas.openxmlformats.org/officeDocument/2006/relationships/image" Target="../media/image260.png"/><Relationship Id="rId10" Type="http://schemas.openxmlformats.org/officeDocument/2006/relationships/image" Target="../media/image54.png"/><Relationship Id="rId4" Type="http://schemas.openxmlformats.org/officeDocument/2006/relationships/image" Target="../media/image259.png"/><Relationship Id="rId9" Type="http://schemas.openxmlformats.org/officeDocument/2006/relationships/image" Target="../media/image264.png"/></Relationships>
</file>

<file path=ppt/slides/_rels/slide131.xml.rels><?xml version="1.0" encoding="UTF-8" standalone="yes"?>
<Relationships xmlns="http://schemas.openxmlformats.org/package/2006/relationships"><Relationship Id="rId8" Type="http://schemas.openxmlformats.org/officeDocument/2006/relationships/image" Target="../media/image269.png"/><Relationship Id="rId3" Type="http://schemas.openxmlformats.org/officeDocument/2006/relationships/image" Target="../media/image265.png"/><Relationship Id="rId7" Type="http://schemas.openxmlformats.org/officeDocument/2006/relationships/image" Target="../media/image26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67.png"/><Relationship Id="rId5" Type="http://schemas.openxmlformats.org/officeDocument/2006/relationships/image" Target="../media/image266.png"/><Relationship Id="rId4" Type="http://schemas.openxmlformats.org/officeDocument/2006/relationships/image" Target="../media/image54.png"/><Relationship Id="rId9" Type="http://schemas.openxmlformats.org/officeDocument/2006/relationships/image" Target="../media/image270.png"/></Relationships>
</file>

<file path=ppt/slides/_rels/slide132.xml.rels><?xml version="1.0" encoding="UTF-8" standalone="yes"?>
<Relationships xmlns="http://schemas.openxmlformats.org/package/2006/relationships"><Relationship Id="rId8" Type="http://schemas.openxmlformats.org/officeDocument/2006/relationships/image" Target="../media/image275.png"/><Relationship Id="rId13" Type="http://schemas.openxmlformats.org/officeDocument/2006/relationships/image" Target="../media/image280.png"/><Relationship Id="rId18" Type="http://schemas.openxmlformats.org/officeDocument/2006/relationships/image" Target="../media/image285.png"/><Relationship Id="rId26" Type="http://schemas.openxmlformats.org/officeDocument/2006/relationships/image" Target="../media/image293.png"/><Relationship Id="rId3" Type="http://schemas.openxmlformats.org/officeDocument/2006/relationships/image" Target="../media/image54.png"/><Relationship Id="rId21" Type="http://schemas.openxmlformats.org/officeDocument/2006/relationships/image" Target="../media/image288.png"/><Relationship Id="rId7" Type="http://schemas.openxmlformats.org/officeDocument/2006/relationships/image" Target="../media/image274.png"/><Relationship Id="rId12" Type="http://schemas.openxmlformats.org/officeDocument/2006/relationships/image" Target="../media/image279.png"/><Relationship Id="rId17" Type="http://schemas.openxmlformats.org/officeDocument/2006/relationships/image" Target="../media/image284.png"/><Relationship Id="rId25" Type="http://schemas.openxmlformats.org/officeDocument/2006/relationships/image" Target="../media/image292.png"/><Relationship Id="rId2" Type="http://schemas.openxmlformats.org/officeDocument/2006/relationships/image" Target="../media/image53.png"/><Relationship Id="rId16" Type="http://schemas.openxmlformats.org/officeDocument/2006/relationships/image" Target="../media/image283.png"/><Relationship Id="rId20" Type="http://schemas.openxmlformats.org/officeDocument/2006/relationships/image" Target="../media/image287.png"/><Relationship Id="rId1" Type="http://schemas.openxmlformats.org/officeDocument/2006/relationships/slideLayout" Target="../slideLayouts/slideLayout7.xml"/><Relationship Id="rId6" Type="http://schemas.openxmlformats.org/officeDocument/2006/relationships/image" Target="../media/image273.png"/><Relationship Id="rId11" Type="http://schemas.openxmlformats.org/officeDocument/2006/relationships/image" Target="../media/image278.png"/><Relationship Id="rId24" Type="http://schemas.openxmlformats.org/officeDocument/2006/relationships/image" Target="../media/image291.png"/><Relationship Id="rId5" Type="http://schemas.openxmlformats.org/officeDocument/2006/relationships/image" Target="../media/image272.png"/><Relationship Id="rId15" Type="http://schemas.openxmlformats.org/officeDocument/2006/relationships/image" Target="../media/image282.png"/><Relationship Id="rId23" Type="http://schemas.openxmlformats.org/officeDocument/2006/relationships/image" Target="../media/image290.png"/><Relationship Id="rId10" Type="http://schemas.openxmlformats.org/officeDocument/2006/relationships/image" Target="../media/image277.png"/><Relationship Id="rId19" Type="http://schemas.openxmlformats.org/officeDocument/2006/relationships/image" Target="../media/image286.png"/><Relationship Id="rId4" Type="http://schemas.openxmlformats.org/officeDocument/2006/relationships/image" Target="../media/image271.png"/><Relationship Id="rId9" Type="http://schemas.openxmlformats.org/officeDocument/2006/relationships/image" Target="../media/image276.png"/><Relationship Id="rId14" Type="http://schemas.openxmlformats.org/officeDocument/2006/relationships/image" Target="../media/image281.png"/><Relationship Id="rId22" Type="http://schemas.openxmlformats.org/officeDocument/2006/relationships/image" Target="../media/image289.png"/><Relationship Id="rId27" Type="http://schemas.openxmlformats.org/officeDocument/2006/relationships/image" Target="../media/image294.png"/></Relationships>
</file>

<file path=ppt/slides/_rels/slide133.xml.rels><?xml version="1.0" encoding="UTF-8" standalone="yes"?>
<Relationships xmlns="http://schemas.openxmlformats.org/package/2006/relationships"><Relationship Id="rId8" Type="http://schemas.openxmlformats.org/officeDocument/2006/relationships/image" Target="../media/image300.png"/><Relationship Id="rId13" Type="http://schemas.openxmlformats.org/officeDocument/2006/relationships/image" Target="../media/image305.png"/><Relationship Id="rId18" Type="http://schemas.openxmlformats.org/officeDocument/2006/relationships/image" Target="../media/image310.png"/><Relationship Id="rId26" Type="http://schemas.openxmlformats.org/officeDocument/2006/relationships/image" Target="../media/image318.png"/><Relationship Id="rId3" Type="http://schemas.openxmlformats.org/officeDocument/2006/relationships/image" Target="../media/image229.png"/><Relationship Id="rId21" Type="http://schemas.openxmlformats.org/officeDocument/2006/relationships/image" Target="../media/image313.png"/><Relationship Id="rId7" Type="http://schemas.openxmlformats.org/officeDocument/2006/relationships/image" Target="../media/image299.png"/><Relationship Id="rId12" Type="http://schemas.openxmlformats.org/officeDocument/2006/relationships/image" Target="../media/image304.png"/><Relationship Id="rId17" Type="http://schemas.openxmlformats.org/officeDocument/2006/relationships/image" Target="../media/image309.png"/><Relationship Id="rId25" Type="http://schemas.openxmlformats.org/officeDocument/2006/relationships/image" Target="../media/image317.png"/><Relationship Id="rId2" Type="http://schemas.openxmlformats.org/officeDocument/2006/relationships/image" Target="../media/image295.png"/><Relationship Id="rId16" Type="http://schemas.openxmlformats.org/officeDocument/2006/relationships/image" Target="../media/image308.png"/><Relationship Id="rId20" Type="http://schemas.openxmlformats.org/officeDocument/2006/relationships/image" Target="../media/image312.png"/><Relationship Id="rId1" Type="http://schemas.openxmlformats.org/officeDocument/2006/relationships/slideLayout" Target="../slideLayouts/slideLayout7.xml"/><Relationship Id="rId6" Type="http://schemas.openxmlformats.org/officeDocument/2006/relationships/image" Target="../media/image298.png"/><Relationship Id="rId11" Type="http://schemas.openxmlformats.org/officeDocument/2006/relationships/image" Target="../media/image303.png"/><Relationship Id="rId24" Type="http://schemas.openxmlformats.org/officeDocument/2006/relationships/image" Target="../media/image316.png"/><Relationship Id="rId5" Type="http://schemas.openxmlformats.org/officeDocument/2006/relationships/image" Target="../media/image297.png"/><Relationship Id="rId15" Type="http://schemas.openxmlformats.org/officeDocument/2006/relationships/image" Target="../media/image307.png"/><Relationship Id="rId23" Type="http://schemas.openxmlformats.org/officeDocument/2006/relationships/image" Target="../media/image315.png"/><Relationship Id="rId28" Type="http://schemas.openxmlformats.org/officeDocument/2006/relationships/image" Target="../media/image320.png"/><Relationship Id="rId10" Type="http://schemas.openxmlformats.org/officeDocument/2006/relationships/image" Target="../media/image302.png"/><Relationship Id="rId19" Type="http://schemas.openxmlformats.org/officeDocument/2006/relationships/image" Target="../media/image311.png"/><Relationship Id="rId4" Type="http://schemas.openxmlformats.org/officeDocument/2006/relationships/image" Target="../media/image296.png"/><Relationship Id="rId9" Type="http://schemas.openxmlformats.org/officeDocument/2006/relationships/image" Target="../media/image301.png"/><Relationship Id="rId14" Type="http://schemas.openxmlformats.org/officeDocument/2006/relationships/image" Target="../media/image306.png"/><Relationship Id="rId22" Type="http://schemas.openxmlformats.org/officeDocument/2006/relationships/image" Target="../media/image314.png"/><Relationship Id="rId27" Type="http://schemas.openxmlformats.org/officeDocument/2006/relationships/image" Target="../media/image319.png"/></Relationships>
</file>

<file path=ppt/slides/_rels/slide134.xml.rels><?xml version="1.0" encoding="UTF-8" standalone="yes"?>
<Relationships xmlns="http://schemas.openxmlformats.org/package/2006/relationships"><Relationship Id="rId8" Type="http://schemas.openxmlformats.org/officeDocument/2006/relationships/image" Target="../media/image325.png"/><Relationship Id="rId3" Type="http://schemas.openxmlformats.org/officeDocument/2006/relationships/image" Target="../media/image54.png"/><Relationship Id="rId7" Type="http://schemas.openxmlformats.org/officeDocument/2006/relationships/image" Target="../media/image324.jp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23.png"/><Relationship Id="rId5" Type="http://schemas.openxmlformats.org/officeDocument/2006/relationships/image" Target="../media/image322.png"/><Relationship Id="rId4" Type="http://schemas.openxmlformats.org/officeDocument/2006/relationships/image" Target="../media/image321.png"/><Relationship Id="rId9" Type="http://schemas.openxmlformats.org/officeDocument/2006/relationships/image" Target="../media/image326.png"/></Relationships>
</file>

<file path=ppt/slides/_rels/slide135.xml.rels><?xml version="1.0" encoding="UTF-8" standalone="yes"?>
<Relationships xmlns="http://schemas.openxmlformats.org/package/2006/relationships"><Relationship Id="rId8" Type="http://schemas.openxmlformats.org/officeDocument/2006/relationships/image" Target="../media/image331.png"/><Relationship Id="rId13" Type="http://schemas.openxmlformats.org/officeDocument/2006/relationships/image" Target="../media/image336.png"/><Relationship Id="rId18" Type="http://schemas.openxmlformats.org/officeDocument/2006/relationships/image" Target="../media/image341.png"/><Relationship Id="rId3" Type="http://schemas.openxmlformats.org/officeDocument/2006/relationships/image" Target="../media/image229.png"/><Relationship Id="rId7" Type="http://schemas.openxmlformats.org/officeDocument/2006/relationships/image" Target="../media/image330.png"/><Relationship Id="rId12" Type="http://schemas.openxmlformats.org/officeDocument/2006/relationships/image" Target="../media/image335.png"/><Relationship Id="rId17" Type="http://schemas.openxmlformats.org/officeDocument/2006/relationships/image" Target="../media/image340.png"/><Relationship Id="rId2" Type="http://schemas.openxmlformats.org/officeDocument/2006/relationships/image" Target="../media/image295.png"/><Relationship Id="rId16" Type="http://schemas.openxmlformats.org/officeDocument/2006/relationships/image" Target="../media/image339.png"/><Relationship Id="rId20" Type="http://schemas.openxmlformats.org/officeDocument/2006/relationships/image" Target="../media/image343.png"/><Relationship Id="rId1" Type="http://schemas.openxmlformats.org/officeDocument/2006/relationships/slideLayout" Target="../slideLayouts/slideLayout7.xml"/><Relationship Id="rId6" Type="http://schemas.openxmlformats.org/officeDocument/2006/relationships/image" Target="../media/image329.png"/><Relationship Id="rId11" Type="http://schemas.openxmlformats.org/officeDocument/2006/relationships/image" Target="../media/image334.png"/><Relationship Id="rId5" Type="http://schemas.openxmlformats.org/officeDocument/2006/relationships/image" Target="../media/image328.jpg"/><Relationship Id="rId15" Type="http://schemas.openxmlformats.org/officeDocument/2006/relationships/image" Target="../media/image338.png"/><Relationship Id="rId10" Type="http://schemas.openxmlformats.org/officeDocument/2006/relationships/image" Target="../media/image333.png"/><Relationship Id="rId19" Type="http://schemas.openxmlformats.org/officeDocument/2006/relationships/image" Target="../media/image342.png"/><Relationship Id="rId4" Type="http://schemas.openxmlformats.org/officeDocument/2006/relationships/image" Target="../media/image327.png"/><Relationship Id="rId9" Type="http://schemas.openxmlformats.org/officeDocument/2006/relationships/image" Target="../media/image332.png"/><Relationship Id="rId14" Type="http://schemas.openxmlformats.org/officeDocument/2006/relationships/image" Target="../media/image337.png"/></Relationships>
</file>

<file path=ppt/slides/_rels/slide1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197.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94.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344.png"/></Relationships>
</file>

<file path=ppt/slides/_rels/slide137.xml.rels><?xml version="1.0" encoding="UTF-8" standalone="yes"?>
<Relationships xmlns="http://schemas.openxmlformats.org/package/2006/relationships"><Relationship Id="rId8" Type="http://schemas.openxmlformats.org/officeDocument/2006/relationships/image" Target="../media/image349.png"/><Relationship Id="rId3" Type="http://schemas.openxmlformats.org/officeDocument/2006/relationships/image" Target="../media/image345.png"/><Relationship Id="rId7" Type="http://schemas.openxmlformats.org/officeDocument/2006/relationships/image" Target="../media/image34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47.png"/><Relationship Id="rId5" Type="http://schemas.openxmlformats.org/officeDocument/2006/relationships/image" Target="../media/image346.png"/><Relationship Id="rId4" Type="http://schemas.openxmlformats.org/officeDocument/2006/relationships/image" Target="../media/image54.png"/><Relationship Id="rId9" Type="http://schemas.openxmlformats.org/officeDocument/2006/relationships/image" Target="../media/image350.png"/></Relationships>
</file>

<file path=ppt/slides/_rels/slide1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352.png"/><Relationship Id="rId4" Type="http://schemas.openxmlformats.org/officeDocument/2006/relationships/image" Target="../media/image351.png"/></Relationships>
</file>

<file path=ppt/slides/_rels/slide139.xml.rels><?xml version="1.0" encoding="UTF-8" standalone="yes"?>
<Relationships xmlns="http://schemas.openxmlformats.org/package/2006/relationships"><Relationship Id="rId8" Type="http://schemas.openxmlformats.org/officeDocument/2006/relationships/image" Target="../media/image357.png"/><Relationship Id="rId3" Type="http://schemas.openxmlformats.org/officeDocument/2006/relationships/image" Target="../media/image53.png"/><Relationship Id="rId7" Type="http://schemas.openxmlformats.org/officeDocument/2006/relationships/image" Target="../media/image356.png"/><Relationship Id="rId12" Type="http://schemas.openxmlformats.org/officeDocument/2006/relationships/image" Target="../media/image361.png"/><Relationship Id="rId2" Type="http://schemas.openxmlformats.org/officeDocument/2006/relationships/image" Target="../media/image353.png"/><Relationship Id="rId1" Type="http://schemas.openxmlformats.org/officeDocument/2006/relationships/slideLayout" Target="../slideLayouts/slideLayout7.xml"/><Relationship Id="rId6" Type="http://schemas.openxmlformats.org/officeDocument/2006/relationships/image" Target="../media/image355.png"/><Relationship Id="rId11" Type="http://schemas.openxmlformats.org/officeDocument/2006/relationships/image" Target="../media/image360.png"/><Relationship Id="rId5" Type="http://schemas.openxmlformats.org/officeDocument/2006/relationships/image" Target="../media/image354.png"/><Relationship Id="rId10" Type="http://schemas.openxmlformats.org/officeDocument/2006/relationships/image" Target="../media/image359.png"/><Relationship Id="rId4" Type="http://schemas.openxmlformats.org/officeDocument/2006/relationships/image" Target="../media/image54.png"/><Relationship Id="rId9" Type="http://schemas.openxmlformats.org/officeDocument/2006/relationships/image" Target="../media/image3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64.png"/><Relationship Id="rId5" Type="http://schemas.openxmlformats.org/officeDocument/2006/relationships/image" Target="../media/image363.png"/><Relationship Id="rId4" Type="http://schemas.openxmlformats.org/officeDocument/2006/relationships/image" Target="../media/image362.png"/></Relationships>
</file>

<file path=ppt/slides/_rels/slide1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366.png"/><Relationship Id="rId4" Type="http://schemas.openxmlformats.org/officeDocument/2006/relationships/image" Target="../media/image365.png"/></Relationships>
</file>

<file path=ppt/slides/_rels/slide14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70.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69.png"/><Relationship Id="rId5" Type="http://schemas.openxmlformats.org/officeDocument/2006/relationships/image" Target="../media/image368.png"/><Relationship Id="rId4" Type="http://schemas.openxmlformats.org/officeDocument/2006/relationships/image" Target="../media/image367.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1977" y="5288761"/>
            <a:ext cx="5569527" cy="1200329"/>
          </a:xfrm>
          <a:prstGeom prst="rect">
            <a:avLst/>
          </a:prstGeom>
          <a:noFill/>
        </p:spPr>
        <p:txBody>
          <a:bodyPr wrap="square" rtlCol="0">
            <a:spAutoFit/>
          </a:bodyPr>
          <a:lstStyle/>
          <a:p>
            <a:r>
              <a:rPr lang="es-MX" dirty="0"/>
              <a:t>Instructores:</a:t>
            </a:r>
          </a:p>
          <a:p>
            <a:pPr marL="285750" indent="-285750">
              <a:buFont typeface="Arial" panose="020B0604020202020204" pitchFamily="34" charset="0"/>
              <a:buChar char="•"/>
            </a:pPr>
            <a:r>
              <a:rPr lang="es-MX" dirty="0"/>
              <a:t>Mtro. </a:t>
            </a:r>
            <a:r>
              <a:rPr lang="es-MX" dirty="0" smtClean="0"/>
              <a:t>César Bojórquez León</a:t>
            </a:r>
          </a:p>
          <a:p>
            <a:pPr marL="285750" indent="-285750">
              <a:buFont typeface="Arial" panose="020B0604020202020204" pitchFamily="34" charset="0"/>
              <a:buChar char="•"/>
            </a:pPr>
            <a:r>
              <a:rPr lang="es-MX" dirty="0" smtClean="0"/>
              <a:t>Mtro. Rafael Nambo Jacobo</a:t>
            </a:r>
          </a:p>
          <a:p>
            <a:pPr marL="285750" indent="-285750">
              <a:buFont typeface="Arial" panose="020B0604020202020204" pitchFamily="34" charset="0"/>
              <a:buChar char="•"/>
            </a:pPr>
            <a:r>
              <a:rPr lang="es-MX" dirty="0" smtClean="0"/>
              <a:t>Lic. Ricardo Ayala </a:t>
            </a:r>
            <a:r>
              <a:rPr lang="es-MX" dirty="0" err="1" smtClean="0"/>
              <a:t>Villagrana</a:t>
            </a:r>
            <a:endParaRPr lang="es-MX" dirty="0" smtClean="0"/>
          </a:p>
        </p:txBody>
      </p:sp>
      <p:sp>
        <p:nvSpPr>
          <p:cNvPr id="6" name="Rectángulo 5">
            <a:extLst>
              <a:ext uri="{FF2B5EF4-FFF2-40B4-BE49-F238E27FC236}">
                <a16:creationId xmlns:a16="http://schemas.microsoft.com/office/drawing/2014/main" xmlns="" id="{5907C6A4-7EC1-2F40-A647-54D38D8DB596}"/>
              </a:ext>
            </a:extLst>
          </p:cNvPr>
          <p:cNvSpPr/>
          <p:nvPr/>
        </p:nvSpPr>
        <p:spPr>
          <a:xfrm>
            <a:off x="1" y="2027208"/>
            <a:ext cx="12192000" cy="2724086"/>
          </a:xfrm>
          <a:prstGeom prst="rect">
            <a:avLst/>
          </a:prstGeom>
          <a:solidFill>
            <a:srgbClr val="4CB196"/>
          </a:solidFill>
          <a:ln>
            <a:solidFill>
              <a:srgbClr val="4CB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dirty="0">
              <a:latin typeface="Arial Black" panose="020B0A04020102020204" pitchFamily="34" charset="0"/>
            </a:endParaRPr>
          </a:p>
        </p:txBody>
      </p:sp>
      <p:sp>
        <p:nvSpPr>
          <p:cNvPr id="7" name="Título 1">
            <a:extLst>
              <a:ext uri="{FF2B5EF4-FFF2-40B4-BE49-F238E27FC236}">
                <a16:creationId xmlns:a16="http://schemas.microsoft.com/office/drawing/2014/main" xmlns="" id="{64FD43BE-260B-824F-992D-8554793760A8}"/>
              </a:ext>
            </a:extLst>
          </p:cNvPr>
          <p:cNvSpPr txBox="1">
            <a:spLocks/>
          </p:cNvSpPr>
          <p:nvPr/>
        </p:nvSpPr>
        <p:spPr>
          <a:xfrm>
            <a:off x="2007454" y="2235818"/>
            <a:ext cx="8177093" cy="197931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cap="all" dirty="0" smtClean="0">
                <a:latin typeface="Arial Narrow" panose="020B0606020202030204" pitchFamily="34" charset="0"/>
              </a:rPr>
              <a:t>LEY DE DISCIPLINA FINANCIERA:</a:t>
            </a:r>
          </a:p>
          <a:p>
            <a:pPr algn="ctr"/>
            <a:r>
              <a:rPr lang="es-MX" sz="2000" b="1" cap="all" dirty="0" smtClean="0">
                <a:latin typeface="Arial Narrow" panose="020B0606020202030204" pitchFamily="34" charset="0"/>
              </a:rPr>
              <a:t>Implicaciones para los entes públicos</a:t>
            </a:r>
          </a:p>
          <a:p>
            <a:pPr algn="ctr"/>
            <a:r>
              <a:rPr lang="es-MX" sz="300" b="1" cap="all" dirty="0" smtClean="0">
                <a:latin typeface="Arial Narrow" panose="020B0606020202030204" pitchFamily="34" charset="0"/>
              </a:rPr>
              <a:t> </a:t>
            </a:r>
            <a:r>
              <a:rPr lang="es-MX" sz="1200" b="1" cap="all" dirty="0" smtClean="0">
                <a:latin typeface="Arial Narrow" panose="020B0606020202030204" pitchFamily="34" charset="0"/>
              </a:rPr>
              <a:t> </a:t>
            </a:r>
            <a:endParaRPr lang="es-MX" sz="3200" b="1" cap="all" dirty="0" smtClean="0">
              <a:latin typeface="Arial Narrow" panose="020B0606020202030204" pitchFamily="34" charset="0"/>
            </a:endParaRPr>
          </a:p>
        </p:txBody>
      </p:sp>
      <p:pic>
        <p:nvPicPr>
          <p:cNvPr id="11" name="Imagen 10">
            <a:extLst>
              <a:ext uri="{FF2B5EF4-FFF2-40B4-BE49-F238E27FC236}">
                <a16:creationId xmlns:a16="http://schemas.microsoft.com/office/drawing/2014/main" xmlns="" id="{CE682152-1D9E-0A41-B08D-51D259836ACB}"/>
              </a:ext>
            </a:extLst>
          </p:cNvPr>
          <p:cNvPicPr>
            <a:picLocks noChangeAspect="1"/>
          </p:cNvPicPr>
          <p:nvPr/>
        </p:nvPicPr>
        <p:blipFill>
          <a:blip r:embed="rId2"/>
          <a:stretch>
            <a:fillRect/>
          </a:stretch>
        </p:blipFill>
        <p:spPr>
          <a:xfrm>
            <a:off x="9736098" y="114455"/>
            <a:ext cx="2235200" cy="1003300"/>
          </a:xfrm>
          <a:prstGeom prst="rect">
            <a:avLst/>
          </a:prstGeom>
        </p:spPr>
      </p:pic>
    </p:spTree>
    <p:extLst>
      <p:ext uri="{BB962C8B-B14F-4D97-AF65-F5344CB8AC3E}">
        <p14:creationId xmlns:p14="http://schemas.microsoft.com/office/powerpoint/2010/main" val="2619595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640887" y="2696884"/>
            <a:ext cx="8883676" cy="783193"/>
          </a:xfrm>
          <a:prstGeom prst="roundRect">
            <a:avLst/>
          </a:prstGeom>
          <a:solidFill>
            <a:schemeClr val="accent6">
              <a:alpha val="50000"/>
            </a:schemeClr>
          </a:solid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ES_tradnl" sz="4000" dirty="0">
                <a:solidFill>
                  <a:sysClr val="windowText" lastClr="000000"/>
                </a:solidFill>
                <a:latin typeface="Arial Narrow" charset="0"/>
                <a:ea typeface="Arial Narrow" charset="0"/>
                <a:cs typeface="Arial Narrow" charset="0"/>
              </a:rPr>
              <a:t>Introducción a </a:t>
            </a:r>
            <a:r>
              <a:rPr lang="es-ES_tradnl" sz="4000" dirty="0" smtClean="0">
                <a:solidFill>
                  <a:sysClr val="windowText" lastClr="000000"/>
                </a:solidFill>
                <a:latin typeface="Arial Narrow" charset="0"/>
                <a:ea typeface="Arial Narrow" charset="0"/>
                <a:cs typeface="Arial Narrow" charset="0"/>
              </a:rPr>
              <a:t>la </a:t>
            </a:r>
            <a:r>
              <a:rPr lang="es-ES_tradnl" sz="4000" dirty="0">
                <a:solidFill>
                  <a:sysClr val="windowText" lastClr="000000"/>
                </a:solidFill>
                <a:latin typeface="Arial Narrow" charset="0"/>
                <a:ea typeface="Arial Narrow" charset="0"/>
                <a:cs typeface="Arial Narrow" charset="0"/>
              </a:rPr>
              <a:t>Ley de Disciplina Financiera</a:t>
            </a:r>
          </a:p>
        </p:txBody>
      </p:sp>
    </p:spTree>
    <p:extLst>
      <p:ext uri="{BB962C8B-B14F-4D97-AF65-F5344CB8AC3E}">
        <p14:creationId xmlns:p14="http://schemas.microsoft.com/office/powerpoint/2010/main" val="6076525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5227" y="464372"/>
            <a:ext cx="10069285" cy="76398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CONAC-REMANENTES</a:t>
            </a:r>
          </a:p>
        </p:txBody>
      </p:sp>
      <p:sp>
        <p:nvSpPr>
          <p:cNvPr id="6" name="CuadroTexto 5"/>
          <p:cNvSpPr txBox="1"/>
          <p:nvPr/>
        </p:nvSpPr>
        <p:spPr>
          <a:xfrm>
            <a:off x="734824" y="1569551"/>
            <a:ext cx="10809027" cy="4893647"/>
          </a:xfrm>
          <a:prstGeom prst="rect">
            <a:avLst/>
          </a:prstGeom>
          <a:noFill/>
        </p:spPr>
        <p:txBody>
          <a:bodyPr wrap="square" rtlCol="0">
            <a:spAutoFit/>
          </a:bodyPr>
          <a:lstStyle/>
          <a:p>
            <a:pPr algn="just"/>
            <a:r>
              <a:rPr lang="es-MX" sz="2400" b="1" dirty="0"/>
              <a:t>Notas: </a:t>
            </a:r>
          </a:p>
          <a:p>
            <a:pPr algn="just"/>
            <a:endParaRPr lang="es-MX" sz="2400" dirty="0" smtClean="0"/>
          </a:p>
          <a:p>
            <a:pPr algn="just"/>
            <a:r>
              <a:rPr lang="es-MX" sz="2400" dirty="0" smtClean="0"/>
              <a:t>1. “</a:t>
            </a:r>
            <a:r>
              <a:rPr lang="es-MX" sz="2400" dirty="0"/>
              <a:t>Remanentes de Ingresos de Libre Disposición” no es un concepto definido por la Ley de Disciplina Financiera de las EF y M.</a:t>
            </a:r>
          </a:p>
          <a:p>
            <a:pPr algn="just"/>
            <a:endParaRPr lang="es-MX" sz="2400" dirty="0" smtClean="0"/>
          </a:p>
          <a:p>
            <a:pPr algn="just"/>
            <a:r>
              <a:rPr lang="es-MX" sz="2400" dirty="0" smtClean="0"/>
              <a:t>2. Los </a:t>
            </a:r>
            <a:r>
              <a:rPr lang="es-MX" sz="2400" dirty="0"/>
              <a:t>remantes de Ingresos de Libre Disposición, son recursos aplicados en el período (en el ejercicio al que se refiere el Formato 4), los cuales fueron tomados de </a:t>
            </a:r>
            <a:r>
              <a:rPr lang="es-MX" sz="2400" b="1" dirty="0">
                <a:effectLst>
                  <a:outerShdw blurRad="38100" dist="38100" dir="2700000" algn="tl">
                    <a:srgbClr val="000000">
                      <a:alpha val="43137"/>
                    </a:srgbClr>
                  </a:outerShdw>
                </a:effectLst>
              </a:rPr>
              <a:t>Efectivo y Equivalentes</a:t>
            </a:r>
            <a:r>
              <a:rPr lang="es-MX" sz="2400" dirty="0"/>
              <a:t>, dentro del Activo Circulante del Estado de Situación Financiera.</a:t>
            </a:r>
          </a:p>
          <a:p>
            <a:pPr algn="just"/>
            <a:endParaRPr lang="es-MX" sz="2400" dirty="0" smtClean="0"/>
          </a:p>
          <a:p>
            <a:pPr algn="just"/>
            <a:r>
              <a:rPr lang="es-MX" sz="2400" dirty="0" smtClean="0"/>
              <a:t>3. Dichos </a:t>
            </a:r>
            <a:r>
              <a:rPr lang="es-MX" sz="2400" dirty="0"/>
              <a:t>remanentes deberán corresponder a ingresos efectivamente utilizados como fuente de financiamiento del gasto. Es decir, aunque hubiese habido más remanentes del ejercicio anterior, sólo se deberán tomar en cuenta los que realmente se utilizaron.</a:t>
            </a:r>
          </a:p>
        </p:txBody>
      </p:sp>
    </p:spTree>
    <p:extLst>
      <p:ext uri="{BB962C8B-B14F-4D97-AF65-F5344CB8AC3E}">
        <p14:creationId xmlns:p14="http://schemas.microsoft.com/office/powerpoint/2010/main" val="2074407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35747C2-8F95-4877-A6E0-6C4C57FBA194}" type="slidenum">
              <a:rPr lang="es-MX" smtClean="0"/>
              <a:pPr/>
              <a:t>101</a:t>
            </a:fld>
            <a:endParaRPr lang="es-MX" dirty="0"/>
          </a:p>
        </p:txBody>
      </p:sp>
      <p:sp>
        <p:nvSpPr>
          <p:cNvPr id="3" name="Título 2"/>
          <p:cNvSpPr>
            <a:spLocks noGrp="1"/>
          </p:cNvSpPr>
          <p:nvPr>
            <p:ph type="title"/>
          </p:nvPr>
        </p:nvSpPr>
        <p:spPr>
          <a:xfrm>
            <a:off x="5423094" y="1966669"/>
            <a:ext cx="6223782" cy="816561"/>
          </a:xfrm>
        </p:spPr>
        <p:txBody>
          <a:bodyPr anchor="ctr">
            <a:normAutofit fontScale="90000"/>
          </a:bodyPr>
          <a:lstStyle/>
          <a:p>
            <a:r>
              <a:rPr lang="es-MX" b="1" dirty="0" smtClean="0"/>
              <a:t>Apartado 1</a:t>
            </a:r>
            <a:r>
              <a:rPr lang="es-MX" dirty="0" smtClean="0"/>
              <a:t>. Introducción a la Ley de Disciplina Financiera de las Entidades Federativas y los Municipios.</a:t>
            </a:r>
            <a:endParaRPr lang="es-MX" dirty="0"/>
          </a:p>
        </p:txBody>
      </p:sp>
      <p:sp>
        <p:nvSpPr>
          <p:cNvPr id="4" name="Marcador de texto 3"/>
          <p:cNvSpPr>
            <a:spLocks noGrp="1"/>
          </p:cNvSpPr>
          <p:nvPr>
            <p:ph type="body" sz="quarter" idx="13"/>
          </p:nvPr>
        </p:nvSpPr>
        <p:spPr>
          <a:xfrm>
            <a:off x="5423094" y="3447382"/>
            <a:ext cx="6227894" cy="769911"/>
          </a:xfrm>
        </p:spPr>
        <p:txBody>
          <a:bodyPr anchor="ctr">
            <a:noAutofit/>
          </a:bodyPr>
          <a:lstStyle/>
          <a:p>
            <a:r>
              <a:rPr lang="es-MX" sz="2200" b="1" dirty="0"/>
              <a:t>Apartado 2</a:t>
            </a:r>
            <a:r>
              <a:rPr lang="es-MX" sz="2200" dirty="0" smtClean="0"/>
              <a:t>. Contenido de la </a:t>
            </a:r>
            <a:r>
              <a:rPr lang="es-MX" sz="2200" dirty="0"/>
              <a:t>Ley de Disciplina Financiera de las Entidades Federativas y los Municipios.</a:t>
            </a:r>
          </a:p>
        </p:txBody>
      </p:sp>
      <p:sp>
        <p:nvSpPr>
          <p:cNvPr id="5" name="Marcador de texto 4"/>
          <p:cNvSpPr>
            <a:spLocks noGrp="1"/>
          </p:cNvSpPr>
          <p:nvPr>
            <p:ph type="body" sz="quarter" idx="14"/>
          </p:nvPr>
        </p:nvSpPr>
        <p:spPr>
          <a:xfrm>
            <a:off x="5423094" y="4876284"/>
            <a:ext cx="6227894" cy="769911"/>
          </a:xfrm>
        </p:spPr>
        <p:txBody>
          <a:bodyPr anchor="ctr">
            <a:noAutofit/>
          </a:bodyPr>
          <a:lstStyle/>
          <a:p>
            <a:r>
              <a:rPr lang="es-MX" sz="2200" b="1" dirty="0"/>
              <a:t>Apartado </a:t>
            </a:r>
            <a:r>
              <a:rPr lang="es-MX" sz="2200" b="1" dirty="0" smtClean="0"/>
              <a:t>3</a:t>
            </a:r>
            <a:r>
              <a:rPr lang="es-MX" sz="2200" dirty="0" smtClean="0"/>
              <a:t>. Reglamentación Secundaria </a:t>
            </a:r>
            <a:r>
              <a:rPr lang="es-MX" sz="2200" dirty="0"/>
              <a:t>de la Ley de Disciplina Financiera de las Entidades Federativas y los Municipios.</a:t>
            </a:r>
          </a:p>
        </p:txBody>
      </p:sp>
      <p:sp>
        <p:nvSpPr>
          <p:cNvPr id="7" name="Marcador de texto 6"/>
          <p:cNvSpPr>
            <a:spLocks noGrp="1"/>
          </p:cNvSpPr>
          <p:nvPr>
            <p:ph type="body" sz="quarter" idx="16"/>
          </p:nvPr>
        </p:nvSpPr>
        <p:spPr/>
        <p:txBody>
          <a:bodyPr>
            <a:noAutofit/>
          </a:bodyPr>
          <a:lstStyle/>
          <a:p>
            <a:r>
              <a:rPr lang="es-MX" sz="2800" dirty="0" smtClean="0"/>
              <a:t>CONTENIDO GENERAL</a:t>
            </a:r>
            <a:endParaRPr lang="es-MX" sz="2800" dirty="0"/>
          </a:p>
        </p:txBody>
      </p:sp>
      <p:sp>
        <p:nvSpPr>
          <p:cNvPr id="8" name="Marcador de texto 7"/>
          <p:cNvSpPr>
            <a:spLocks noGrp="1"/>
          </p:cNvSpPr>
          <p:nvPr>
            <p:ph type="body" sz="quarter" idx="21"/>
          </p:nvPr>
        </p:nvSpPr>
        <p:spPr>
          <a:xfrm>
            <a:off x="4238708" y="2001607"/>
            <a:ext cx="1184386" cy="746683"/>
          </a:xfrm>
        </p:spPr>
        <p:txBody>
          <a:bodyPr>
            <a:normAutofit fontScale="92500" lnSpcReduction="10000"/>
          </a:bodyPr>
          <a:lstStyle/>
          <a:p>
            <a:endParaRPr lang="es-MX" dirty="0"/>
          </a:p>
        </p:txBody>
      </p:sp>
      <p:sp>
        <p:nvSpPr>
          <p:cNvPr id="9" name="Marcador de texto 8"/>
          <p:cNvSpPr>
            <a:spLocks noGrp="1"/>
          </p:cNvSpPr>
          <p:nvPr>
            <p:ph type="body" sz="quarter" idx="22"/>
          </p:nvPr>
        </p:nvSpPr>
        <p:spPr>
          <a:xfrm>
            <a:off x="4238708" y="3458995"/>
            <a:ext cx="1184386" cy="746683"/>
          </a:xfrm>
        </p:spPr>
        <p:txBody>
          <a:bodyPr>
            <a:normAutofit fontScale="92500" lnSpcReduction="10000"/>
          </a:bodyPr>
          <a:lstStyle/>
          <a:p>
            <a:endParaRPr lang="es-MX"/>
          </a:p>
        </p:txBody>
      </p:sp>
      <p:sp>
        <p:nvSpPr>
          <p:cNvPr id="10" name="Marcador de texto 9"/>
          <p:cNvSpPr>
            <a:spLocks noGrp="1"/>
          </p:cNvSpPr>
          <p:nvPr>
            <p:ph type="body" sz="quarter" idx="23"/>
          </p:nvPr>
        </p:nvSpPr>
        <p:spPr>
          <a:xfrm>
            <a:off x="4238708" y="4887897"/>
            <a:ext cx="1184386" cy="746683"/>
          </a:xfrm>
          <a:solidFill>
            <a:schemeClr val="accent6">
              <a:lumMod val="40000"/>
              <a:lumOff val="60000"/>
            </a:schemeClr>
          </a:solidFill>
          <a:ln>
            <a:solidFill>
              <a:srgbClr val="00B050"/>
            </a:solidFill>
          </a:ln>
        </p:spPr>
        <p:txBody>
          <a:bodyPr anchor="ctr">
            <a:normAutofit fontScale="92500" lnSpcReduction="10000"/>
          </a:bodyPr>
          <a:lstStyle/>
          <a:p>
            <a:endParaRPr lang="es-MX" dirty="0"/>
          </a:p>
        </p:txBody>
      </p:sp>
      <p:pic>
        <p:nvPicPr>
          <p:cNvPr id="12" name="Imagen 11"/>
          <p:cNvPicPr>
            <a:picLocks noChangeAspect="1"/>
          </p:cNvPicPr>
          <p:nvPr/>
        </p:nvPicPr>
        <p:blipFill>
          <a:blip r:embed="rId2"/>
          <a:stretch>
            <a:fillRect/>
          </a:stretch>
        </p:blipFill>
        <p:spPr>
          <a:xfrm>
            <a:off x="189221" y="2442625"/>
            <a:ext cx="3808205" cy="2779421"/>
          </a:xfrm>
          <a:prstGeom prst="rect">
            <a:avLst/>
          </a:prstGeom>
          <a:ln w="57150">
            <a:solidFill>
              <a:srgbClr val="00B050"/>
            </a:solidFill>
          </a:ln>
        </p:spPr>
      </p:pic>
      <p:sp>
        <p:nvSpPr>
          <p:cNvPr id="14" name="Rectángulo 13"/>
          <p:cNvSpPr/>
          <p:nvPr/>
        </p:nvSpPr>
        <p:spPr>
          <a:xfrm>
            <a:off x="300251" y="5284597"/>
            <a:ext cx="3084394" cy="1249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300251" y="1583140"/>
            <a:ext cx="3084394" cy="79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341897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38200" y="1731510"/>
            <a:ext cx="10515600" cy="2852737"/>
          </a:xfrm>
        </p:spPr>
        <p:txBody>
          <a:bodyPr/>
          <a:lstStyle/>
          <a:p>
            <a:r>
              <a:rPr lang="es-MX" sz="4400" b="1" dirty="0" smtClean="0">
                <a:solidFill>
                  <a:schemeClr val="accent6">
                    <a:lumMod val="50000"/>
                  </a:schemeClr>
                </a:solidFill>
                <a:latin typeface="Arial" panose="020B0604020202020204" pitchFamily="34" charset="0"/>
                <a:cs typeface="Arial" panose="020B0604020202020204" pitchFamily="34" charset="0"/>
              </a:rPr>
              <a:t>Apartado </a:t>
            </a:r>
            <a:r>
              <a:rPr lang="es-MX" b="1" dirty="0" smtClean="0">
                <a:solidFill>
                  <a:schemeClr val="accent6">
                    <a:lumMod val="50000"/>
                  </a:schemeClr>
                </a:solidFill>
                <a:latin typeface="Arial" panose="020B0604020202020204" pitchFamily="34" charset="0"/>
                <a:cs typeface="Arial" panose="020B0604020202020204" pitchFamily="34" charset="0"/>
              </a:rPr>
              <a:t>3</a:t>
            </a:r>
            <a:r>
              <a:rPr lang="es-MX" sz="4400" b="1" dirty="0" smtClean="0">
                <a:solidFill>
                  <a:schemeClr val="accent6">
                    <a:lumMod val="50000"/>
                  </a:schemeClr>
                </a:solidFill>
                <a:latin typeface="Arial" panose="020B0604020202020204" pitchFamily="34" charset="0"/>
                <a:cs typeface="Arial" panose="020B0604020202020204" pitchFamily="34" charset="0"/>
              </a:rPr>
              <a:t>.</a:t>
            </a:r>
            <a:r>
              <a:rPr lang="es-MX" b="1" dirty="0" smtClean="0">
                <a:solidFill>
                  <a:schemeClr val="accent6">
                    <a:lumMod val="50000"/>
                  </a:schemeClr>
                </a:solidFill>
                <a:latin typeface="Arial" panose="020B0604020202020204" pitchFamily="34" charset="0"/>
                <a:cs typeface="Arial" panose="020B0604020202020204" pitchFamily="34" charset="0"/>
              </a:rPr>
              <a:t> Reglamentación Secundaria de </a:t>
            </a:r>
            <a:r>
              <a:rPr lang="es-MX" b="1" dirty="0">
                <a:solidFill>
                  <a:schemeClr val="accent6">
                    <a:lumMod val="50000"/>
                  </a:schemeClr>
                </a:solidFill>
                <a:latin typeface="Arial" panose="020B0604020202020204" pitchFamily="34" charset="0"/>
                <a:cs typeface="Arial" panose="020B0604020202020204" pitchFamily="34" charset="0"/>
              </a:rPr>
              <a:t>la Ley de Disciplina Financiera de las Entidades Federativas y los Municipios.</a:t>
            </a:r>
          </a:p>
        </p:txBody>
      </p:sp>
    </p:spTree>
    <p:extLst>
      <p:ext uri="{BB962C8B-B14F-4D97-AF65-F5344CB8AC3E}">
        <p14:creationId xmlns:p14="http://schemas.microsoft.com/office/powerpoint/2010/main" val="20118933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1774371" y="1600829"/>
            <a:ext cx="8643258" cy="41724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1200"/>
              </a:spcAft>
              <a:buFont typeface="Wingdings" panose="05000000000000000000" pitchFamily="2" charset="2"/>
              <a:buChar char="q"/>
            </a:pPr>
            <a:endParaRPr lang="es-MX" dirty="0" smtClean="0">
              <a:latin typeface="Arial Narrow" charset="0"/>
              <a:ea typeface="Arial Narrow" charset="0"/>
              <a:cs typeface="Arial Narrow" charset="0"/>
            </a:endParaRPr>
          </a:p>
          <a:p>
            <a:pPr algn="just">
              <a:spcBef>
                <a:spcPts val="1200"/>
              </a:spcBef>
              <a:spcAft>
                <a:spcPts val="1200"/>
              </a:spcAft>
              <a:buFont typeface="Wingdings" panose="05000000000000000000" pitchFamily="2" charset="2"/>
              <a:buChar char="q"/>
            </a:pPr>
            <a:endParaRPr lang="es-MX" dirty="0">
              <a:latin typeface="Arial Narrow" charset="0"/>
              <a:ea typeface="Arial Narrow" charset="0"/>
              <a:cs typeface="Arial Narrow" charset="0"/>
            </a:endParaRPr>
          </a:p>
          <a:p>
            <a:pPr algn="just">
              <a:spcBef>
                <a:spcPts val="1200"/>
              </a:spcBef>
              <a:spcAft>
                <a:spcPts val="1200"/>
              </a:spcAft>
              <a:buFont typeface="Wingdings" panose="05000000000000000000" pitchFamily="2" charset="2"/>
              <a:buChar char="q"/>
            </a:pPr>
            <a:r>
              <a:rPr lang="es-MX" dirty="0" smtClean="0">
                <a:latin typeface="Arial Narrow" charset="0"/>
                <a:ea typeface="Arial Narrow" charset="0"/>
                <a:cs typeface="Arial Narrow" charset="0"/>
              </a:rPr>
              <a:t>Acreditación </a:t>
            </a:r>
            <a:r>
              <a:rPr lang="es-MX" dirty="0">
                <a:latin typeface="Arial Narrow" charset="0"/>
                <a:ea typeface="Arial Narrow" charset="0"/>
                <a:cs typeface="Arial Narrow" charset="0"/>
              </a:rPr>
              <a:t>de las Mejores  Condiciones de Mercado</a:t>
            </a:r>
            <a:endParaRPr lang="es-MX" dirty="0" smtClean="0">
              <a:latin typeface="Arial Narrow" charset="0"/>
              <a:ea typeface="Arial Narrow" charset="0"/>
              <a:cs typeface="Arial Narrow" charset="0"/>
            </a:endParaRPr>
          </a:p>
          <a:p>
            <a:pPr algn="just">
              <a:spcBef>
                <a:spcPts val="1200"/>
              </a:spcBef>
              <a:spcAft>
                <a:spcPts val="1200"/>
              </a:spcAft>
              <a:buFont typeface="Wingdings" panose="05000000000000000000" pitchFamily="2" charset="2"/>
              <a:buChar char="q"/>
            </a:pPr>
            <a:r>
              <a:rPr lang="es-MX" dirty="0" smtClean="0">
                <a:latin typeface="Arial Narrow" charset="0"/>
                <a:ea typeface="Arial Narrow" charset="0"/>
                <a:cs typeface="Arial Narrow" charset="0"/>
              </a:rPr>
              <a:t>Registro Público Único.</a:t>
            </a:r>
          </a:p>
        </p:txBody>
      </p:sp>
      <p:sp>
        <p:nvSpPr>
          <p:cNvPr id="4" name="Título 1"/>
          <p:cNvSpPr txBox="1">
            <a:spLocks/>
          </p:cNvSpPr>
          <p:nvPr/>
        </p:nvSpPr>
        <p:spPr>
          <a:xfrm>
            <a:off x="3211286" y="816155"/>
            <a:ext cx="5769428" cy="7846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a:latin typeface="Arial Narrow" panose="020B0606020202030204" pitchFamily="34" charset="0"/>
                <a:cs typeface="Arial" panose="020B0604020202020204" pitchFamily="34" charset="0"/>
              </a:rPr>
              <a:t>Temario</a:t>
            </a:r>
            <a:endParaRPr lang="es-MX" sz="60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278316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248167" y="2702327"/>
            <a:ext cx="5732060" cy="1464231"/>
          </a:xfrm>
          <a:prstGeom prst="roundRect">
            <a:avLst/>
          </a:prstGeom>
          <a:solidFill>
            <a:schemeClr val="accent6">
              <a:alpha val="50000"/>
            </a:schemeClr>
          </a:solid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4000" dirty="0">
                <a:solidFill>
                  <a:sysClr val="windowText" lastClr="000000"/>
                </a:solidFill>
                <a:latin typeface="Arial Narrow" charset="0"/>
                <a:ea typeface="Arial Narrow" charset="0"/>
                <a:cs typeface="Arial Narrow" charset="0"/>
              </a:rPr>
              <a:t>Acreditación de las Mejores  Condiciones de Mercado</a:t>
            </a:r>
          </a:p>
        </p:txBody>
      </p:sp>
    </p:spTree>
    <p:extLst>
      <p:ext uri="{BB962C8B-B14F-4D97-AF65-F5344CB8AC3E}">
        <p14:creationId xmlns:p14="http://schemas.microsoft.com/office/powerpoint/2010/main" val="31659015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26336" y="3465576"/>
            <a:ext cx="932688" cy="23743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75105" y="3488435"/>
            <a:ext cx="835025" cy="2288540"/>
          </a:xfrm>
          <a:custGeom>
            <a:avLst/>
            <a:gdLst/>
            <a:ahLst/>
            <a:cxnLst/>
            <a:rect l="l" t="t" r="r" b="b"/>
            <a:pathLst>
              <a:path w="835025" h="2288540">
                <a:moveTo>
                  <a:pt x="0" y="0"/>
                </a:moveTo>
                <a:lnTo>
                  <a:pt x="0" y="1144143"/>
                </a:lnTo>
                <a:lnTo>
                  <a:pt x="834517" y="1144143"/>
                </a:lnTo>
                <a:lnTo>
                  <a:pt x="834517" y="2288413"/>
                </a:lnTo>
              </a:path>
            </a:pathLst>
          </a:custGeom>
          <a:ln w="12192">
            <a:solidFill>
              <a:srgbClr val="000000"/>
            </a:solidFill>
            <a:prstDash val="sysDot"/>
          </a:ln>
        </p:spPr>
        <p:txBody>
          <a:bodyPr wrap="square" lIns="0" tIns="0" rIns="0" bIns="0" rtlCol="0"/>
          <a:lstStyle/>
          <a:p>
            <a:endParaRPr/>
          </a:p>
        </p:txBody>
      </p:sp>
      <p:sp>
        <p:nvSpPr>
          <p:cNvPr id="4" name="object 4"/>
          <p:cNvSpPr/>
          <p:nvPr/>
        </p:nvSpPr>
        <p:spPr>
          <a:xfrm>
            <a:off x="1949195" y="2833116"/>
            <a:ext cx="97536" cy="7254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97963" y="2855977"/>
            <a:ext cx="0" cy="634365"/>
          </a:xfrm>
          <a:custGeom>
            <a:avLst/>
            <a:gdLst/>
            <a:ahLst/>
            <a:cxnLst/>
            <a:rect l="l" t="t" r="r" b="b"/>
            <a:pathLst>
              <a:path h="634364">
                <a:moveTo>
                  <a:pt x="0" y="0"/>
                </a:moveTo>
                <a:lnTo>
                  <a:pt x="0" y="633857"/>
                </a:lnTo>
              </a:path>
            </a:pathLst>
          </a:custGeom>
          <a:ln w="12192">
            <a:solidFill>
              <a:srgbClr val="000000"/>
            </a:solidFill>
            <a:prstDash val="sysDot"/>
          </a:ln>
        </p:spPr>
        <p:txBody>
          <a:bodyPr wrap="square" lIns="0" tIns="0" rIns="0" bIns="0" rtlCol="0"/>
          <a:lstStyle/>
          <a:p>
            <a:endParaRPr/>
          </a:p>
        </p:txBody>
      </p:sp>
      <p:sp>
        <p:nvSpPr>
          <p:cNvPr id="6" name="object 6"/>
          <p:cNvSpPr/>
          <p:nvPr/>
        </p:nvSpPr>
        <p:spPr>
          <a:xfrm>
            <a:off x="1947672" y="1504188"/>
            <a:ext cx="97536" cy="160324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996440" y="1527047"/>
            <a:ext cx="0" cy="1512570"/>
          </a:xfrm>
          <a:custGeom>
            <a:avLst/>
            <a:gdLst/>
            <a:ahLst/>
            <a:cxnLst/>
            <a:rect l="l" t="t" r="r" b="b"/>
            <a:pathLst>
              <a:path h="1512570">
                <a:moveTo>
                  <a:pt x="0" y="0"/>
                </a:moveTo>
                <a:lnTo>
                  <a:pt x="0" y="1512062"/>
                </a:lnTo>
              </a:path>
            </a:pathLst>
          </a:custGeom>
          <a:ln w="12192">
            <a:solidFill>
              <a:srgbClr val="000000"/>
            </a:solidFill>
            <a:prstDash val="sysDot"/>
          </a:ln>
        </p:spPr>
        <p:txBody>
          <a:bodyPr wrap="square" lIns="0" tIns="0" rIns="0" bIns="0" rtlCol="0"/>
          <a:lstStyle/>
          <a:p>
            <a:endParaRPr/>
          </a:p>
        </p:txBody>
      </p:sp>
      <p:sp>
        <p:nvSpPr>
          <p:cNvPr id="11" name="object 11"/>
          <p:cNvSpPr txBox="1"/>
          <p:nvPr/>
        </p:nvSpPr>
        <p:spPr>
          <a:xfrm>
            <a:off x="1889253" y="881256"/>
            <a:ext cx="8150225" cy="2507097"/>
          </a:xfrm>
          <a:prstGeom prst="rect">
            <a:avLst/>
          </a:prstGeom>
        </p:spPr>
        <p:txBody>
          <a:bodyPr vert="horz" wrap="square" lIns="0" tIns="87630" rIns="0" bIns="0" rtlCol="0">
            <a:spAutoFit/>
          </a:bodyPr>
          <a:lstStyle/>
          <a:p>
            <a:pPr marL="12700" algn="just">
              <a:spcBef>
                <a:spcPts val="690"/>
              </a:spcBef>
            </a:pPr>
            <a:r>
              <a:rPr sz="2400" b="1" spc="-5" dirty="0">
                <a:solidFill>
                  <a:srgbClr val="91282E"/>
                </a:solidFill>
                <a:latin typeface="Candara"/>
                <a:cs typeface="Candara"/>
              </a:rPr>
              <a:t>Ley de </a:t>
            </a:r>
            <a:r>
              <a:rPr sz="2400" b="1" dirty="0">
                <a:solidFill>
                  <a:srgbClr val="91282E"/>
                </a:solidFill>
                <a:latin typeface="Candara"/>
                <a:cs typeface="Candara"/>
              </a:rPr>
              <a:t>Disciplina</a:t>
            </a:r>
            <a:r>
              <a:rPr sz="2400" b="1" spc="15" dirty="0">
                <a:solidFill>
                  <a:srgbClr val="91282E"/>
                </a:solidFill>
                <a:latin typeface="Candara"/>
                <a:cs typeface="Candara"/>
              </a:rPr>
              <a:t> </a:t>
            </a:r>
            <a:r>
              <a:rPr sz="2400" b="1" dirty="0">
                <a:solidFill>
                  <a:srgbClr val="91282E"/>
                </a:solidFill>
                <a:latin typeface="Candara"/>
                <a:cs typeface="Candara"/>
              </a:rPr>
              <a:t>Financiera</a:t>
            </a:r>
            <a:endParaRPr sz="2400" dirty="0">
              <a:latin typeface="Candara"/>
              <a:cs typeface="Candara"/>
            </a:endParaRPr>
          </a:p>
          <a:p>
            <a:pPr marL="12700" algn="just">
              <a:spcBef>
                <a:spcPts val="390"/>
              </a:spcBef>
            </a:pPr>
            <a:r>
              <a:rPr sz="1600" spc="-5" dirty="0">
                <a:latin typeface="Cambria Math"/>
                <a:cs typeface="Cambria Math"/>
              </a:rPr>
              <a:t>⦿</a:t>
            </a:r>
            <a:r>
              <a:rPr sz="1600" spc="-125" dirty="0">
                <a:latin typeface="Cambria Math"/>
                <a:cs typeface="Cambria Math"/>
              </a:rPr>
              <a:t> </a:t>
            </a:r>
            <a:r>
              <a:rPr sz="1600" spc="-5" dirty="0">
                <a:latin typeface="Candara"/>
                <a:cs typeface="Candara"/>
              </a:rPr>
              <a:t>En</a:t>
            </a:r>
            <a:r>
              <a:rPr sz="1600" spc="70" dirty="0">
                <a:latin typeface="Candara"/>
                <a:cs typeface="Candara"/>
              </a:rPr>
              <a:t> </a:t>
            </a:r>
            <a:r>
              <a:rPr sz="1600" spc="-5" dirty="0">
                <a:latin typeface="Candara"/>
                <a:cs typeface="Candara"/>
              </a:rPr>
              <a:t>el</a:t>
            </a:r>
            <a:r>
              <a:rPr sz="1600" spc="65" dirty="0">
                <a:latin typeface="Candara"/>
                <a:cs typeface="Candara"/>
              </a:rPr>
              <a:t> </a:t>
            </a:r>
            <a:r>
              <a:rPr sz="1600" spc="-5" dirty="0">
                <a:latin typeface="Candara"/>
                <a:cs typeface="Candara"/>
              </a:rPr>
              <a:t>contexto</a:t>
            </a:r>
            <a:r>
              <a:rPr sz="1600" spc="70" dirty="0">
                <a:latin typeface="Candara"/>
                <a:cs typeface="Candara"/>
              </a:rPr>
              <a:t> </a:t>
            </a:r>
            <a:r>
              <a:rPr sz="1600" spc="-5" dirty="0">
                <a:latin typeface="Candara"/>
                <a:cs typeface="Candara"/>
              </a:rPr>
              <a:t>del</a:t>
            </a:r>
            <a:r>
              <a:rPr sz="1600" spc="50" dirty="0">
                <a:latin typeface="Candara"/>
                <a:cs typeface="Candara"/>
              </a:rPr>
              <a:t> </a:t>
            </a:r>
            <a:r>
              <a:rPr sz="1600" dirty="0">
                <a:latin typeface="Candara"/>
                <a:cs typeface="Candara"/>
              </a:rPr>
              <a:t>artículo</a:t>
            </a:r>
            <a:r>
              <a:rPr sz="1600" spc="50" dirty="0">
                <a:latin typeface="Candara"/>
                <a:cs typeface="Candara"/>
              </a:rPr>
              <a:t> </a:t>
            </a:r>
            <a:r>
              <a:rPr sz="1600" dirty="0">
                <a:latin typeface="Candara"/>
                <a:cs typeface="Candara"/>
              </a:rPr>
              <a:t>117</a:t>
            </a:r>
            <a:r>
              <a:rPr sz="1600" spc="135" dirty="0">
                <a:latin typeface="Candara"/>
                <a:cs typeface="Candara"/>
              </a:rPr>
              <a:t> </a:t>
            </a:r>
            <a:r>
              <a:rPr sz="1600" spc="-5" dirty="0">
                <a:latin typeface="Candara"/>
                <a:cs typeface="Candara"/>
              </a:rPr>
              <a:t>fracción</a:t>
            </a:r>
            <a:r>
              <a:rPr sz="1600" spc="55" dirty="0">
                <a:latin typeface="Candara"/>
                <a:cs typeface="Candara"/>
              </a:rPr>
              <a:t> </a:t>
            </a:r>
            <a:r>
              <a:rPr sz="1600" spc="-5" dirty="0">
                <a:latin typeface="Candara"/>
                <a:cs typeface="Candara"/>
              </a:rPr>
              <a:t>VIII</a:t>
            </a:r>
            <a:r>
              <a:rPr sz="1600" spc="60" dirty="0">
                <a:latin typeface="Candara"/>
                <a:cs typeface="Candara"/>
              </a:rPr>
              <a:t> </a:t>
            </a:r>
            <a:r>
              <a:rPr sz="1600" spc="-5" dirty="0">
                <a:latin typeface="Candara"/>
                <a:cs typeface="Candara"/>
              </a:rPr>
              <a:t>de</a:t>
            </a:r>
            <a:r>
              <a:rPr sz="1600" spc="55" dirty="0">
                <a:latin typeface="Candara"/>
                <a:cs typeface="Candara"/>
              </a:rPr>
              <a:t> </a:t>
            </a:r>
            <a:r>
              <a:rPr sz="1600" dirty="0">
                <a:latin typeface="Candara"/>
                <a:cs typeface="Candara"/>
              </a:rPr>
              <a:t>la</a:t>
            </a:r>
            <a:r>
              <a:rPr sz="1600" spc="55" dirty="0">
                <a:latin typeface="Candara"/>
                <a:cs typeface="Candara"/>
              </a:rPr>
              <a:t> </a:t>
            </a:r>
            <a:r>
              <a:rPr sz="1600" spc="-5" dirty="0">
                <a:latin typeface="Candara"/>
                <a:cs typeface="Candara"/>
              </a:rPr>
              <a:t>Constitución,</a:t>
            </a:r>
            <a:r>
              <a:rPr sz="1600" spc="70" dirty="0">
                <a:latin typeface="Candara"/>
                <a:cs typeface="Candara"/>
              </a:rPr>
              <a:t> </a:t>
            </a:r>
            <a:r>
              <a:rPr sz="1600" spc="-5" dirty="0">
                <a:latin typeface="Candara"/>
                <a:cs typeface="Candara"/>
              </a:rPr>
              <a:t>los</a:t>
            </a:r>
            <a:r>
              <a:rPr sz="1600" spc="70" dirty="0">
                <a:latin typeface="Candara"/>
                <a:cs typeface="Candara"/>
              </a:rPr>
              <a:t> </a:t>
            </a:r>
            <a:r>
              <a:rPr sz="1600" spc="-5" dirty="0">
                <a:latin typeface="Candara"/>
                <a:cs typeface="Candara"/>
              </a:rPr>
              <a:t>Estados</a:t>
            </a:r>
            <a:r>
              <a:rPr sz="1600" spc="75" dirty="0">
                <a:latin typeface="Candara"/>
                <a:cs typeface="Candara"/>
              </a:rPr>
              <a:t> </a:t>
            </a:r>
            <a:r>
              <a:rPr sz="1600" spc="-5" dirty="0">
                <a:latin typeface="Candara"/>
                <a:cs typeface="Candara"/>
              </a:rPr>
              <a:t>y</a:t>
            </a:r>
            <a:r>
              <a:rPr sz="1600" spc="70" dirty="0">
                <a:latin typeface="Candara"/>
                <a:cs typeface="Candara"/>
              </a:rPr>
              <a:t> </a:t>
            </a:r>
            <a:r>
              <a:rPr sz="1600" spc="-5" dirty="0">
                <a:latin typeface="Candara"/>
                <a:cs typeface="Candara"/>
              </a:rPr>
              <a:t>Municipios</a:t>
            </a:r>
            <a:r>
              <a:rPr sz="1600" spc="85" dirty="0">
                <a:latin typeface="Candara"/>
                <a:cs typeface="Candara"/>
              </a:rPr>
              <a:t> </a:t>
            </a:r>
            <a:r>
              <a:rPr sz="1600" spc="-5" dirty="0">
                <a:latin typeface="Candara"/>
                <a:cs typeface="Candara"/>
              </a:rPr>
              <a:t>solo</a:t>
            </a:r>
            <a:endParaRPr sz="1600" dirty="0">
              <a:latin typeface="Candara"/>
              <a:cs typeface="Candara"/>
            </a:endParaRPr>
          </a:p>
          <a:p>
            <a:pPr marL="242570"/>
            <a:r>
              <a:rPr sz="1600" spc="-10" dirty="0">
                <a:latin typeface="Candara"/>
                <a:cs typeface="Candara"/>
              </a:rPr>
              <a:t>podrán </a:t>
            </a:r>
            <a:r>
              <a:rPr sz="1600" spc="-5" dirty="0">
                <a:latin typeface="Candara"/>
                <a:cs typeface="Candara"/>
              </a:rPr>
              <a:t>contratar empréstitos y obligaciones bajo </a:t>
            </a:r>
            <a:r>
              <a:rPr sz="1600" spc="-10" dirty="0">
                <a:latin typeface="Candara"/>
                <a:cs typeface="Candara"/>
              </a:rPr>
              <a:t>las </a:t>
            </a:r>
            <a:r>
              <a:rPr sz="1600" spc="-5" dirty="0">
                <a:latin typeface="Candara"/>
                <a:cs typeface="Candara"/>
              </a:rPr>
              <a:t>mejores condiciones del</a:t>
            </a:r>
            <a:r>
              <a:rPr sz="1600" dirty="0">
                <a:latin typeface="Candara"/>
                <a:cs typeface="Candara"/>
              </a:rPr>
              <a:t> </a:t>
            </a:r>
            <a:r>
              <a:rPr sz="1600" spc="-10" dirty="0">
                <a:latin typeface="Candara"/>
                <a:cs typeface="Candara"/>
              </a:rPr>
              <a:t>mercado.</a:t>
            </a:r>
            <a:endParaRPr sz="1600" dirty="0">
              <a:latin typeface="Candara"/>
              <a:cs typeface="Candara"/>
            </a:endParaRPr>
          </a:p>
          <a:p>
            <a:pPr>
              <a:lnSpc>
                <a:spcPct val="100000"/>
              </a:lnSpc>
            </a:pPr>
            <a:endParaRPr sz="1600" dirty="0">
              <a:latin typeface="Times New Roman"/>
              <a:cs typeface="Times New Roman"/>
            </a:endParaRPr>
          </a:p>
          <a:p>
            <a:pPr marL="242570" marR="5080" indent="-230504" algn="just">
              <a:spcBef>
                <a:spcPts val="1280"/>
              </a:spcBef>
            </a:pPr>
            <a:r>
              <a:rPr sz="1600" spc="-5" dirty="0">
                <a:latin typeface="Cambria Math"/>
                <a:cs typeface="Cambria Math"/>
              </a:rPr>
              <a:t>⦿ </a:t>
            </a:r>
            <a:r>
              <a:rPr sz="1600" spc="-5" dirty="0">
                <a:latin typeface="Candara"/>
                <a:cs typeface="Candara"/>
              </a:rPr>
              <a:t>Para </a:t>
            </a:r>
            <a:r>
              <a:rPr sz="1600" spc="-10" dirty="0">
                <a:latin typeface="Candara"/>
                <a:cs typeface="Candara"/>
              </a:rPr>
              <a:t>la </a:t>
            </a:r>
            <a:r>
              <a:rPr sz="1600" spc="-5" dirty="0">
                <a:latin typeface="Candara"/>
                <a:cs typeface="Candara"/>
              </a:rPr>
              <a:t>contratación </a:t>
            </a:r>
            <a:r>
              <a:rPr sz="1600" dirty="0">
                <a:latin typeface="Candara"/>
                <a:cs typeface="Candara"/>
              </a:rPr>
              <a:t>de </a:t>
            </a:r>
            <a:r>
              <a:rPr sz="1600" spc="-5" dirty="0">
                <a:latin typeface="Candara"/>
                <a:cs typeface="Candara"/>
              </a:rPr>
              <a:t>financiamientos y obligaciones, </a:t>
            </a:r>
            <a:r>
              <a:rPr sz="1600" dirty="0">
                <a:latin typeface="Candara"/>
                <a:cs typeface="Candara"/>
              </a:rPr>
              <a:t>el </a:t>
            </a:r>
            <a:r>
              <a:rPr sz="1600" spc="-5" dirty="0">
                <a:latin typeface="Candara"/>
                <a:cs typeface="Candara"/>
              </a:rPr>
              <a:t>artículo 26, fracción IV de </a:t>
            </a:r>
            <a:r>
              <a:rPr sz="1600" spc="-10" dirty="0">
                <a:latin typeface="Candara"/>
                <a:cs typeface="Candara"/>
              </a:rPr>
              <a:t>la </a:t>
            </a:r>
            <a:r>
              <a:rPr sz="1600" spc="-5" dirty="0">
                <a:latin typeface="Candara"/>
                <a:cs typeface="Candara"/>
              </a:rPr>
              <a:t>Ley  de Disciplina Financiera (LDF), señala </a:t>
            </a:r>
            <a:r>
              <a:rPr sz="1600" dirty="0">
                <a:latin typeface="Candara"/>
                <a:cs typeface="Candara"/>
              </a:rPr>
              <a:t>que </a:t>
            </a:r>
            <a:r>
              <a:rPr sz="1600" spc="5" dirty="0">
                <a:latin typeface="Candara"/>
                <a:cs typeface="Candara"/>
              </a:rPr>
              <a:t>se </a:t>
            </a:r>
            <a:r>
              <a:rPr sz="1600" spc="-5" dirty="0">
                <a:latin typeface="Candara"/>
                <a:cs typeface="Candara"/>
              </a:rPr>
              <a:t>deberá contratar aquella oferta </a:t>
            </a:r>
            <a:r>
              <a:rPr sz="1600" dirty="0">
                <a:latin typeface="Candara"/>
                <a:cs typeface="Candara"/>
              </a:rPr>
              <a:t>que </a:t>
            </a:r>
            <a:r>
              <a:rPr sz="1600" spc="-5" dirty="0">
                <a:latin typeface="Candara"/>
                <a:cs typeface="Candara"/>
              </a:rPr>
              <a:t>represente  el costo financiero más</a:t>
            </a:r>
            <a:r>
              <a:rPr sz="1600" spc="90" dirty="0">
                <a:latin typeface="Candara"/>
                <a:cs typeface="Candara"/>
              </a:rPr>
              <a:t> </a:t>
            </a:r>
            <a:r>
              <a:rPr sz="1600" spc="-5" dirty="0">
                <a:latin typeface="Candara"/>
                <a:cs typeface="Candara"/>
              </a:rPr>
              <a:t>bajo.</a:t>
            </a:r>
            <a:endParaRPr sz="1600" dirty="0">
              <a:latin typeface="Candara"/>
              <a:cs typeface="Candara"/>
            </a:endParaRPr>
          </a:p>
          <a:p>
            <a:pPr marL="12700" algn="just">
              <a:spcBef>
                <a:spcPts val="585"/>
              </a:spcBef>
            </a:pPr>
            <a:r>
              <a:rPr sz="1600" spc="-5" dirty="0">
                <a:latin typeface="Cambria Math"/>
                <a:cs typeface="Cambria Math"/>
              </a:rPr>
              <a:t>⦿ </a:t>
            </a:r>
            <a:r>
              <a:rPr b="1" dirty="0">
                <a:latin typeface="Candara"/>
                <a:cs typeface="Candara"/>
              </a:rPr>
              <a:t>Para tal </a:t>
            </a:r>
            <a:r>
              <a:rPr b="1" spc="-5" dirty="0">
                <a:latin typeface="Candara"/>
                <a:cs typeface="Candara"/>
              </a:rPr>
              <a:t>efecto, </a:t>
            </a:r>
            <a:r>
              <a:rPr b="1" dirty="0">
                <a:latin typeface="Candara"/>
                <a:cs typeface="Candara"/>
              </a:rPr>
              <a:t>la </a:t>
            </a:r>
            <a:r>
              <a:rPr b="1" spc="-5" dirty="0">
                <a:latin typeface="Candara"/>
                <a:cs typeface="Candara"/>
              </a:rPr>
              <a:t>Secretaría</a:t>
            </a:r>
            <a:r>
              <a:rPr b="1" spc="-175" dirty="0">
                <a:latin typeface="Candara"/>
                <a:cs typeface="Candara"/>
              </a:rPr>
              <a:t> </a:t>
            </a:r>
            <a:r>
              <a:rPr b="1" spc="-5" dirty="0">
                <a:latin typeface="Candara"/>
                <a:cs typeface="Candara"/>
              </a:rPr>
              <a:t>emitió:</a:t>
            </a:r>
            <a:endParaRPr dirty="0">
              <a:latin typeface="Candara"/>
              <a:cs typeface="Candara"/>
            </a:endParaRPr>
          </a:p>
        </p:txBody>
      </p:sp>
      <p:sp>
        <p:nvSpPr>
          <p:cNvPr id="12" name="object 12"/>
          <p:cNvSpPr/>
          <p:nvPr/>
        </p:nvSpPr>
        <p:spPr>
          <a:xfrm>
            <a:off x="2761488" y="5082540"/>
            <a:ext cx="1132332" cy="158496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810256" y="5105400"/>
            <a:ext cx="1034415" cy="1499870"/>
          </a:xfrm>
          <a:custGeom>
            <a:avLst/>
            <a:gdLst/>
            <a:ahLst/>
            <a:cxnLst/>
            <a:rect l="l" t="t" r="r" b="b"/>
            <a:pathLst>
              <a:path w="1034414" h="1499870">
                <a:moveTo>
                  <a:pt x="0" y="0"/>
                </a:moveTo>
                <a:lnTo>
                  <a:pt x="0" y="749681"/>
                </a:lnTo>
                <a:lnTo>
                  <a:pt x="1034161" y="749681"/>
                </a:lnTo>
                <a:lnTo>
                  <a:pt x="1034161" y="1499362"/>
                </a:lnTo>
              </a:path>
            </a:pathLst>
          </a:custGeom>
          <a:ln w="12192">
            <a:solidFill>
              <a:srgbClr val="000000"/>
            </a:solidFill>
            <a:prstDash val="sysDot"/>
          </a:ln>
        </p:spPr>
        <p:txBody>
          <a:bodyPr wrap="square" lIns="0" tIns="0" rIns="0" bIns="0" rtlCol="0"/>
          <a:lstStyle/>
          <a:p>
            <a:endParaRPr/>
          </a:p>
        </p:txBody>
      </p:sp>
      <p:sp>
        <p:nvSpPr>
          <p:cNvPr id="14" name="object 14"/>
          <p:cNvSpPr txBox="1"/>
          <p:nvPr/>
        </p:nvSpPr>
        <p:spPr>
          <a:xfrm>
            <a:off x="1975104" y="3662171"/>
            <a:ext cx="8115300" cy="585416"/>
          </a:xfrm>
          <a:prstGeom prst="rect">
            <a:avLst/>
          </a:prstGeom>
          <a:solidFill>
            <a:srgbClr val="464649"/>
          </a:solidFill>
        </p:spPr>
        <p:txBody>
          <a:bodyPr vert="horz" wrap="square" lIns="0" tIns="31114" rIns="0" bIns="0" rtlCol="0">
            <a:spAutoFit/>
          </a:bodyPr>
          <a:lstStyle/>
          <a:p>
            <a:pPr marL="91440">
              <a:spcBef>
                <a:spcPts val="244"/>
              </a:spcBef>
            </a:pPr>
            <a:r>
              <a:rPr b="1" spc="-5" dirty="0">
                <a:solidFill>
                  <a:srgbClr val="FFFFFF"/>
                </a:solidFill>
                <a:latin typeface="Candara"/>
                <a:cs typeface="Candara"/>
              </a:rPr>
              <a:t>Lineamientos de </a:t>
            </a:r>
            <a:r>
              <a:rPr b="1" dirty="0">
                <a:solidFill>
                  <a:srgbClr val="FFFFFF"/>
                </a:solidFill>
                <a:latin typeface="Candara"/>
                <a:cs typeface="Candara"/>
              </a:rPr>
              <a:t>la </a:t>
            </a:r>
            <a:r>
              <a:rPr b="1" spc="-5" dirty="0">
                <a:solidFill>
                  <a:srgbClr val="FFFFFF"/>
                </a:solidFill>
                <a:latin typeface="Candara"/>
                <a:cs typeface="Candara"/>
              </a:rPr>
              <a:t>Metodología </a:t>
            </a:r>
            <a:r>
              <a:rPr b="1" dirty="0">
                <a:solidFill>
                  <a:srgbClr val="FFFFFF"/>
                </a:solidFill>
                <a:latin typeface="Candara"/>
                <a:cs typeface="Candara"/>
              </a:rPr>
              <a:t>para </a:t>
            </a:r>
            <a:r>
              <a:rPr b="1" spc="-5" dirty="0">
                <a:solidFill>
                  <a:srgbClr val="FFFFFF"/>
                </a:solidFill>
                <a:latin typeface="Candara"/>
                <a:cs typeface="Candara"/>
              </a:rPr>
              <a:t>el Cálculo del Menor Costo Financiero </a:t>
            </a:r>
            <a:r>
              <a:rPr b="1" dirty="0">
                <a:solidFill>
                  <a:srgbClr val="FFFFFF"/>
                </a:solidFill>
                <a:latin typeface="Candara"/>
                <a:cs typeface="Candara"/>
              </a:rPr>
              <a:t>y</a:t>
            </a:r>
            <a:r>
              <a:rPr b="1" spc="-75" dirty="0">
                <a:solidFill>
                  <a:srgbClr val="FFFFFF"/>
                </a:solidFill>
                <a:latin typeface="Candara"/>
                <a:cs typeface="Candara"/>
              </a:rPr>
              <a:t> </a:t>
            </a:r>
            <a:r>
              <a:rPr b="1" spc="-5" dirty="0">
                <a:solidFill>
                  <a:srgbClr val="FFFFFF"/>
                </a:solidFill>
                <a:latin typeface="Candara"/>
                <a:cs typeface="Candara"/>
              </a:rPr>
              <a:t>de</a:t>
            </a:r>
            <a:endParaRPr dirty="0">
              <a:latin typeface="Candara"/>
              <a:cs typeface="Candara"/>
            </a:endParaRPr>
          </a:p>
          <a:p>
            <a:pPr marL="91440"/>
            <a:r>
              <a:rPr b="1" dirty="0">
                <a:solidFill>
                  <a:srgbClr val="FFFFFF"/>
                </a:solidFill>
                <a:latin typeface="Candara"/>
                <a:cs typeface="Candara"/>
              </a:rPr>
              <a:t>los </a:t>
            </a:r>
            <a:r>
              <a:rPr b="1" spc="-5" dirty="0">
                <a:solidFill>
                  <a:srgbClr val="FFFFFF"/>
                </a:solidFill>
                <a:latin typeface="Candara"/>
                <a:cs typeface="Candara"/>
              </a:rPr>
              <a:t>Procesos Competitivos </a:t>
            </a:r>
            <a:r>
              <a:rPr b="1" dirty="0">
                <a:solidFill>
                  <a:srgbClr val="FFFFFF"/>
                </a:solidFill>
                <a:latin typeface="Candara"/>
                <a:cs typeface="Candara"/>
              </a:rPr>
              <a:t>de los</a:t>
            </a:r>
            <a:r>
              <a:rPr b="1" spc="-90" dirty="0">
                <a:solidFill>
                  <a:srgbClr val="FFFFFF"/>
                </a:solidFill>
                <a:latin typeface="Candara"/>
                <a:cs typeface="Candara"/>
              </a:rPr>
              <a:t> </a:t>
            </a:r>
            <a:r>
              <a:rPr b="1" spc="-5" dirty="0">
                <a:solidFill>
                  <a:srgbClr val="FFFFFF"/>
                </a:solidFill>
                <a:latin typeface="Candara"/>
                <a:cs typeface="Candara"/>
              </a:rPr>
              <a:t>Financiamientos</a:t>
            </a:r>
            <a:endParaRPr dirty="0">
              <a:latin typeface="Candara"/>
              <a:cs typeface="Candara"/>
            </a:endParaRPr>
          </a:p>
        </p:txBody>
      </p:sp>
      <p:sp>
        <p:nvSpPr>
          <p:cNvPr id="15" name="object 15"/>
          <p:cNvSpPr/>
          <p:nvPr/>
        </p:nvSpPr>
        <p:spPr>
          <a:xfrm>
            <a:off x="3621023" y="5911596"/>
            <a:ext cx="5965190" cy="707390"/>
          </a:xfrm>
          <a:custGeom>
            <a:avLst/>
            <a:gdLst/>
            <a:ahLst/>
            <a:cxnLst/>
            <a:rect l="l" t="t" r="r" b="b"/>
            <a:pathLst>
              <a:path w="5965190" h="707390">
                <a:moveTo>
                  <a:pt x="0" y="707135"/>
                </a:moveTo>
                <a:lnTo>
                  <a:pt x="5964935" y="707135"/>
                </a:lnTo>
                <a:lnTo>
                  <a:pt x="5964935" y="0"/>
                </a:lnTo>
                <a:lnTo>
                  <a:pt x="0" y="0"/>
                </a:lnTo>
                <a:lnTo>
                  <a:pt x="0" y="707135"/>
                </a:lnTo>
                <a:close/>
              </a:path>
            </a:pathLst>
          </a:custGeom>
          <a:solidFill>
            <a:srgbClr val="91282E"/>
          </a:solidFill>
        </p:spPr>
        <p:txBody>
          <a:bodyPr wrap="square" lIns="0" tIns="0" rIns="0" bIns="0" rtlCol="0"/>
          <a:lstStyle/>
          <a:p>
            <a:endParaRPr/>
          </a:p>
        </p:txBody>
      </p:sp>
      <p:sp>
        <p:nvSpPr>
          <p:cNvPr id="16" name="object 16"/>
          <p:cNvSpPr txBox="1"/>
          <p:nvPr/>
        </p:nvSpPr>
        <p:spPr>
          <a:xfrm>
            <a:off x="2702763" y="4813553"/>
            <a:ext cx="6805930" cy="1787028"/>
          </a:xfrm>
          <a:prstGeom prst="rect">
            <a:avLst/>
          </a:prstGeom>
        </p:spPr>
        <p:txBody>
          <a:bodyPr vert="horz" wrap="square" lIns="0" tIns="12065" rIns="0" bIns="0" rtlCol="0">
            <a:spAutoFit/>
          </a:bodyPr>
          <a:lstStyle/>
          <a:p>
            <a:pPr marL="12700">
              <a:spcBef>
                <a:spcPts val="95"/>
              </a:spcBef>
            </a:pPr>
            <a:r>
              <a:rPr sz="1600" spc="-5" dirty="0">
                <a:latin typeface="Cambria Math"/>
                <a:cs typeface="Cambria Math"/>
              </a:rPr>
              <a:t>⦿ </a:t>
            </a:r>
            <a:r>
              <a:rPr sz="1600" b="1" spc="-5" dirty="0">
                <a:latin typeface="Candara"/>
                <a:cs typeface="Candara"/>
              </a:rPr>
              <a:t>25 de octubre de 2016</a:t>
            </a:r>
            <a:r>
              <a:rPr sz="1600" spc="-5" dirty="0">
                <a:latin typeface="Candara"/>
                <a:cs typeface="Candara"/>
              </a:rPr>
              <a:t>, publicados en el Diario Oficial de </a:t>
            </a:r>
            <a:r>
              <a:rPr sz="1600" spc="-10" dirty="0">
                <a:latin typeface="Candara"/>
                <a:cs typeface="Candara"/>
              </a:rPr>
              <a:t>la</a:t>
            </a:r>
            <a:r>
              <a:rPr sz="1600" spc="85" dirty="0">
                <a:latin typeface="Candara"/>
                <a:cs typeface="Candara"/>
              </a:rPr>
              <a:t> </a:t>
            </a:r>
            <a:r>
              <a:rPr sz="1600" spc="-10" dirty="0">
                <a:latin typeface="Candara"/>
                <a:cs typeface="Candara"/>
              </a:rPr>
              <a:t>Federación.</a:t>
            </a:r>
            <a:endParaRPr sz="1600" dirty="0">
              <a:latin typeface="Candara"/>
              <a:cs typeface="Candara"/>
            </a:endParaRPr>
          </a:p>
          <a:p>
            <a:pPr>
              <a:lnSpc>
                <a:spcPct val="100000"/>
              </a:lnSpc>
            </a:pPr>
            <a:endParaRPr sz="1700" dirty="0">
              <a:latin typeface="Times New Roman"/>
              <a:cs typeface="Times New Roman"/>
            </a:endParaRPr>
          </a:p>
          <a:p>
            <a:pPr marL="12700">
              <a:spcBef>
                <a:spcPts val="1165"/>
              </a:spcBef>
            </a:pPr>
            <a:r>
              <a:rPr sz="1600" spc="-5" dirty="0">
                <a:latin typeface="Cambria Math"/>
                <a:cs typeface="Cambria Math"/>
              </a:rPr>
              <a:t>⦿ </a:t>
            </a:r>
            <a:r>
              <a:rPr sz="1600" b="1" spc="-5" dirty="0">
                <a:latin typeface="Candara"/>
                <a:cs typeface="Candara"/>
              </a:rPr>
              <a:t>26 de octubre de 2016</a:t>
            </a:r>
            <a:r>
              <a:rPr sz="1600" spc="-5" dirty="0">
                <a:latin typeface="Candara"/>
                <a:cs typeface="Candara"/>
              </a:rPr>
              <a:t>, entran en</a:t>
            </a:r>
            <a:r>
              <a:rPr sz="1600" spc="-45" dirty="0">
                <a:latin typeface="Candara"/>
                <a:cs typeface="Candara"/>
              </a:rPr>
              <a:t> </a:t>
            </a:r>
            <a:r>
              <a:rPr sz="1600" spc="-5" dirty="0">
                <a:latin typeface="Candara"/>
                <a:cs typeface="Candara"/>
              </a:rPr>
              <a:t>vigor.</a:t>
            </a:r>
            <a:endParaRPr sz="1600" dirty="0">
              <a:latin typeface="Candara"/>
              <a:cs typeface="Candara"/>
            </a:endParaRPr>
          </a:p>
          <a:p>
            <a:pPr>
              <a:spcBef>
                <a:spcPts val="50"/>
              </a:spcBef>
            </a:pPr>
            <a:endParaRPr sz="1550" dirty="0">
              <a:latin typeface="Times New Roman"/>
              <a:cs typeface="Times New Roman"/>
            </a:endParaRPr>
          </a:p>
          <a:p>
            <a:pPr marL="1009650" marR="5080" indent="43815"/>
            <a:r>
              <a:rPr sz="2000" b="1" spc="-5" dirty="0">
                <a:solidFill>
                  <a:srgbClr val="FFFFFF"/>
                </a:solidFill>
                <a:latin typeface="Candara"/>
                <a:cs typeface="Candara"/>
              </a:rPr>
              <a:t>Incluye los Formatos para acreditar la contratación  </a:t>
            </a:r>
            <a:r>
              <a:rPr sz="2000" b="1" dirty="0">
                <a:solidFill>
                  <a:srgbClr val="FFFFFF"/>
                </a:solidFill>
                <a:latin typeface="Candara"/>
                <a:cs typeface="Candara"/>
              </a:rPr>
              <a:t>bajo las mejores </a:t>
            </a:r>
            <a:r>
              <a:rPr sz="2000" b="1" spc="-5" dirty="0">
                <a:solidFill>
                  <a:srgbClr val="FFFFFF"/>
                </a:solidFill>
                <a:latin typeface="Candara"/>
                <a:cs typeface="Candara"/>
              </a:rPr>
              <a:t>condiciones </a:t>
            </a:r>
            <a:r>
              <a:rPr sz="2000" b="1" dirty="0">
                <a:solidFill>
                  <a:srgbClr val="FFFFFF"/>
                </a:solidFill>
                <a:latin typeface="Candara"/>
                <a:cs typeface="Candara"/>
              </a:rPr>
              <a:t>de</a:t>
            </a:r>
            <a:r>
              <a:rPr sz="2000" b="1" spc="-50" dirty="0">
                <a:solidFill>
                  <a:srgbClr val="FFFFFF"/>
                </a:solidFill>
                <a:latin typeface="Candara"/>
                <a:cs typeface="Candara"/>
              </a:rPr>
              <a:t> </a:t>
            </a:r>
            <a:r>
              <a:rPr sz="2000" b="1" spc="-5" dirty="0">
                <a:solidFill>
                  <a:srgbClr val="FFFFFF"/>
                </a:solidFill>
                <a:latin typeface="Candara"/>
                <a:cs typeface="Candara"/>
              </a:rPr>
              <a:t>mercado.</a:t>
            </a:r>
            <a:endParaRPr sz="2000" dirty="0">
              <a:latin typeface="Candara"/>
              <a:cs typeface="Candara"/>
            </a:endParaRPr>
          </a:p>
        </p:txBody>
      </p:sp>
      <p:sp>
        <p:nvSpPr>
          <p:cNvPr id="17" name="object 17"/>
          <p:cNvSpPr/>
          <p:nvPr/>
        </p:nvSpPr>
        <p:spPr>
          <a:xfrm>
            <a:off x="9945624" y="128015"/>
            <a:ext cx="567055" cy="516890"/>
          </a:xfrm>
          <a:custGeom>
            <a:avLst/>
            <a:gdLst/>
            <a:ahLst/>
            <a:cxnLst/>
            <a:rect l="l" t="t" r="r" b="b"/>
            <a:pathLst>
              <a:path w="567054" h="516890">
                <a:moveTo>
                  <a:pt x="283464" y="0"/>
                </a:moveTo>
                <a:lnTo>
                  <a:pt x="232500" y="4163"/>
                </a:lnTo>
                <a:lnTo>
                  <a:pt x="184538" y="16166"/>
                </a:lnTo>
                <a:lnTo>
                  <a:pt x="140377" y="35277"/>
                </a:lnTo>
                <a:lnTo>
                  <a:pt x="100816" y="60767"/>
                </a:lnTo>
                <a:lnTo>
                  <a:pt x="66654" y="91905"/>
                </a:lnTo>
                <a:lnTo>
                  <a:pt x="38692" y="127959"/>
                </a:lnTo>
                <a:lnTo>
                  <a:pt x="17729" y="168200"/>
                </a:lnTo>
                <a:lnTo>
                  <a:pt x="4565" y="211896"/>
                </a:lnTo>
                <a:lnTo>
                  <a:pt x="0" y="258317"/>
                </a:lnTo>
                <a:lnTo>
                  <a:pt x="4565" y="304739"/>
                </a:lnTo>
                <a:lnTo>
                  <a:pt x="17729" y="348435"/>
                </a:lnTo>
                <a:lnTo>
                  <a:pt x="38692" y="388676"/>
                </a:lnTo>
                <a:lnTo>
                  <a:pt x="66654" y="424730"/>
                </a:lnTo>
                <a:lnTo>
                  <a:pt x="100816" y="455868"/>
                </a:lnTo>
                <a:lnTo>
                  <a:pt x="140377" y="481358"/>
                </a:lnTo>
                <a:lnTo>
                  <a:pt x="184538" y="500469"/>
                </a:lnTo>
                <a:lnTo>
                  <a:pt x="232500" y="512472"/>
                </a:lnTo>
                <a:lnTo>
                  <a:pt x="283464" y="516635"/>
                </a:lnTo>
                <a:lnTo>
                  <a:pt x="334427" y="512472"/>
                </a:lnTo>
                <a:lnTo>
                  <a:pt x="382389" y="500469"/>
                </a:lnTo>
                <a:lnTo>
                  <a:pt x="426550" y="481358"/>
                </a:lnTo>
                <a:lnTo>
                  <a:pt x="466111" y="455868"/>
                </a:lnTo>
                <a:lnTo>
                  <a:pt x="500273" y="424730"/>
                </a:lnTo>
                <a:lnTo>
                  <a:pt x="528235" y="388676"/>
                </a:lnTo>
                <a:lnTo>
                  <a:pt x="549198" y="348435"/>
                </a:lnTo>
                <a:lnTo>
                  <a:pt x="562362" y="304739"/>
                </a:lnTo>
                <a:lnTo>
                  <a:pt x="566927" y="258317"/>
                </a:lnTo>
                <a:lnTo>
                  <a:pt x="562362" y="211896"/>
                </a:lnTo>
                <a:lnTo>
                  <a:pt x="549198" y="168200"/>
                </a:lnTo>
                <a:lnTo>
                  <a:pt x="528235" y="127959"/>
                </a:lnTo>
                <a:lnTo>
                  <a:pt x="500273" y="91905"/>
                </a:lnTo>
                <a:lnTo>
                  <a:pt x="466111" y="60767"/>
                </a:lnTo>
                <a:lnTo>
                  <a:pt x="426550" y="35277"/>
                </a:lnTo>
                <a:lnTo>
                  <a:pt x="382389" y="16166"/>
                </a:lnTo>
                <a:lnTo>
                  <a:pt x="334427" y="4163"/>
                </a:lnTo>
                <a:lnTo>
                  <a:pt x="283464" y="0"/>
                </a:lnTo>
                <a:close/>
              </a:path>
            </a:pathLst>
          </a:custGeom>
          <a:solidFill>
            <a:srgbClr val="FFFFFF"/>
          </a:solidFill>
        </p:spPr>
        <p:txBody>
          <a:bodyPr wrap="square" lIns="0" tIns="0" rIns="0" bIns="0" rtlCol="0"/>
          <a:lstStyle/>
          <a:p>
            <a:endParaRPr/>
          </a:p>
        </p:txBody>
      </p:sp>
      <p:sp>
        <p:nvSpPr>
          <p:cNvPr id="20" name="Título 1"/>
          <p:cNvSpPr txBox="1">
            <a:spLocks/>
          </p:cNvSpPr>
          <p:nvPr/>
        </p:nvSpPr>
        <p:spPr>
          <a:xfrm>
            <a:off x="2487304" y="0"/>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smtClean="0">
                <a:latin typeface="Arial Narrow" panose="020B0606020202030204" pitchFamily="34" charset="0"/>
                <a:cs typeface="Segoe UI Light" panose="020B0502040204020203" pitchFamily="34" charset="0"/>
              </a:rPr>
              <a:t>MARCO JURÍDICO</a:t>
            </a:r>
            <a:endParaRPr lang="es-MX" sz="2800" b="1" cap="all" dirty="0">
              <a:latin typeface="Arial Narrow" panose="020B0606020202030204" pitchFamily="34" charset="0"/>
              <a:cs typeface="Segoe UI Light" panose="020B0502040204020203" pitchFamily="34" charset="0"/>
            </a:endParaRPr>
          </a:p>
        </p:txBody>
      </p:sp>
    </p:spTree>
    <p:extLst>
      <p:ext uri="{BB962C8B-B14F-4D97-AF65-F5344CB8AC3E}">
        <p14:creationId xmlns:p14="http://schemas.microsoft.com/office/powerpoint/2010/main" val="163253732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1947038" y="2639408"/>
            <a:ext cx="1778635" cy="1462405"/>
          </a:xfrm>
          <a:custGeom>
            <a:avLst/>
            <a:gdLst/>
            <a:ahLst/>
            <a:cxnLst/>
            <a:rect l="l" t="t" r="r" b="b"/>
            <a:pathLst>
              <a:path w="1778635" h="1462404">
                <a:moveTo>
                  <a:pt x="825627" y="0"/>
                </a:moveTo>
                <a:lnTo>
                  <a:pt x="779882" y="557"/>
                </a:lnTo>
                <a:lnTo>
                  <a:pt x="733882" y="3749"/>
                </a:lnTo>
                <a:lnTo>
                  <a:pt x="687745" y="9611"/>
                </a:lnTo>
                <a:lnTo>
                  <a:pt x="641589" y="18183"/>
                </a:lnTo>
                <a:lnTo>
                  <a:pt x="595534" y="29500"/>
                </a:lnTo>
                <a:lnTo>
                  <a:pt x="549698" y="43599"/>
                </a:lnTo>
                <a:lnTo>
                  <a:pt x="504198" y="60520"/>
                </a:lnTo>
                <a:lnTo>
                  <a:pt x="459155" y="80297"/>
                </a:lnTo>
                <a:lnTo>
                  <a:pt x="415319" y="102649"/>
                </a:lnTo>
                <a:lnTo>
                  <a:pt x="373407" y="127162"/>
                </a:lnTo>
                <a:lnTo>
                  <a:pt x="333465" y="153720"/>
                </a:lnTo>
                <a:lnTo>
                  <a:pt x="295539" y="182209"/>
                </a:lnTo>
                <a:lnTo>
                  <a:pt x="259675" y="212512"/>
                </a:lnTo>
                <a:lnTo>
                  <a:pt x="225920" y="244515"/>
                </a:lnTo>
                <a:lnTo>
                  <a:pt x="194320" y="278102"/>
                </a:lnTo>
                <a:lnTo>
                  <a:pt x="164920" y="313158"/>
                </a:lnTo>
                <a:lnTo>
                  <a:pt x="137768" y="349569"/>
                </a:lnTo>
                <a:lnTo>
                  <a:pt x="112908" y="387218"/>
                </a:lnTo>
                <a:lnTo>
                  <a:pt x="90389" y="425991"/>
                </a:lnTo>
                <a:lnTo>
                  <a:pt x="70255" y="465772"/>
                </a:lnTo>
                <a:lnTo>
                  <a:pt x="52553" y="506446"/>
                </a:lnTo>
                <a:lnTo>
                  <a:pt x="37329" y="547898"/>
                </a:lnTo>
                <a:lnTo>
                  <a:pt x="24630" y="590012"/>
                </a:lnTo>
                <a:lnTo>
                  <a:pt x="14501" y="632673"/>
                </a:lnTo>
                <a:lnTo>
                  <a:pt x="6989" y="675767"/>
                </a:lnTo>
                <a:lnTo>
                  <a:pt x="2140" y="719178"/>
                </a:lnTo>
                <a:lnTo>
                  <a:pt x="0" y="762790"/>
                </a:lnTo>
                <a:lnTo>
                  <a:pt x="615" y="806488"/>
                </a:lnTo>
                <a:lnTo>
                  <a:pt x="4032" y="850158"/>
                </a:lnTo>
                <a:lnTo>
                  <a:pt x="10296" y="893683"/>
                </a:lnTo>
                <a:lnTo>
                  <a:pt x="19455" y="936949"/>
                </a:lnTo>
                <a:lnTo>
                  <a:pt x="31553" y="979841"/>
                </a:lnTo>
                <a:lnTo>
                  <a:pt x="46639" y="1022243"/>
                </a:lnTo>
                <a:lnTo>
                  <a:pt x="64756" y="1064039"/>
                </a:lnTo>
                <a:lnTo>
                  <a:pt x="85639" y="1104526"/>
                </a:lnTo>
                <a:lnTo>
                  <a:pt x="108910" y="1143048"/>
                </a:lnTo>
                <a:lnTo>
                  <a:pt x="134450" y="1179570"/>
                </a:lnTo>
                <a:lnTo>
                  <a:pt x="162141" y="1214054"/>
                </a:lnTo>
                <a:lnTo>
                  <a:pt x="191865" y="1246462"/>
                </a:lnTo>
                <a:lnTo>
                  <a:pt x="223503" y="1276757"/>
                </a:lnTo>
                <a:lnTo>
                  <a:pt x="256936" y="1304903"/>
                </a:lnTo>
                <a:lnTo>
                  <a:pt x="292047" y="1330862"/>
                </a:lnTo>
                <a:lnTo>
                  <a:pt x="328717" y="1354596"/>
                </a:lnTo>
                <a:lnTo>
                  <a:pt x="366827" y="1376069"/>
                </a:lnTo>
                <a:lnTo>
                  <a:pt x="406259" y="1395243"/>
                </a:lnTo>
                <a:lnTo>
                  <a:pt x="446894" y="1412080"/>
                </a:lnTo>
                <a:lnTo>
                  <a:pt x="488614" y="1426545"/>
                </a:lnTo>
                <a:lnTo>
                  <a:pt x="531301" y="1438599"/>
                </a:lnTo>
                <a:lnTo>
                  <a:pt x="574836" y="1448205"/>
                </a:lnTo>
                <a:lnTo>
                  <a:pt x="619100" y="1455326"/>
                </a:lnTo>
                <a:lnTo>
                  <a:pt x="663976" y="1459925"/>
                </a:lnTo>
                <a:lnTo>
                  <a:pt x="709344" y="1461964"/>
                </a:lnTo>
                <a:lnTo>
                  <a:pt x="755087" y="1461407"/>
                </a:lnTo>
                <a:lnTo>
                  <a:pt x="801085" y="1458215"/>
                </a:lnTo>
                <a:lnTo>
                  <a:pt x="847221" y="1452352"/>
                </a:lnTo>
                <a:lnTo>
                  <a:pt x="893376" y="1443781"/>
                </a:lnTo>
                <a:lnTo>
                  <a:pt x="939431" y="1432464"/>
                </a:lnTo>
                <a:lnTo>
                  <a:pt x="985269" y="1418364"/>
                </a:lnTo>
                <a:lnTo>
                  <a:pt x="1030770" y="1401444"/>
                </a:lnTo>
                <a:lnTo>
                  <a:pt x="1075816" y="1381666"/>
                </a:lnTo>
                <a:lnTo>
                  <a:pt x="1778634" y="1048545"/>
                </a:lnTo>
                <a:lnTo>
                  <a:pt x="1470278" y="397924"/>
                </a:lnTo>
                <a:lnTo>
                  <a:pt x="1449393" y="357438"/>
                </a:lnTo>
                <a:lnTo>
                  <a:pt x="1426120" y="318915"/>
                </a:lnTo>
                <a:lnTo>
                  <a:pt x="1400578" y="282394"/>
                </a:lnTo>
                <a:lnTo>
                  <a:pt x="1372883" y="247910"/>
                </a:lnTo>
                <a:lnTo>
                  <a:pt x="1343156" y="215502"/>
                </a:lnTo>
                <a:lnTo>
                  <a:pt x="1311514" y="185206"/>
                </a:lnTo>
                <a:lnTo>
                  <a:pt x="1278077" y="157060"/>
                </a:lnTo>
                <a:lnTo>
                  <a:pt x="1242962" y="131102"/>
                </a:lnTo>
                <a:lnTo>
                  <a:pt x="1206288" y="107367"/>
                </a:lnTo>
                <a:lnTo>
                  <a:pt x="1168174" y="85895"/>
                </a:lnTo>
                <a:lnTo>
                  <a:pt x="1128738" y="66721"/>
                </a:lnTo>
                <a:lnTo>
                  <a:pt x="1088098" y="49883"/>
                </a:lnTo>
                <a:lnTo>
                  <a:pt x="1046374" y="35419"/>
                </a:lnTo>
                <a:lnTo>
                  <a:pt x="1003683" y="23365"/>
                </a:lnTo>
                <a:lnTo>
                  <a:pt x="960145" y="13759"/>
                </a:lnTo>
                <a:lnTo>
                  <a:pt x="915877" y="6638"/>
                </a:lnTo>
                <a:lnTo>
                  <a:pt x="870998" y="2039"/>
                </a:lnTo>
                <a:lnTo>
                  <a:pt x="825627" y="0"/>
                </a:lnTo>
                <a:close/>
              </a:path>
            </a:pathLst>
          </a:custGeom>
          <a:solidFill>
            <a:srgbClr val="252525"/>
          </a:solidFill>
        </p:spPr>
        <p:txBody>
          <a:bodyPr wrap="square" lIns="0" tIns="0" rIns="0" bIns="0" rtlCol="0"/>
          <a:lstStyle/>
          <a:p>
            <a:endParaRPr/>
          </a:p>
        </p:txBody>
      </p:sp>
      <p:sp>
        <p:nvSpPr>
          <p:cNvPr id="8" name="object 8"/>
          <p:cNvSpPr/>
          <p:nvPr/>
        </p:nvSpPr>
        <p:spPr>
          <a:xfrm>
            <a:off x="1947038" y="2639408"/>
            <a:ext cx="1778635" cy="1462405"/>
          </a:xfrm>
          <a:custGeom>
            <a:avLst/>
            <a:gdLst/>
            <a:ahLst/>
            <a:cxnLst/>
            <a:rect l="l" t="t" r="r" b="b"/>
            <a:pathLst>
              <a:path w="1778635" h="1462404">
                <a:moveTo>
                  <a:pt x="459155" y="80297"/>
                </a:moveTo>
                <a:lnTo>
                  <a:pt x="504198" y="60520"/>
                </a:lnTo>
                <a:lnTo>
                  <a:pt x="549698" y="43599"/>
                </a:lnTo>
                <a:lnTo>
                  <a:pt x="595534" y="29500"/>
                </a:lnTo>
                <a:lnTo>
                  <a:pt x="641589" y="18183"/>
                </a:lnTo>
                <a:lnTo>
                  <a:pt x="687745" y="9611"/>
                </a:lnTo>
                <a:lnTo>
                  <a:pt x="733882" y="3749"/>
                </a:lnTo>
                <a:lnTo>
                  <a:pt x="779882" y="557"/>
                </a:lnTo>
                <a:lnTo>
                  <a:pt x="825627" y="0"/>
                </a:lnTo>
                <a:lnTo>
                  <a:pt x="870998" y="2039"/>
                </a:lnTo>
                <a:lnTo>
                  <a:pt x="915877" y="6638"/>
                </a:lnTo>
                <a:lnTo>
                  <a:pt x="960145" y="13759"/>
                </a:lnTo>
                <a:lnTo>
                  <a:pt x="1003683" y="23365"/>
                </a:lnTo>
                <a:lnTo>
                  <a:pt x="1046374" y="35419"/>
                </a:lnTo>
                <a:lnTo>
                  <a:pt x="1088098" y="49883"/>
                </a:lnTo>
                <a:lnTo>
                  <a:pt x="1128738" y="66721"/>
                </a:lnTo>
                <a:lnTo>
                  <a:pt x="1168174" y="85895"/>
                </a:lnTo>
                <a:lnTo>
                  <a:pt x="1206288" y="107367"/>
                </a:lnTo>
                <a:lnTo>
                  <a:pt x="1242962" y="131102"/>
                </a:lnTo>
                <a:lnTo>
                  <a:pt x="1278077" y="157060"/>
                </a:lnTo>
                <a:lnTo>
                  <a:pt x="1311514" y="185206"/>
                </a:lnTo>
                <a:lnTo>
                  <a:pt x="1343156" y="215502"/>
                </a:lnTo>
                <a:lnTo>
                  <a:pt x="1372883" y="247910"/>
                </a:lnTo>
                <a:lnTo>
                  <a:pt x="1400578" y="282394"/>
                </a:lnTo>
                <a:lnTo>
                  <a:pt x="1426120" y="318915"/>
                </a:lnTo>
                <a:lnTo>
                  <a:pt x="1449393" y="357438"/>
                </a:lnTo>
                <a:lnTo>
                  <a:pt x="1470278" y="397924"/>
                </a:lnTo>
                <a:lnTo>
                  <a:pt x="1492294" y="444406"/>
                </a:lnTo>
                <a:lnTo>
                  <a:pt x="1514311" y="490888"/>
                </a:lnTo>
                <a:lnTo>
                  <a:pt x="1536328" y="537369"/>
                </a:lnTo>
                <a:lnTo>
                  <a:pt x="1558346" y="583849"/>
                </a:lnTo>
                <a:lnTo>
                  <a:pt x="1580365" y="630328"/>
                </a:lnTo>
                <a:lnTo>
                  <a:pt x="1602386" y="676806"/>
                </a:lnTo>
                <a:lnTo>
                  <a:pt x="1624408" y="723282"/>
                </a:lnTo>
                <a:lnTo>
                  <a:pt x="1646432" y="769757"/>
                </a:lnTo>
                <a:lnTo>
                  <a:pt x="1668459" y="816229"/>
                </a:lnTo>
                <a:lnTo>
                  <a:pt x="1690488" y="862698"/>
                </a:lnTo>
                <a:lnTo>
                  <a:pt x="1712519" y="909165"/>
                </a:lnTo>
                <a:lnTo>
                  <a:pt x="1734554" y="955628"/>
                </a:lnTo>
                <a:lnTo>
                  <a:pt x="1756592" y="1002089"/>
                </a:lnTo>
                <a:lnTo>
                  <a:pt x="1778634" y="1048545"/>
                </a:lnTo>
                <a:lnTo>
                  <a:pt x="1731773" y="1070746"/>
                </a:lnTo>
                <a:lnTo>
                  <a:pt x="1684914" y="1092951"/>
                </a:lnTo>
                <a:lnTo>
                  <a:pt x="1638058" y="1115157"/>
                </a:lnTo>
                <a:lnTo>
                  <a:pt x="1591204" y="1137366"/>
                </a:lnTo>
                <a:lnTo>
                  <a:pt x="1544352" y="1159576"/>
                </a:lnTo>
                <a:lnTo>
                  <a:pt x="1497501" y="1181788"/>
                </a:lnTo>
                <a:lnTo>
                  <a:pt x="1450650" y="1204000"/>
                </a:lnTo>
                <a:lnTo>
                  <a:pt x="1403800" y="1226212"/>
                </a:lnTo>
                <a:lnTo>
                  <a:pt x="1356949" y="1248424"/>
                </a:lnTo>
                <a:lnTo>
                  <a:pt x="1310098" y="1270635"/>
                </a:lnTo>
                <a:lnTo>
                  <a:pt x="1263246" y="1292846"/>
                </a:lnTo>
                <a:lnTo>
                  <a:pt x="1216392" y="1315054"/>
                </a:lnTo>
                <a:lnTo>
                  <a:pt x="1169536" y="1337261"/>
                </a:lnTo>
                <a:lnTo>
                  <a:pt x="1122677" y="1359465"/>
                </a:lnTo>
                <a:lnTo>
                  <a:pt x="1075816" y="1381666"/>
                </a:lnTo>
                <a:lnTo>
                  <a:pt x="1030770" y="1401444"/>
                </a:lnTo>
                <a:lnTo>
                  <a:pt x="985269" y="1418364"/>
                </a:lnTo>
                <a:lnTo>
                  <a:pt x="939431" y="1432464"/>
                </a:lnTo>
                <a:lnTo>
                  <a:pt x="893376" y="1443781"/>
                </a:lnTo>
                <a:lnTo>
                  <a:pt x="847221" y="1452352"/>
                </a:lnTo>
                <a:lnTo>
                  <a:pt x="801085" y="1458215"/>
                </a:lnTo>
                <a:lnTo>
                  <a:pt x="755087" y="1461407"/>
                </a:lnTo>
                <a:lnTo>
                  <a:pt x="709344" y="1461964"/>
                </a:lnTo>
                <a:lnTo>
                  <a:pt x="663976" y="1459925"/>
                </a:lnTo>
                <a:lnTo>
                  <a:pt x="619100" y="1455326"/>
                </a:lnTo>
                <a:lnTo>
                  <a:pt x="574836" y="1448205"/>
                </a:lnTo>
                <a:lnTo>
                  <a:pt x="531301" y="1438599"/>
                </a:lnTo>
                <a:lnTo>
                  <a:pt x="488614" y="1426545"/>
                </a:lnTo>
                <a:lnTo>
                  <a:pt x="446894" y="1412080"/>
                </a:lnTo>
                <a:lnTo>
                  <a:pt x="406259" y="1395243"/>
                </a:lnTo>
                <a:lnTo>
                  <a:pt x="366827" y="1376069"/>
                </a:lnTo>
                <a:lnTo>
                  <a:pt x="328717" y="1354596"/>
                </a:lnTo>
                <a:lnTo>
                  <a:pt x="292047" y="1330862"/>
                </a:lnTo>
                <a:lnTo>
                  <a:pt x="256936" y="1304903"/>
                </a:lnTo>
                <a:lnTo>
                  <a:pt x="223503" y="1276757"/>
                </a:lnTo>
                <a:lnTo>
                  <a:pt x="191865" y="1246462"/>
                </a:lnTo>
                <a:lnTo>
                  <a:pt x="162141" y="1214054"/>
                </a:lnTo>
                <a:lnTo>
                  <a:pt x="134450" y="1179570"/>
                </a:lnTo>
                <a:lnTo>
                  <a:pt x="108910" y="1143048"/>
                </a:lnTo>
                <a:lnTo>
                  <a:pt x="85639" y="1104526"/>
                </a:lnTo>
                <a:lnTo>
                  <a:pt x="64756" y="1064039"/>
                </a:lnTo>
                <a:lnTo>
                  <a:pt x="46639" y="1022243"/>
                </a:lnTo>
                <a:lnTo>
                  <a:pt x="31553" y="979841"/>
                </a:lnTo>
                <a:lnTo>
                  <a:pt x="19455" y="936949"/>
                </a:lnTo>
                <a:lnTo>
                  <a:pt x="10296" y="893683"/>
                </a:lnTo>
                <a:lnTo>
                  <a:pt x="4032" y="850158"/>
                </a:lnTo>
                <a:lnTo>
                  <a:pt x="615" y="806488"/>
                </a:lnTo>
                <a:lnTo>
                  <a:pt x="0" y="762790"/>
                </a:lnTo>
                <a:lnTo>
                  <a:pt x="2140" y="719178"/>
                </a:lnTo>
                <a:lnTo>
                  <a:pt x="6989" y="675767"/>
                </a:lnTo>
                <a:lnTo>
                  <a:pt x="14501" y="632673"/>
                </a:lnTo>
                <a:lnTo>
                  <a:pt x="24630" y="590012"/>
                </a:lnTo>
                <a:lnTo>
                  <a:pt x="37329" y="547898"/>
                </a:lnTo>
                <a:lnTo>
                  <a:pt x="52553" y="506446"/>
                </a:lnTo>
                <a:lnTo>
                  <a:pt x="70255" y="465772"/>
                </a:lnTo>
                <a:lnTo>
                  <a:pt x="90389" y="425991"/>
                </a:lnTo>
                <a:lnTo>
                  <a:pt x="112908" y="387218"/>
                </a:lnTo>
                <a:lnTo>
                  <a:pt x="137768" y="349569"/>
                </a:lnTo>
                <a:lnTo>
                  <a:pt x="164920" y="313158"/>
                </a:lnTo>
                <a:lnTo>
                  <a:pt x="194320" y="278102"/>
                </a:lnTo>
                <a:lnTo>
                  <a:pt x="225920" y="244515"/>
                </a:lnTo>
                <a:lnTo>
                  <a:pt x="259675" y="212512"/>
                </a:lnTo>
                <a:lnTo>
                  <a:pt x="295539" y="182209"/>
                </a:lnTo>
                <a:lnTo>
                  <a:pt x="333465" y="153720"/>
                </a:lnTo>
                <a:lnTo>
                  <a:pt x="373407" y="127162"/>
                </a:lnTo>
                <a:lnTo>
                  <a:pt x="415319" y="102649"/>
                </a:lnTo>
                <a:lnTo>
                  <a:pt x="459155" y="80297"/>
                </a:lnTo>
                <a:close/>
              </a:path>
            </a:pathLst>
          </a:custGeom>
          <a:ln w="25400">
            <a:solidFill>
              <a:srgbClr val="000000"/>
            </a:solidFill>
          </a:ln>
        </p:spPr>
        <p:txBody>
          <a:bodyPr wrap="square" lIns="0" tIns="0" rIns="0" bIns="0" rtlCol="0"/>
          <a:lstStyle/>
          <a:p>
            <a:endParaRPr/>
          </a:p>
        </p:txBody>
      </p:sp>
      <p:sp>
        <p:nvSpPr>
          <p:cNvPr id="9" name="object 9"/>
          <p:cNvSpPr/>
          <p:nvPr/>
        </p:nvSpPr>
        <p:spPr>
          <a:xfrm>
            <a:off x="3592830" y="3430608"/>
            <a:ext cx="1779905" cy="1463675"/>
          </a:xfrm>
          <a:custGeom>
            <a:avLst/>
            <a:gdLst/>
            <a:ahLst/>
            <a:cxnLst/>
            <a:rect l="l" t="t" r="r" b="b"/>
            <a:pathLst>
              <a:path w="1779904" h="1463675">
                <a:moveTo>
                  <a:pt x="1046629" y="0"/>
                </a:moveTo>
                <a:lnTo>
                  <a:pt x="999621" y="2398"/>
                </a:lnTo>
                <a:lnTo>
                  <a:pt x="952484" y="7641"/>
                </a:lnTo>
                <a:lnTo>
                  <a:pt x="905353" y="15762"/>
                </a:lnTo>
                <a:lnTo>
                  <a:pt x="858363" y="26797"/>
                </a:lnTo>
                <a:lnTo>
                  <a:pt x="811647" y="40779"/>
                </a:lnTo>
                <a:lnTo>
                  <a:pt x="765341" y="57743"/>
                </a:lnTo>
                <a:lnTo>
                  <a:pt x="719580" y="77723"/>
                </a:lnTo>
                <a:lnTo>
                  <a:pt x="674476" y="100765"/>
                </a:lnTo>
                <a:lnTo>
                  <a:pt x="0" y="471213"/>
                </a:lnTo>
                <a:lnTo>
                  <a:pt x="346709" y="1102276"/>
                </a:lnTo>
                <a:lnTo>
                  <a:pt x="370944" y="1142976"/>
                </a:lnTo>
                <a:lnTo>
                  <a:pt x="397593" y="1181417"/>
                </a:lnTo>
                <a:lnTo>
                  <a:pt x="426523" y="1217564"/>
                </a:lnTo>
                <a:lnTo>
                  <a:pt x="457598" y="1251382"/>
                </a:lnTo>
                <a:lnTo>
                  <a:pt x="490686" y="1282838"/>
                </a:lnTo>
                <a:lnTo>
                  <a:pt x="525651" y="1311897"/>
                </a:lnTo>
                <a:lnTo>
                  <a:pt x="562358" y="1338524"/>
                </a:lnTo>
                <a:lnTo>
                  <a:pt x="600799" y="1362753"/>
                </a:lnTo>
                <a:lnTo>
                  <a:pt x="640465" y="1384345"/>
                </a:lnTo>
                <a:lnTo>
                  <a:pt x="681595" y="1403471"/>
                </a:lnTo>
                <a:lnTo>
                  <a:pt x="723931" y="1420027"/>
                </a:lnTo>
                <a:lnTo>
                  <a:pt x="767337" y="1433980"/>
                </a:lnTo>
                <a:lnTo>
                  <a:pt x="811680" y="1445294"/>
                </a:lnTo>
                <a:lnTo>
                  <a:pt x="856825" y="1453936"/>
                </a:lnTo>
                <a:lnTo>
                  <a:pt x="902637" y="1459870"/>
                </a:lnTo>
                <a:lnTo>
                  <a:pt x="948983" y="1463063"/>
                </a:lnTo>
                <a:lnTo>
                  <a:pt x="995728" y="1463480"/>
                </a:lnTo>
                <a:lnTo>
                  <a:pt x="1042737" y="1461087"/>
                </a:lnTo>
                <a:lnTo>
                  <a:pt x="1089876" y="1455849"/>
                </a:lnTo>
                <a:lnTo>
                  <a:pt x="1137011" y="1447732"/>
                </a:lnTo>
                <a:lnTo>
                  <a:pt x="1184007" y="1436701"/>
                </a:lnTo>
                <a:lnTo>
                  <a:pt x="1230730" y="1422722"/>
                </a:lnTo>
                <a:lnTo>
                  <a:pt x="1277046" y="1405761"/>
                </a:lnTo>
                <a:lnTo>
                  <a:pt x="1322819" y="1385782"/>
                </a:lnTo>
                <a:lnTo>
                  <a:pt x="1368032" y="1362685"/>
                </a:lnTo>
                <a:lnTo>
                  <a:pt x="1411524" y="1337053"/>
                </a:lnTo>
                <a:lnTo>
                  <a:pt x="1452921" y="1309144"/>
                </a:lnTo>
                <a:lnTo>
                  <a:pt x="1492064" y="1279158"/>
                </a:lnTo>
                <a:lnTo>
                  <a:pt x="1528910" y="1247227"/>
                </a:lnTo>
                <a:lnTo>
                  <a:pt x="1563416" y="1213484"/>
                </a:lnTo>
                <a:lnTo>
                  <a:pt x="1595539" y="1178060"/>
                </a:lnTo>
                <a:lnTo>
                  <a:pt x="1625235" y="1141087"/>
                </a:lnTo>
                <a:lnTo>
                  <a:pt x="1652461" y="1102697"/>
                </a:lnTo>
                <a:lnTo>
                  <a:pt x="1677175" y="1063023"/>
                </a:lnTo>
                <a:lnTo>
                  <a:pt x="1699334" y="1022196"/>
                </a:lnTo>
                <a:lnTo>
                  <a:pt x="1718893" y="980348"/>
                </a:lnTo>
                <a:lnTo>
                  <a:pt x="1735810" y="937611"/>
                </a:lnTo>
                <a:lnTo>
                  <a:pt x="1750043" y="894118"/>
                </a:lnTo>
                <a:lnTo>
                  <a:pt x="1761547" y="850000"/>
                </a:lnTo>
                <a:lnTo>
                  <a:pt x="1770280" y="805389"/>
                </a:lnTo>
                <a:lnTo>
                  <a:pt x="1776198" y="760418"/>
                </a:lnTo>
                <a:lnTo>
                  <a:pt x="1779259" y="715218"/>
                </a:lnTo>
                <a:lnTo>
                  <a:pt x="1779420" y="669922"/>
                </a:lnTo>
                <a:lnTo>
                  <a:pt x="1776636" y="624661"/>
                </a:lnTo>
                <a:lnTo>
                  <a:pt x="1770866" y="579567"/>
                </a:lnTo>
                <a:lnTo>
                  <a:pt x="1762066" y="534773"/>
                </a:lnTo>
                <a:lnTo>
                  <a:pt x="1750193" y="490410"/>
                </a:lnTo>
                <a:lnTo>
                  <a:pt x="1735203" y="446611"/>
                </a:lnTo>
                <a:lnTo>
                  <a:pt x="1717055" y="403507"/>
                </a:lnTo>
                <a:lnTo>
                  <a:pt x="1695704" y="361231"/>
                </a:lnTo>
                <a:lnTo>
                  <a:pt x="1671469" y="320516"/>
                </a:lnTo>
                <a:lnTo>
                  <a:pt x="1644818" y="282064"/>
                </a:lnTo>
                <a:lnTo>
                  <a:pt x="1615886" y="245907"/>
                </a:lnTo>
                <a:lnTo>
                  <a:pt x="1584806" y="212081"/>
                </a:lnTo>
                <a:lnTo>
                  <a:pt x="1551715" y="180619"/>
                </a:lnTo>
                <a:lnTo>
                  <a:pt x="1516746" y="151557"/>
                </a:lnTo>
                <a:lnTo>
                  <a:pt x="1480033" y="124927"/>
                </a:lnTo>
                <a:lnTo>
                  <a:pt x="1441691" y="100754"/>
                </a:lnTo>
                <a:lnTo>
                  <a:pt x="1401916" y="79105"/>
                </a:lnTo>
                <a:lnTo>
                  <a:pt x="1360781" y="59981"/>
                </a:lnTo>
                <a:lnTo>
                  <a:pt x="1318441" y="43427"/>
                </a:lnTo>
                <a:lnTo>
                  <a:pt x="1275030" y="29477"/>
                </a:lnTo>
                <a:lnTo>
                  <a:pt x="1230684" y="18167"/>
                </a:lnTo>
                <a:lnTo>
                  <a:pt x="1185536" y="9530"/>
                </a:lnTo>
                <a:lnTo>
                  <a:pt x="1139721" y="3600"/>
                </a:lnTo>
                <a:lnTo>
                  <a:pt x="1093374" y="412"/>
                </a:lnTo>
                <a:lnTo>
                  <a:pt x="1046629" y="0"/>
                </a:lnTo>
                <a:close/>
              </a:path>
            </a:pathLst>
          </a:custGeom>
          <a:solidFill>
            <a:srgbClr val="3B623B"/>
          </a:solidFill>
        </p:spPr>
        <p:txBody>
          <a:bodyPr wrap="square" lIns="0" tIns="0" rIns="0" bIns="0" rtlCol="0"/>
          <a:lstStyle/>
          <a:p>
            <a:endParaRPr/>
          </a:p>
        </p:txBody>
      </p:sp>
      <p:sp>
        <p:nvSpPr>
          <p:cNvPr id="10" name="object 10"/>
          <p:cNvSpPr/>
          <p:nvPr/>
        </p:nvSpPr>
        <p:spPr>
          <a:xfrm>
            <a:off x="3592830" y="3430608"/>
            <a:ext cx="1779905" cy="1463675"/>
          </a:xfrm>
          <a:custGeom>
            <a:avLst/>
            <a:gdLst/>
            <a:ahLst/>
            <a:cxnLst/>
            <a:rect l="l" t="t" r="r" b="b"/>
            <a:pathLst>
              <a:path w="1779904" h="1463675">
                <a:moveTo>
                  <a:pt x="1367917" y="1362753"/>
                </a:moveTo>
                <a:lnTo>
                  <a:pt x="1322819" y="1385782"/>
                </a:lnTo>
                <a:lnTo>
                  <a:pt x="1277046" y="1405761"/>
                </a:lnTo>
                <a:lnTo>
                  <a:pt x="1230730" y="1422722"/>
                </a:lnTo>
                <a:lnTo>
                  <a:pt x="1184007" y="1436701"/>
                </a:lnTo>
                <a:lnTo>
                  <a:pt x="1137011" y="1447732"/>
                </a:lnTo>
                <a:lnTo>
                  <a:pt x="1089876" y="1455849"/>
                </a:lnTo>
                <a:lnTo>
                  <a:pt x="1042737" y="1461087"/>
                </a:lnTo>
                <a:lnTo>
                  <a:pt x="995728" y="1463480"/>
                </a:lnTo>
                <a:lnTo>
                  <a:pt x="948983" y="1463063"/>
                </a:lnTo>
                <a:lnTo>
                  <a:pt x="902637" y="1459870"/>
                </a:lnTo>
                <a:lnTo>
                  <a:pt x="856825" y="1453936"/>
                </a:lnTo>
                <a:lnTo>
                  <a:pt x="811680" y="1445294"/>
                </a:lnTo>
                <a:lnTo>
                  <a:pt x="767337" y="1433980"/>
                </a:lnTo>
                <a:lnTo>
                  <a:pt x="723931" y="1420027"/>
                </a:lnTo>
                <a:lnTo>
                  <a:pt x="681595" y="1403471"/>
                </a:lnTo>
                <a:lnTo>
                  <a:pt x="640465" y="1384345"/>
                </a:lnTo>
                <a:lnTo>
                  <a:pt x="600675" y="1362685"/>
                </a:lnTo>
                <a:lnTo>
                  <a:pt x="562358" y="1338524"/>
                </a:lnTo>
                <a:lnTo>
                  <a:pt x="525651" y="1311897"/>
                </a:lnTo>
                <a:lnTo>
                  <a:pt x="490686" y="1282838"/>
                </a:lnTo>
                <a:lnTo>
                  <a:pt x="457598" y="1251382"/>
                </a:lnTo>
                <a:lnTo>
                  <a:pt x="426523" y="1217564"/>
                </a:lnTo>
                <a:lnTo>
                  <a:pt x="397593" y="1181417"/>
                </a:lnTo>
                <a:lnTo>
                  <a:pt x="370944" y="1142976"/>
                </a:lnTo>
                <a:lnTo>
                  <a:pt x="346709" y="1102276"/>
                </a:lnTo>
                <a:lnTo>
                  <a:pt x="321944" y="1057209"/>
                </a:lnTo>
                <a:lnTo>
                  <a:pt x="297180" y="1012142"/>
                </a:lnTo>
                <a:lnTo>
                  <a:pt x="272415" y="967074"/>
                </a:lnTo>
                <a:lnTo>
                  <a:pt x="247650" y="922005"/>
                </a:lnTo>
                <a:lnTo>
                  <a:pt x="222885" y="876936"/>
                </a:lnTo>
                <a:lnTo>
                  <a:pt x="198120" y="831865"/>
                </a:lnTo>
                <a:lnTo>
                  <a:pt x="173355" y="786792"/>
                </a:lnTo>
                <a:lnTo>
                  <a:pt x="148590" y="741717"/>
                </a:lnTo>
                <a:lnTo>
                  <a:pt x="123825" y="696640"/>
                </a:lnTo>
                <a:lnTo>
                  <a:pt x="99060" y="651561"/>
                </a:lnTo>
                <a:lnTo>
                  <a:pt x="74295" y="606479"/>
                </a:lnTo>
                <a:lnTo>
                  <a:pt x="49530" y="561393"/>
                </a:lnTo>
                <a:lnTo>
                  <a:pt x="24765" y="516305"/>
                </a:lnTo>
                <a:lnTo>
                  <a:pt x="0" y="471213"/>
                </a:lnTo>
                <a:lnTo>
                  <a:pt x="44959" y="446522"/>
                </a:lnTo>
                <a:lnTo>
                  <a:pt x="89922" y="421829"/>
                </a:lnTo>
                <a:lnTo>
                  <a:pt x="134887" y="397133"/>
                </a:lnTo>
                <a:lnTo>
                  <a:pt x="179854" y="372435"/>
                </a:lnTo>
                <a:lnTo>
                  <a:pt x="224822" y="347736"/>
                </a:lnTo>
                <a:lnTo>
                  <a:pt x="269792" y="323035"/>
                </a:lnTo>
                <a:lnTo>
                  <a:pt x="314763" y="298334"/>
                </a:lnTo>
                <a:lnTo>
                  <a:pt x="359733" y="273632"/>
                </a:lnTo>
                <a:lnTo>
                  <a:pt x="404704" y="248931"/>
                </a:lnTo>
                <a:lnTo>
                  <a:pt x="449674" y="224231"/>
                </a:lnTo>
                <a:lnTo>
                  <a:pt x="494642" y="199531"/>
                </a:lnTo>
                <a:lnTo>
                  <a:pt x="539609" y="174833"/>
                </a:lnTo>
                <a:lnTo>
                  <a:pt x="584574" y="150137"/>
                </a:lnTo>
                <a:lnTo>
                  <a:pt x="629537" y="125444"/>
                </a:lnTo>
                <a:lnTo>
                  <a:pt x="674496" y="100754"/>
                </a:lnTo>
                <a:lnTo>
                  <a:pt x="719580" y="77723"/>
                </a:lnTo>
                <a:lnTo>
                  <a:pt x="765341" y="57743"/>
                </a:lnTo>
                <a:lnTo>
                  <a:pt x="811647" y="40779"/>
                </a:lnTo>
                <a:lnTo>
                  <a:pt x="858363" y="26797"/>
                </a:lnTo>
                <a:lnTo>
                  <a:pt x="905353" y="15762"/>
                </a:lnTo>
                <a:lnTo>
                  <a:pt x="952484" y="7641"/>
                </a:lnTo>
                <a:lnTo>
                  <a:pt x="999621" y="2398"/>
                </a:lnTo>
                <a:lnTo>
                  <a:pt x="1046629" y="0"/>
                </a:lnTo>
                <a:lnTo>
                  <a:pt x="1093374" y="412"/>
                </a:lnTo>
                <a:lnTo>
                  <a:pt x="1139721" y="3600"/>
                </a:lnTo>
                <a:lnTo>
                  <a:pt x="1185536" y="9530"/>
                </a:lnTo>
                <a:lnTo>
                  <a:pt x="1230684" y="18167"/>
                </a:lnTo>
                <a:lnTo>
                  <a:pt x="1275030" y="29477"/>
                </a:lnTo>
                <a:lnTo>
                  <a:pt x="1318441" y="43427"/>
                </a:lnTo>
                <a:lnTo>
                  <a:pt x="1360781" y="59981"/>
                </a:lnTo>
                <a:lnTo>
                  <a:pt x="1401916" y="79105"/>
                </a:lnTo>
                <a:lnTo>
                  <a:pt x="1441712" y="100765"/>
                </a:lnTo>
                <a:lnTo>
                  <a:pt x="1480033" y="124927"/>
                </a:lnTo>
                <a:lnTo>
                  <a:pt x="1516746" y="151557"/>
                </a:lnTo>
                <a:lnTo>
                  <a:pt x="1551715" y="180619"/>
                </a:lnTo>
                <a:lnTo>
                  <a:pt x="1584806" y="212081"/>
                </a:lnTo>
                <a:lnTo>
                  <a:pt x="1615886" y="245907"/>
                </a:lnTo>
                <a:lnTo>
                  <a:pt x="1644818" y="282064"/>
                </a:lnTo>
                <a:lnTo>
                  <a:pt x="1671469" y="320516"/>
                </a:lnTo>
                <a:lnTo>
                  <a:pt x="1695704" y="361231"/>
                </a:lnTo>
                <a:lnTo>
                  <a:pt x="1717055" y="403507"/>
                </a:lnTo>
                <a:lnTo>
                  <a:pt x="1735203" y="446611"/>
                </a:lnTo>
                <a:lnTo>
                  <a:pt x="1750193" y="490410"/>
                </a:lnTo>
                <a:lnTo>
                  <a:pt x="1762066" y="534773"/>
                </a:lnTo>
                <a:lnTo>
                  <a:pt x="1770866" y="579567"/>
                </a:lnTo>
                <a:lnTo>
                  <a:pt x="1776636" y="624661"/>
                </a:lnTo>
                <a:lnTo>
                  <a:pt x="1779420" y="669922"/>
                </a:lnTo>
                <a:lnTo>
                  <a:pt x="1779259" y="715218"/>
                </a:lnTo>
                <a:lnTo>
                  <a:pt x="1776198" y="760418"/>
                </a:lnTo>
                <a:lnTo>
                  <a:pt x="1770280" y="805389"/>
                </a:lnTo>
                <a:lnTo>
                  <a:pt x="1761547" y="850000"/>
                </a:lnTo>
                <a:lnTo>
                  <a:pt x="1750043" y="894118"/>
                </a:lnTo>
                <a:lnTo>
                  <a:pt x="1735810" y="937611"/>
                </a:lnTo>
                <a:lnTo>
                  <a:pt x="1718893" y="980348"/>
                </a:lnTo>
                <a:lnTo>
                  <a:pt x="1699334" y="1022196"/>
                </a:lnTo>
                <a:lnTo>
                  <a:pt x="1677175" y="1063023"/>
                </a:lnTo>
                <a:lnTo>
                  <a:pt x="1652461" y="1102697"/>
                </a:lnTo>
                <a:lnTo>
                  <a:pt x="1625235" y="1141087"/>
                </a:lnTo>
                <a:lnTo>
                  <a:pt x="1595539" y="1178060"/>
                </a:lnTo>
                <a:lnTo>
                  <a:pt x="1563416" y="1213484"/>
                </a:lnTo>
                <a:lnTo>
                  <a:pt x="1528910" y="1247227"/>
                </a:lnTo>
                <a:lnTo>
                  <a:pt x="1492064" y="1279158"/>
                </a:lnTo>
                <a:lnTo>
                  <a:pt x="1452921" y="1309144"/>
                </a:lnTo>
                <a:lnTo>
                  <a:pt x="1411524" y="1337053"/>
                </a:lnTo>
                <a:lnTo>
                  <a:pt x="1367917" y="1362753"/>
                </a:lnTo>
                <a:close/>
              </a:path>
            </a:pathLst>
          </a:custGeom>
          <a:ln w="25400">
            <a:solidFill>
              <a:srgbClr val="004B00"/>
            </a:solidFill>
          </a:ln>
        </p:spPr>
        <p:txBody>
          <a:bodyPr wrap="square" lIns="0" tIns="0" rIns="0" bIns="0" rtlCol="0"/>
          <a:lstStyle/>
          <a:p>
            <a:endParaRPr/>
          </a:p>
        </p:txBody>
      </p:sp>
      <p:sp>
        <p:nvSpPr>
          <p:cNvPr id="11" name="object 11"/>
          <p:cNvSpPr/>
          <p:nvPr/>
        </p:nvSpPr>
        <p:spPr>
          <a:xfrm>
            <a:off x="2257143" y="4113148"/>
            <a:ext cx="1485900" cy="1525270"/>
          </a:xfrm>
          <a:custGeom>
            <a:avLst/>
            <a:gdLst/>
            <a:ahLst/>
            <a:cxnLst/>
            <a:rect l="l" t="t" r="r" b="b"/>
            <a:pathLst>
              <a:path w="1485900" h="1525270">
                <a:moveTo>
                  <a:pt x="1320192" y="0"/>
                </a:moveTo>
                <a:lnTo>
                  <a:pt x="1218737" y="9929"/>
                </a:lnTo>
                <a:lnTo>
                  <a:pt x="1066969" y="27161"/>
                </a:lnTo>
                <a:lnTo>
                  <a:pt x="915702" y="47205"/>
                </a:lnTo>
                <a:lnTo>
                  <a:pt x="764946" y="70068"/>
                </a:lnTo>
                <a:lnTo>
                  <a:pt x="614707" y="95757"/>
                </a:lnTo>
                <a:lnTo>
                  <a:pt x="566872" y="105958"/>
                </a:lnTo>
                <a:lnTo>
                  <a:pt x="520401" y="118961"/>
                </a:lnTo>
                <a:lnTo>
                  <a:pt x="475374" y="134655"/>
                </a:lnTo>
                <a:lnTo>
                  <a:pt x="431871" y="152929"/>
                </a:lnTo>
                <a:lnTo>
                  <a:pt x="389971" y="173673"/>
                </a:lnTo>
                <a:lnTo>
                  <a:pt x="349753" y="196775"/>
                </a:lnTo>
                <a:lnTo>
                  <a:pt x="311297" y="222125"/>
                </a:lnTo>
                <a:lnTo>
                  <a:pt x="274683" y="249612"/>
                </a:lnTo>
                <a:lnTo>
                  <a:pt x="239990" y="279125"/>
                </a:lnTo>
                <a:lnTo>
                  <a:pt x="207298" y="310554"/>
                </a:lnTo>
                <a:lnTo>
                  <a:pt x="176686" y="343788"/>
                </a:lnTo>
                <a:lnTo>
                  <a:pt x="148233" y="378715"/>
                </a:lnTo>
                <a:lnTo>
                  <a:pt x="122020" y="415225"/>
                </a:lnTo>
                <a:lnTo>
                  <a:pt x="98126" y="453208"/>
                </a:lnTo>
                <a:lnTo>
                  <a:pt x="76631" y="492552"/>
                </a:lnTo>
                <a:lnTo>
                  <a:pt x="57613" y="533147"/>
                </a:lnTo>
                <a:lnTo>
                  <a:pt x="41153" y="574882"/>
                </a:lnTo>
                <a:lnTo>
                  <a:pt x="27330" y="617645"/>
                </a:lnTo>
                <a:lnTo>
                  <a:pt x="16224" y="661327"/>
                </a:lnTo>
                <a:lnTo>
                  <a:pt x="7913" y="705817"/>
                </a:lnTo>
                <a:lnTo>
                  <a:pt x="2479" y="751003"/>
                </a:lnTo>
                <a:lnTo>
                  <a:pt x="0" y="796775"/>
                </a:lnTo>
                <a:lnTo>
                  <a:pt x="555" y="843022"/>
                </a:lnTo>
                <a:lnTo>
                  <a:pt x="4225" y="889633"/>
                </a:lnTo>
                <a:lnTo>
                  <a:pt x="11088" y="936498"/>
                </a:lnTo>
                <a:lnTo>
                  <a:pt x="21065" y="982814"/>
                </a:lnTo>
                <a:lnTo>
                  <a:pt x="33944" y="1027773"/>
                </a:lnTo>
                <a:lnTo>
                  <a:pt x="49614" y="1071300"/>
                </a:lnTo>
                <a:lnTo>
                  <a:pt x="67959" y="1113317"/>
                </a:lnTo>
                <a:lnTo>
                  <a:pt x="88868" y="1153750"/>
                </a:lnTo>
                <a:lnTo>
                  <a:pt x="112227" y="1192522"/>
                </a:lnTo>
                <a:lnTo>
                  <a:pt x="137922" y="1229558"/>
                </a:lnTo>
                <a:lnTo>
                  <a:pt x="165849" y="1264791"/>
                </a:lnTo>
                <a:lnTo>
                  <a:pt x="195870" y="1298117"/>
                </a:lnTo>
                <a:lnTo>
                  <a:pt x="227895" y="1329489"/>
                </a:lnTo>
                <a:lnTo>
                  <a:pt x="261804" y="1358821"/>
                </a:lnTo>
                <a:lnTo>
                  <a:pt x="297484" y="1386037"/>
                </a:lnTo>
                <a:lnTo>
                  <a:pt x="334820" y="1411062"/>
                </a:lnTo>
                <a:lnTo>
                  <a:pt x="373700" y="1433819"/>
                </a:lnTo>
                <a:lnTo>
                  <a:pt x="414011" y="1454234"/>
                </a:lnTo>
                <a:lnTo>
                  <a:pt x="455638" y="1472229"/>
                </a:lnTo>
                <a:lnTo>
                  <a:pt x="498470" y="1487729"/>
                </a:lnTo>
                <a:lnTo>
                  <a:pt x="542392" y="1500658"/>
                </a:lnTo>
                <a:lnTo>
                  <a:pt x="587291" y="1510941"/>
                </a:lnTo>
                <a:lnTo>
                  <a:pt x="633054" y="1518501"/>
                </a:lnTo>
                <a:lnTo>
                  <a:pt x="679568" y="1523263"/>
                </a:lnTo>
                <a:lnTo>
                  <a:pt x="726719" y="1525151"/>
                </a:lnTo>
                <a:lnTo>
                  <a:pt x="774395" y="1524089"/>
                </a:lnTo>
                <a:lnTo>
                  <a:pt x="822482" y="1520001"/>
                </a:lnTo>
                <a:lnTo>
                  <a:pt x="870866" y="1512811"/>
                </a:lnTo>
                <a:lnTo>
                  <a:pt x="918704" y="1502611"/>
                </a:lnTo>
                <a:lnTo>
                  <a:pt x="965177" y="1489610"/>
                </a:lnTo>
                <a:lnTo>
                  <a:pt x="1010206" y="1473917"/>
                </a:lnTo>
                <a:lnTo>
                  <a:pt x="1053712" y="1455644"/>
                </a:lnTo>
                <a:lnTo>
                  <a:pt x="1095614" y="1434902"/>
                </a:lnTo>
                <a:lnTo>
                  <a:pt x="1135834" y="1411801"/>
                </a:lnTo>
                <a:lnTo>
                  <a:pt x="1174291" y="1386451"/>
                </a:lnTo>
                <a:lnTo>
                  <a:pt x="1210907" y="1358965"/>
                </a:lnTo>
                <a:lnTo>
                  <a:pt x="1245601" y="1329452"/>
                </a:lnTo>
                <a:lnTo>
                  <a:pt x="1278294" y="1298024"/>
                </a:lnTo>
                <a:lnTo>
                  <a:pt x="1308914" y="1264782"/>
                </a:lnTo>
                <a:lnTo>
                  <a:pt x="1337360" y="1229864"/>
                </a:lnTo>
                <a:lnTo>
                  <a:pt x="1363573" y="1193354"/>
                </a:lnTo>
                <a:lnTo>
                  <a:pt x="1387467" y="1155372"/>
                </a:lnTo>
                <a:lnTo>
                  <a:pt x="1408963" y="1116028"/>
                </a:lnTo>
                <a:lnTo>
                  <a:pt x="1427980" y="1075433"/>
                </a:lnTo>
                <a:lnTo>
                  <a:pt x="1444440" y="1033699"/>
                </a:lnTo>
                <a:lnTo>
                  <a:pt x="1458263" y="990935"/>
                </a:lnTo>
                <a:lnTo>
                  <a:pt x="1469368" y="947253"/>
                </a:lnTo>
                <a:lnTo>
                  <a:pt x="1477678" y="902764"/>
                </a:lnTo>
                <a:lnTo>
                  <a:pt x="1483112" y="857578"/>
                </a:lnTo>
                <a:lnTo>
                  <a:pt x="1485590" y="811806"/>
                </a:lnTo>
                <a:lnTo>
                  <a:pt x="1485033" y="765559"/>
                </a:lnTo>
                <a:lnTo>
                  <a:pt x="1481362" y="718948"/>
                </a:lnTo>
                <a:lnTo>
                  <a:pt x="1474497" y="672083"/>
                </a:lnTo>
                <a:lnTo>
                  <a:pt x="1465572" y="623698"/>
                </a:lnTo>
                <a:lnTo>
                  <a:pt x="1456228" y="574882"/>
                </a:lnTo>
                <a:lnTo>
                  <a:pt x="1446756" y="527103"/>
                </a:lnTo>
                <a:lnTo>
                  <a:pt x="1436863" y="478893"/>
                </a:lnTo>
                <a:lnTo>
                  <a:pt x="1426648" y="430741"/>
                </a:lnTo>
                <a:lnTo>
                  <a:pt x="1416110" y="382648"/>
                </a:lnTo>
                <a:lnTo>
                  <a:pt x="1405250" y="334613"/>
                </a:lnTo>
                <a:lnTo>
                  <a:pt x="1394067" y="286636"/>
                </a:lnTo>
                <a:lnTo>
                  <a:pt x="1382561" y="238717"/>
                </a:lnTo>
                <a:lnTo>
                  <a:pt x="1370733" y="190857"/>
                </a:lnTo>
                <a:lnTo>
                  <a:pt x="1358581" y="143055"/>
                </a:lnTo>
                <a:lnTo>
                  <a:pt x="1346108" y="95312"/>
                </a:lnTo>
                <a:lnTo>
                  <a:pt x="1333195" y="47205"/>
                </a:lnTo>
                <a:lnTo>
                  <a:pt x="1320192" y="0"/>
                </a:lnTo>
                <a:close/>
              </a:path>
            </a:pathLst>
          </a:custGeom>
          <a:solidFill>
            <a:srgbClr val="91282E"/>
          </a:solidFill>
        </p:spPr>
        <p:txBody>
          <a:bodyPr wrap="square" lIns="0" tIns="0" rIns="0" bIns="0" rtlCol="0"/>
          <a:lstStyle/>
          <a:p>
            <a:endParaRPr/>
          </a:p>
        </p:txBody>
      </p:sp>
      <p:sp>
        <p:nvSpPr>
          <p:cNvPr id="12" name="object 12"/>
          <p:cNvSpPr/>
          <p:nvPr/>
        </p:nvSpPr>
        <p:spPr>
          <a:xfrm>
            <a:off x="2257143" y="4113148"/>
            <a:ext cx="1485900" cy="1525270"/>
          </a:xfrm>
          <a:custGeom>
            <a:avLst/>
            <a:gdLst/>
            <a:ahLst/>
            <a:cxnLst/>
            <a:rect l="l" t="t" r="r" b="b"/>
            <a:pathLst>
              <a:path w="1485900" h="1525270">
                <a:moveTo>
                  <a:pt x="11088" y="936498"/>
                </a:moveTo>
                <a:lnTo>
                  <a:pt x="4225" y="889633"/>
                </a:lnTo>
                <a:lnTo>
                  <a:pt x="555" y="843022"/>
                </a:lnTo>
                <a:lnTo>
                  <a:pt x="0" y="796775"/>
                </a:lnTo>
                <a:lnTo>
                  <a:pt x="2479" y="751003"/>
                </a:lnTo>
                <a:lnTo>
                  <a:pt x="7913" y="705817"/>
                </a:lnTo>
                <a:lnTo>
                  <a:pt x="16224" y="661327"/>
                </a:lnTo>
                <a:lnTo>
                  <a:pt x="27330" y="617645"/>
                </a:lnTo>
                <a:lnTo>
                  <a:pt x="41153" y="574882"/>
                </a:lnTo>
                <a:lnTo>
                  <a:pt x="57613" y="533147"/>
                </a:lnTo>
                <a:lnTo>
                  <a:pt x="76631" y="492552"/>
                </a:lnTo>
                <a:lnTo>
                  <a:pt x="98126" y="453208"/>
                </a:lnTo>
                <a:lnTo>
                  <a:pt x="122020" y="415225"/>
                </a:lnTo>
                <a:lnTo>
                  <a:pt x="148233" y="378715"/>
                </a:lnTo>
                <a:lnTo>
                  <a:pt x="176686" y="343788"/>
                </a:lnTo>
                <a:lnTo>
                  <a:pt x="207298" y="310554"/>
                </a:lnTo>
                <a:lnTo>
                  <a:pt x="239990" y="279125"/>
                </a:lnTo>
                <a:lnTo>
                  <a:pt x="274683" y="249612"/>
                </a:lnTo>
                <a:lnTo>
                  <a:pt x="311297" y="222125"/>
                </a:lnTo>
                <a:lnTo>
                  <a:pt x="349753" y="196775"/>
                </a:lnTo>
                <a:lnTo>
                  <a:pt x="389971" y="173673"/>
                </a:lnTo>
                <a:lnTo>
                  <a:pt x="431871" y="152929"/>
                </a:lnTo>
                <a:lnTo>
                  <a:pt x="475374" y="134655"/>
                </a:lnTo>
                <a:lnTo>
                  <a:pt x="520401" y="118961"/>
                </a:lnTo>
                <a:lnTo>
                  <a:pt x="566872" y="105958"/>
                </a:lnTo>
                <a:lnTo>
                  <a:pt x="614707" y="95757"/>
                </a:lnTo>
                <a:lnTo>
                  <a:pt x="664729" y="86880"/>
                </a:lnTo>
                <a:lnTo>
                  <a:pt x="714808" y="78317"/>
                </a:lnTo>
                <a:lnTo>
                  <a:pt x="764946" y="70068"/>
                </a:lnTo>
                <a:lnTo>
                  <a:pt x="815141" y="62133"/>
                </a:lnTo>
                <a:lnTo>
                  <a:pt x="865393" y="54512"/>
                </a:lnTo>
                <a:lnTo>
                  <a:pt x="915702" y="47205"/>
                </a:lnTo>
                <a:lnTo>
                  <a:pt x="966068" y="40211"/>
                </a:lnTo>
                <a:lnTo>
                  <a:pt x="1016490" y="33530"/>
                </a:lnTo>
                <a:lnTo>
                  <a:pt x="1066969" y="27161"/>
                </a:lnTo>
                <a:lnTo>
                  <a:pt x="1117503" y="21105"/>
                </a:lnTo>
                <a:lnTo>
                  <a:pt x="1168092" y="15361"/>
                </a:lnTo>
                <a:lnTo>
                  <a:pt x="1218737" y="9929"/>
                </a:lnTo>
                <a:lnTo>
                  <a:pt x="1269437" y="4809"/>
                </a:lnTo>
                <a:lnTo>
                  <a:pt x="1320192" y="0"/>
                </a:lnTo>
                <a:lnTo>
                  <a:pt x="1333311" y="47626"/>
                </a:lnTo>
                <a:lnTo>
                  <a:pt x="1346108" y="95312"/>
                </a:lnTo>
                <a:lnTo>
                  <a:pt x="1358581" y="143055"/>
                </a:lnTo>
                <a:lnTo>
                  <a:pt x="1370733" y="190857"/>
                </a:lnTo>
                <a:lnTo>
                  <a:pt x="1382561" y="238717"/>
                </a:lnTo>
                <a:lnTo>
                  <a:pt x="1394067" y="286636"/>
                </a:lnTo>
                <a:lnTo>
                  <a:pt x="1405250" y="334613"/>
                </a:lnTo>
                <a:lnTo>
                  <a:pt x="1416110" y="382648"/>
                </a:lnTo>
                <a:lnTo>
                  <a:pt x="1426648" y="430741"/>
                </a:lnTo>
                <a:lnTo>
                  <a:pt x="1436863" y="478893"/>
                </a:lnTo>
                <a:lnTo>
                  <a:pt x="1446756" y="527103"/>
                </a:lnTo>
                <a:lnTo>
                  <a:pt x="1456325" y="575372"/>
                </a:lnTo>
                <a:lnTo>
                  <a:pt x="1465572" y="623698"/>
                </a:lnTo>
                <a:lnTo>
                  <a:pt x="1474497" y="672083"/>
                </a:lnTo>
                <a:lnTo>
                  <a:pt x="1481362" y="718948"/>
                </a:lnTo>
                <a:lnTo>
                  <a:pt x="1485033" y="765559"/>
                </a:lnTo>
                <a:lnTo>
                  <a:pt x="1485590" y="811806"/>
                </a:lnTo>
                <a:lnTo>
                  <a:pt x="1483112" y="857578"/>
                </a:lnTo>
                <a:lnTo>
                  <a:pt x="1477678" y="902764"/>
                </a:lnTo>
                <a:lnTo>
                  <a:pt x="1469368" y="947253"/>
                </a:lnTo>
                <a:lnTo>
                  <a:pt x="1458263" y="990935"/>
                </a:lnTo>
                <a:lnTo>
                  <a:pt x="1444440" y="1033699"/>
                </a:lnTo>
                <a:lnTo>
                  <a:pt x="1427980" y="1075433"/>
                </a:lnTo>
                <a:lnTo>
                  <a:pt x="1408963" y="1116028"/>
                </a:lnTo>
                <a:lnTo>
                  <a:pt x="1387467" y="1155372"/>
                </a:lnTo>
                <a:lnTo>
                  <a:pt x="1363573" y="1193354"/>
                </a:lnTo>
                <a:lnTo>
                  <a:pt x="1337360" y="1229864"/>
                </a:lnTo>
                <a:lnTo>
                  <a:pt x="1308907" y="1264791"/>
                </a:lnTo>
                <a:lnTo>
                  <a:pt x="1278294" y="1298024"/>
                </a:lnTo>
                <a:lnTo>
                  <a:pt x="1245601" y="1329452"/>
                </a:lnTo>
                <a:lnTo>
                  <a:pt x="1210907" y="1358965"/>
                </a:lnTo>
                <a:lnTo>
                  <a:pt x="1174291" y="1386451"/>
                </a:lnTo>
                <a:lnTo>
                  <a:pt x="1135834" y="1411801"/>
                </a:lnTo>
                <a:lnTo>
                  <a:pt x="1095614" y="1434902"/>
                </a:lnTo>
                <a:lnTo>
                  <a:pt x="1053712" y="1455644"/>
                </a:lnTo>
                <a:lnTo>
                  <a:pt x="1010206" y="1473917"/>
                </a:lnTo>
                <a:lnTo>
                  <a:pt x="965177" y="1489610"/>
                </a:lnTo>
                <a:lnTo>
                  <a:pt x="918704" y="1502611"/>
                </a:lnTo>
                <a:lnTo>
                  <a:pt x="870866" y="1512811"/>
                </a:lnTo>
                <a:lnTo>
                  <a:pt x="822482" y="1520001"/>
                </a:lnTo>
                <a:lnTo>
                  <a:pt x="774395" y="1524089"/>
                </a:lnTo>
                <a:lnTo>
                  <a:pt x="726719" y="1525151"/>
                </a:lnTo>
                <a:lnTo>
                  <a:pt x="679568" y="1523263"/>
                </a:lnTo>
                <a:lnTo>
                  <a:pt x="633054" y="1518501"/>
                </a:lnTo>
                <a:lnTo>
                  <a:pt x="587291" y="1510941"/>
                </a:lnTo>
                <a:lnTo>
                  <a:pt x="542392" y="1500658"/>
                </a:lnTo>
                <a:lnTo>
                  <a:pt x="498470" y="1487729"/>
                </a:lnTo>
                <a:lnTo>
                  <a:pt x="455638" y="1472229"/>
                </a:lnTo>
                <a:lnTo>
                  <a:pt x="414011" y="1454234"/>
                </a:lnTo>
                <a:lnTo>
                  <a:pt x="373700" y="1433819"/>
                </a:lnTo>
                <a:lnTo>
                  <a:pt x="334820" y="1411062"/>
                </a:lnTo>
                <a:lnTo>
                  <a:pt x="297484" y="1386037"/>
                </a:lnTo>
                <a:lnTo>
                  <a:pt x="261804" y="1358821"/>
                </a:lnTo>
                <a:lnTo>
                  <a:pt x="227895" y="1329489"/>
                </a:lnTo>
                <a:lnTo>
                  <a:pt x="195870" y="1298117"/>
                </a:lnTo>
                <a:lnTo>
                  <a:pt x="165841" y="1264782"/>
                </a:lnTo>
                <a:lnTo>
                  <a:pt x="137922" y="1229558"/>
                </a:lnTo>
                <a:lnTo>
                  <a:pt x="112227" y="1192522"/>
                </a:lnTo>
                <a:lnTo>
                  <a:pt x="88868" y="1153750"/>
                </a:lnTo>
                <a:lnTo>
                  <a:pt x="67959" y="1113317"/>
                </a:lnTo>
                <a:lnTo>
                  <a:pt x="49614" y="1071300"/>
                </a:lnTo>
                <a:lnTo>
                  <a:pt x="33944" y="1027773"/>
                </a:lnTo>
                <a:lnTo>
                  <a:pt x="21065" y="982814"/>
                </a:lnTo>
                <a:lnTo>
                  <a:pt x="11088" y="936498"/>
                </a:lnTo>
                <a:close/>
              </a:path>
            </a:pathLst>
          </a:custGeom>
          <a:ln w="25400">
            <a:solidFill>
              <a:srgbClr val="610000"/>
            </a:solidFill>
          </a:ln>
        </p:spPr>
        <p:txBody>
          <a:bodyPr wrap="square" lIns="0" tIns="0" rIns="0" bIns="0" rtlCol="0"/>
          <a:lstStyle/>
          <a:p>
            <a:endParaRPr/>
          </a:p>
        </p:txBody>
      </p:sp>
      <p:sp>
        <p:nvSpPr>
          <p:cNvPr id="13" name="object 13"/>
          <p:cNvSpPr txBox="1"/>
          <p:nvPr/>
        </p:nvSpPr>
        <p:spPr>
          <a:xfrm>
            <a:off x="1956003" y="3164205"/>
            <a:ext cx="1537970" cy="455295"/>
          </a:xfrm>
          <a:prstGeom prst="rect">
            <a:avLst/>
          </a:prstGeom>
        </p:spPr>
        <p:txBody>
          <a:bodyPr vert="horz" wrap="square" lIns="0" tIns="12065" rIns="0" bIns="0" rtlCol="0">
            <a:spAutoFit/>
          </a:bodyPr>
          <a:lstStyle/>
          <a:p>
            <a:pPr algn="ctr">
              <a:spcBef>
                <a:spcPts val="95"/>
              </a:spcBef>
            </a:pPr>
            <a:r>
              <a:rPr sz="1600" spc="-10" dirty="0">
                <a:solidFill>
                  <a:srgbClr val="FFFFFF"/>
                </a:solidFill>
                <a:latin typeface="Candara"/>
                <a:cs typeface="Candara"/>
              </a:rPr>
              <a:t>Créditos</a:t>
            </a:r>
            <a:r>
              <a:rPr sz="1600" spc="-35" dirty="0">
                <a:solidFill>
                  <a:srgbClr val="FFFFFF"/>
                </a:solidFill>
                <a:latin typeface="Candara"/>
                <a:cs typeface="Candara"/>
              </a:rPr>
              <a:t> </a:t>
            </a:r>
            <a:r>
              <a:rPr sz="1600" spc="-5" dirty="0">
                <a:solidFill>
                  <a:srgbClr val="FFFFFF"/>
                </a:solidFill>
                <a:latin typeface="Candara"/>
                <a:cs typeface="Candara"/>
              </a:rPr>
              <a:t>menores</a:t>
            </a:r>
            <a:endParaRPr sz="1600">
              <a:latin typeface="Candara"/>
              <a:cs typeface="Candara"/>
            </a:endParaRPr>
          </a:p>
          <a:p>
            <a:pPr marL="1905" algn="ctr">
              <a:spcBef>
                <a:spcPts val="30"/>
              </a:spcBef>
            </a:pPr>
            <a:r>
              <a:rPr sz="1200" dirty="0">
                <a:solidFill>
                  <a:srgbClr val="FFFFFF"/>
                </a:solidFill>
                <a:latin typeface="Candara"/>
                <a:cs typeface="Candara"/>
              </a:rPr>
              <a:t>a </a:t>
            </a:r>
            <a:r>
              <a:rPr sz="1200" spc="-5" dirty="0">
                <a:solidFill>
                  <a:srgbClr val="FFFFFF"/>
                </a:solidFill>
                <a:latin typeface="Candara"/>
                <a:cs typeface="Candara"/>
              </a:rPr>
              <a:t>40 </a:t>
            </a:r>
            <a:r>
              <a:rPr sz="1200" dirty="0">
                <a:solidFill>
                  <a:srgbClr val="FFFFFF"/>
                </a:solidFill>
                <a:latin typeface="Candara"/>
                <a:cs typeface="Candara"/>
              </a:rPr>
              <a:t>mdu ≈ 216</a:t>
            </a:r>
            <a:r>
              <a:rPr sz="1200" spc="-55" dirty="0">
                <a:solidFill>
                  <a:srgbClr val="FFFFFF"/>
                </a:solidFill>
                <a:latin typeface="Candara"/>
                <a:cs typeface="Candara"/>
              </a:rPr>
              <a:t> </a:t>
            </a:r>
            <a:r>
              <a:rPr sz="1200" dirty="0">
                <a:solidFill>
                  <a:srgbClr val="FFFFFF"/>
                </a:solidFill>
                <a:latin typeface="Candara"/>
                <a:cs typeface="Candara"/>
              </a:rPr>
              <a:t>mdp*</a:t>
            </a:r>
            <a:endParaRPr sz="1200">
              <a:latin typeface="Candara"/>
              <a:cs typeface="Candara"/>
            </a:endParaRPr>
          </a:p>
        </p:txBody>
      </p:sp>
      <p:sp>
        <p:nvSpPr>
          <p:cNvPr id="14" name="object 14"/>
          <p:cNvSpPr txBox="1"/>
          <p:nvPr/>
        </p:nvSpPr>
        <p:spPr>
          <a:xfrm>
            <a:off x="3785997" y="3832098"/>
            <a:ext cx="1517650" cy="455295"/>
          </a:xfrm>
          <a:prstGeom prst="rect">
            <a:avLst/>
          </a:prstGeom>
        </p:spPr>
        <p:txBody>
          <a:bodyPr vert="horz" wrap="square" lIns="0" tIns="12065" rIns="0" bIns="0" rtlCol="0">
            <a:spAutoFit/>
          </a:bodyPr>
          <a:lstStyle/>
          <a:p>
            <a:pPr marL="12700">
              <a:spcBef>
                <a:spcPts val="95"/>
              </a:spcBef>
            </a:pPr>
            <a:r>
              <a:rPr sz="1600" spc="-10" dirty="0">
                <a:solidFill>
                  <a:srgbClr val="FFFFFF"/>
                </a:solidFill>
                <a:latin typeface="Candara"/>
                <a:cs typeface="Candara"/>
              </a:rPr>
              <a:t>Créditos</a:t>
            </a:r>
            <a:r>
              <a:rPr sz="1600" spc="-30" dirty="0">
                <a:solidFill>
                  <a:srgbClr val="FFFFFF"/>
                </a:solidFill>
                <a:latin typeface="Candara"/>
                <a:cs typeface="Candara"/>
              </a:rPr>
              <a:t> </a:t>
            </a:r>
            <a:r>
              <a:rPr sz="1600" spc="-5" dirty="0">
                <a:solidFill>
                  <a:srgbClr val="FFFFFF"/>
                </a:solidFill>
                <a:latin typeface="Candara"/>
                <a:cs typeface="Candara"/>
              </a:rPr>
              <a:t>mayores</a:t>
            </a:r>
            <a:endParaRPr sz="1600">
              <a:latin typeface="Candara"/>
              <a:cs typeface="Candara"/>
            </a:endParaRPr>
          </a:p>
          <a:p>
            <a:pPr marL="83820">
              <a:spcBef>
                <a:spcPts val="25"/>
              </a:spcBef>
            </a:pPr>
            <a:r>
              <a:rPr sz="1200" dirty="0">
                <a:solidFill>
                  <a:srgbClr val="FFFFFF"/>
                </a:solidFill>
                <a:latin typeface="Candara"/>
                <a:cs typeface="Candara"/>
              </a:rPr>
              <a:t>a </a:t>
            </a:r>
            <a:r>
              <a:rPr sz="1200" spc="-5" dirty="0">
                <a:solidFill>
                  <a:srgbClr val="FFFFFF"/>
                </a:solidFill>
                <a:latin typeface="Candara"/>
                <a:cs typeface="Candara"/>
              </a:rPr>
              <a:t>40 </a:t>
            </a:r>
            <a:r>
              <a:rPr sz="1200" dirty="0">
                <a:solidFill>
                  <a:srgbClr val="FFFFFF"/>
                </a:solidFill>
                <a:latin typeface="Candara"/>
                <a:cs typeface="Candara"/>
              </a:rPr>
              <a:t>mdu ≈ 216</a:t>
            </a:r>
            <a:r>
              <a:rPr sz="1200" spc="-50" dirty="0">
                <a:solidFill>
                  <a:srgbClr val="FFFFFF"/>
                </a:solidFill>
                <a:latin typeface="Candara"/>
                <a:cs typeface="Candara"/>
              </a:rPr>
              <a:t> </a:t>
            </a:r>
            <a:r>
              <a:rPr sz="1200" dirty="0">
                <a:solidFill>
                  <a:srgbClr val="FFFFFF"/>
                </a:solidFill>
                <a:latin typeface="Candara"/>
                <a:cs typeface="Candara"/>
              </a:rPr>
              <a:t>mdp*</a:t>
            </a:r>
            <a:endParaRPr sz="1200">
              <a:latin typeface="Candara"/>
              <a:cs typeface="Candara"/>
            </a:endParaRPr>
          </a:p>
        </p:txBody>
      </p:sp>
      <p:sp>
        <p:nvSpPr>
          <p:cNvPr id="15" name="object 15"/>
          <p:cNvSpPr txBox="1"/>
          <p:nvPr/>
        </p:nvSpPr>
        <p:spPr>
          <a:xfrm>
            <a:off x="4443729" y="2144442"/>
            <a:ext cx="3843654" cy="902335"/>
          </a:xfrm>
          <a:prstGeom prst="rect">
            <a:avLst/>
          </a:prstGeom>
        </p:spPr>
        <p:txBody>
          <a:bodyPr vert="horz" wrap="square" lIns="0" tIns="152400" rIns="0" bIns="0" rtlCol="0">
            <a:spAutoFit/>
          </a:bodyPr>
          <a:lstStyle/>
          <a:p>
            <a:pPr marL="38100">
              <a:spcBef>
                <a:spcPts val="1200"/>
              </a:spcBef>
            </a:pPr>
            <a:r>
              <a:rPr sz="1600" spc="-5" dirty="0">
                <a:latin typeface="Cambria Math"/>
                <a:cs typeface="Cambria Math"/>
              </a:rPr>
              <a:t>⦿ </a:t>
            </a:r>
            <a:r>
              <a:rPr sz="1600" b="1" spc="-10" dirty="0">
                <a:latin typeface="Candara"/>
                <a:cs typeface="Candara"/>
              </a:rPr>
              <a:t>Proceso</a:t>
            </a:r>
            <a:r>
              <a:rPr sz="1600" b="1" spc="-90" dirty="0">
                <a:latin typeface="Candara"/>
                <a:cs typeface="Candara"/>
              </a:rPr>
              <a:t> </a:t>
            </a:r>
            <a:r>
              <a:rPr sz="1600" b="1" spc="-10" dirty="0">
                <a:latin typeface="Candara"/>
                <a:cs typeface="Candara"/>
              </a:rPr>
              <a:t>competitivo</a:t>
            </a:r>
            <a:endParaRPr sz="1600">
              <a:latin typeface="Candara"/>
              <a:cs typeface="Candara"/>
            </a:endParaRPr>
          </a:p>
          <a:p>
            <a:pPr marL="80645">
              <a:spcBef>
                <a:spcPts val="825"/>
              </a:spcBef>
            </a:pPr>
            <a:r>
              <a:rPr b="1" spc="30" baseline="13888" dirty="0">
                <a:solidFill>
                  <a:srgbClr val="252525"/>
                </a:solidFill>
                <a:latin typeface="Cambria Math"/>
                <a:cs typeface="Cambria Math"/>
              </a:rPr>
              <a:t>⦿ </a:t>
            </a:r>
            <a:r>
              <a:rPr sz="1200" spc="-5" dirty="0">
                <a:latin typeface="Calibri"/>
                <a:cs typeface="Calibri"/>
              </a:rPr>
              <a:t>Mínimo, invitación </a:t>
            </a:r>
            <a:r>
              <a:rPr sz="1200" dirty="0">
                <a:latin typeface="Calibri"/>
                <a:cs typeface="Calibri"/>
              </a:rPr>
              <a:t>a </a:t>
            </a:r>
            <a:r>
              <a:rPr sz="1200" spc="-5" dirty="0">
                <a:latin typeface="Calibri"/>
                <a:cs typeface="Calibri"/>
              </a:rPr>
              <a:t>DOS instituciones</a:t>
            </a:r>
            <a:r>
              <a:rPr sz="1200" spc="-130" dirty="0">
                <a:latin typeface="Calibri"/>
                <a:cs typeface="Calibri"/>
              </a:rPr>
              <a:t> </a:t>
            </a:r>
            <a:r>
              <a:rPr sz="1200" spc="-5" dirty="0">
                <a:latin typeface="Calibri"/>
                <a:cs typeface="Calibri"/>
              </a:rPr>
              <a:t>financieras.</a:t>
            </a:r>
            <a:endParaRPr sz="1200">
              <a:latin typeface="Calibri"/>
              <a:cs typeface="Calibri"/>
            </a:endParaRPr>
          </a:p>
          <a:p>
            <a:pPr marL="63500">
              <a:spcBef>
                <a:spcPts val="175"/>
              </a:spcBef>
            </a:pPr>
            <a:r>
              <a:rPr b="1" spc="30" baseline="9259" dirty="0">
                <a:solidFill>
                  <a:srgbClr val="252525"/>
                </a:solidFill>
                <a:latin typeface="Cambria Math"/>
                <a:cs typeface="Cambria Math"/>
              </a:rPr>
              <a:t>⦿ </a:t>
            </a:r>
            <a:r>
              <a:rPr sz="1200" spc="-5" dirty="0">
                <a:latin typeface="Calibri"/>
                <a:cs typeface="Calibri"/>
              </a:rPr>
              <a:t>Se </a:t>
            </a:r>
            <a:r>
              <a:rPr sz="1200" dirty="0">
                <a:latin typeface="Calibri"/>
                <a:cs typeface="Calibri"/>
              </a:rPr>
              <a:t>tiene que </a:t>
            </a:r>
            <a:r>
              <a:rPr sz="1200" spc="-15" dirty="0">
                <a:latin typeface="Calibri"/>
                <a:cs typeface="Calibri"/>
              </a:rPr>
              <a:t>obtener, </a:t>
            </a:r>
            <a:r>
              <a:rPr sz="1200" dirty="0">
                <a:latin typeface="Calibri"/>
                <a:cs typeface="Calibri"/>
              </a:rPr>
              <a:t>al </a:t>
            </a:r>
            <a:r>
              <a:rPr sz="1200" spc="-5" dirty="0">
                <a:latin typeface="Calibri"/>
                <a:cs typeface="Calibri"/>
              </a:rPr>
              <a:t>menos, </a:t>
            </a:r>
            <a:r>
              <a:rPr sz="1200" dirty="0">
                <a:latin typeface="Calibri"/>
                <a:cs typeface="Calibri"/>
              </a:rPr>
              <a:t>UNA </a:t>
            </a:r>
            <a:r>
              <a:rPr sz="1200" spc="-10" dirty="0">
                <a:latin typeface="Calibri"/>
                <a:cs typeface="Calibri"/>
              </a:rPr>
              <a:t>propuesta </a:t>
            </a:r>
            <a:r>
              <a:rPr sz="1200" dirty="0">
                <a:latin typeface="Calibri"/>
                <a:cs typeface="Calibri"/>
              </a:rPr>
              <a:t>en</a:t>
            </a:r>
            <a:r>
              <a:rPr sz="1200" spc="85" dirty="0">
                <a:latin typeface="Calibri"/>
                <a:cs typeface="Calibri"/>
              </a:rPr>
              <a:t> </a:t>
            </a:r>
            <a:r>
              <a:rPr sz="1200" dirty="0">
                <a:latin typeface="Calibri"/>
                <a:cs typeface="Calibri"/>
              </a:rPr>
              <a:t>firme.</a:t>
            </a:r>
            <a:endParaRPr sz="1200">
              <a:latin typeface="Calibri"/>
              <a:cs typeface="Calibri"/>
            </a:endParaRPr>
          </a:p>
        </p:txBody>
      </p:sp>
      <p:sp>
        <p:nvSpPr>
          <p:cNvPr id="16" name="object 16"/>
          <p:cNvSpPr/>
          <p:nvPr/>
        </p:nvSpPr>
        <p:spPr>
          <a:xfrm>
            <a:off x="3349117" y="2432305"/>
            <a:ext cx="1040130" cy="605155"/>
          </a:xfrm>
          <a:custGeom>
            <a:avLst/>
            <a:gdLst/>
            <a:ahLst/>
            <a:cxnLst/>
            <a:rect l="l" t="t" r="r" b="b"/>
            <a:pathLst>
              <a:path w="1040130" h="605155">
                <a:moveTo>
                  <a:pt x="67690" y="605028"/>
                </a:moveTo>
                <a:lnTo>
                  <a:pt x="0" y="605028"/>
                </a:lnTo>
                <a:lnTo>
                  <a:pt x="0" y="0"/>
                </a:lnTo>
                <a:lnTo>
                  <a:pt x="1040130" y="0"/>
                </a:lnTo>
              </a:path>
            </a:pathLst>
          </a:custGeom>
          <a:ln w="9143">
            <a:solidFill>
              <a:srgbClr val="252525"/>
            </a:solidFill>
            <a:prstDash val="sysDot"/>
          </a:ln>
        </p:spPr>
        <p:txBody>
          <a:bodyPr wrap="square" lIns="0" tIns="0" rIns="0" bIns="0" rtlCol="0"/>
          <a:lstStyle/>
          <a:p>
            <a:endParaRPr/>
          </a:p>
        </p:txBody>
      </p:sp>
      <p:sp>
        <p:nvSpPr>
          <p:cNvPr id="17" name="object 17"/>
          <p:cNvSpPr txBox="1"/>
          <p:nvPr/>
        </p:nvSpPr>
        <p:spPr>
          <a:xfrm>
            <a:off x="5423408" y="3192221"/>
            <a:ext cx="2048510" cy="258404"/>
          </a:xfrm>
          <a:prstGeom prst="rect">
            <a:avLst/>
          </a:prstGeom>
        </p:spPr>
        <p:txBody>
          <a:bodyPr vert="horz" wrap="square" lIns="0" tIns="12065" rIns="0" bIns="0" rtlCol="0">
            <a:spAutoFit/>
          </a:bodyPr>
          <a:lstStyle/>
          <a:p>
            <a:pPr marL="12700">
              <a:spcBef>
                <a:spcPts val="95"/>
              </a:spcBef>
            </a:pPr>
            <a:r>
              <a:rPr sz="1600" spc="-5" dirty="0">
                <a:solidFill>
                  <a:srgbClr val="3B623B"/>
                </a:solidFill>
                <a:latin typeface="Cambria Math"/>
                <a:cs typeface="Cambria Math"/>
              </a:rPr>
              <a:t>⦿ </a:t>
            </a:r>
            <a:r>
              <a:rPr sz="1600" b="1" spc="-10" dirty="0">
                <a:solidFill>
                  <a:srgbClr val="3B623B"/>
                </a:solidFill>
                <a:latin typeface="Candara"/>
                <a:cs typeface="Candara"/>
              </a:rPr>
              <a:t>Proceso</a:t>
            </a:r>
            <a:r>
              <a:rPr sz="1600" b="1" spc="-105" dirty="0">
                <a:solidFill>
                  <a:srgbClr val="3B623B"/>
                </a:solidFill>
                <a:latin typeface="Candara"/>
                <a:cs typeface="Candara"/>
              </a:rPr>
              <a:t> </a:t>
            </a:r>
            <a:r>
              <a:rPr sz="1600" b="1" spc="-10" dirty="0">
                <a:solidFill>
                  <a:srgbClr val="3B623B"/>
                </a:solidFill>
                <a:latin typeface="Candara"/>
                <a:cs typeface="Candara"/>
              </a:rPr>
              <a:t>competitivo</a:t>
            </a:r>
            <a:endParaRPr sz="1600">
              <a:latin typeface="Candara"/>
              <a:cs typeface="Candara"/>
            </a:endParaRPr>
          </a:p>
        </p:txBody>
      </p:sp>
      <p:sp>
        <p:nvSpPr>
          <p:cNvPr id="18" name="object 18"/>
          <p:cNvSpPr txBox="1"/>
          <p:nvPr/>
        </p:nvSpPr>
        <p:spPr>
          <a:xfrm>
            <a:off x="5628894" y="3690874"/>
            <a:ext cx="139700" cy="151323"/>
          </a:xfrm>
          <a:prstGeom prst="rect">
            <a:avLst/>
          </a:prstGeom>
        </p:spPr>
        <p:txBody>
          <a:bodyPr vert="horz" wrap="square" lIns="0" tIns="12700" rIns="0" bIns="0" rtlCol="0">
            <a:spAutoFit/>
          </a:bodyPr>
          <a:lstStyle/>
          <a:p>
            <a:pPr marL="12700">
              <a:spcBef>
                <a:spcPts val="100"/>
              </a:spcBef>
            </a:pPr>
            <a:r>
              <a:rPr sz="900" b="1" spc="15" dirty="0">
                <a:solidFill>
                  <a:srgbClr val="3B623B"/>
                </a:solidFill>
                <a:latin typeface="Cambria Math"/>
                <a:cs typeface="Cambria Math"/>
              </a:rPr>
              <a:t>⦿</a:t>
            </a:r>
            <a:endParaRPr sz="900">
              <a:latin typeface="Cambria Math"/>
              <a:cs typeface="Cambria Math"/>
            </a:endParaRPr>
          </a:p>
        </p:txBody>
      </p:sp>
      <p:sp>
        <p:nvSpPr>
          <p:cNvPr id="19" name="object 19"/>
          <p:cNvSpPr txBox="1"/>
          <p:nvPr/>
        </p:nvSpPr>
        <p:spPr>
          <a:xfrm>
            <a:off x="5628894" y="4103371"/>
            <a:ext cx="139700" cy="151323"/>
          </a:xfrm>
          <a:prstGeom prst="rect">
            <a:avLst/>
          </a:prstGeom>
        </p:spPr>
        <p:txBody>
          <a:bodyPr vert="horz" wrap="square" lIns="0" tIns="12700" rIns="0" bIns="0" rtlCol="0">
            <a:spAutoFit/>
          </a:bodyPr>
          <a:lstStyle/>
          <a:p>
            <a:pPr marL="12700">
              <a:spcBef>
                <a:spcPts val="100"/>
              </a:spcBef>
            </a:pPr>
            <a:r>
              <a:rPr sz="900" b="1" spc="15" dirty="0">
                <a:solidFill>
                  <a:srgbClr val="3B623B"/>
                </a:solidFill>
                <a:latin typeface="Cambria Math"/>
                <a:cs typeface="Cambria Math"/>
              </a:rPr>
              <a:t>⦿</a:t>
            </a:r>
            <a:endParaRPr sz="900">
              <a:latin typeface="Cambria Math"/>
              <a:cs typeface="Cambria Math"/>
            </a:endParaRPr>
          </a:p>
        </p:txBody>
      </p:sp>
      <p:sp>
        <p:nvSpPr>
          <p:cNvPr id="20" name="object 20"/>
          <p:cNvSpPr txBox="1"/>
          <p:nvPr/>
        </p:nvSpPr>
        <p:spPr>
          <a:xfrm>
            <a:off x="5628894" y="4351783"/>
            <a:ext cx="139700" cy="151323"/>
          </a:xfrm>
          <a:prstGeom prst="rect">
            <a:avLst/>
          </a:prstGeom>
        </p:spPr>
        <p:txBody>
          <a:bodyPr vert="horz" wrap="square" lIns="0" tIns="12700" rIns="0" bIns="0" rtlCol="0">
            <a:spAutoFit/>
          </a:bodyPr>
          <a:lstStyle/>
          <a:p>
            <a:pPr marL="12700">
              <a:spcBef>
                <a:spcPts val="100"/>
              </a:spcBef>
            </a:pPr>
            <a:r>
              <a:rPr sz="900" b="1" spc="15" dirty="0">
                <a:solidFill>
                  <a:srgbClr val="3B623B"/>
                </a:solidFill>
                <a:latin typeface="Cambria Math"/>
                <a:cs typeface="Cambria Math"/>
              </a:rPr>
              <a:t>⦿</a:t>
            </a:r>
            <a:endParaRPr sz="900">
              <a:latin typeface="Cambria Math"/>
              <a:cs typeface="Cambria Math"/>
            </a:endParaRPr>
          </a:p>
        </p:txBody>
      </p:sp>
      <p:sp>
        <p:nvSpPr>
          <p:cNvPr id="21" name="object 21"/>
          <p:cNvSpPr txBox="1"/>
          <p:nvPr/>
        </p:nvSpPr>
        <p:spPr>
          <a:xfrm>
            <a:off x="5833109" y="3685158"/>
            <a:ext cx="3703320" cy="861694"/>
          </a:xfrm>
          <a:prstGeom prst="rect">
            <a:avLst/>
          </a:prstGeom>
        </p:spPr>
        <p:txBody>
          <a:bodyPr vert="horz" wrap="square" lIns="0" tIns="12700" rIns="0" bIns="0" rtlCol="0">
            <a:spAutoFit/>
          </a:bodyPr>
          <a:lstStyle/>
          <a:p>
            <a:pPr marL="12700" marR="120650">
              <a:spcBef>
                <a:spcPts val="100"/>
              </a:spcBef>
            </a:pPr>
            <a:r>
              <a:rPr sz="1200" spc="-5" dirty="0">
                <a:solidFill>
                  <a:srgbClr val="3B623B"/>
                </a:solidFill>
                <a:latin typeface="Calibri"/>
                <a:cs typeface="Calibri"/>
              </a:rPr>
              <a:t>Mínimo, invitación </a:t>
            </a:r>
            <a:r>
              <a:rPr sz="1200" dirty="0">
                <a:solidFill>
                  <a:srgbClr val="3B623B"/>
                </a:solidFill>
                <a:latin typeface="Calibri"/>
                <a:cs typeface="Calibri"/>
              </a:rPr>
              <a:t>a </a:t>
            </a:r>
            <a:r>
              <a:rPr sz="1200" spc="-5" dirty="0">
                <a:solidFill>
                  <a:srgbClr val="3B623B"/>
                </a:solidFill>
                <a:latin typeface="Calibri"/>
                <a:cs typeface="Calibri"/>
              </a:rPr>
              <a:t>CINCO instituciones financieras, </a:t>
            </a:r>
            <a:r>
              <a:rPr sz="1200" dirty="0">
                <a:solidFill>
                  <a:srgbClr val="3B623B"/>
                </a:solidFill>
                <a:latin typeface="Calibri"/>
                <a:cs typeface="Calibri"/>
              </a:rPr>
              <a:t>bajo  </a:t>
            </a:r>
            <a:r>
              <a:rPr sz="1200" spc="-5" dirty="0">
                <a:solidFill>
                  <a:srgbClr val="3B623B"/>
                </a:solidFill>
                <a:latin typeface="Calibri"/>
                <a:cs typeface="Calibri"/>
              </a:rPr>
              <a:t>condiciones </a:t>
            </a:r>
            <a:r>
              <a:rPr sz="1200" dirty="0">
                <a:solidFill>
                  <a:srgbClr val="3B623B"/>
                </a:solidFill>
                <a:latin typeface="Calibri"/>
                <a:cs typeface="Calibri"/>
              </a:rPr>
              <a:t>de </a:t>
            </a:r>
            <a:r>
              <a:rPr sz="1200" spc="-5" dirty="0">
                <a:solidFill>
                  <a:srgbClr val="3B623B"/>
                </a:solidFill>
                <a:latin typeface="Calibri"/>
                <a:cs typeface="Calibri"/>
              </a:rPr>
              <a:t>crédito</a:t>
            </a:r>
            <a:r>
              <a:rPr sz="1200" spc="-15" dirty="0">
                <a:solidFill>
                  <a:srgbClr val="3B623B"/>
                </a:solidFill>
                <a:latin typeface="Calibri"/>
                <a:cs typeface="Calibri"/>
              </a:rPr>
              <a:t> </a:t>
            </a:r>
            <a:r>
              <a:rPr sz="1200" spc="-5" dirty="0">
                <a:solidFill>
                  <a:srgbClr val="3B623B"/>
                </a:solidFill>
                <a:latin typeface="Calibri"/>
                <a:cs typeface="Calibri"/>
              </a:rPr>
              <a:t>establecidas.</a:t>
            </a:r>
            <a:endParaRPr sz="1200">
              <a:latin typeface="Calibri"/>
              <a:cs typeface="Calibri"/>
            </a:endParaRPr>
          </a:p>
          <a:p>
            <a:pPr marL="17145">
              <a:spcBef>
                <a:spcPts val="545"/>
              </a:spcBef>
            </a:pPr>
            <a:r>
              <a:rPr sz="1200" spc="-15" dirty="0">
                <a:solidFill>
                  <a:srgbClr val="3B623B"/>
                </a:solidFill>
                <a:latin typeface="Calibri"/>
                <a:cs typeface="Calibri"/>
              </a:rPr>
              <a:t>Obtener, </a:t>
            </a:r>
            <a:r>
              <a:rPr sz="1200" dirty="0">
                <a:solidFill>
                  <a:srgbClr val="3B623B"/>
                </a:solidFill>
                <a:latin typeface="Calibri"/>
                <a:cs typeface="Calibri"/>
              </a:rPr>
              <a:t>al </a:t>
            </a:r>
            <a:r>
              <a:rPr sz="1200" spc="-5" dirty="0">
                <a:solidFill>
                  <a:srgbClr val="3B623B"/>
                </a:solidFill>
                <a:latin typeface="Calibri"/>
                <a:cs typeface="Calibri"/>
              </a:rPr>
              <a:t>menos, DOS propuestas </a:t>
            </a:r>
            <a:r>
              <a:rPr sz="1200" dirty="0">
                <a:solidFill>
                  <a:srgbClr val="3B623B"/>
                </a:solidFill>
                <a:latin typeface="Calibri"/>
                <a:cs typeface="Calibri"/>
              </a:rPr>
              <a:t>en</a:t>
            </a:r>
            <a:r>
              <a:rPr sz="1200" spc="-50" dirty="0">
                <a:solidFill>
                  <a:srgbClr val="3B623B"/>
                </a:solidFill>
                <a:latin typeface="Calibri"/>
                <a:cs typeface="Calibri"/>
              </a:rPr>
              <a:t> </a:t>
            </a:r>
            <a:r>
              <a:rPr sz="1200" dirty="0">
                <a:solidFill>
                  <a:srgbClr val="3B623B"/>
                </a:solidFill>
                <a:latin typeface="Calibri"/>
                <a:cs typeface="Calibri"/>
              </a:rPr>
              <a:t>firme.</a:t>
            </a:r>
            <a:endParaRPr sz="1200">
              <a:latin typeface="Calibri"/>
              <a:cs typeface="Calibri"/>
            </a:endParaRPr>
          </a:p>
          <a:p>
            <a:pPr marL="12700">
              <a:spcBef>
                <a:spcPts val="275"/>
              </a:spcBef>
            </a:pPr>
            <a:r>
              <a:rPr sz="1200" b="1" spc="-5" dirty="0">
                <a:solidFill>
                  <a:srgbClr val="3B623B"/>
                </a:solidFill>
                <a:latin typeface="Calibri"/>
                <a:cs typeface="Calibri"/>
              </a:rPr>
              <a:t>Créditos </a:t>
            </a:r>
            <a:r>
              <a:rPr sz="1200" b="1" spc="-10" dirty="0">
                <a:solidFill>
                  <a:srgbClr val="3B623B"/>
                </a:solidFill>
                <a:latin typeface="Calibri"/>
                <a:cs typeface="Calibri"/>
              </a:rPr>
              <a:t>mayores </a:t>
            </a:r>
            <a:r>
              <a:rPr sz="1200" b="1" dirty="0">
                <a:solidFill>
                  <a:srgbClr val="3B623B"/>
                </a:solidFill>
                <a:latin typeface="Calibri"/>
                <a:cs typeface="Calibri"/>
              </a:rPr>
              <a:t>a 100 </a:t>
            </a:r>
            <a:r>
              <a:rPr sz="1200" b="1" spc="-5" dirty="0">
                <a:solidFill>
                  <a:srgbClr val="3B623B"/>
                </a:solidFill>
                <a:latin typeface="Calibri"/>
                <a:cs typeface="Calibri"/>
              </a:rPr>
              <a:t>mdu </a:t>
            </a:r>
            <a:r>
              <a:rPr sz="1200" dirty="0">
                <a:solidFill>
                  <a:srgbClr val="3B623B"/>
                </a:solidFill>
                <a:latin typeface="Calibri"/>
                <a:cs typeface="Calibri"/>
              </a:rPr>
              <a:t>≈ 530 mdp: </a:t>
            </a:r>
            <a:r>
              <a:rPr sz="1200" spc="-5" dirty="0">
                <a:solidFill>
                  <a:srgbClr val="3B623B"/>
                </a:solidFill>
                <a:latin typeface="Calibri"/>
                <a:cs typeface="Calibri"/>
              </a:rPr>
              <a:t>licitación</a:t>
            </a:r>
            <a:r>
              <a:rPr sz="1200" spc="30" dirty="0">
                <a:solidFill>
                  <a:srgbClr val="3B623B"/>
                </a:solidFill>
                <a:latin typeface="Calibri"/>
                <a:cs typeface="Calibri"/>
              </a:rPr>
              <a:t> </a:t>
            </a:r>
            <a:r>
              <a:rPr sz="1200" spc="-5" dirty="0">
                <a:solidFill>
                  <a:srgbClr val="3B623B"/>
                </a:solidFill>
                <a:latin typeface="Calibri"/>
                <a:cs typeface="Calibri"/>
              </a:rPr>
              <a:t>pública.</a:t>
            </a:r>
            <a:endParaRPr sz="1200">
              <a:latin typeface="Calibri"/>
              <a:cs typeface="Calibri"/>
            </a:endParaRPr>
          </a:p>
        </p:txBody>
      </p:sp>
      <p:sp>
        <p:nvSpPr>
          <p:cNvPr id="22" name="object 22"/>
          <p:cNvSpPr/>
          <p:nvPr/>
        </p:nvSpPr>
        <p:spPr>
          <a:xfrm>
            <a:off x="4675633" y="3305556"/>
            <a:ext cx="739775" cy="142875"/>
          </a:xfrm>
          <a:custGeom>
            <a:avLst/>
            <a:gdLst/>
            <a:ahLst/>
            <a:cxnLst/>
            <a:rect l="l" t="t" r="r" b="b"/>
            <a:pathLst>
              <a:path w="739775" h="142875">
                <a:moveTo>
                  <a:pt x="0" y="142367"/>
                </a:moveTo>
                <a:lnTo>
                  <a:pt x="158622" y="142367"/>
                </a:lnTo>
                <a:lnTo>
                  <a:pt x="158622" y="0"/>
                </a:lnTo>
                <a:lnTo>
                  <a:pt x="739267" y="0"/>
                </a:lnTo>
              </a:path>
            </a:pathLst>
          </a:custGeom>
          <a:ln w="9143">
            <a:solidFill>
              <a:srgbClr val="3B623B"/>
            </a:solidFill>
            <a:prstDash val="sysDot"/>
          </a:ln>
        </p:spPr>
        <p:txBody>
          <a:bodyPr wrap="square" lIns="0" tIns="0" rIns="0" bIns="0" rtlCol="0"/>
          <a:lstStyle/>
          <a:p>
            <a:endParaRPr/>
          </a:p>
        </p:txBody>
      </p:sp>
      <p:sp>
        <p:nvSpPr>
          <p:cNvPr id="23" name="object 23"/>
          <p:cNvSpPr txBox="1"/>
          <p:nvPr/>
        </p:nvSpPr>
        <p:spPr>
          <a:xfrm>
            <a:off x="2219045" y="811149"/>
            <a:ext cx="7156450" cy="1555750"/>
          </a:xfrm>
          <a:prstGeom prst="rect">
            <a:avLst/>
          </a:prstGeom>
        </p:spPr>
        <p:txBody>
          <a:bodyPr vert="horz" wrap="square" lIns="0" tIns="13335" rIns="0" bIns="0" rtlCol="0">
            <a:spAutoFit/>
          </a:bodyPr>
          <a:lstStyle/>
          <a:p>
            <a:pPr marL="12700">
              <a:spcBef>
                <a:spcPts val="105"/>
              </a:spcBef>
            </a:pPr>
            <a:r>
              <a:rPr sz="2000" b="1" dirty="0">
                <a:solidFill>
                  <a:srgbClr val="91282E"/>
                </a:solidFill>
                <a:latin typeface="Candara"/>
                <a:cs typeface="Candara"/>
              </a:rPr>
              <a:t>Mecanismos </a:t>
            </a:r>
            <a:r>
              <a:rPr sz="2000" b="1" spc="-5" dirty="0">
                <a:solidFill>
                  <a:srgbClr val="91282E"/>
                </a:solidFill>
                <a:latin typeface="Candara"/>
                <a:cs typeface="Candara"/>
              </a:rPr>
              <a:t>para asegurar </a:t>
            </a:r>
            <a:r>
              <a:rPr sz="2000" b="1" dirty="0">
                <a:solidFill>
                  <a:srgbClr val="91282E"/>
                </a:solidFill>
                <a:latin typeface="Candara"/>
                <a:cs typeface="Candara"/>
              </a:rPr>
              <a:t>las </a:t>
            </a:r>
            <a:r>
              <a:rPr sz="2000" b="1" spc="-5" dirty="0">
                <a:solidFill>
                  <a:srgbClr val="91282E"/>
                </a:solidFill>
                <a:latin typeface="Candara"/>
                <a:cs typeface="Candara"/>
              </a:rPr>
              <a:t>mejores condiciones </a:t>
            </a:r>
            <a:r>
              <a:rPr sz="2000" b="1" dirty="0">
                <a:solidFill>
                  <a:srgbClr val="91282E"/>
                </a:solidFill>
                <a:latin typeface="Candara"/>
                <a:cs typeface="Candara"/>
              </a:rPr>
              <a:t>del</a:t>
            </a:r>
            <a:r>
              <a:rPr sz="2000" b="1" spc="-15" dirty="0">
                <a:solidFill>
                  <a:srgbClr val="91282E"/>
                </a:solidFill>
                <a:latin typeface="Candara"/>
                <a:cs typeface="Candara"/>
              </a:rPr>
              <a:t> </a:t>
            </a:r>
            <a:r>
              <a:rPr sz="2000" b="1" spc="-5" dirty="0">
                <a:solidFill>
                  <a:srgbClr val="91282E"/>
                </a:solidFill>
                <a:latin typeface="Candara"/>
                <a:cs typeface="Candara"/>
              </a:rPr>
              <a:t>mercado</a:t>
            </a:r>
            <a:endParaRPr sz="2000">
              <a:latin typeface="Candara"/>
              <a:cs typeface="Candara"/>
            </a:endParaRPr>
          </a:p>
          <a:p>
            <a:pPr marL="370205" marR="5080" indent="-230504">
              <a:spcBef>
                <a:spcPts val="1240"/>
              </a:spcBef>
            </a:pPr>
            <a:r>
              <a:rPr sz="1300" spc="-5" dirty="0">
                <a:latin typeface="Cambria Math"/>
                <a:cs typeface="Cambria Math"/>
              </a:rPr>
              <a:t>⦿ </a:t>
            </a:r>
            <a:r>
              <a:rPr sz="1300" spc="-10" dirty="0">
                <a:latin typeface="Candara"/>
                <a:cs typeface="Candara"/>
              </a:rPr>
              <a:t>Conforme </a:t>
            </a:r>
            <a:r>
              <a:rPr sz="1300" spc="-5" dirty="0">
                <a:latin typeface="Candara"/>
                <a:cs typeface="Candara"/>
              </a:rPr>
              <a:t>al art. 26 </a:t>
            </a:r>
            <a:r>
              <a:rPr sz="1300" spc="-10" dirty="0">
                <a:latin typeface="Candara"/>
                <a:cs typeface="Candara"/>
              </a:rPr>
              <a:t>de </a:t>
            </a:r>
            <a:r>
              <a:rPr sz="1300" spc="-5" dirty="0">
                <a:latin typeface="Candara"/>
                <a:cs typeface="Candara"/>
              </a:rPr>
              <a:t>la LDF, la contratación </a:t>
            </a:r>
            <a:r>
              <a:rPr sz="1300" spc="-10" dirty="0">
                <a:latin typeface="Candara"/>
                <a:cs typeface="Candara"/>
              </a:rPr>
              <a:t>de </a:t>
            </a:r>
            <a:r>
              <a:rPr sz="1300" spc="-5" dirty="0">
                <a:latin typeface="Candara"/>
                <a:cs typeface="Candara"/>
              </a:rPr>
              <a:t>Financiamientos y Obligaciones </a:t>
            </a:r>
            <a:r>
              <a:rPr sz="1300" spc="-10" dirty="0">
                <a:latin typeface="Candara"/>
                <a:cs typeface="Candara"/>
              </a:rPr>
              <a:t>deberá </a:t>
            </a:r>
            <a:r>
              <a:rPr sz="1300" spc="-5" dirty="0">
                <a:latin typeface="Candara"/>
                <a:cs typeface="Candara"/>
              </a:rPr>
              <a:t>realizarse  bajo un proceso</a:t>
            </a:r>
            <a:r>
              <a:rPr sz="1300" spc="45" dirty="0">
                <a:latin typeface="Candara"/>
                <a:cs typeface="Candara"/>
              </a:rPr>
              <a:t> </a:t>
            </a:r>
            <a:r>
              <a:rPr sz="1300" spc="-5" dirty="0">
                <a:latin typeface="Candara"/>
                <a:cs typeface="Candara"/>
              </a:rPr>
              <a:t>competitivo.</a:t>
            </a:r>
            <a:endParaRPr sz="1300">
              <a:latin typeface="Candara"/>
              <a:cs typeface="Candara"/>
            </a:endParaRPr>
          </a:p>
          <a:p>
            <a:pPr marL="370205" marR="389255" indent="-230504">
              <a:spcBef>
                <a:spcPts val="600"/>
              </a:spcBef>
            </a:pPr>
            <a:r>
              <a:rPr sz="1300" spc="-5" dirty="0">
                <a:latin typeface="Cambria Math"/>
                <a:cs typeface="Cambria Math"/>
              </a:rPr>
              <a:t>⦿ </a:t>
            </a:r>
            <a:r>
              <a:rPr sz="1300" spc="-5" dirty="0">
                <a:latin typeface="Candara"/>
                <a:cs typeface="Candara"/>
              </a:rPr>
              <a:t>El secretario </a:t>
            </a:r>
            <a:r>
              <a:rPr sz="1300" spc="-10" dirty="0">
                <a:latin typeface="Candara"/>
                <a:cs typeface="Candara"/>
              </a:rPr>
              <a:t>de </a:t>
            </a:r>
            <a:r>
              <a:rPr sz="1300" spc="-5" dirty="0">
                <a:latin typeface="Candara"/>
                <a:cs typeface="Candara"/>
              </a:rPr>
              <a:t>finanzas, </a:t>
            </a:r>
            <a:r>
              <a:rPr sz="1300" spc="-10" dirty="0">
                <a:latin typeface="Candara"/>
                <a:cs typeface="Candara"/>
              </a:rPr>
              <a:t>tesorero </a:t>
            </a:r>
            <a:r>
              <a:rPr sz="1300" spc="-5" dirty="0">
                <a:latin typeface="Candara"/>
                <a:cs typeface="Candara"/>
              </a:rPr>
              <a:t>municipal o su </a:t>
            </a:r>
            <a:r>
              <a:rPr sz="1300" spc="-10" dirty="0">
                <a:latin typeface="Candara"/>
                <a:cs typeface="Candara"/>
              </a:rPr>
              <a:t>equivalente de </a:t>
            </a:r>
            <a:r>
              <a:rPr sz="1300" spc="-5" dirty="0">
                <a:latin typeface="Candara"/>
                <a:cs typeface="Candara"/>
              </a:rPr>
              <a:t>cada Ente Público, </a:t>
            </a:r>
            <a:r>
              <a:rPr sz="1300" spc="-10" dirty="0">
                <a:latin typeface="Candara"/>
                <a:cs typeface="Candara"/>
              </a:rPr>
              <a:t>será el  responsable de </a:t>
            </a:r>
            <a:r>
              <a:rPr sz="1300" spc="-5" dirty="0">
                <a:latin typeface="Candara"/>
                <a:cs typeface="Candara"/>
              </a:rPr>
              <a:t>confirmar </a:t>
            </a:r>
            <a:r>
              <a:rPr sz="1300" spc="-10" dirty="0">
                <a:latin typeface="Candara"/>
                <a:cs typeface="Candara"/>
              </a:rPr>
              <a:t>que el </a:t>
            </a:r>
            <a:r>
              <a:rPr sz="1300" spc="-5" dirty="0">
                <a:latin typeface="Candara"/>
                <a:cs typeface="Candara"/>
              </a:rPr>
              <a:t>Financiamiento u Obligación fue celebrada bajo las </a:t>
            </a:r>
            <a:r>
              <a:rPr sz="1300" spc="-10" dirty="0">
                <a:latin typeface="Candara"/>
                <a:cs typeface="Candara"/>
              </a:rPr>
              <a:t>mejores  </a:t>
            </a:r>
            <a:r>
              <a:rPr sz="1300" spc="-5" dirty="0">
                <a:latin typeface="Candara"/>
                <a:cs typeface="Candara"/>
              </a:rPr>
              <a:t>condiciones </a:t>
            </a:r>
            <a:r>
              <a:rPr sz="1300" spc="-10" dirty="0">
                <a:latin typeface="Candara"/>
                <a:cs typeface="Candara"/>
              </a:rPr>
              <a:t>del</a:t>
            </a:r>
            <a:r>
              <a:rPr sz="1300" spc="40" dirty="0">
                <a:latin typeface="Candara"/>
                <a:cs typeface="Candara"/>
              </a:rPr>
              <a:t> </a:t>
            </a:r>
            <a:r>
              <a:rPr sz="1300" spc="-10" dirty="0">
                <a:latin typeface="Candara"/>
                <a:cs typeface="Candara"/>
              </a:rPr>
              <a:t>mercado.</a:t>
            </a:r>
            <a:endParaRPr sz="1300">
              <a:latin typeface="Candara"/>
              <a:cs typeface="Candara"/>
            </a:endParaRPr>
          </a:p>
        </p:txBody>
      </p:sp>
      <p:sp>
        <p:nvSpPr>
          <p:cNvPr id="24" name="object 24"/>
          <p:cNvSpPr txBox="1"/>
          <p:nvPr/>
        </p:nvSpPr>
        <p:spPr>
          <a:xfrm>
            <a:off x="2342795" y="4600119"/>
            <a:ext cx="7821295" cy="1517650"/>
          </a:xfrm>
          <a:prstGeom prst="rect">
            <a:avLst/>
          </a:prstGeom>
        </p:spPr>
        <p:txBody>
          <a:bodyPr vert="horz" wrap="square" lIns="0" tIns="141605" rIns="0" bIns="0" rtlCol="0">
            <a:spAutoFit/>
          </a:bodyPr>
          <a:lstStyle/>
          <a:p>
            <a:pPr marL="50800">
              <a:spcBef>
                <a:spcPts val="1115"/>
              </a:spcBef>
            </a:pPr>
            <a:r>
              <a:rPr sz="1600" spc="-10" dirty="0">
                <a:solidFill>
                  <a:srgbClr val="FFFFFF"/>
                </a:solidFill>
                <a:latin typeface="Candara"/>
                <a:cs typeface="Candara"/>
              </a:rPr>
              <a:t>Cortos</a:t>
            </a:r>
            <a:r>
              <a:rPr sz="1600" spc="20" dirty="0">
                <a:solidFill>
                  <a:srgbClr val="FFFFFF"/>
                </a:solidFill>
                <a:latin typeface="Candara"/>
                <a:cs typeface="Candara"/>
              </a:rPr>
              <a:t> </a:t>
            </a:r>
            <a:r>
              <a:rPr sz="1600" spc="-5" dirty="0">
                <a:solidFill>
                  <a:srgbClr val="FFFFFF"/>
                </a:solidFill>
                <a:latin typeface="Candara"/>
                <a:cs typeface="Candara"/>
              </a:rPr>
              <a:t>Plazos</a:t>
            </a:r>
            <a:endParaRPr sz="1600">
              <a:latin typeface="Candara"/>
              <a:cs typeface="Candara"/>
            </a:endParaRPr>
          </a:p>
          <a:p>
            <a:pPr marL="1666239">
              <a:spcBef>
                <a:spcPts val="775"/>
              </a:spcBef>
            </a:pPr>
            <a:r>
              <a:rPr sz="1350" b="1" spc="22" baseline="9259" dirty="0">
                <a:solidFill>
                  <a:srgbClr val="91282E"/>
                </a:solidFill>
                <a:latin typeface="Cambria Math"/>
                <a:cs typeface="Cambria Math"/>
              </a:rPr>
              <a:t>⦿ </a:t>
            </a:r>
            <a:r>
              <a:rPr sz="1200" dirty="0">
                <a:solidFill>
                  <a:srgbClr val="91282E"/>
                </a:solidFill>
                <a:latin typeface="Calibri"/>
                <a:cs typeface="Calibri"/>
              </a:rPr>
              <a:t>Destinadas a cubrir </a:t>
            </a:r>
            <a:r>
              <a:rPr sz="1200" b="1" spc="-5" dirty="0">
                <a:solidFill>
                  <a:srgbClr val="91282E"/>
                </a:solidFill>
                <a:latin typeface="Calibri"/>
                <a:cs typeface="Calibri"/>
              </a:rPr>
              <a:t>insuficiencias </a:t>
            </a:r>
            <a:r>
              <a:rPr sz="1200" b="1" dirty="0">
                <a:solidFill>
                  <a:srgbClr val="91282E"/>
                </a:solidFill>
                <a:latin typeface="Calibri"/>
                <a:cs typeface="Calibri"/>
              </a:rPr>
              <a:t>de </a:t>
            </a:r>
            <a:r>
              <a:rPr sz="1200" b="1" spc="-5" dirty="0">
                <a:solidFill>
                  <a:srgbClr val="91282E"/>
                </a:solidFill>
                <a:latin typeface="Calibri"/>
                <a:cs typeface="Calibri"/>
              </a:rPr>
              <a:t>liquidez</a:t>
            </a:r>
            <a:r>
              <a:rPr sz="1200" b="1" spc="-185" dirty="0">
                <a:solidFill>
                  <a:srgbClr val="91282E"/>
                </a:solidFill>
                <a:latin typeface="Calibri"/>
                <a:cs typeface="Calibri"/>
              </a:rPr>
              <a:t> </a:t>
            </a:r>
            <a:r>
              <a:rPr sz="1200" b="1" spc="-10" dirty="0">
                <a:solidFill>
                  <a:srgbClr val="91282E"/>
                </a:solidFill>
                <a:latin typeface="Calibri"/>
                <a:cs typeface="Calibri"/>
              </a:rPr>
              <a:t>temporales.</a:t>
            </a:r>
            <a:endParaRPr sz="1200">
              <a:latin typeface="Calibri"/>
              <a:cs typeface="Calibri"/>
            </a:endParaRPr>
          </a:p>
          <a:p>
            <a:pPr marL="1666239">
              <a:spcBef>
                <a:spcPts val="790"/>
              </a:spcBef>
            </a:pPr>
            <a:r>
              <a:rPr sz="1350" b="1" spc="22" baseline="9259" dirty="0">
                <a:solidFill>
                  <a:srgbClr val="91282E"/>
                </a:solidFill>
                <a:latin typeface="Cambria Math"/>
                <a:cs typeface="Cambria Math"/>
              </a:rPr>
              <a:t>⦿ </a:t>
            </a:r>
            <a:r>
              <a:rPr sz="1200" b="1" spc="-5" dirty="0">
                <a:solidFill>
                  <a:srgbClr val="91282E"/>
                </a:solidFill>
                <a:latin typeface="Calibri"/>
                <a:cs typeface="Calibri"/>
              </a:rPr>
              <a:t>Proceso Competitivo </a:t>
            </a:r>
            <a:r>
              <a:rPr sz="1200" b="1" dirty="0">
                <a:solidFill>
                  <a:srgbClr val="91282E"/>
                </a:solidFill>
                <a:latin typeface="Calibri"/>
                <a:cs typeface="Calibri"/>
              </a:rPr>
              <a:t>y </a:t>
            </a:r>
            <a:r>
              <a:rPr sz="1200" b="1" spc="-5" dirty="0">
                <a:solidFill>
                  <a:srgbClr val="91282E"/>
                </a:solidFill>
                <a:latin typeface="Calibri"/>
                <a:cs typeface="Calibri"/>
              </a:rPr>
              <a:t>transparencia </a:t>
            </a:r>
            <a:r>
              <a:rPr sz="1200" spc="-5" dirty="0">
                <a:solidFill>
                  <a:srgbClr val="91282E"/>
                </a:solidFill>
                <a:latin typeface="Calibri"/>
                <a:cs typeface="Calibri"/>
              </a:rPr>
              <a:t>(publicar </a:t>
            </a:r>
            <a:r>
              <a:rPr sz="1200" i="1" spc="-30" dirty="0">
                <a:solidFill>
                  <a:srgbClr val="91282E"/>
                </a:solidFill>
                <a:latin typeface="Calibri"/>
                <a:cs typeface="Calibri"/>
              </a:rPr>
              <a:t>Tasa </a:t>
            </a:r>
            <a:r>
              <a:rPr sz="1200" i="1" spc="-10" dirty="0">
                <a:solidFill>
                  <a:srgbClr val="91282E"/>
                </a:solidFill>
                <a:latin typeface="Calibri"/>
                <a:cs typeface="Calibri"/>
              </a:rPr>
              <a:t>Efectiva </a:t>
            </a:r>
            <a:r>
              <a:rPr sz="1200" dirty="0">
                <a:solidFill>
                  <a:srgbClr val="91282E"/>
                </a:solidFill>
                <a:latin typeface="Calibri"/>
                <a:cs typeface="Calibri"/>
              </a:rPr>
              <a:t>e </a:t>
            </a:r>
            <a:r>
              <a:rPr sz="1200" spc="-5" dirty="0">
                <a:solidFill>
                  <a:srgbClr val="91282E"/>
                </a:solidFill>
                <a:latin typeface="Calibri"/>
                <a:cs typeface="Calibri"/>
              </a:rPr>
              <a:t>incluirse </a:t>
            </a:r>
            <a:r>
              <a:rPr sz="1200" dirty="0">
                <a:solidFill>
                  <a:srgbClr val="91282E"/>
                </a:solidFill>
                <a:latin typeface="Calibri"/>
                <a:cs typeface="Calibri"/>
              </a:rPr>
              <a:t>en </a:t>
            </a:r>
            <a:r>
              <a:rPr sz="1200" spc="-5" dirty="0">
                <a:solidFill>
                  <a:srgbClr val="91282E"/>
                </a:solidFill>
                <a:latin typeface="Calibri"/>
                <a:cs typeface="Calibri"/>
              </a:rPr>
              <a:t>reportes</a:t>
            </a:r>
            <a:r>
              <a:rPr sz="1200" spc="-110" dirty="0">
                <a:solidFill>
                  <a:srgbClr val="91282E"/>
                </a:solidFill>
                <a:latin typeface="Calibri"/>
                <a:cs typeface="Calibri"/>
              </a:rPr>
              <a:t> </a:t>
            </a:r>
            <a:r>
              <a:rPr sz="1200" spc="-5" dirty="0">
                <a:solidFill>
                  <a:srgbClr val="91282E"/>
                </a:solidFill>
                <a:latin typeface="Calibri"/>
                <a:cs typeface="Calibri"/>
              </a:rPr>
              <a:t>financieros).</a:t>
            </a:r>
            <a:endParaRPr sz="1200">
              <a:latin typeface="Calibri"/>
              <a:cs typeface="Calibri"/>
            </a:endParaRPr>
          </a:p>
          <a:p>
            <a:pPr marL="1666239">
              <a:spcBef>
                <a:spcPts val="795"/>
              </a:spcBef>
            </a:pPr>
            <a:r>
              <a:rPr sz="1350" b="1" spc="22" baseline="9259" dirty="0">
                <a:solidFill>
                  <a:srgbClr val="91282E"/>
                </a:solidFill>
                <a:latin typeface="Cambria Math"/>
                <a:cs typeface="Cambria Math"/>
              </a:rPr>
              <a:t>⦿ </a:t>
            </a:r>
            <a:r>
              <a:rPr sz="1200" b="1" dirty="0">
                <a:solidFill>
                  <a:srgbClr val="91282E"/>
                </a:solidFill>
                <a:latin typeface="Calibri"/>
                <a:cs typeface="Calibri"/>
              </a:rPr>
              <a:t>No pueden </a:t>
            </a:r>
            <a:r>
              <a:rPr sz="1200" b="1" spc="-5" dirty="0">
                <a:solidFill>
                  <a:srgbClr val="91282E"/>
                </a:solidFill>
                <a:latin typeface="Calibri"/>
                <a:cs typeface="Calibri"/>
              </a:rPr>
              <a:t>refinanciarse </a:t>
            </a:r>
            <a:r>
              <a:rPr sz="1200" b="1" dirty="0">
                <a:solidFill>
                  <a:srgbClr val="91282E"/>
                </a:solidFill>
                <a:latin typeface="Calibri"/>
                <a:cs typeface="Calibri"/>
              </a:rPr>
              <a:t>o </a:t>
            </a:r>
            <a:r>
              <a:rPr sz="1200" b="1" spc="-5" dirty="0">
                <a:solidFill>
                  <a:srgbClr val="91282E"/>
                </a:solidFill>
                <a:latin typeface="Calibri"/>
                <a:cs typeface="Calibri"/>
              </a:rPr>
              <a:t>reestructurarse, </a:t>
            </a:r>
            <a:r>
              <a:rPr sz="1200" spc="-10" dirty="0">
                <a:solidFill>
                  <a:srgbClr val="91282E"/>
                </a:solidFill>
                <a:latin typeface="Calibri"/>
                <a:cs typeface="Calibri"/>
              </a:rPr>
              <a:t>salvo </a:t>
            </a:r>
            <a:r>
              <a:rPr sz="1200" spc="-5" dirty="0">
                <a:solidFill>
                  <a:srgbClr val="91282E"/>
                </a:solidFill>
                <a:latin typeface="Calibri"/>
                <a:cs typeface="Calibri"/>
              </a:rPr>
              <a:t>destino </a:t>
            </a:r>
            <a:r>
              <a:rPr sz="1200" dirty="0">
                <a:solidFill>
                  <a:srgbClr val="91282E"/>
                </a:solidFill>
                <a:latin typeface="Calibri"/>
                <a:cs typeface="Calibri"/>
              </a:rPr>
              <a:t>de </a:t>
            </a:r>
            <a:r>
              <a:rPr sz="1200" spc="-10" dirty="0">
                <a:solidFill>
                  <a:srgbClr val="91282E"/>
                </a:solidFill>
                <a:latin typeface="Calibri"/>
                <a:cs typeface="Calibri"/>
              </a:rPr>
              <a:t>inversión </a:t>
            </a:r>
            <a:r>
              <a:rPr sz="1200" spc="-5" dirty="0">
                <a:solidFill>
                  <a:srgbClr val="91282E"/>
                </a:solidFill>
                <a:latin typeface="Calibri"/>
                <a:cs typeface="Calibri"/>
              </a:rPr>
              <a:t>pública</a:t>
            </a:r>
            <a:r>
              <a:rPr sz="1200" spc="-170" dirty="0">
                <a:solidFill>
                  <a:srgbClr val="91282E"/>
                </a:solidFill>
                <a:latin typeface="Calibri"/>
                <a:cs typeface="Calibri"/>
              </a:rPr>
              <a:t> </a:t>
            </a:r>
            <a:r>
              <a:rPr sz="1200" spc="-10" dirty="0">
                <a:solidFill>
                  <a:srgbClr val="91282E"/>
                </a:solidFill>
                <a:latin typeface="Calibri"/>
                <a:cs typeface="Calibri"/>
              </a:rPr>
              <a:t>productiva.</a:t>
            </a:r>
            <a:endParaRPr sz="1200">
              <a:latin typeface="Calibri"/>
              <a:cs typeface="Calibri"/>
            </a:endParaRPr>
          </a:p>
          <a:p>
            <a:pPr marL="1666239">
              <a:spcBef>
                <a:spcPts val="690"/>
              </a:spcBef>
            </a:pPr>
            <a:r>
              <a:rPr sz="1350" b="1" spc="22" baseline="9259" dirty="0">
                <a:solidFill>
                  <a:srgbClr val="91282E"/>
                </a:solidFill>
                <a:latin typeface="Cambria Math"/>
                <a:cs typeface="Cambria Math"/>
              </a:rPr>
              <a:t>⦿ </a:t>
            </a:r>
            <a:r>
              <a:rPr sz="1200" b="1" dirty="0">
                <a:solidFill>
                  <a:srgbClr val="91282E"/>
                </a:solidFill>
                <a:latin typeface="Calibri"/>
                <a:cs typeface="Calibri"/>
              </a:rPr>
              <a:t>No </a:t>
            </a:r>
            <a:r>
              <a:rPr sz="1200" b="1" spc="-5" dirty="0">
                <a:solidFill>
                  <a:srgbClr val="91282E"/>
                </a:solidFill>
                <a:latin typeface="Calibri"/>
                <a:cs typeface="Calibri"/>
              </a:rPr>
              <a:t>requieren autorización </a:t>
            </a:r>
            <a:r>
              <a:rPr sz="1200" b="1" dirty="0">
                <a:solidFill>
                  <a:srgbClr val="91282E"/>
                </a:solidFill>
                <a:latin typeface="Calibri"/>
                <a:cs typeface="Calibri"/>
              </a:rPr>
              <a:t>del </a:t>
            </a:r>
            <a:r>
              <a:rPr sz="1200" b="1" spc="-5" dirty="0">
                <a:solidFill>
                  <a:srgbClr val="91282E"/>
                </a:solidFill>
                <a:latin typeface="Calibri"/>
                <a:cs typeface="Calibri"/>
              </a:rPr>
              <a:t>Congreso Local</a:t>
            </a:r>
            <a:r>
              <a:rPr sz="1200" b="1" spc="-90" dirty="0">
                <a:solidFill>
                  <a:srgbClr val="91282E"/>
                </a:solidFill>
                <a:latin typeface="Calibri"/>
                <a:cs typeface="Calibri"/>
              </a:rPr>
              <a:t> </a:t>
            </a:r>
            <a:r>
              <a:rPr sz="1200" b="1" dirty="0">
                <a:solidFill>
                  <a:srgbClr val="91282E"/>
                </a:solidFill>
                <a:latin typeface="Calibri"/>
                <a:cs typeface="Calibri"/>
              </a:rPr>
              <a:t>cuando:</a:t>
            </a:r>
            <a:endParaRPr sz="1200">
              <a:latin typeface="Calibri"/>
              <a:cs typeface="Calibri"/>
            </a:endParaRPr>
          </a:p>
        </p:txBody>
      </p:sp>
      <p:sp>
        <p:nvSpPr>
          <p:cNvPr id="25" name="object 25"/>
          <p:cNvSpPr txBox="1"/>
          <p:nvPr/>
        </p:nvSpPr>
        <p:spPr>
          <a:xfrm>
            <a:off x="4004310" y="6192723"/>
            <a:ext cx="2929890" cy="175048"/>
          </a:xfrm>
          <a:prstGeom prst="rect">
            <a:avLst/>
          </a:prstGeom>
        </p:spPr>
        <p:txBody>
          <a:bodyPr vert="horz" wrap="square" lIns="0" tIns="13335" rIns="0" bIns="0" rtlCol="0">
            <a:spAutoFit/>
          </a:bodyPr>
          <a:lstStyle/>
          <a:p>
            <a:pPr marL="12700">
              <a:spcBef>
                <a:spcPts val="105"/>
              </a:spcBef>
            </a:pPr>
            <a:r>
              <a:rPr sz="900" b="1" spc="15" dirty="0">
                <a:solidFill>
                  <a:srgbClr val="252525"/>
                </a:solidFill>
                <a:latin typeface="Cambria Math"/>
                <a:cs typeface="Cambria Math"/>
              </a:rPr>
              <a:t>⦿ </a:t>
            </a:r>
            <a:r>
              <a:rPr sz="1050" spc="-5" dirty="0">
                <a:solidFill>
                  <a:srgbClr val="252525"/>
                </a:solidFill>
                <a:latin typeface="Calibri"/>
                <a:cs typeface="Calibri"/>
              </a:rPr>
              <a:t>Son </a:t>
            </a:r>
            <a:r>
              <a:rPr sz="1050" dirty="0">
                <a:solidFill>
                  <a:srgbClr val="252525"/>
                </a:solidFill>
                <a:latin typeface="Calibri"/>
                <a:cs typeface="Calibri"/>
              </a:rPr>
              <a:t>menores al </a:t>
            </a:r>
            <a:r>
              <a:rPr sz="1050" spc="5" dirty="0">
                <a:solidFill>
                  <a:srgbClr val="252525"/>
                </a:solidFill>
                <a:latin typeface="Calibri"/>
                <a:cs typeface="Calibri"/>
              </a:rPr>
              <a:t>6% </a:t>
            </a:r>
            <a:r>
              <a:rPr sz="1050" dirty="0">
                <a:solidFill>
                  <a:srgbClr val="252525"/>
                </a:solidFill>
                <a:latin typeface="Calibri"/>
                <a:cs typeface="Calibri"/>
              </a:rPr>
              <a:t>ITs </a:t>
            </a:r>
            <a:r>
              <a:rPr sz="1050" spc="-5" dirty="0">
                <a:solidFill>
                  <a:srgbClr val="252525"/>
                </a:solidFill>
                <a:latin typeface="Calibri"/>
                <a:cs typeface="Calibri"/>
              </a:rPr>
              <a:t>(sin incluir</a:t>
            </a:r>
            <a:r>
              <a:rPr sz="1050" spc="-20" dirty="0">
                <a:solidFill>
                  <a:srgbClr val="252525"/>
                </a:solidFill>
                <a:latin typeface="Calibri"/>
                <a:cs typeface="Calibri"/>
              </a:rPr>
              <a:t> </a:t>
            </a:r>
            <a:r>
              <a:rPr sz="1050" spc="-5" dirty="0">
                <a:solidFill>
                  <a:srgbClr val="252525"/>
                </a:solidFill>
                <a:latin typeface="Calibri"/>
                <a:cs typeface="Calibri"/>
              </a:rPr>
              <a:t>Financiamiento).</a:t>
            </a:r>
            <a:endParaRPr sz="1050">
              <a:latin typeface="Calibri"/>
              <a:cs typeface="Calibri"/>
            </a:endParaRPr>
          </a:p>
        </p:txBody>
      </p:sp>
      <p:sp>
        <p:nvSpPr>
          <p:cNvPr id="26" name="object 26"/>
          <p:cNvSpPr/>
          <p:nvPr/>
        </p:nvSpPr>
        <p:spPr>
          <a:xfrm>
            <a:off x="2143621" y="5049012"/>
            <a:ext cx="1778635" cy="721995"/>
          </a:xfrm>
          <a:custGeom>
            <a:avLst/>
            <a:gdLst/>
            <a:ahLst/>
            <a:cxnLst/>
            <a:rect l="l" t="t" r="r" b="b"/>
            <a:pathLst>
              <a:path w="1778635" h="721995">
                <a:moveTo>
                  <a:pt x="124091" y="0"/>
                </a:moveTo>
                <a:lnTo>
                  <a:pt x="0" y="0"/>
                </a:lnTo>
                <a:lnTo>
                  <a:pt x="0" y="721817"/>
                </a:lnTo>
                <a:lnTo>
                  <a:pt x="1648345" y="721817"/>
                </a:lnTo>
                <a:lnTo>
                  <a:pt x="1648345" y="124332"/>
                </a:lnTo>
                <a:lnTo>
                  <a:pt x="1778139" y="124332"/>
                </a:lnTo>
              </a:path>
            </a:pathLst>
          </a:custGeom>
          <a:ln w="9144">
            <a:solidFill>
              <a:srgbClr val="91282E"/>
            </a:solidFill>
            <a:prstDash val="sysDot"/>
          </a:ln>
        </p:spPr>
        <p:txBody>
          <a:bodyPr wrap="square" lIns="0" tIns="0" rIns="0" bIns="0" rtlCol="0"/>
          <a:lstStyle/>
          <a:p>
            <a:endParaRPr/>
          </a:p>
        </p:txBody>
      </p:sp>
      <p:sp>
        <p:nvSpPr>
          <p:cNvPr id="27" name="object 27"/>
          <p:cNvSpPr txBox="1"/>
          <p:nvPr/>
        </p:nvSpPr>
        <p:spPr>
          <a:xfrm>
            <a:off x="4004311" y="6450584"/>
            <a:ext cx="2393315" cy="175048"/>
          </a:xfrm>
          <a:prstGeom prst="rect">
            <a:avLst/>
          </a:prstGeom>
        </p:spPr>
        <p:txBody>
          <a:bodyPr vert="horz" wrap="square" lIns="0" tIns="13335" rIns="0" bIns="0" rtlCol="0">
            <a:spAutoFit/>
          </a:bodyPr>
          <a:lstStyle/>
          <a:p>
            <a:pPr marL="12700">
              <a:spcBef>
                <a:spcPts val="105"/>
              </a:spcBef>
            </a:pPr>
            <a:r>
              <a:rPr sz="900" b="1" spc="15" dirty="0">
                <a:solidFill>
                  <a:srgbClr val="252525"/>
                </a:solidFill>
                <a:latin typeface="Cambria Math"/>
                <a:cs typeface="Cambria Math"/>
              </a:rPr>
              <a:t>⦿ </a:t>
            </a:r>
            <a:r>
              <a:rPr sz="1050" dirty="0">
                <a:solidFill>
                  <a:srgbClr val="252525"/>
                </a:solidFill>
                <a:latin typeface="Calibri"/>
                <a:cs typeface="Calibri"/>
              </a:rPr>
              <a:t>Sean </a:t>
            </a:r>
            <a:r>
              <a:rPr sz="1050" spc="-5" dirty="0">
                <a:solidFill>
                  <a:srgbClr val="252525"/>
                </a:solidFill>
                <a:latin typeface="Calibri"/>
                <a:cs typeface="Calibri"/>
              </a:rPr>
              <a:t>quirografarias (sin fuente </a:t>
            </a:r>
            <a:r>
              <a:rPr sz="1050" dirty="0">
                <a:solidFill>
                  <a:srgbClr val="252525"/>
                </a:solidFill>
                <a:latin typeface="Calibri"/>
                <a:cs typeface="Calibri"/>
              </a:rPr>
              <a:t>de </a:t>
            </a:r>
            <a:r>
              <a:rPr sz="1050" spc="-5" dirty="0">
                <a:solidFill>
                  <a:srgbClr val="252525"/>
                </a:solidFill>
                <a:latin typeface="Calibri"/>
                <a:cs typeface="Calibri"/>
              </a:rPr>
              <a:t>pago).</a:t>
            </a:r>
            <a:endParaRPr sz="1050">
              <a:latin typeface="Calibri"/>
              <a:cs typeface="Calibri"/>
            </a:endParaRPr>
          </a:p>
        </p:txBody>
      </p:sp>
      <p:sp>
        <p:nvSpPr>
          <p:cNvPr id="28" name="object 28"/>
          <p:cNvSpPr txBox="1"/>
          <p:nvPr/>
        </p:nvSpPr>
        <p:spPr>
          <a:xfrm>
            <a:off x="7070091" y="6205221"/>
            <a:ext cx="2682875" cy="553085"/>
          </a:xfrm>
          <a:prstGeom prst="rect">
            <a:avLst/>
          </a:prstGeom>
        </p:spPr>
        <p:txBody>
          <a:bodyPr vert="horz" wrap="square" lIns="0" tIns="13335" rIns="0" bIns="0" rtlCol="0">
            <a:spAutoFit/>
          </a:bodyPr>
          <a:lstStyle/>
          <a:p>
            <a:pPr marL="201930" marR="30480" indent="-164465">
              <a:spcBef>
                <a:spcPts val="105"/>
              </a:spcBef>
            </a:pPr>
            <a:r>
              <a:rPr sz="900" b="1" spc="15" dirty="0">
                <a:solidFill>
                  <a:srgbClr val="252525"/>
                </a:solidFill>
                <a:latin typeface="Cambria Math"/>
                <a:cs typeface="Cambria Math"/>
              </a:rPr>
              <a:t>⦿ </a:t>
            </a:r>
            <a:r>
              <a:rPr sz="1050" dirty="0">
                <a:solidFill>
                  <a:srgbClr val="252525"/>
                </a:solidFill>
                <a:latin typeface="Calibri"/>
                <a:cs typeface="Calibri"/>
              </a:rPr>
              <a:t>Serán </a:t>
            </a:r>
            <a:r>
              <a:rPr sz="1050" spc="-5" dirty="0">
                <a:solidFill>
                  <a:srgbClr val="252525"/>
                </a:solidFill>
                <a:latin typeface="Calibri"/>
                <a:cs typeface="Calibri"/>
              </a:rPr>
              <a:t>liquidadas </a:t>
            </a:r>
            <a:r>
              <a:rPr sz="1050" dirty="0">
                <a:solidFill>
                  <a:srgbClr val="252525"/>
                </a:solidFill>
                <a:latin typeface="Calibri"/>
                <a:cs typeface="Calibri"/>
              </a:rPr>
              <a:t>3 meses </a:t>
            </a:r>
            <a:r>
              <a:rPr sz="1050" spc="-5" dirty="0">
                <a:solidFill>
                  <a:srgbClr val="252525"/>
                </a:solidFill>
                <a:latin typeface="Calibri"/>
                <a:cs typeface="Calibri"/>
              </a:rPr>
              <a:t>antes </a:t>
            </a:r>
            <a:r>
              <a:rPr sz="1050" dirty="0">
                <a:solidFill>
                  <a:srgbClr val="252525"/>
                </a:solidFill>
                <a:latin typeface="Calibri"/>
                <a:cs typeface="Calibri"/>
              </a:rPr>
              <a:t>del </a:t>
            </a:r>
            <a:r>
              <a:rPr sz="1050" spc="-5" dirty="0">
                <a:solidFill>
                  <a:srgbClr val="252525"/>
                </a:solidFill>
                <a:latin typeface="Calibri"/>
                <a:cs typeface="Calibri"/>
              </a:rPr>
              <a:t>final </a:t>
            </a:r>
            <a:r>
              <a:rPr sz="1050" dirty="0">
                <a:solidFill>
                  <a:srgbClr val="252525"/>
                </a:solidFill>
                <a:latin typeface="Calibri"/>
                <a:cs typeface="Calibri"/>
              </a:rPr>
              <a:t>de la  </a:t>
            </a:r>
            <a:r>
              <a:rPr sz="1050" spc="-5" dirty="0">
                <a:solidFill>
                  <a:srgbClr val="252525"/>
                </a:solidFill>
                <a:latin typeface="Calibri"/>
                <a:cs typeface="Calibri"/>
              </a:rPr>
              <a:t>Administración.</a:t>
            </a:r>
            <a:endParaRPr sz="1050">
              <a:latin typeface="Calibri"/>
              <a:cs typeface="Calibri"/>
            </a:endParaRPr>
          </a:p>
          <a:p>
            <a:pPr marL="38100">
              <a:spcBef>
                <a:spcPts val="365"/>
              </a:spcBef>
            </a:pPr>
            <a:r>
              <a:rPr sz="1350" b="1" spc="22" baseline="9259" dirty="0">
                <a:solidFill>
                  <a:srgbClr val="252525"/>
                </a:solidFill>
                <a:latin typeface="Cambria Math"/>
                <a:cs typeface="Cambria Math"/>
              </a:rPr>
              <a:t>⦿ </a:t>
            </a:r>
            <a:r>
              <a:rPr sz="1050" dirty="0">
                <a:solidFill>
                  <a:srgbClr val="252525"/>
                </a:solidFill>
                <a:latin typeface="Calibri"/>
                <a:cs typeface="Calibri"/>
              </a:rPr>
              <a:t>Se </a:t>
            </a:r>
            <a:r>
              <a:rPr sz="1050" spc="-5" dirty="0">
                <a:solidFill>
                  <a:srgbClr val="252525"/>
                </a:solidFill>
                <a:latin typeface="Calibri"/>
                <a:cs typeface="Calibri"/>
              </a:rPr>
              <a:t>registren </a:t>
            </a:r>
            <a:r>
              <a:rPr sz="1050" dirty="0">
                <a:solidFill>
                  <a:srgbClr val="252525"/>
                </a:solidFill>
                <a:latin typeface="Calibri"/>
                <a:cs typeface="Calibri"/>
              </a:rPr>
              <a:t>en el </a:t>
            </a:r>
            <a:r>
              <a:rPr sz="1050" i="1" dirty="0">
                <a:solidFill>
                  <a:srgbClr val="252525"/>
                </a:solidFill>
                <a:latin typeface="Calibri"/>
                <a:cs typeface="Calibri"/>
              </a:rPr>
              <a:t>Registro </a:t>
            </a:r>
            <a:r>
              <a:rPr sz="1050" i="1" spc="-5" dirty="0">
                <a:solidFill>
                  <a:srgbClr val="252525"/>
                </a:solidFill>
                <a:latin typeface="Calibri"/>
                <a:cs typeface="Calibri"/>
              </a:rPr>
              <a:t>Público</a:t>
            </a:r>
            <a:r>
              <a:rPr sz="1050" i="1" spc="-165" dirty="0">
                <a:solidFill>
                  <a:srgbClr val="252525"/>
                </a:solidFill>
                <a:latin typeface="Calibri"/>
                <a:cs typeface="Calibri"/>
              </a:rPr>
              <a:t> </a:t>
            </a:r>
            <a:r>
              <a:rPr sz="1050" i="1" spc="-5" dirty="0">
                <a:solidFill>
                  <a:srgbClr val="252525"/>
                </a:solidFill>
                <a:latin typeface="Calibri"/>
                <a:cs typeface="Calibri"/>
              </a:rPr>
              <a:t>Único.</a:t>
            </a:r>
            <a:endParaRPr sz="1050">
              <a:latin typeface="Calibri"/>
              <a:cs typeface="Calibri"/>
            </a:endParaRPr>
          </a:p>
        </p:txBody>
      </p:sp>
      <p:sp>
        <p:nvSpPr>
          <p:cNvPr id="29" name="object 29"/>
          <p:cNvSpPr txBox="1"/>
          <p:nvPr/>
        </p:nvSpPr>
        <p:spPr>
          <a:xfrm>
            <a:off x="1622857" y="6321348"/>
            <a:ext cx="2027555" cy="482600"/>
          </a:xfrm>
          <a:prstGeom prst="rect">
            <a:avLst/>
          </a:prstGeom>
        </p:spPr>
        <p:txBody>
          <a:bodyPr vert="horz" wrap="square" lIns="0" tIns="12065" rIns="0" bIns="0" rtlCol="0">
            <a:spAutoFit/>
          </a:bodyPr>
          <a:lstStyle/>
          <a:p>
            <a:pPr marL="12700" marR="5080" algn="just">
              <a:spcBef>
                <a:spcPts val="95"/>
              </a:spcBef>
            </a:pPr>
            <a:r>
              <a:rPr sz="1000" i="1" spc="-5" dirty="0">
                <a:latin typeface="Calibri"/>
                <a:cs typeface="Calibri"/>
              </a:rPr>
              <a:t>* </a:t>
            </a:r>
            <a:r>
              <a:rPr sz="1000" i="1" dirty="0">
                <a:latin typeface="Calibri"/>
                <a:cs typeface="Calibri"/>
              </a:rPr>
              <a:t>En </a:t>
            </a:r>
            <a:r>
              <a:rPr sz="1000" i="1" spc="-5" dirty="0">
                <a:latin typeface="Calibri"/>
                <a:cs typeface="Calibri"/>
              </a:rPr>
              <a:t>el caso de Municipios o cualquiera  de sus </a:t>
            </a:r>
            <a:r>
              <a:rPr sz="1000" i="1" dirty="0">
                <a:latin typeface="Calibri"/>
                <a:cs typeface="Calibri"/>
              </a:rPr>
              <a:t>entes </a:t>
            </a:r>
            <a:r>
              <a:rPr sz="1000" i="1" spc="-5" dirty="0">
                <a:latin typeface="Calibri"/>
                <a:cs typeface="Calibri"/>
              </a:rPr>
              <a:t>públicos, aplica un monto  de 10 mdu ≈ 54</a:t>
            </a:r>
            <a:r>
              <a:rPr sz="1000" i="1" spc="15" dirty="0">
                <a:latin typeface="Calibri"/>
                <a:cs typeface="Calibri"/>
              </a:rPr>
              <a:t> </a:t>
            </a:r>
            <a:r>
              <a:rPr sz="1000" i="1" spc="-5" dirty="0">
                <a:latin typeface="Calibri"/>
                <a:cs typeface="Calibri"/>
              </a:rPr>
              <a:t>mdp.</a:t>
            </a:r>
            <a:endParaRPr sz="1000">
              <a:latin typeface="Calibri"/>
              <a:cs typeface="Calibri"/>
            </a:endParaRPr>
          </a:p>
        </p:txBody>
      </p:sp>
      <p:sp>
        <p:nvSpPr>
          <p:cNvPr id="31" name="Título 1"/>
          <p:cNvSpPr txBox="1">
            <a:spLocks/>
          </p:cNvSpPr>
          <p:nvPr/>
        </p:nvSpPr>
        <p:spPr>
          <a:xfrm>
            <a:off x="2487304" y="0"/>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Contratación de deuda</a:t>
            </a:r>
          </a:p>
        </p:txBody>
      </p:sp>
    </p:spTree>
    <p:extLst>
      <p:ext uri="{BB962C8B-B14F-4D97-AF65-F5344CB8AC3E}">
        <p14:creationId xmlns:p14="http://schemas.microsoft.com/office/powerpoint/2010/main" val="200680371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1975104" y="2971800"/>
            <a:ext cx="445008" cy="44500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981200" y="2968752"/>
            <a:ext cx="431292" cy="51206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017777" y="2991612"/>
            <a:ext cx="360045" cy="360045"/>
          </a:xfrm>
          <a:custGeom>
            <a:avLst/>
            <a:gdLst/>
            <a:ahLst/>
            <a:cxnLst/>
            <a:rect l="l" t="t" r="r" b="b"/>
            <a:pathLst>
              <a:path w="360044" h="360045">
                <a:moveTo>
                  <a:pt x="179831" y="0"/>
                </a:moveTo>
                <a:lnTo>
                  <a:pt x="132027" y="6424"/>
                </a:lnTo>
                <a:lnTo>
                  <a:pt x="89069" y="24553"/>
                </a:lnTo>
                <a:lnTo>
                  <a:pt x="52673" y="52673"/>
                </a:lnTo>
                <a:lnTo>
                  <a:pt x="24553" y="89069"/>
                </a:lnTo>
                <a:lnTo>
                  <a:pt x="6424" y="132027"/>
                </a:lnTo>
                <a:lnTo>
                  <a:pt x="0" y="179832"/>
                </a:lnTo>
                <a:lnTo>
                  <a:pt x="6424" y="227636"/>
                </a:lnTo>
                <a:lnTo>
                  <a:pt x="24553" y="270594"/>
                </a:lnTo>
                <a:lnTo>
                  <a:pt x="52673" y="306990"/>
                </a:lnTo>
                <a:lnTo>
                  <a:pt x="89069" y="335110"/>
                </a:lnTo>
                <a:lnTo>
                  <a:pt x="132027" y="353239"/>
                </a:lnTo>
                <a:lnTo>
                  <a:pt x="179831" y="359663"/>
                </a:lnTo>
                <a:lnTo>
                  <a:pt x="227636" y="353239"/>
                </a:lnTo>
                <a:lnTo>
                  <a:pt x="270594" y="335110"/>
                </a:lnTo>
                <a:lnTo>
                  <a:pt x="306990" y="306990"/>
                </a:lnTo>
                <a:lnTo>
                  <a:pt x="335110" y="270594"/>
                </a:lnTo>
                <a:lnTo>
                  <a:pt x="353239" y="227636"/>
                </a:lnTo>
                <a:lnTo>
                  <a:pt x="359664" y="179832"/>
                </a:lnTo>
                <a:lnTo>
                  <a:pt x="353239" y="132027"/>
                </a:lnTo>
                <a:lnTo>
                  <a:pt x="335110" y="89069"/>
                </a:lnTo>
                <a:lnTo>
                  <a:pt x="306990" y="52673"/>
                </a:lnTo>
                <a:lnTo>
                  <a:pt x="270594" y="24553"/>
                </a:lnTo>
                <a:lnTo>
                  <a:pt x="227636" y="6424"/>
                </a:lnTo>
                <a:lnTo>
                  <a:pt x="179831" y="0"/>
                </a:lnTo>
                <a:close/>
              </a:path>
            </a:pathLst>
          </a:custGeom>
          <a:solidFill>
            <a:srgbClr val="3B623B"/>
          </a:solidFill>
        </p:spPr>
        <p:txBody>
          <a:bodyPr wrap="square" lIns="0" tIns="0" rIns="0" bIns="0" rtlCol="0"/>
          <a:lstStyle/>
          <a:p>
            <a:endParaRPr/>
          </a:p>
        </p:txBody>
      </p:sp>
      <p:sp>
        <p:nvSpPr>
          <p:cNvPr id="10" name="object 10"/>
          <p:cNvSpPr/>
          <p:nvPr/>
        </p:nvSpPr>
        <p:spPr>
          <a:xfrm>
            <a:off x="1975104" y="3355848"/>
            <a:ext cx="445008" cy="445007"/>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981200" y="3352801"/>
            <a:ext cx="431292" cy="512063"/>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017777" y="3375660"/>
            <a:ext cx="360045" cy="360045"/>
          </a:xfrm>
          <a:custGeom>
            <a:avLst/>
            <a:gdLst/>
            <a:ahLst/>
            <a:cxnLst/>
            <a:rect l="l" t="t" r="r" b="b"/>
            <a:pathLst>
              <a:path w="360044" h="360045">
                <a:moveTo>
                  <a:pt x="179831" y="0"/>
                </a:moveTo>
                <a:lnTo>
                  <a:pt x="132027" y="6424"/>
                </a:lnTo>
                <a:lnTo>
                  <a:pt x="89069" y="24553"/>
                </a:lnTo>
                <a:lnTo>
                  <a:pt x="52673" y="52673"/>
                </a:lnTo>
                <a:lnTo>
                  <a:pt x="24553" y="89069"/>
                </a:lnTo>
                <a:lnTo>
                  <a:pt x="6424" y="132027"/>
                </a:lnTo>
                <a:lnTo>
                  <a:pt x="0" y="179831"/>
                </a:lnTo>
                <a:lnTo>
                  <a:pt x="6424" y="227636"/>
                </a:lnTo>
                <a:lnTo>
                  <a:pt x="24553" y="270594"/>
                </a:lnTo>
                <a:lnTo>
                  <a:pt x="52673" y="306990"/>
                </a:lnTo>
                <a:lnTo>
                  <a:pt x="89069" y="335110"/>
                </a:lnTo>
                <a:lnTo>
                  <a:pt x="132027" y="353239"/>
                </a:lnTo>
                <a:lnTo>
                  <a:pt x="179831" y="359663"/>
                </a:lnTo>
                <a:lnTo>
                  <a:pt x="227636" y="353239"/>
                </a:lnTo>
                <a:lnTo>
                  <a:pt x="270594" y="335110"/>
                </a:lnTo>
                <a:lnTo>
                  <a:pt x="306990" y="306990"/>
                </a:lnTo>
                <a:lnTo>
                  <a:pt x="335110" y="270594"/>
                </a:lnTo>
                <a:lnTo>
                  <a:pt x="353239" y="227636"/>
                </a:lnTo>
                <a:lnTo>
                  <a:pt x="359664" y="179831"/>
                </a:lnTo>
                <a:lnTo>
                  <a:pt x="353239" y="132027"/>
                </a:lnTo>
                <a:lnTo>
                  <a:pt x="335110" y="89069"/>
                </a:lnTo>
                <a:lnTo>
                  <a:pt x="306990" y="52673"/>
                </a:lnTo>
                <a:lnTo>
                  <a:pt x="270594" y="24553"/>
                </a:lnTo>
                <a:lnTo>
                  <a:pt x="227636" y="6424"/>
                </a:lnTo>
                <a:lnTo>
                  <a:pt x="179831" y="0"/>
                </a:lnTo>
                <a:close/>
              </a:path>
            </a:pathLst>
          </a:custGeom>
          <a:solidFill>
            <a:srgbClr val="3B623B"/>
          </a:solidFill>
        </p:spPr>
        <p:txBody>
          <a:bodyPr wrap="square" lIns="0" tIns="0" rIns="0" bIns="0" rtlCol="0"/>
          <a:lstStyle/>
          <a:p>
            <a:endParaRPr/>
          </a:p>
        </p:txBody>
      </p:sp>
      <p:sp>
        <p:nvSpPr>
          <p:cNvPr id="13" name="object 13"/>
          <p:cNvSpPr/>
          <p:nvPr/>
        </p:nvSpPr>
        <p:spPr>
          <a:xfrm>
            <a:off x="1975104" y="3735324"/>
            <a:ext cx="445008" cy="445007"/>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981200" y="3732277"/>
            <a:ext cx="431292" cy="512063"/>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017777" y="3755136"/>
            <a:ext cx="360045" cy="360045"/>
          </a:xfrm>
          <a:custGeom>
            <a:avLst/>
            <a:gdLst/>
            <a:ahLst/>
            <a:cxnLst/>
            <a:rect l="l" t="t" r="r" b="b"/>
            <a:pathLst>
              <a:path w="360044" h="360045">
                <a:moveTo>
                  <a:pt x="179831" y="0"/>
                </a:moveTo>
                <a:lnTo>
                  <a:pt x="132027" y="6424"/>
                </a:lnTo>
                <a:lnTo>
                  <a:pt x="89069" y="24553"/>
                </a:lnTo>
                <a:lnTo>
                  <a:pt x="52673" y="52673"/>
                </a:lnTo>
                <a:lnTo>
                  <a:pt x="24553" y="89069"/>
                </a:lnTo>
                <a:lnTo>
                  <a:pt x="6424" y="132027"/>
                </a:lnTo>
                <a:lnTo>
                  <a:pt x="0" y="179831"/>
                </a:lnTo>
                <a:lnTo>
                  <a:pt x="6424" y="227636"/>
                </a:lnTo>
                <a:lnTo>
                  <a:pt x="24553" y="270594"/>
                </a:lnTo>
                <a:lnTo>
                  <a:pt x="52673" y="306990"/>
                </a:lnTo>
                <a:lnTo>
                  <a:pt x="89069" y="335110"/>
                </a:lnTo>
                <a:lnTo>
                  <a:pt x="132027" y="353239"/>
                </a:lnTo>
                <a:lnTo>
                  <a:pt x="179831" y="359663"/>
                </a:lnTo>
                <a:lnTo>
                  <a:pt x="227636" y="353239"/>
                </a:lnTo>
                <a:lnTo>
                  <a:pt x="270594" y="335110"/>
                </a:lnTo>
                <a:lnTo>
                  <a:pt x="306990" y="306990"/>
                </a:lnTo>
                <a:lnTo>
                  <a:pt x="335110" y="270594"/>
                </a:lnTo>
                <a:lnTo>
                  <a:pt x="353239" y="227636"/>
                </a:lnTo>
                <a:lnTo>
                  <a:pt x="359664" y="179831"/>
                </a:lnTo>
                <a:lnTo>
                  <a:pt x="353239" y="132027"/>
                </a:lnTo>
                <a:lnTo>
                  <a:pt x="335110" y="89069"/>
                </a:lnTo>
                <a:lnTo>
                  <a:pt x="306990" y="52673"/>
                </a:lnTo>
                <a:lnTo>
                  <a:pt x="270594" y="24553"/>
                </a:lnTo>
                <a:lnTo>
                  <a:pt x="227636" y="6424"/>
                </a:lnTo>
                <a:lnTo>
                  <a:pt x="179831" y="0"/>
                </a:lnTo>
                <a:close/>
              </a:path>
            </a:pathLst>
          </a:custGeom>
          <a:solidFill>
            <a:srgbClr val="3B623B"/>
          </a:solidFill>
        </p:spPr>
        <p:txBody>
          <a:bodyPr wrap="square" lIns="0" tIns="0" rIns="0" bIns="0" rtlCol="0"/>
          <a:lstStyle/>
          <a:p>
            <a:endParaRPr/>
          </a:p>
        </p:txBody>
      </p:sp>
      <p:sp>
        <p:nvSpPr>
          <p:cNvPr id="16" name="object 16"/>
          <p:cNvSpPr/>
          <p:nvPr/>
        </p:nvSpPr>
        <p:spPr>
          <a:xfrm>
            <a:off x="1988820" y="4131565"/>
            <a:ext cx="446531" cy="445007"/>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996441" y="4128516"/>
            <a:ext cx="431291" cy="512063"/>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2031492" y="4151377"/>
            <a:ext cx="361315" cy="360045"/>
          </a:xfrm>
          <a:custGeom>
            <a:avLst/>
            <a:gdLst/>
            <a:ahLst/>
            <a:cxnLst/>
            <a:rect l="l" t="t" r="r" b="b"/>
            <a:pathLst>
              <a:path w="361315" h="360045">
                <a:moveTo>
                  <a:pt x="180594" y="0"/>
                </a:moveTo>
                <a:lnTo>
                  <a:pt x="132587" y="6424"/>
                </a:lnTo>
                <a:lnTo>
                  <a:pt x="89447" y="24553"/>
                </a:lnTo>
                <a:lnTo>
                  <a:pt x="52897" y="52673"/>
                </a:lnTo>
                <a:lnTo>
                  <a:pt x="24657" y="89069"/>
                </a:lnTo>
                <a:lnTo>
                  <a:pt x="6451" y="132027"/>
                </a:lnTo>
                <a:lnTo>
                  <a:pt x="0" y="179831"/>
                </a:lnTo>
                <a:lnTo>
                  <a:pt x="6451" y="227636"/>
                </a:lnTo>
                <a:lnTo>
                  <a:pt x="24657" y="270594"/>
                </a:lnTo>
                <a:lnTo>
                  <a:pt x="52897" y="306990"/>
                </a:lnTo>
                <a:lnTo>
                  <a:pt x="89447" y="335110"/>
                </a:lnTo>
                <a:lnTo>
                  <a:pt x="132587" y="353239"/>
                </a:lnTo>
                <a:lnTo>
                  <a:pt x="180594" y="359663"/>
                </a:lnTo>
                <a:lnTo>
                  <a:pt x="228600" y="353239"/>
                </a:lnTo>
                <a:lnTo>
                  <a:pt x="271740" y="335110"/>
                </a:lnTo>
                <a:lnTo>
                  <a:pt x="308290" y="306990"/>
                </a:lnTo>
                <a:lnTo>
                  <a:pt x="336530" y="270594"/>
                </a:lnTo>
                <a:lnTo>
                  <a:pt x="354736" y="227636"/>
                </a:lnTo>
                <a:lnTo>
                  <a:pt x="361188" y="179831"/>
                </a:lnTo>
                <a:lnTo>
                  <a:pt x="354736" y="132027"/>
                </a:lnTo>
                <a:lnTo>
                  <a:pt x="336530" y="89069"/>
                </a:lnTo>
                <a:lnTo>
                  <a:pt x="308290" y="52673"/>
                </a:lnTo>
                <a:lnTo>
                  <a:pt x="271740" y="24553"/>
                </a:lnTo>
                <a:lnTo>
                  <a:pt x="228600" y="6424"/>
                </a:lnTo>
                <a:lnTo>
                  <a:pt x="180594" y="0"/>
                </a:lnTo>
                <a:close/>
              </a:path>
            </a:pathLst>
          </a:custGeom>
          <a:solidFill>
            <a:srgbClr val="3B623B"/>
          </a:solidFill>
        </p:spPr>
        <p:txBody>
          <a:bodyPr wrap="square" lIns="0" tIns="0" rIns="0" bIns="0" rtlCol="0"/>
          <a:lstStyle/>
          <a:p>
            <a:endParaRPr/>
          </a:p>
        </p:txBody>
      </p:sp>
      <p:sp>
        <p:nvSpPr>
          <p:cNvPr id="19" name="object 19"/>
          <p:cNvSpPr/>
          <p:nvPr/>
        </p:nvSpPr>
        <p:spPr>
          <a:xfrm>
            <a:off x="1988820" y="4535424"/>
            <a:ext cx="446531" cy="446531"/>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1996441" y="4533901"/>
            <a:ext cx="431291" cy="512063"/>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2031492" y="4555236"/>
            <a:ext cx="361315" cy="361315"/>
          </a:xfrm>
          <a:custGeom>
            <a:avLst/>
            <a:gdLst/>
            <a:ahLst/>
            <a:cxnLst/>
            <a:rect l="l" t="t" r="r" b="b"/>
            <a:pathLst>
              <a:path w="361315" h="361314">
                <a:moveTo>
                  <a:pt x="180594" y="0"/>
                </a:moveTo>
                <a:lnTo>
                  <a:pt x="132587" y="6454"/>
                </a:lnTo>
                <a:lnTo>
                  <a:pt x="89447" y="24666"/>
                </a:lnTo>
                <a:lnTo>
                  <a:pt x="52897" y="52911"/>
                </a:lnTo>
                <a:lnTo>
                  <a:pt x="24657" y="89464"/>
                </a:lnTo>
                <a:lnTo>
                  <a:pt x="6451" y="132600"/>
                </a:lnTo>
                <a:lnTo>
                  <a:pt x="0" y="180594"/>
                </a:lnTo>
                <a:lnTo>
                  <a:pt x="6451" y="228587"/>
                </a:lnTo>
                <a:lnTo>
                  <a:pt x="24657" y="271723"/>
                </a:lnTo>
                <a:lnTo>
                  <a:pt x="52897" y="308276"/>
                </a:lnTo>
                <a:lnTo>
                  <a:pt x="89447" y="336521"/>
                </a:lnTo>
                <a:lnTo>
                  <a:pt x="132587" y="354733"/>
                </a:lnTo>
                <a:lnTo>
                  <a:pt x="180594" y="361188"/>
                </a:lnTo>
                <a:lnTo>
                  <a:pt x="228600" y="354733"/>
                </a:lnTo>
                <a:lnTo>
                  <a:pt x="271740" y="336521"/>
                </a:lnTo>
                <a:lnTo>
                  <a:pt x="308290" y="308276"/>
                </a:lnTo>
                <a:lnTo>
                  <a:pt x="336530" y="271723"/>
                </a:lnTo>
                <a:lnTo>
                  <a:pt x="354736" y="228587"/>
                </a:lnTo>
                <a:lnTo>
                  <a:pt x="361188" y="180594"/>
                </a:lnTo>
                <a:lnTo>
                  <a:pt x="354736" y="132600"/>
                </a:lnTo>
                <a:lnTo>
                  <a:pt x="336530" y="89464"/>
                </a:lnTo>
                <a:lnTo>
                  <a:pt x="308290" y="52911"/>
                </a:lnTo>
                <a:lnTo>
                  <a:pt x="271740" y="24666"/>
                </a:lnTo>
                <a:lnTo>
                  <a:pt x="228600" y="6454"/>
                </a:lnTo>
                <a:lnTo>
                  <a:pt x="180594" y="0"/>
                </a:lnTo>
                <a:close/>
              </a:path>
            </a:pathLst>
          </a:custGeom>
          <a:solidFill>
            <a:srgbClr val="3B623B"/>
          </a:solidFill>
        </p:spPr>
        <p:txBody>
          <a:bodyPr wrap="square" lIns="0" tIns="0" rIns="0" bIns="0" rtlCol="0"/>
          <a:lstStyle/>
          <a:p>
            <a:endParaRPr/>
          </a:p>
        </p:txBody>
      </p:sp>
      <p:sp>
        <p:nvSpPr>
          <p:cNvPr id="22" name="object 22"/>
          <p:cNvSpPr/>
          <p:nvPr/>
        </p:nvSpPr>
        <p:spPr>
          <a:xfrm>
            <a:off x="1982723" y="4939285"/>
            <a:ext cx="445008" cy="446531"/>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1988819" y="4937760"/>
            <a:ext cx="431292" cy="512063"/>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2025396" y="4959097"/>
            <a:ext cx="360045" cy="361315"/>
          </a:xfrm>
          <a:custGeom>
            <a:avLst/>
            <a:gdLst/>
            <a:ahLst/>
            <a:cxnLst/>
            <a:rect l="l" t="t" r="r" b="b"/>
            <a:pathLst>
              <a:path w="360044" h="361314">
                <a:moveTo>
                  <a:pt x="179832" y="0"/>
                </a:moveTo>
                <a:lnTo>
                  <a:pt x="132027" y="6454"/>
                </a:lnTo>
                <a:lnTo>
                  <a:pt x="89069" y="24666"/>
                </a:lnTo>
                <a:lnTo>
                  <a:pt x="52673" y="52911"/>
                </a:lnTo>
                <a:lnTo>
                  <a:pt x="24553" y="89464"/>
                </a:lnTo>
                <a:lnTo>
                  <a:pt x="6424" y="132600"/>
                </a:lnTo>
                <a:lnTo>
                  <a:pt x="0" y="180593"/>
                </a:lnTo>
                <a:lnTo>
                  <a:pt x="6424" y="228587"/>
                </a:lnTo>
                <a:lnTo>
                  <a:pt x="24553" y="271723"/>
                </a:lnTo>
                <a:lnTo>
                  <a:pt x="52673" y="308276"/>
                </a:lnTo>
                <a:lnTo>
                  <a:pt x="89069" y="336521"/>
                </a:lnTo>
                <a:lnTo>
                  <a:pt x="132027" y="354733"/>
                </a:lnTo>
                <a:lnTo>
                  <a:pt x="179832" y="361187"/>
                </a:lnTo>
                <a:lnTo>
                  <a:pt x="227636" y="354733"/>
                </a:lnTo>
                <a:lnTo>
                  <a:pt x="270594" y="336521"/>
                </a:lnTo>
                <a:lnTo>
                  <a:pt x="306990" y="308276"/>
                </a:lnTo>
                <a:lnTo>
                  <a:pt x="335110" y="271723"/>
                </a:lnTo>
                <a:lnTo>
                  <a:pt x="353239" y="228587"/>
                </a:lnTo>
                <a:lnTo>
                  <a:pt x="359664" y="180593"/>
                </a:lnTo>
                <a:lnTo>
                  <a:pt x="353239" y="132600"/>
                </a:lnTo>
                <a:lnTo>
                  <a:pt x="335110" y="89464"/>
                </a:lnTo>
                <a:lnTo>
                  <a:pt x="306990" y="52911"/>
                </a:lnTo>
                <a:lnTo>
                  <a:pt x="270594" y="24666"/>
                </a:lnTo>
                <a:lnTo>
                  <a:pt x="227636" y="6454"/>
                </a:lnTo>
                <a:lnTo>
                  <a:pt x="179832" y="0"/>
                </a:lnTo>
                <a:close/>
              </a:path>
            </a:pathLst>
          </a:custGeom>
          <a:solidFill>
            <a:srgbClr val="3B623B"/>
          </a:solidFill>
        </p:spPr>
        <p:txBody>
          <a:bodyPr wrap="square" lIns="0" tIns="0" rIns="0" bIns="0" rtlCol="0"/>
          <a:lstStyle/>
          <a:p>
            <a:endParaRPr/>
          </a:p>
        </p:txBody>
      </p:sp>
      <p:sp>
        <p:nvSpPr>
          <p:cNvPr id="25" name="object 25"/>
          <p:cNvSpPr/>
          <p:nvPr/>
        </p:nvSpPr>
        <p:spPr>
          <a:xfrm>
            <a:off x="1988820" y="5340097"/>
            <a:ext cx="446531" cy="446531"/>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1996441" y="5338572"/>
            <a:ext cx="431291" cy="512063"/>
          </a:xfrm>
          <a:prstGeom prst="rect">
            <a:avLst/>
          </a:prstGeom>
          <a:blipFill>
            <a:blip r:embed="rId12" cstate="print"/>
            <a:stretch>
              <a:fillRect/>
            </a:stretch>
          </a:blipFill>
        </p:spPr>
        <p:txBody>
          <a:bodyPr wrap="square" lIns="0" tIns="0" rIns="0" bIns="0" rtlCol="0"/>
          <a:lstStyle/>
          <a:p>
            <a:endParaRPr/>
          </a:p>
        </p:txBody>
      </p:sp>
      <p:sp>
        <p:nvSpPr>
          <p:cNvPr id="27" name="object 27"/>
          <p:cNvSpPr/>
          <p:nvPr/>
        </p:nvSpPr>
        <p:spPr>
          <a:xfrm>
            <a:off x="2031492" y="5359909"/>
            <a:ext cx="361315" cy="361315"/>
          </a:xfrm>
          <a:custGeom>
            <a:avLst/>
            <a:gdLst/>
            <a:ahLst/>
            <a:cxnLst/>
            <a:rect l="l" t="t" r="r" b="b"/>
            <a:pathLst>
              <a:path w="361315" h="361314">
                <a:moveTo>
                  <a:pt x="180594" y="0"/>
                </a:moveTo>
                <a:lnTo>
                  <a:pt x="132587" y="6454"/>
                </a:lnTo>
                <a:lnTo>
                  <a:pt x="89447" y="24666"/>
                </a:lnTo>
                <a:lnTo>
                  <a:pt x="52897" y="52911"/>
                </a:lnTo>
                <a:lnTo>
                  <a:pt x="24657" y="89464"/>
                </a:lnTo>
                <a:lnTo>
                  <a:pt x="6451" y="132600"/>
                </a:lnTo>
                <a:lnTo>
                  <a:pt x="0" y="180593"/>
                </a:lnTo>
                <a:lnTo>
                  <a:pt x="6451" y="228600"/>
                </a:lnTo>
                <a:lnTo>
                  <a:pt x="24657" y="271740"/>
                </a:lnTo>
                <a:lnTo>
                  <a:pt x="52897" y="308290"/>
                </a:lnTo>
                <a:lnTo>
                  <a:pt x="89447" y="336530"/>
                </a:lnTo>
                <a:lnTo>
                  <a:pt x="132587" y="354736"/>
                </a:lnTo>
                <a:lnTo>
                  <a:pt x="180594" y="361187"/>
                </a:lnTo>
                <a:lnTo>
                  <a:pt x="228600" y="354736"/>
                </a:lnTo>
                <a:lnTo>
                  <a:pt x="271740" y="336530"/>
                </a:lnTo>
                <a:lnTo>
                  <a:pt x="308290" y="308290"/>
                </a:lnTo>
                <a:lnTo>
                  <a:pt x="336530" y="271740"/>
                </a:lnTo>
                <a:lnTo>
                  <a:pt x="354736" y="228600"/>
                </a:lnTo>
                <a:lnTo>
                  <a:pt x="361188" y="180593"/>
                </a:lnTo>
                <a:lnTo>
                  <a:pt x="354736" y="132600"/>
                </a:lnTo>
                <a:lnTo>
                  <a:pt x="336530" y="89464"/>
                </a:lnTo>
                <a:lnTo>
                  <a:pt x="308290" y="52911"/>
                </a:lnTo>
                <a:lnTo>
                  <a:pt x="271740" y="24666"/>
                </a:lnTo>
                <a:lnTo>
                  <a:pt x="228600" y="6454"/>
                </a:lnTo>
                <a:lnTo>
                  <a:pt x="180594" y="0"/>
                </a:lnTo>
                <a:close/>
              </a:path>
            </a:pathLst>
          </a:custGeom>
          <a:solidFill>
            <a:srgbClr val="3B623B"/>
          </a:solidFill>
        </p:spPr>
        <p:txBody>
          <a:bodyPr wrap="square" lIns="0" tIns="0" rIns="0" bIns="0" rtlCol="0"/>
          <a:lstStyle/>
          <a:p>
            <a:endParaRPr/>
          </a:p>
        </p:txBody>
      </p:sp>
      <p:sp>
        <p:nvSpPr>
          <p:cNvPr id="28" name="object 28"/>
          <p:cNvSpPr/>
          <p:nvPr/>
        </p:nvSpPr>
        <p:spPr>
          <a:xfrm>
            <a:off x="1975104" y="5754624"/>
            <a:ext cx="445008" cy="445007"/>
          </a:xfrm>
          <a:prstGeom prst="rect">
            <a:avLst/>
          </a:prstGeom>
          <a:blipFill>
            <a:blip r:embed="rId2" cstate="print"/>
            <a:stretch>
              <a:fillRect/>
            </a:stretch>
          </a:blipFill>
        </p:spPr>
        <p:txBody>
          <a:bodyPr wrap="square" lIns="0" tIns="0" rIns="0" bIns="0" rtlCol="0"/>
          <a:lstStyle/>
          <a:p>
            <a:endParaRPr/>
          </a:p>
        </p:txBody>
      </p:sp>
      <p:sp>
        <p:nvSpPr>
          <p:cNvPr id="29" name="object 29"/>
          <p:cNvSpPr/>
          <p:nvPr/>
        </p:nvSpPr>
        <p:spPr>
          <a:xfrm>
            <a:off x="1981200" y="5751576"/>
            <a:ext cx="431292" cy="512064"/>
          </a:xfrm>
          <a:prstGeom prst="rect">
            <a:avLst/>
          </a:prstGeom>
          <a:blipFill>
            <a:blip r:embed="rId13" cstate="print"/>
            <a:stretch>
              <a:fillRect/>
            </a:stretch>
          </a:blipFill>
        </p:spPr>
        <p:txBody>
          <a:bodyPr wrap="square" lIns="0" tIns="0" rIns="0" bIns="0" rtlCol="0"/>
          <a:lstStyle/>
          <a:p>
            <a:endParaRPr/>
          </a:p>
        </p:txBody>
      </p:sp>
      <p:sp>
        <p:nvSpPr>
          <p:cNvPr id="30" name="object 30"/>
          <p:cNvSpPr/>
          <p:nvPr/>
        </p:nvSpPr>
        <p:spPr>
          <a:xfrm>
            <a:off x="2017777" y="5774436"/>
            <a:ext cx="360045" cy="360045"/>
          </a:xfrm>
          <a:custGeom>
            <a:avLst/>
            <a:gdLst/>
            <a:ahLst/>
            <a:cxnLst/>
            <a:rect l="l" t="t" r="r" b="b"/>
            <a:pathLst>
              <a:path w="360044" h="360045">
                <a:moveTo>
                  <a:pt x="179831" y="0"/>
                </a:moveTo>
                <a:lnTo>
                  <a:pt x="132027" y="6424"/>
                </a:lnTo>
                <a:lnTo>
                  <a:pt x="89069" y="24553"/>
                </a:lnTo>
                <a:lnTo>
                  <a:pt x="52673" y="52673"/>
                </a:lnTo>
                <a:lnTo>
                  <a:pt x="24553" y="89069"/>
                </a:lnTo>
                <a:lnTo>
                  <a:pt x="6424" y="132027"/>
                </a:lnTo>
                <a:lnTo>
                  <a:pt x="0" y="179831"/>
                </a:lnTo>
                <a:lnTo>
                  <a:pt x="6424" y="227636"/>
                </a:lnTo>
                <a:lnTo>
                  <a:pt x="24553" y="270594"/>
                </a:lnTo>
                <a:lnTo>
                  <a:pt x="52673" y="306990"/>
                </a:lnTo>
                <a:lnTo>
                  <a:pt x="89069" y="335110"/>
                </a:lnTo>
                <a:lnTo>
                  <a:pt x="132027" y="353239"/>
                </a:lnTo>
                <a:lnTo>
                  <a:pt x="179831" y="359663"/>
                </a:lnTo>
                <a:lnTo>
                  <a:pt x="227636" y="353239"/>
                </a:lnTo>
                <a:lnTo>
                  <a:pt x="270594" y="335110"/>
                </a:lnTo>
                <a:lnTo>
                  <a:pt x="306990" y="306990"/>
                </a:lnTo>
                <a:lnTo>
                  <a:pt x="335110" y="270594"/>
                </a:lnTo>
                <a:lnTo>
                  <a:pt x="353239" y="227636"/>
                </a:lnTo>
                <a:lnTo>
                  <a:pt x="359664" y="179831"/>
                </a:lnTo>
                <a:lnTo>
                  <a:pt x="353239" y="132027"/>
                </a:lnTo>
                <a:lnTo>
                  <a:pt x="335110" y="89069"/>
                </a:lnTo>
                <a:lnTo>
                  <a:pt x="306990" y="52673"/>
                </a:lnTo>
                <a:lnTo>
                  <a:pt x="270594" y="24553"/>
                </a:lnTo>
                <a:lnTo>
                  <a:pt x="227636" y="6424"/>
                </a:lnTo>
                <a:lnTo>
                  <a:pt x="179831" y="0"/>
                </a:lnTo>
                <a:close/>
              </a:path>
            </a:pathLst>
          </a:custGeom>
          <a:solidFill>
            <a:srgbClr val="3B623B"/>
          </a:solidFill>
        </p:spPr>
        <p:txBody>
          <a:bodyPr wrap="square" lIns="0" tIns="0" rIns="0" bIns="0" rtlCol="0"/>
          <a:lstStyle/>
          <a:p>
            <a:endParaRPr/>
          </a:p>
        </p:txBody>
      </p:sp>
      <p:sp>
        <p:nvSpPr>
          <p:cNvPr id="31" name="object 31"/>
          <p:cNvSpPr txBox="1"/>
          <p:nvPr/>
        </p:nvSpPr>
        <p:spPr>
          <a:xfrm>
            <a:off x="1878685" y="877315"/>
            <a:ext cx="8503920" cy="5257850"/>
          </a:xfrm>
          <a:prstGeom prst="rect">
            <a:avLst/>
          </a:prstGeom>
        </p:spPr>
        <p:txBody>
          <a:bodyPr vert="horz" wrap="square" lIns="0" tIns="12700" rIns="0" bIns="0" rtlCol="0">
            <a:spAutoFit/>
          </a:bodyPr>
          <a:lstStyle/>
          <a:p>
            <a:pPr marL="25400">
              <a:spcBef>
                <a:spcPts val="100"/>
              </a:spcBef>
            </a:pPr>
            <a:r>
              <a:rPr sz="2400" b="1" spc="-5" dirty="0">
                <a:solidFill>
                  <a:srgbClr val="91282E"/>
                </a:solidFill>
                <a:latin typeface="Candara"/>
                <a:cs typeface="Candara"/>
              </a:rPr>
              <a:t>Convocatoria </a:t>
            </a:r>
            <a:r>
              <a:rPr sz="2400" b="1" dirty="0">
                <a:solidFill>
                  <a:srgbClr val="91282E"/>
                </a:solidFill>
                <a:latin typeface="Candara"/>
                <a:cs typeface="Candara"/>
              </a:rPr>
              <a:t>y </a:t>
            </a:r>
            <a:r>
              <a:rPr sz="2400" b="1" spc="-5" dirty="0">
                <a:solidFill>
                  <a:srgbClr val="91282E"/>
                </a:solidFill>
                <a:latin typeface="Candara"/>
                <a:cs typeface="Candara"/>
              </a:rPr>
              <a:t>procesos competitivos</a:t>
            </a:r>
            <a:endParaRPr sz="2400">
              <a:latin typeface="Candara"/>
              <a:cs typeface="Candara"/>
            </a:endParaRPr>
          </a:p>
          <a:p>
            <a:pPr marL="25400" marR="17780">
              <a:spcBef>
                <a:spcPts val="1375"/>
              </a:spcBef>
              <a:tabLst>
                <a:tab pos="1131570" algn="l"/>
                <a:tab pos="1436370" algn="l"/>
                <a:tab pos="2303780" algn="l"/>
                <a:tab pos="2568575" algn="l"/>
                <a:tab pos="2951480" algn="l"/>
                <a:tab pos="3364865" algn="l"/>
                <a:tab pos="4858385" algn="l"/>
                <a:tab pos="5167630" algn="l"/>
                <a:tab pos="5746750" algn="l"/>
                <a:tab pos="6593205" algn="l"/>
                <a:tab pos="7414259" algn="l"/>
                <a:tab pos="8120380" algn="l"/>
              </a:tabLst>
            </a:pPr>
            <a:r>
              <a:rPr spc="-5" dirty="0">
                <a:latin typeface="Candara"/>
                <a:cs typeface="Candara"/>
              </a:rPr>
              <a:t>Co</a:t>
            </a:r>
            <a:r>
              <a:rPr spc="-10" dirty="0">
                <a:latin typeface="Candara"/>
                <a:cs typeface="Candara"/>
              </a:rPr>
              <a:t>n</a:t>
            </a:r>
            <a:r>
              <a:rPr dirty="0">
                <a:latin typeface="Candara"/>
                <a:cs typeface="Candara"/>
              </a:rPr>
              <a:t>forme	al	</a:t>
            </a:r>
            <a:r>
              <a:rPr spc="-10" dirty="0">
                <a:latin typeface="Candara"/>
                <a:cs typeface="Candara"/>
              </a:rPr>
              <a:t>a</a:t>
            </a:r>
            <a:r>
              <a:rPr dirty="0">
                <a:latin typeface="Candara"/>
                <a:cs typeface="Candara"/>
              </a:rPr>
              <a:t>rtículo	6	</a:t>
            </a:r>
            <a:r>
              <a:rPr spc="5" dirty="0">
                <a:latin typeface="Candara"/>
                <a:cs typeface="Candara"/>
              </a:rPr>
              <a:t>d</a:t>
            </a:r>
            <a:r>
              <a:rPr dirty="0">
                <a:latin typeface="Candara"/>
                <a:cs typeface="Candara"/>
              </a:rPr>
              <a:t>e	</a:t>
            </a:r>
            <a:r>
              <a:rPr spc="-20" dirty="0">
                <a:latin typeface="Candara"/>
                <a:cs typeface="Candara"/>
              </a:rPr>
              <a:t>l</a:t>
            </a:r>
            <a:r>
              <a:rPr dirty="0">
                <a:latin typeface="Candara"/>
                <a:cs typeface="Candara"/>
              </a:rPr>
              <a:t>os	</a:t>
            </a:r>
            <a:r>
              <a:rPr spc="-5" dirty="0">
                <a:latin typeface="Candara"/>
                <a:cs typeface="Candara"/>
              </a:rPr>
              <a:t>L</a:t>
            </a:r>
            <a:r>
              <a:rPr dirty="0">
                <a:latin typeface="Candara"/>
                <a:cs typeface="Candara"/>
              </a:rPr>
              <a:t>inea</a:t>
            </a:r>
            <a:r>
              <a:rPr spc="5" dirty="0">
                <a:latin typeface="Candara"/>
                <a:cs typeface="Candara"/>
              </a:rPr>
              <a:t>m</a:t>
            </a:r>
            <a:r>
              <a:rPr dirty="0">
                <a:latin typeface="Candara"/>
                <a:cs typeface="Candara"/>
              </a:rPr>
              <a:t>ien</a:t>
            </a:r>
            <a:r>
              <a:rPr spc="-10" dirty="0">
                <a:latin typeface="Candara"/>
                <a:cs typeface="Candara"/>
              </a:rPr>
              <a:t>t</a:t>
            </a:r>
            <a:r>
              <a:rPr dirty="0">
                <a:latin typeface="Candara"/>
                <a:cs typeface="Candara"/>
              </a:rPr>
              <a:t>o</a:t>
            </a:r>
            <a:r>
              <a:rPr spc="-10" dirty="0">
                <a:latin typeface="Candara"/>
                <a:cs typeface="Candara"/>
              </a:rPr>
              <a:t>s</a:t>
            </a:r>
            <a:r>
              <a:rPr dirty="0">
                <a:latin typeface="Candara"/>
                <a:cs typeface="Candara"/>
              </a:rPr>
              <a:t>,	el	</a:t>
            </a:r>
            <a:r>
              <a:rPr spc="-5" dirty="0">
                <a:latin typeface="Candara"/>
                <a:cs typeface="Candara"/>
              </a:rPr>
              <a:t>ent</a:t>
            </a:r>
            <a:r>
              <a:rPr dirty="0">
                <a:latin typeface="Candara"/>
                <a:cs typeface="Candara"/>
              </a:rPr>
              <a:t>e	p</a:t>
            </a:r>
            <a:r>
              <a:rPr spc="-10" dirty="0">
                <a:latin typeface="Candara"/>
                <a:cs typeface="Candara"/>
              </a:rPr>
              <a:t>ú</a:t>
            </a:r>
            <a:r>
              <a:rPr dirty="0">
                <a:latin typeface="Candara"/>
                <a:cs typeface="Candara"/>
              </a:rPr>
              <a:t>b</a:t>
            </a:r>
            <a:r>
              <a:rPr spc="-10" dirty="0">
                <a:latin typeface="Candara"/>
                <a:cs typeface="Candara"/>
              </a:rPr>
              <a:t>l</a:t>
            </a:r>
            <a:r>
              <a:rPr dirty="0">
                <a:latin typeface="Candara"/>
                <a:cs typeface="Candara"/>
              </a:rPr>
              <a:t>ico	d</a:t>
            </a:r>
            <a:r>
              <a:rPr spc="-5" dirty="0">
                <a:latin typeface="Candara"/>
                <a:cs typeface="Candara"/>
              </a:rPr>
              <a:t>ebe</a:t>
            </a:r>
            <a:r>
              <a:rPr spc="-10" dirty="0">
                <a:latin typeface="Candara"/>
                <a:cs typeface="Candara"/>
              </a:rPr>
              <a:t>r</a:t>
            </a:r>
            <a:r>
              <a:rPr dirty="0">
                <a:latin typeface="Candara"/>
                <a:cs typeface="Candara"/>
              </a:rPr>
              <a:t>á	</a:t>
            </a:r>
            <a:r>
              <a:rPr spc="-15" dirty="0">
                <a:latin typeface="Candara"/>
                <a:cs typeface="Candara"/>
              </a:rPr>
              <a:t>e</a:t>
            </a:r>
            <a:r>
              <a:rPr dirty="0">
                <a:latin typeface="Candara"/>
                <a:cs typeface="Candara"/>
              </a:rPr>
              <a:t>mitir	u</a:t>
            </a:r>
            <a:r>
              <a:rPr spc="-10" dirty="0">
                <a:latin typeface="Candara"/>
                <a:cs typeface="Candara"/>
              </a:rPr>
              <a:t>n</a:t>
            </a:r>
            <a:r>
              <a:rPr dirty="0">
                <a:latin typeface="Candara"/>
                <a:cs typeface="Candara"/>
              </a:rPr>
              <a:t>a  convocatoria para </a:t>
            </a:r>
            <a:r>
              <a:rPr spc="-5" dirty="0">
                <a:latin typeface="Candara"/>
                <a:cs typeface="Candara"/>
              </a:rPr>
              <a:t>la </a:t>
            </a:r>
            <a:r>
              <a:rPr dirty="0">
                <a:latin typeface="Candara"/>
                <a:cs typeface="Candara"/>
              </a:rPr>
              <a:t>realización de </a:t>
            </a:r>
            <a:r>
              <a:rPr spc="-5" dirty="0">
                <a:latin typeface="Candara"/>
                <a:cs typeface="Candara"/>
              </a:rPr>
              <a:t>un proceso</a:t>
            </a:r>
            <a:r>
              <a:rPr spc="-70" dirty="0">
                <a:latin typeface="Candara"/>
                <a:cs typeface="Candara"/>
              </a:rPr>
              <a:t> </a:t>
            </a:r>
            <a:r>
              <a:rPr dirty="0">
                <a:latin typeface="Candara"/>
                <a:cs typeface="Candara"/>
              </a:rPr>
              <a:t>competitivo.</a:t>
            </a:r>
            <a:endParaRPr>
              <a:latin typeface="Candara"/>
              <a:cs typeface="Candara"/>
            </a:endParaRPr>
          </a:p>
          <a:p>
            <a:pPr marL="25400" marR="18415">
              <a:spcBef>
                <a:spcPts val="600"/>
              </a:spcBef>
            </a:pPr>
            <a:r>
              <a:rPr spc="-5" dirty="0">
                <a:latin typeface="Candara"/>
                <a:cs typeface="Candara"/>
              </a:rPr>
              <a:t>La convocatoria deberá contemplar, como </a:t>
            </a:r>
            <a:r>
              <a:rPr spc="-10" dirty="0">
                <a:latin typeface="Candara"/>
                <a:cs typeface="Candara"/>
              </a:rPr>
              <a:t>mínimo, </a:t>
            </a:r>
            <a:r>
              <a:rPr spc="-5" dirty="0">
                <a:latin typeface="Candara"/>
                <a:cs typeface="Candara"/>
              </a:rPr>
              <a:t>los requisitos citados </a:t>
            </a:r>
            <a:r>
              <a:rPr dirty="0">
                <a:latin typeface="Candara"/>
                <a:cs typeface="Candara"/>
              </a:rPr>
              <a:t>en el </a:t>
            </a:r>
            <a:r>
              <a:rPr spc="-5" dirty="0">
                <a:latin typeface="Candara"/>
                <a:cs typeface="Candara"/>
              </a:rPr>
              <a:t>artículo </a:t>
            </a:r>
            <a:r>
              <a:rPr dirty="0">
                <a:latin typeface="Candara"/>
                <a:cs typeface="Candara"/>
              </a:rPr>
              <a:t>6  de los Lineamientos, por</a:t>
            </a:r>
            <a:r>
              <a:rPr spc="-65" dirty="0">
                <a:latin typeface="Candara"/>
                <a:cs typeface="Candara"/>
              </a:rPr>
              <a:t> </a:t>
            </a:r>
            <a:r>
              <a:rPr spc="-5" dirty="0">
                <a:latin typeface="Candara"/>
                <a:cs typeface="Candara"/>
              </a:rPr>
              <a:t>ejemplo:</a:t>
            </a:r>
            <a:endParaRPr>
              <a:latin typeface="Candara"/>
              <a:cs typeface="Candara"/>
            </a:endParaRPr>
          </a:p>
          <a:p>
            <a:pPr>
              <a:spcBef>
                <a:spcPts val="15"/>
              </a:spcBef>
            </a:pPr>
            <a:endParaRPr sz="2450">
              <a:latin typeface="Times New Roman"/>
              <a:cs typeface="Times New Roman"/>
            </a:endParaRPr>
          </a:p>
          <a:p>
            <a:pPr marL="253365">
              <a:spcBef>
                <a:spcPts val="5"/>
              </a:spcBef>
              <a:tabLst>
                <a:tab pos="654685" algn="l"/>
              </a:tabLst>
            </a:pPr>
            <a:r>
              <a:rPr sz="2400" spc="-370" dirty="0">
                <a:latin typeface="Arial"/>
                <a:cs typeface="Arial"/>
              </a:rPr>
              <a:t>•</a:t>
            </a:r>
            <a:r>
              <a:rPr sz="2400" b="1" spc="-555" baseline="6944" dirty="0">
                <a:solidFill>
                  <a:srgbClr val="FFFFFF"/>
                </a:solidFill>
                <a:latin typeface="Calibri"/>
                <a:cs typeface="Calibri"/>
              </a:rPr>
              <a:t>1	</a:t>
            </a:r>
            <a:r>
              <a:rPr sz="2400" dirty="0">
                <a:latin typeface="Candara"/>
                <a:cs typeface="Candara"/>
              </a:rPr>
              <a:t>Monto </a:t>
            </a:r>
            <a:r>
              <a:rPr sz="2400" spc="-5" dirty="0">
                <a:latin typeface="Candara"/>
                <a:cs typeface="Candara"/>
              </a:rPr>
              <a:t>de</a:t>
            </a:r>
            <a:r>
              <a:rPr sz="2400" spc="5" dirty="0">
                <a:latin typeface="Candara"/>
                <a:cs typeface="Candara"/>
              </a:rPr>
              <a:t> </a:t>
            </a:r>
            <a:r>
              <a:rPr sz="2400" spc="-5" dirty="0">
                <a:latin typeface="Candara"/>
                <a:cs typeface="Candara"/>
              </a:rPr>
              <a:t>Financiamiento,</a:t>
            </a:r>
            <a:endParaRPr sz="2400">
              <a:latin typeface="Candara"/>
              <a:cs typeface="Candara"/>
            </a:endParaRPr>
          </a:p>
          <a:p>
            <a:pPr marL="253365">
              <a:spcBef>
                <a:spcPts val="190"/>
              </a:spcBef>
              <a:tabLst>
                <a:tab pos="654685" algn="l"/>
              </a:tabLst>
            </a:pPr>
            <a:r>
              <a:rPr sz="2400" spc="-370" dirty="0">
                <a:latin typeface="Arial"/>
                <a:cs typeface="Arial"/>
              </a:rPr>
              <a:t>•</a:t>
            </a:r>
            <a:r>
              <a:rPr sz="2400" b="1" spc="-555" baseline="8680" dirty="0">
                <a:solidFill>
                  <a:srgbClr val="FFFFFF"/>
                </a:solidFill>
                <a:latin typeface="Calibri"/>
                <a:cs typeface="Calibri"/>
              </a:rPr>
              <a:t>2	</a:t>
            </a:r>
            <a:r>
              <a:rPr sz="2400" dirty="0">
                <a:latin typeface="Candara"/>
                <a:cs typeface="Candara"/>
              </a:rPr>
              <a:t>Plazo,</a:t>
            </a:r>
            <a:endParaRPr sz="2400">
              <a:latin typeface="Candara"/>
              <a:cs typeface="Candara"/>
            </a:endParaRPr>
          </a:p>
          <a:p>
            <a:pPr marL="253365">
              <a:spcBef>
                <a:spcPts val="204"/>
              </a:spcBef>
              <a:tabLst>
                <a:tab pos="654685" algn="l"/>
              </a:tabLst>
            </a:pPr>
            <a:r>
              <a:rPr sz="2400" spc="-375" dirty="0">
                <a:latin typeface="Arial"/>
                <a:cs typeface="Arial"/>
              </a:rPr>
              <a:t>•</a:t>
            </a:r>
            <a:r>
              <a:rPr sz="2400" b="1" spc="-562" baseline="12152" dirty="0">
                <a:solidFill>
                  <a:srgbClr val="FFFFFF"/>
                </a:solidFill>
                <a:latin typeface="Calibri"/>
                <a:cs typeface="Calibri"/>
              </a:rPr>
              <a:t>3	</a:t>
            </a:r>
            <a:r>
              <a:rPr sz="2400" spc="-5" dirty="0">
                <a:latin typeface="Candara"/>
                <a:cs typeface="Candara"/>
              </a:rPr>
              <a:t>Perfil de </a:t>
            </a:r>
            <a:r>
              <a:rPr sz="2400" dirty="0">
                <a:latin typeface="Candara"/>
                <a:cs typeface="Candara"/>
              </a:rPr>
              <a:t>amortización </a:t>
            </a:r>
            <a:r>
              <a:rPr sz="2400" spc="-5" dirty="0">
                <a:latin typeface="Candara"/>
                <a:cs typeface="Candara"/>
              </a:rPr>
              <a:t>y, </a:t>
            </a:r>
            <a:r>
              <a:rPr sz="2400" dirty="0">
                <a:latin typeface="Candara"/>
                <a:cs typeface="Candara"/>
              </a:rPr>
              <a:t>en su </a:t>
            </a:r>
            <a:r>
              <a:rPr sz="2400" spc="-5" dirty="0">
                <a:latin typeface="Candara"/>
                <a:cs typeface="Candara"/>
              </a:rPr>
              <a:t>caso, </a:t>
            </a:r>
            <a:r>
              <a:rPr sz="2400" dirty="0">
                <a:latin typeface="Candara"/>
                <a:cs typeface="Candara"/>
              </a:rPr>
              <a:t>periodo </a:t>
            </a:r>
            <a:r>
              <a:rPr sz="2400" spc="-5" dirty="0">
                <a:latin typeface="Candara"/>
                <a:cs typeface="Candara"/>
              </a:rPr>
              <a:t>de</a:t>
            </a:r>
            <a:r>
              <a:rPr sz="2400" spc="5" dirty="0">
                <a:latin typeface="Candara"/>
                <a:cs typeface="Candara"/>
              </a:rPr>
              <a:t> </a:t>
            </a:r>
            <a:r>
              <a:rPr sz="2400" spc="-5" dirty="0">
                <a:latin typeface="Candara"/>
                <a:cs typeface="Candara"/>
              </a:rPr>
              <a:t>gracia,</a:t>
            </a:r>
            <a:endParaRPr sz="2400">
              <a:latin typeface="Candara"/>
              <a:cs typeface="Candara"/>
            </a:endParaRPr>
          </a:p>
          <a:p>
            <a:pPr marL="253365">
              <a:spcBef>
                <a:spcPts val="204"/>
              </a:spcBef>
              <a:tabLst>
                <a:tab pos="654685" algn="l"/>
              </a:tabLst>
            </a:pPr>
            <a:r>
              <a:rPr sz="2400" spc="-315" dirty="0">
                <a:latin typeface="Arial"/>
                <a:cs typeface="Arial"/>
              </a:rPr>
              <a:t>•</a:t>
            </a:r>
            <a:r>
              <a:rPr sz="2400" b="1" spc="-472" baseline="12152" dirty="0">
                <a:solidFill>
                  <a:srgbClr val="FFFFFF"/>
                </a:solidFill>
                <a:latin typeface="Calibri"/>
                <a:cs typeface="Calibri"/>
              </a:rPr>
              <a:t>4	</a:t>
            </a:r>
            <a:r>
              <a:rPr sz="2400" spc="-5" dirty="0">
                <a:latin typeface="Candara"/>
                <a:cs typeface="Candara"/>
              </a:rPr>
              <a:t>Tipo de </a:t>
            </a:r>
            <a:r>
              <a:rPr sz="2400" dirty="0">
                <a:latin typeface="Candara"/>
                <a:cs typeface="Candara"/>
              </a:rPr>
              <a:t>tasa </a:t>
            </a:r>
            <a:r>
              <a:rPr sz="2400" spc="-5" dirty="0">
                <a:latin typeface="Candara"/>
                <a:cs typeface="Candara"/>
              </a:rPr>
              <a:t>de </a:t>
            </a:r>
            <a:r>
              <a:rPr sz="2400" dirty="0">
                <a:latin typeface="Candara"/>
                <a:cs typeface="Candara"/>
              </a:rPr>
              <a:t>interés (fija o</a:t>
            </a:r>
            <a:r>
              <a:rPr sz="2400" spc="30" dirty="0">
                <a:latin typeface="Candara"/>
                <a:cs typeface="Candara"/>
              </a:rPr>
              <a:t> </a:t>
            </a:r>
            <a:r>
              <a:rPr sz="2400" spc="-5" dirty="0">
                <a:latin typeface="Candara"/>
                <a:cs typeface="Candara"/>
              </a:rPr>
              <a:t>variable),</a:t>
            </a:r>
            <a:endParaRPr sz="2400">
              <a:latin typeface="Candara"/>
              <a:cs typeface="Candara"/>
            </a:endParaRPr>
          </a:p>
          <a:p>
            <a:pPr marL="253365">
              <a:spcBef>
                <a:spcPts val="190"/>
              </a:spcBef>
              <a:tabLst>
                <a:tab pos="654685" algn="l"/>
              </a:tabLst>
            </a:pPr>
            <a:r>
              <a:rPr sz="2400" spc="-315" dirty="0">
                <a:latin typeface="Arial"/>
                <a:cs typeface="Arial"/>
              </a:rPr>
              <a:t>•</a:t>
            </a:r>
            <a:r>
              <a:rPr sz="2400" b="1" spc="-472" baseline="6944" dirty="0">
                <a:solidFill>
                  <a:srgbClr val="FFFFFF"/>
                </a:solidFill>
                <a:latin typeface="Calibri"/>
                <a:cs typeface="Calibri"/>
              </a:rPr>
              <a:t>5	</a:t>
            </a:r>
            <a:r>
              <a:rPr sz="2400" spc="-5" dirty="0">
                <a:latin typeface="Candara"/>
                <a:cs typeface="Candara"/>
              </a:rPr>
              <a:t>Periodicidad del </a:t>
            </a:r>
            <a:r>
              <a:rPr sz="2400" dirty="0">
                <a:latin typeface="Candara"/>
                <a:cs typeface="Candara"/>
              </a:rPr>
              <a:t>pago </a:t>
            </a:r>
            <a:r>
              <a:rPr sz="2400" spc="-5" dirty="0">
                <a:latin typeface="Candara"/>
                <a:cs typeface="Candara"/>
              </a:rPr>
              <a:t>de</a:t>
            </a:r>
            <a:r>
              <a:rPr sz="2400" spc="50" dirty="0">
                <a:latin typeface="Candara"/>
                <a:cs typeface="Candara"/>
              </a:rPr>
              <a:t> </a:t>
            </a:r>
            <a:r>
              <a:rPr sz="2400" dirty="0">
                <a:latin typeface="Candara"/>
                <a:cs typeface="Candara"/>
              </a:rPr>
              <a:t>intereses,</a:t>
            </a:r>
            <a:endParaRPr sz="2400">
              <a:latin typeface="Candara"/>
              <a:cs typeface="Candara"/>
            </a:endParaRPr>
          </a:p>
          <a:p>
            <a:pPr marL="253365">
              <a:spcBef>
                <a:spcPts val="204"/>
              </a:spcBef>
              <a:tabLst>
                <a:tab pos="654685" algn="l"/>
              </a:tabLst>
            </a:pPr>
            <a:r>
              <a:rPr sz="2400" spc="-345" dirty="0">
                <a:latin typeface="Arial"/>
                <a:cs typeface="Arial"/>
              </a:rPr>
              <a:t>•</a:t>
            </a:r>
            <a:r>
              <a:rPr sz="2400" b="1" spc="-517" baseline="3472" dirty="0">
                <a:solidFill>
                  <a:srgbClr val="FFFFFF"/>
                </a:solidFill>
                <a:latin typeface="Calibri"/>
                <a:cs typeface="Calibri"/>
              </a:rPr>
              <a:t>6	</a:t>
            </a:r>
            <a:r>
              <a:rPr sz="2400" spc="-5" dirty="0">
                <a:latin typeface="Candara"/>
                <a:cs typeface="Candara"/>
              </a:rPr>
              <a:t>Oportunidad de entrega de </a:t>
            </a:r>
            <a:r>
              <a:rPr sz="2400" dirty="0">
                <a:latin typeface="Candara"/>
                <a:cs typeface="Candara"/>
              </a:rPr>
              <a:t>los</a:t>
            </a:r>
            <a:r>
              <a:rPr sz="2400" spc="50" dirty="0">
                <a:latin typeface="Candara"/>
                <a:cs typeface="Candara"/>
              </a:rPr>
              <a:t> </a:t>
            </a:r>
            <a:r>
              <a:rPr sz="2400" spc="-5" dirty="0">
                <a:latin typeface="Candara"/>
                <a:cs typeface="Candara"/>
              </a:rPr>
              <a:t>recursos,</a:t>
            </a:r>
            <a:endParaRPr sz="2400">
              <a:latin typeface="Candara"/>
              <a:cs typeface="Candara"/>
            </a:endParaRPr>
          </a:p>
          <a:p>
            <a:pPr marL="253365">
              <a:spcBef>
                <a:spcPts val="209"/>
              </a:spcBef>
              <a:tabLst>
                <a:tab pos="654685" algn="l"/>
              </a:tabLst>
            </a:pPr>
            <a:r>
              <a:rPr sz="2400" spc="-315" dirty="0">
                <a:latin typeface="Arial"/>
                <a:cs typeface="Arial"/>
              </a:rPr>
              <a:t>•</a:t>
            </a:r>
            <a:r>
              <a:rPr sz="2400" b="1" spc="-472" baseline="1736" dirty="0">
                <a:solidFill>
                  <a:srgbClr val="FFFFFF"/>
                </a:solidFill>
                <a:latin typeface="Calibri"/>
                <a:cs typeface="Calibri"/>
              </a:rPr>
              <a:t>7	</a:t>
            </a:r>
            <a:r>
              <a:rPr sz="2400" spc="-5" dirty="0">
                <a:latin typeface="Candara"/>
                <a:cs typeface="Candara"/>
              </a:rPr>
              <a:t>Especificación </a:t>
            </a:r>
            <a:r>
              <a:rPr sz="2400" dirty="0">
                <a:latin typeface="Candara"/>
                <a:cs typeface="Candara"/>
              </a:rPr>
              <a:t>del recurso a otorgar como fuente </a:t>
            </a:r>
            <a:r>
              <a:rPr sz="2400" spc="-5" dirty="0">
                <a:latin typeface="Candara"/>
                <a:cs typeface="Candara"/>
              </a:rPr>
              <a:t>de </a:t>
            </a:r>
            <a:r>
              <a:rPr sz="2400" dirty="0">
                <a:latin typeface="Candara"/>
                <a:cs typeface="Candara"/>
              </a:rPr>
              <a:t>pago,</a:t>
            </a:r>
            <a:r>
              <a:rPr sz="2400" spc="10" dirty="0">
                <a:latin typeface="Candara"/>
                <a:cs typeface="Candara"/>
              </a:rPr>
              <a:t> </a:t>
            </a:r>
            <a:r>
              <a:rPr sz="2400" dirty="0">
                <a:latin typeface="Candara"/>
                <a:cs typeface="Candara"/>
              </a:rPr>
              <a:t>y</a:t>
            </a:r>
            <a:endParaRPr sz="2400">
              <a:latin typeface="Candara"/>
              <a:cs typeface="Candara"/>
            </a:endParaRPr>
          </a:p>
          <a:p>
            <a:pPr marL="253365">
              <a:spcBef>
                <a:spcPts val="190"/>
              </a:spcBef>
              <a:tabLst>
                <a:tab pos="654685" algn="l"/>
              </a:tabLst>
            </a:pPr>
            <a:r>
              <a:rPr sz="2400" spc="-370" dirty="0">
                <a:latin typeface="Arial"/>
                <a:cs typeface="Arial"/>
              </a:rPr>
              <a:t>•</a:t>
            </a:r>
            <a:r>
              <a:rPr sz="2400" b="1" spc="-555" baseline="-5208" dirty="0">
                <a:solidFill>
                  <a:srgbClr val="FFFFFF"/>
                </a:solidFill>
                <a:latin typeface="Calibri"/>
                <a:cs typeface="Calibri"/>
              </a:rPr>
              <a:t>8	</a:t>
            </a:r>
            <a:r>
              <a:rPr sz="2400" spc="-5" dirty="0">
                <a:latin typeface="Candara"/>
                <a:cs typeface="Candara"/>
              </a:rPr>
              <a:t>En </a:t>
            </a:r>
            <a:r>
              <a:rPr sz="2400" dirty="0">
                <a:latin typeface="Candara"/>
                <a:cs typeface="Candara"/>
              </a:rPr>
              <a:t>su caso, la </a:t>
            </a:r>
            <a:r>
              <a:rPr sz="2400" spc="-5" dirty="0">
                <a:latin typeface="Candara"/>
                <a:cs typeface="Candara"/>
              </a:rPr>
              <a:t>garantía </a:t>
            </a:r>
            <a:r>
              <a:rPr sz="2400" dirty="0">
                <a:latin typeface="Candara"/>
                <a:cs typeface="Candara"/>
              </a:rPr>
              <a:t>a otorgar.</a:t>
            </a:r>
            <a:endParaRPr sz="2400">
              <a:latin typeface="Candara"/>
              <a:cs typeface="Candara"/>
            </a:endParaRPr>
          </a:p>
        </p:txBody>
      </p:sp>
      <p:sp>
        <p:nvSpPr>
          <p:cNvPr id="33" name="Título 1"/>
          <p:cNvSpPr txBox="1">
            <a:spLocks/>
          </p:cNvSpPr>
          <p:nvPr/>
        </p:nvSpPr>
        <p:spPr>
          <a:xfrm>
            <a:off x="2487304" y="0"/>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smtClean="0">
                <a:latin typeface="Arial Narrow" panose="020B0606020202030204" pitchFamily="34" charset="0"/>
                <a:cs typeface="Segoe UI Light" panose="020B0502040204020203" pitchFamily="34" charset="0"/>
              </a:rPr>
              <a:t>CONVOCATORIA</a:t>
            </a:r>
            <a:endParaRPr lang="es-MX" sz="2800" b="1" cap="all" dirty="0">
              <a:latin typeface="Arial Narrow" panose="020B0606020202030204" pitchFamily="34" charset="0"/>
              <a:cs typeface="Segoe UI Light" panose="020B0502040204020203" pitchFamily="34" charset="0"/>
            </a:endParaRPr>
          </a:p>
        </p:txBody>
      </p:sp>
    </p:spTree>
    <p:extLst>
      <p:ext uri="{BB962C8B-B14F-4D97-AF65-F5344CB8AC3E}">
        <p14:creationId xmlns:p14="http://schemas.microsoft.com/office/powerpoint/2010/main" val="41339644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2055369" y="877315"/>
            <a:ext cx="7590155" cy="3695884"/>
          </a:xfrm>
          <a:prstGeom prst="rect">
            <a:avLst/>
          </a:prstGeom>
        </p:spPr>
        <p:txBody>
          <a:bodyPr vert="horz" wrap="square" lIns="0" tIns="12700" rIns="0" bIns="0" rtlCol="0">
            <a:spAutoFit/>
          </a:bodyPr>
          <a:lstStyle/>
          <a:p>
            <a:pPr marL="12700">
              <a:spcBef>
                <a:spcPts val="100"/>
              </a:spcBef>
            </a:pPr>
            <a:r>
              <a:rPr sz="2400" b="1" spc="-5" dirty="0">
                <a:solidFill>
                  <a:srgbClr val="91282E"/>
                </a:solidFill>
                <a:latin typeface="Candara"/>
                <a:cs typeface="Candara"/>
              </a:rPr>
              <a:t>Convocatoria </a:t>
            </a:r>
            <a:r>
              <a:rPr sz="2400" b="1" dirty="0">
                <a:solidFill>
                  <a:srgbClr val="91282E"/>
                </a:solidFill>
                <a:latin typeface="Candara"/>
                <a:cs typeface="Candara"/>
              </a:rPr>
              <a:t>y </a:t>
            </a:r>
            <a:r>
              <a:rPr sz="2400" b="1" spc="-5" dirty="0">
                <a:solidFill>
                  <a:srgbClr val="91282E"/>
                </a:solidFill>
                <a:latin typeface="Candara"/>
                <a:cs typeface="Candara"/>
              </a:rPr>
              <a:t>procesos competitivos</a:t>
            </a:r>
            <a:endParaRPr sz="2400" dirty="0">
              <a:latin typeface="Candara"/>
              <a:cs typeface="Candara"/>
            </a:endParaRPr>
          </a:p>
          <a:p>
            <a:pPr>
              <a:lnSpc>
                <a:spcPct val="100000"/>
              </a:lnSpc>
            </a:pPr>
            <a:endParaRPr sz="2500" dirty="0">
              <a:latin typeface="Times New Roman"/>
              <a:cs typeface="Times New Roman"/>
            </a:endParaRPr>
          </a:p>
          <a:p>
            <a:pPr marL="221615"/>
            <a:r>
              <a:rPr sz="2400" b="1" spc="-5" dirty="0">
                <a:solidFill>
                  <a:srgbClr val="FFFFFF"/>
                </a:solidFill>
                <a:latin typeface="Candara"/>
                <a:cs typeface="Candara"/>
              </a:rPr>
              <a:t>Adicionalmente…</a:t>
            </a:r>
            <a:endParaRPr sz="2400" dirty="0">
              <a:latin typeface="Candara"/>
              <a:cs typeface="Candara"/>
            </a:endParaRPr>
          </a:p>
          <a:p>
            <a:pPr>
              <a:spcBef>
                <a:spcPts val="40"/>
              </a:spcBef>
            </a:pPr>
            <a:endParaRPr sz="2950" dirty="0">
              <a:latin typeface="Times New Roman"/>
              <a:cs typeface="Times New Roman"/>
            </a:endParaRPr>
          </a:p>
          <a:p>
            <a:pPr marL="364490" marR="5080" indent="-230504" algn="just"/>
            <a:r>
              <a:rPr dirty="0">
                <a:latin typeface="Cambria Math"/>
                <a:cs typeface="Cambria Math"/>
              </a:rPr>
              <a:t>⦿ </a:t>
            </a:r>
            <a:r>
              <a:rPr spc="-5" dirty="0">
                <a:latin typeface="Calibri"/>
                <a:cs typeface="Calibri"/>
              </a:rPr>
              <a:t>En caso </a:t>
            </a:r>
            <a:r>
              <a:rPr dirty="0">
                <a:latin typeface="Calibri"/>
                <a:cs typeface="Calibri"/>
              </a:rPr>
              <a:t>de </a:t>
            </a:r>
            <a:r>
              <a:rPr spc="-10" dirty="0">
                <a:latin typeface="Calibri"/>
                <a:cs typeface="Calibri"/>
              </a:rPr>
              <a:t>contar con </a:t>
            </a:r>
            <a:r>
              <a:rPr spc="-5" dirty="0">
                <a:latin typeface="Calibri"/>
                <a:cs typeface="Calibri"/>
              </a:rPr>
              <a:t>la </a:t>
            </a:r>
            <a:r>
              <a:rPr spc="-10" dirty="0">
                <a:latin typeface="Calibri"/>
                <a:cs typeface="Calibri"/>
              </a:rPr>
              <a:t>estructura </a:t>
            </a:r>
            <a:r>
              <a:rPr dirty="0">
                <a:latin typeface="Calibri"/>
                <a:cs typeface="Calibri"/>
              </a:rPr>
              <a:t>de un </a:t>
            </a:r>
            <a:r>
              <a:rPr b="1" spc="-5" dirty="0">
                <a:latin typeface="Calibri"/>
                <a:cs typeface="Calibri"/>
              </a:rPr>
              <a:t>fideicomiso </a:t>
            </a:r>
            <a:r>
              <a:rPr b="1" spc="-10" dirty="0">
                <a:latin typeface="Calibri"/>
                <a:cs typeface="Calibri"/>
              </a:rPr>
              <a:t>para </a:t>
            </a:r>
            <a:r>
              <a:rPr b="1" dirty="0">
                <a:latin typeface="Calibri"/>
                <a:cs typeface="Calibri"/>
              </a:rPr>
              <a:t>el </a:t>
            </a:r>
            <a:r>
              <a:rPr b="1" spc="-5" dirty="0">
                <a:latin typeface="Calibri"/>
                <a:cs typeface="Calibri"/>
              </a:rPr>
              <a:t>pago de los  </a:t>
            </a:r>
            <a:r>
              <a:rPr b="1" spc="-10" dirty="0">
                <a:latin typeface="Calibri"/>
                <a:cs typeface="Calibri"/>
              </a:rPr>
              <a:t>Financiamientos </a:t>
            </a:r>
            <a:r>
              <a:rPr b="1" spc="-15" dirty="0">
                <a:latin typeface="Calibri"/>
                <a:cs typeface="Calibri"/>
              </a:rPr>
              <a:t>contratados</a:t>
            </a:r>
            <a:r>
              <a:rPr spc="-15" dirty="0">
                <a:latin typeface="Calibri"/>
                <a:cs typeface="Calibri"/>
              </a:rPr>
              <a:t>, </a:t>
            </a:r>
            <a:r>
              <a:rPr dirty="0">
                <a:latin typeface="Calibri"/>
                <a:cs typeface="Calibri"/>
              </a:rPr>
              <a:t>se </a:t>
            </a:r>
            <a:r>
              <a:rPr spc="-10" dirty="0">
                <a:latin typeface="Calibri"/>
                <a:cs typeface="Calibri"/>
              </a:rPr>
              <a:t>deberá expresar </a:t>
            </a:r>
            <a:r>
              <a:rPr dirty="0">
                <a:latin typeface="Calibri"/>
                <a:cs typeface="Calibri"/>
              </a:rPr>
              <a:t>el </a:t>
            </a:r>
            <a:r>
              <a:rPr spc="-10" dirty="0">
                <a:latin typeface="Calibri"/>
                <a:cs typeface="Calibri"/>
              </a:rPr>
              <a:t>porcentaje </a:t>
            </a:r>
            <a:r>
              <a:rPr spc="-15" dirty="0">
                <a:latin typeface="Calibri"/>
                <a:cs typeface="Calibri"/>
              </a:rPr>
              <a:t>afectado </a:t>
            </a:r>
            <a:r>
              <a:rPr spc="10" dirty="0">
                <a:latin typeface="Calibri"/>
                <a:cs typeface="Calibri"/>
              </a:rPr>
              <a:t>al  </a:t>
            </a:r>
            <a:r>
              <a:rPr dirty="0">
                <a:latin typeface="Calibri"/>
                <a:cs typeface="Calibri"/>
              </a:rPr>
              <a:t>mismo.</a:t>
            </a:r>
          </a:p>
          <a:p>
            <a:pPr>
              <a:lnSpc>
                <a:spcPct val="100000"/>
              </a:lnSpc>
            </a:pPr>
            <a:endParaRPr dirty="0">
              <a:latin typeface="Times New Roman"/>
              <a:cs typeface="Times New Roman"/>
            </a:endParaRPr>
          </a:p>
          <a:p>
            <a:pPr marL="364490" marR="6350" indent="-230504" algn="just">
              <a:spcBef>
                <a:spcPts val="1330"/>
              </a:spcBef>
            </a:pPr>
            <a:r>
              <a:rPr dirty="0">
                <a:latin typeface="Cambria Math"/>
                <a:cs typeface="Cambria Math"/>
              </a:rPr>
              <a:t>⦿ </a:t>
            </a:r>
            <a:r>
              <a:rPr spc="-5" dirty="0">
                <a:latin typeface="Calibri"/>
                <a:cs typeface="Calibri"/>
              </a:rPr>
              <a:t>En caso </a:t>
            </a:r>
            <a:r>
              <a:rPr dirty="0">
                <a:latin typeface="Calibri"/>
                <a:cs typeface="Calibri"/>
              </a:rPr>
              <a:t>de </a:t>
            </a:r>
            <a:r>
              <a:rPr spc="-10" dirty="0">
                <a:latin typeface="Calibri"/>
                <a:cs typeface="Calibri"/>
              </a:rPr>
              <a:t>solicitar </a:t>
            </a:r>
            <a:r>
              <a:rPr spc="-5" dirty="0">
                <a:latin typeface="Calibri"/>
                <a:cs typeface="Calibri"/>
              </a:rPr>
              <a:t>la </a:t>
            </a:r>
            <a:r>
              <a:rPr spc="-10" dirty="0">
                <a:latin typeface="Calibri"/>
                <a:cs typeface="Calibri"/>
              </a:rPr>
              <a:t>Garantía </a:t>
            </a:r>
            <a:r>
              <a:rPr dirty="0">
                <a:latin typeface="Calibri"/>
                <a:cs typeface="Calibri"/>
              </a:rPr>
              <a:t>del Gobierno </a:t>
            </a:r>
            <a:r>
              <a:rPr spc="-10" dirty="0">
                <a:latin typeface="Calibri"/>
                <a:cs typeface="Calibri"/>
              </a:rPr>
              <a:t>Federal, </a:t>
            </a:r>
            <a:r>
              <a:rPr dirty="0">
                <a:latin typeface="Calibri"/>
                <a:cs typeface="Calibri"/>
              </a:rPr>
              <a:t>a </a:t>
            </a:r>
            <a:r>
              <a:rPr spc="-15" dirty="0">
                <a:latin typeface="Calibri"/>
                <a:cs typeface="Calibri"/>
              </a:rPr>
              <a:t>través </a:t>
            </a:r>
            <a:r>
              <a:rPr dirty="0">
                <a:latin typeface="Calibri"/>
                <a:cs typeface="Calibri"/>
              </a:rPr>
              <a:t>de </a:t>
            </a:r>
            <a:r>
              <a:rPr spc="-5" dirty="0">
                <a:latin typeface="Calibri"/>
                <a:cs typeface="Calibri"/>
              </a:rPr>
              <a:t>la </a:t>
            </a:r>
            <a:r>
              <a:rPr b="1" spc="-5" dirty="0">
                <a:latin typeface="Calibri"/>
                <a:cs typeface="Calibri"/>
              </a:rPr>
              <a:t>Deuda  </a:t>
            </a:r>
            <a:r>
              <a:rPr b="1" spc="-15" dirty="0">
                <a:latin typeface="Calibri"/>
                <a:cs typeface="Calibri"/>
              </a:rPr>
              <a:t>Estatal Garantizada </a:t>
            </a:r>
            <a:r>
              <a:rPr b="1" spc="-5" dirty="0">
                <a:latin typeface="Calibri"/>
                <a:cs typeface="Calibri"/>
              </a:rPr>
              <a:t>(DEG)</a:t>
            </a:r>
            <a:r>
              <a:rPr spc="-5" dirty="0">
                <a:latin typeface="Calibri"/>
                <a:cs typeface="Calibri"/>
              </a:rPr>
              <a:t>, </a:t>
            </a:r>
            <a:r>
              <a:rPr dirty="0">
                <a:latin typeface="Calibri"/>
                <a:cs typeface="Calibri"/>
              </a:rPr>
              <a:t>se </a:t>
            </a:r>
            <a:r>
              <a:rPr spc="-10" dirty="0">
                <a:latin typeface="Calibri"/>
                <a:cs typeface="Calibri"/>
              </a:rPr>
              <a:t>deberá </a:t>
            </a:r>
            <a:r>
              <a:rPr spc="-5" dirty="0">
                <a:latin typeface="Calibri"/>
                <a:cs typeface="Calibri"/>
              </a:rPr>
              <a:t>especificar </a:t>
            </a:r>
            <a:r>
              <a:rPr dirty="0">
                <a:latin typeface="Calibri"/>
                <a:cs typeface="Calibri"/>
              </a:rPr>
              <a:t>que </a:t>
            </a:r>
            <a:r>
              <a:rPr spc="-5" dirty="0">
                <a:latin typeface="Calibri"/>
                <a:cs typeface="Calibri"/>
              </a:rPr>
              <a:t>cada Institución  </a:t>
            </a:r>
            <a:r>
              <a:rPr spc="-10" dirty="0">
                <a:latin typeface="Calibri"/>
                <a:cs typeface="Calibri"/>
              </a:rPr>
              <a:t>Financiera presente </a:t>
            </a:r>
            <a:r>
              <a:rPr spc="-5" dirty="0">
                <a:latin typeface="Calibri"/>
                <a:cs typeface="Calibri"/>
              </a:rPr>
              <a:t>dos </a:t>
            </a:r>
            <a:r>
              <a:rPr spc="-15" dirty="0">
                <a:latin typeface="Calibri"/>
                <a:cs typeface="Calibri"/>
              </a:rPr>
              <a:t>ofertas: </a:t>
            </a:r>
            <a:r>
              <a:rPr spc="-10" dirty="0">
                <a:latin typeface="Calibri"/>
                <a:cs typeface="Calibri"/>
              </a:rPr>
              <a:t>con </a:t>
            </a:r>
            <a:r>
              <a:rPr dirty="0">
                <a:latin typeface="Calibri"/>
                <a:cs typeface="Calibri"/>
              </a:rPr>
              <a:t>y </a:t>
            </a:r>
            <a:r>
              <a:rPr spc="-5" dirty="0">
                <a:latin typeface="Calibri"/>
                <a:cs typeface="Calibri"/>
              </a:rPr>
              <a:t>sin</a:t>
            </a:r>
            <a:r>
              <a:rPr spc="95" dirty="0">
                <a:latin typeface="Calibri"/>
                <a:cs typeface="Calibri"/>
              </a:rPr>
              <a:t> </a:t>
            </a:r>
            <a:r>
              <a:rPr spc="-10" dirty="0">
                <a:latin typeface="Calibri"/>
                <a:cs typeface="Calibri"/>
              </a:rPr>
              <a:t>DEG.</a:t>
            </a:r>
            <a:endParaRPr dirty="0">
              <a:latin typeface="Calibri"/>
              <a:cs typeface="Calibri"/>
            </a:endParaRPr>
          </a:p>
        </p:txBody>
      </p:sp>
      <p:sp>
        <p:nvSpPr>
          <p:cNvPr id="6" name="object 6"/>
          <p:cNvSpPr/>
          <p:nvPr/>
        </p:nvSpPr>
        <p:spPr>
          <a:xfrm>
            <a:off x="2258568" y="1805940"/>
            <a:ext cx="97536" cy="345947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307336" y="2080260"/>
            <a:ext cx="0" cy="2819400"/>
          </a:xfrm>
          <a:custGeom>
            <a:avLst/>
            <a:gdLst/>
            <a:ahLst/>
            <a:cxnLst/>
            <a:rect l="l" t="t" r="r" b="b"/>
            <a:pathLst>
              <a:path h="2819400">
                <a:moveTo>
                  <a:pt x="0" y="0"/>
                </a:moveTo>
                <a:lnTo>
                  <a:pt x="0" y="2819400"/>
                </a:lnTo>
              </a:path>
            </a:pathLst>
          </a:custGeom>
          <a:ln w="12191">
            <a:solidFill>
              <a:srgbClr val="000000"/>
            </a:solidFill>
            <a:prstDash val="sysDot"/>
          </a:ln>
        </p:spPr>
        <p:txBody>
          <a:bodyPr wrap="square" lIns="0" tIns="0" rIns="0" bIns="0" rtlCol="0"/>
          <a:lstStyle/>
          <a:p>
            <a:endParaRPr/>
          </a:p>
        </p:txBody>
      </p:sp>
      <p:sp>
        <p:nvSpPr>
          <p:cNvPr id="9" name="object 9"/>
          <p:cNvSpPr/>
          <p:nvPr/>
        </p:nvSpPr>
        <p:spPr>
          <a:xfrm>
            <a:off x="2098549" y="4899660"/>
            <a:ext cx="7508875" cy="923925"/>
          </a:xfrm>
          <a:custGeom>
            <a:avLst/>
            <a:gdLst/>
            <a:ahLst/>
            <a:cxnLst/>
            <a:rect l="l" t="t" r="r" b="b"/>
            <a:pathLst>
              <a:path w="7508875" h="923925">
                <a:moveTo>
                  <a:pt x="0" y="923543"/>
                </a:moveTo>
                <a:lnTo>
                  <a:pt x="7508748" y="923543"/>
                </a:lnTo>
                <a:lnTo>
                  <a:pt x="7508748" y="0"/>
                </a:lnTo>
                <a:lnTo>
                  <a:pt x="0" y="0"/>
                </a:lnTo>
                <a:lnTo>
                  <a:pt x="0" y="923543"/>
                </a:lnTo>
                <a:close/>
              </a:path>
            </a:pathLst>
          </a:custGeom>
          <a:solidFill>
            <a:srgbClr val="464649"/>
          </a:solidFill>
        </p:spPr>
        <p:txBody>
          <a:bodyPr wrap="square" lIns="0" tIns="0" rIns="0" bIns="0" rtlCol="0"/>
          <a:lstStyle/>
          <a:p>
            <a:endParaRPr/>
          </a:p>
        </p:txBody>
      </p:sp>
      <p:sp>
        <p:nvSpPr>
          <p:cNvPr id="10" name="object 10"/>
          <p:cNvSpPr txBox="1"/>
          <p:nvPr/>
        </p:nvSpPr>
        <p:spPr>
          <a:xfrm>
            <a:off x="2177287" y="4918659"/>
            <a:ext cx="6966584" cy="848994"/>
          </a:xfrm>
          <a:prstGeom prst="rect">
            <a:avLst/>
          </a:prstGeom>
        </p:spPr>
        <p:txBody>
          <a:bodyPr vert="horz" wrap="square" lIns="0" tIns="12700" rIns="0" bIns="0" rtlCol="0">
            <a:spAutoFit/>
          </a:bodyPr>
          <a:lstStyle/>
          <a:p>
            <a:pPr marL="12700" marR="5080" algn="just">
              <a:spcBef>
                <a:spcPts val="100"/>
              </a:spcBef>
            </a:pPr>
            <a:r>
              <a:rPr b="1" spc="-5" dirty="0">
                <a:solidFill>
                  <a:srgbClr val="FFFFFF"/>
                </a:solidFill>
                <a:latin typeface="Candara"/>
                <a:cs typeface="Candara"/>
              </a:rPr>
              <a:t>Las </a:t>
            </a:r>
            <a:r>
              <a:rPr b="1" dirty="0">
                <a:solidFill>
                  <a:srgbClr val="FFFFFF"/>
                </a:solidFill>
                <a:latin typeface="Candara"/>
                <a:cs typeface="Candara"/>
              </a:rPr>
              <a:t>Ofertas </a:t>
            </a:r>
            <a:r>
              <a:rPr b="1" spc="-5" dirty="0">
                <a:solidFill>
                  <a:srgbClr val="FFFFFF"/>
                </a:solidFill>
                <a:latin typeface="Candara"/>
                <a:cs typeface="Candara"/>
              </a:rPr>
              <a:t>presentadas </a:t>
            </a:r>
            <a:r>
              <a:rPr b="1" dirty="0">
                <a:solidFill>
                  <a:srgbClr val="FFFFFF"/>
                </a:solidFill>
                <a:latin typeface="Candara"/>
                <a:cs typeface="Candara"/>
              </a:rPr>
              <a:t>por las </a:t>
            </a:r>
            <a:r>
              <a:rPr b="1" spc="-5" dirty="0">
                <a:solidFill>
                  <a:srgbClr val="FFFFFF"/>
                </a:solidFill>
                <a:latin typeface="Candara"/>
                <a:cs typeface="Candara"/>
              </a:rPr>
              <a:t>Instituciones Financieras </a:t>
            </a:r>
            <a:r>
              <a:rPr b="1" dirty="0">
                <a:solidFill>
                  <a:srgbClr val="FFFFFF"/>
                </a:solidFill>
                <a:latin typeface="Candara"/>
                <a:cs typeface="Candara"/>
              </a:rPr>
              <a:t>podrán </a:t>
            </a:r>
            <a:r>
              <a:rPr b="1" spc="-5" dirty="0">
                <a:solidFill>
                  <a:srgbClr val="FFFFFF"/>
                </a:solidFill>
                <a:latin typeface="Candara"/>
                <a:cs typeface="Candara"/>
              </a:rPr>
              <a:t>diferir  entre sí, siempre </a:t>
            </a:r>
            <a:r>
              <a:rPr b="1" dirty="0">
                <a:solidFill>
                  <a:srgbClr val="FFFFFF"/>
                </a:solidFill>
                <a:latin typeface="Candara"/>
                <a:cs typeface="Candara"/>
              </a:rPr>
              <a:t>y </a:t>
            </a:r>
            <a:r>
              <a:rPr b="1" spc="-5" dirty="0">
                <a:solidFill>
                  <a:srgbClr val="FFFFFF"/>
                </a:solidFill>
                <a:latin typeface="Candara"/>
                <a:cs typeface="Candara"/>
              </a:rPr>
              <a:t>cuando </a:t>
            </a:r>
            <a:r>
              <a:rPr b="1" dirty="0">
                <a:solidFill>
                  <a:srgbClr val="FFFFFF"/>
                </a:solidFill>
                <a:latin typeface="Candara"/>
                <a:cs typeface="Candara"/>
              </a:rPr>
              <a:t>,cumplan </a:t>
            </a:r>
            <a:r>
              <a:rPr b="1" spc="-5" dirty="0">
                <a:solidFill>
                  <a:srgbClr val="FFFFFF"/>
                </a:solidFill>
                <a:latin typeface="Candara"/>
                <a:cs typeface="Candara"/>
              </a:rPr>
              <a:t>con </a:t>
            </a:r>
            <a:r>
              <a:rPr b="1" dirty="0">
                <a:solidFill>
                  <a:srgbClr val="FFFFFF"/>
                </a:solidFill>
                <a:latin typeface="Candara"/>
                <a:cs typeface="Candara"/>
              </a:rPr>
              <a:t>las </a:t>
            </a:r>
            <a:r>
              <a:rPr b="1" spc="-5" dirty="0">
                <a:solidFill>
                  <a:srgbClr val="FFFFFF"/>
                </a:solidFill>
                <a:latin typeface="Candara"/>
                <a:cs typeface="Candara"/>
              </a:rPr>
              <a:t>condiciones previstas en </a:t>
            </a:r>
            <a:r>
              <a:rPr b="1" dirty="0">
                <a:solidFill>
                  <a:srgbClr val="FFFFFF"/>
                </a:solidFill>
                <a:latin typeface="Candara"/>
                <a:cs typeface="Candara"/>
              </a:rPr>
              <a:t>la  </a:t>
            </a:r>
            <a:r>
              <a:rPr b="1" spc="-5" dirty="0">
                <a:solidFill>
                  <a:srgbClr val="FFFFFF"/>
                </a:solidFill>
                <a:latin typeface="Candara"/>
                <a:cs typeface="Candara"/>
              </a:rPr>
              <a:t>convocatoria del Ente</a:t>
            </a:r>
            <a:r>
              <a:rPr b="1" spc="-40" dirty="0">
                <a:solidFill>
                  <a:srgbClr val="FFFFFF"/>
                </a:solidFill>
                <a:latin typeface="Candara"/>
                <a:cs typeface="Candara"/>
              </a:rPr>
              <a:t> </a:t>
            </a:r>
            <a:r>
              <a:rPr b="1" spc="-5" dirty="0">
                <a:solidFill>
                  <a:srgbClr val="FFFFFF"/>
                </a:solidFill>
                <a:latin typeface="Candara"/>
                <a:cs typeface="Candara"/>
              </a:rPr>
              <a:t>Público.</a:t>
            </a:r>
            <a:endParaRPr>
              <a:latin typeface="Candara"/>
              <a:cs typeface="Candara"/>
            </a:endParaRPr>
          </a:p>
        </p:txBody>
      </p:sp>
      <p:sp>
        <p:nvSpPr>
          <p:cNvPr id="11" name="object 11"/>
          <p:cNvSpPr/>
          <p:nvPr/>
        </p:nvSpPr>
        <p:spPr>
          <a:xfrm>
            <a:off x="2055876" y="1545336"/>
            <a:ext cx="2805684" cy="600456"/>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2051304" y="1528572"/>
            <a:ext cx="2813304" cy="725424"/>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2098548" y="1565147"/>
            <a:ext cx="2720340" cy="515620"/>
          </a:xfrm>
          <a:custGeom>
            <a:avLst/>
            <a:gdLst/>
            <a:ahLst/>
            <a:cxnLst/>
            <a:rect l="l" t="t" r="r" b="b"/>
            <a:pathLst>
              <a:path w="2720340" h="515619">
                <a:moveTo>
                  <a:pt x="0" y="515112"/>
                </a:moveTo>
                <a:lnTo>
                  <a:pt x="2720340" y="515112"/>
                </a:lnTo>
                <a:lnTo>
                  <a:pt x="2720340" y="0"/>
                </a:lnTo>
                <a:lnTo>
                  <a:pt x="0" y="0"/>
                </a:lnTo>
                <a:lnTo>
                  <a:pt x="0" y="515112"/>
                </a:lnTo>
                <a:close/>
              </a:path>
            </a:pathLst>
          </a:custGeom>
          <a:solidFill>
            <a:srgbClr val="3B623B"/>
          </a:solidFill>
        </p:spPr>
        <p:txBody>
          <a:bodyPr wrap="square" lIns="0" tIns="0" rIns="0" bIns="0" rtlCol="0" anchor="ctr"/>
          <a:lstStyle/>
          <a:p>
            <a:r>
              <a:rPr lang="es-MX" sz="2400" b="1" dirty="0" smtClean="0">
                <a:solidFill>
                  <a:schemeClr val="bg1"/>
                </a:solidFill>
                <a:latin typeface="Candara" panose="020E0502030303020204" pitchFamily="34" charset="0"/>
              </a:rPr>
              <a:t>Adicionalmente…</a:t>
            </a:r>
            <a:endParaRPr sz="2400" b="1" dirty="0">
              <a:solidFill>
                <a:schemeClr val="bg1"/>
              </a:solidFill>
              <a:latin typeface="Candara" panose="020E0502030303020204" pitchFamily="34" charset="0"/>
            </a:endParaRPr>
          </a:p>
        </p:txBody>
      </p:sp>
      <p:sp>
        <p:nvSpPr>
          <p:cNvPr id="16" name="Título 1"/>
          <p:cNvSpPr txBox="1">
            <a:spLocks/>
          </p:cNvSpPr>
          <p:nvPr/>
        </p:nvSpPr>
        <p:spPr>
          <a:xfrm>
            <a:off x="2487304" y="0"/>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smtClean="0">
                <a:latin typeface="Arial Narrow" panose="020B0606020202030204" pitchFamily="34" charset="0"/>
                <a:cs typeface="Segoe UI Light" panose="020B0502040204020203" pitchFamily="34" charset="0"/>
              </a:rPr>
              <a:t>CONVOCATORIA</a:t>
            </a:r>
            <a:endParaRPr lang="es-MX" sz="2800" b="1" cap="all" dirty="0">
              <a:latin typeface="Arial Narrow" panose="020B0606020202030204" pitchFamily="34" charset="0"/>
              <a:cs typeface="Segoe UI Light" panose="020B0502040204020203" pitchFamily="34" charset="0"/>
            </a:endParaRPr>
          </a:p>
        </p:txBody>
      </p:sp>
    </p:spTree>
    <p:extLst>
      <p:ext uri="{BB962C8B-B14F-4D97-AF65-F5344CB8AC3E}">
        <p14:creationId xmlns:p14="http://schemas.microsoft.com/office/powerpoint/2010/main" val="12148661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838944" y="128015"/>
            <a:ext cx="673735" cy="516890"/>
          </a:xfrm>
          <a:custGeom>
            <a:avLst/>
            <a:gdLst/>
            <a:ahLst/>
            <a:cxnLst/>
            <a:rect l="l" t="t" r="r" b="b"/>
            <a:pathLst>
              <a:path w="673734" h="516890">
                <a:moveTo>
                  <a:pt x="336803" y="0"/>
                </a:moveTo>
                <a:lnTo>
                  <a:pt x="282162" y="3382"/>
                </a:lnTo>
                <a:lnTo>
                  <a:pt x="230331" y="13173"/>
                </a:lnTo>
                <a:lnTo>
                  <a:pt x="182004" y="28841"/>
                </a:lnTo>
                <a:lnTo>
                  <a:pt x="137873" y="49853"/>
                </a:lnTo>
                <a:lnTo>
                  <a:pt x="98631" y="75676"/>
                </a:lnTo>
                <a:lnTo>
                  <a:pt x="64971" y="105777"/>
                </a:lnTo>
                <a:lnTo>
                  <a:pt x="37585" y="139625"/>
                </a:lnTo>
                <a:lnTo>
                  <a:pt x="17166" y="176686"/>
                </a:lnTo>
                <a:lnTo>
                  <a:pt x="4407" y="216428"/>
                </a:lnTo>
                <a:lnTo>
                  <a:pt x="0" y="258317"/>
                </a:lnTo>
                <a:lnTo>
                  <a:pt x="4407" y="300207"/>
                </a:lnTo>
                <a:lnTo>
                  <a:pt x="17166" y="339949"/>
                </a:lnTo>
                <a:lnTo>
                  <a:pt x="37585" y="377010"/>
                </a:lnTo>
                <a:lnTo>
                  <a:pt x="64971" y="410858"/>
                </a:lnTo>
                <a:lnTo>
                  <a:pt x="98631" y="440959"/>
                </a:lnTo>
                <a:lnTo>
                  <a:pt x="137873" y="466782"/>
                </a:lnTo>
                <a:lnTo>
                  <a:pt x="182004" y="487794"/>
                </a:lnTo>
                <a:lnTo>
                  <a:pt x="230331" y="503462"/>
                </a:lnTo>
                <a:lnTo>
                  <a:pt x="282162" y="513253"/>
                </a:lnTo>
                <a:lnTo>
                  <a:pt x="336803" y="516635"/>
                </a:lnTo>
                <a:lnTo>
                  <a:pt x="391445" y="513253"/>
                </a:lnTo>
                <a:lnTo>
                  <a:pt x="443276" y="503462"/>
                </a:lnTo>
                <a:lnTo>
                  <a:pt x="491603" y="487794"/>
                </a:lnTo>
                <a:lnTo>
                  <a:pt x="535734" y="466782"/>
                </a:lnTo>
                <a:lnTo>
                  <a:pt x="574976" y="440959"/>
                </a:lnTo>
                <a:lnTo>
                  <a:pt x="608636" y="410858"/>
                </a:lnTo>
                <a:lnTo>
                  <a:pt x="636022" y="377010"/>
                </a:lnTo>
                <a:lnTo>
                  <a:pt x="656441" y="339949"/>
                </a:lnTo>
                <a:lnTo>
                  <a:pt x="669200" y="300207"/>
                </a:lnTo>
                <a:lnTo>
                  <a:pt x="673607" y="258317"/>
                </a:lnTo>
                <a:lnTo>
                  <a:pt x="669200" y="216428"/>
                </a:lnTo>
                <a:lnTo>
                  <a:pt x="656441" y="176686"/>
                </a:lnTo>
                <a:lnTo>
                  <a:pt x="636022" y="139625"/>
                </a:lnTo>
                <a:lnTo>
                  <a:pt x="608636" y="105777"/>
                </a:lnTo>
                <a:lnTo>
                  <a:pt x="574976" y="75676"/>
                </a:lnTo>
                <a:lnTo>
                  <a:pt x="535734" y="49853"/>
                </a:lnTo>
                <a:lnTo>
                  <a:pt x="491603" y="28841"/>
                </a:lnTo>
                <a:lnTo>
                  <a:pt x="443276" y="13173"/>
                </a:lnTo>
                <a:lnTo>
                  <a:pt x="391445" y="3382"/>
                </a:lnTo>
                <a:lnTo>
                  <a:pt x="336803" y="0"/>
                </a:lnTo>
                <a:close/>
              </a:path>
            </a:pathLst>
          </a:custGeom>
          <a:solidFill>
            <a:srgbClr val="FFFFFF"/>
          </a:solidFill>
        </p:spPr>
        <p:txBody>
          <a:bodyPr wrap="square" lIns="0" tIns="0" rIns="0" bIns="0" rtlCol="0"/>
          <a:lstStyle/>
          <a:p>
            <a:endParaRPr/>
          </a:p>
        </p:txBody>
      </p:sp>
      <p:graphicFrame>
        <p:nvGraphicFramePr>
          <p:cNvPr id="6" name="object 6"/>
          <p:cNvGraphicFramePr>
            <a:graphicFrameLocks noGrp="1"/>
          </p:cNvGraphicFramePr>
          <p:nvPr/>
        </p:nvGraphicFramePr>
        <p:xfrm>
          <a:off x="2203246" y="2576576"/>
          <a:ext cx="7626347" cy="1046478"/>
        </p:xfrm>
        <a:graphic>
          <a:graphicData uri="http://schemas.openxmlformats.org/drawingml/2006/table">
            <a:tbl>
              <a:tblPr firstRow="1" bandRow="1">
                <a:tableStyleId>{2D5ABB26-0587-4C30-8999-92F81FD0307C}</a:tableStyleId>
              </a:tblPr>
              <a:tblGrid>
                <a:gridCol w="1345565">
                  <a:extLst>
                    <a:ext uri="{9D8B030D-6E8A-4147-A177-3AD203B41FA5}">
                      <a16:colId xmlns:a16="http://schemas.microsoft.com/office/drawing/2014/main" xmlns="" val="20000"/>
                    </a:ext>
                  </a:extLst>
                </a:gridCol>
                <a:gridCol w="1217930">
                  <a:extLst>
                    <a:ext uri="{9D8B030D-6E8A-4147-A177-3AD203B41FA5}">
                      <a16:colId xmlns:a16="http://schemas.microsoft.com/office/drawing/2014/main" xmlns="" val="20001"/>
                    </a:ext>
                  </a:extLst>
                </a:gridCol>
                <a:gridCol w="1054100">
                  <a:extLst>
                    <a:ext uri="{9D8B030D-6E8A-4147-A177-3AD203B41FA5}">
                      <a16:colId xmlns:a16="http://schemas.microsoft.com/office/drawing/2014/main" xmlns="" val="20002"/>
                    </a:ext>
                  </a:extLst>
                </a:gridCol>
                <a:gridCol w="1090929">
                  <a:extLst>
                    <a:ext uri="{9D8B030D-6E8A-4147-A177-3AD203B41FA5}">
                      <a16:colId xmlns:a16="http://schemas.microsoft.com/office/drawing/2014/main" xmlns="" val="20003"/>
                    </a:ext>
                  </a:extLst>
                </a:gridCol>
                <a:gridCol w="1221104">
                  <a:extLst>
                    <a:ext uri="{9D8B030D-6E8A-4147-A177-3AD203B41FA5}">
                      <a16:colId xmlns:a16="http://schemas.microsoft.com/office/drawing/2014/main" xmlns="" val="20004"/>
                    </a:ext>
                  </a:extLst>
                </a:gridCol>
                <a:gridCol w="745490">
                  <a:extLst>
                    <a:ext uri="{9D8B030D-6E8A-4147-A177-3AD203B41FA5}">
                      <a16:colId xmlns:a16="http://schemas.microsoft.com/office/drawing/2014/main" xmlns="" val="20005"/>
                    </a:ext>
                  </a:extLst>
                </a:gridCol>
                <a:gridCol w="951229">
                  <a:extLst>
                    <a:ext uri="{9D8B030D-6E8A-4147-A177-3AD203B41FA5}">
                      <a16:colId xmlns:a16="http://schemas.microsoft.com/office/drawing/2014/main" xmlns="" val="20006"/>
                    </a:ext>
                  </a:extLst>
                </a:gridCol>
              </a:tblGrid>
              <a:tr h="206756">
                <a:tc rowSpan="2">
                  <a:txBody>
                    <a:bodyPr/>
                    <a:lstStyle/>
                    <a:p>
                      <a:pPr>
                        <a:lnSpc>
                          <a:spcPct val="100000"/>
                        </a:lnSpc>
                        <a:spcBef>
                          <a:spcPts val="35"/>
                        </a:spcBef>
                      </a:pPr>
                      <a:endParaRPr sz="850">
                        <a:latin typeface="Times New Roman"/>
                        <a:cs typeface="Times New Roman"/>
                      </a:endParaRPr>
                    </a:p>
                    <a:p>
                      <a:pPr marL="106045">
                        <a:lnSpc>
                          <a:spcPct val="100000"/>
                        </a:lnSpc>
                      </a:pPr>
                      <a:r>
                        <a:rPr sz="1050" b="0" spc="-5" dirty="0">
                          <a:solidFill>
                            <a:srgbClr val="FFFFFF"/>
                          </a:solidFill>
                          <a:latin typeface="Calibri Light"/>
                          <a:cs typeface="Calibri Light"/>
                        </a:rPr>
                        <a:t>Institución</a:t>
                      </a:r>
                      <a:r>
                        <a:rPr sz="1050" b="0" spc="-75" dirty="0">
                          <a:solidFill>
                            <a:srgbClr val="FFFFFF"/>
                          </a:solidFill>
                          <a:latin typeface="Calibri Light"/>
                          <a:cs typeface="Calibri Light"/>
                        </a:rPr>
                        <a:t> </a:t>
                      </a:r>
                      <a:r>
                        <a:rPr sz="1050" b="0" spc="-5" dirty="0">
                          <a:solidFill>
                            <a:srgbClr val="FFFFFF"/>
                          </a:solidFill>
                          <a:latin typeface="Calibri Light"/>
                          <a:cs typeface="Calibri Light"/>
                        </a:rPr>
                        <a:t>Financiera</a:t>
                      </a:r>
                      <a:endParaRPr sz="1050">
                        <a:latin typeface="Calibri Light"/>
                        <a:cs typeface="Calibri Light"/>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rowSpan="2">
                  <a:txBody>
                    <a:bodyPr/>
                    <a:lstStyle/>
                    <a:p>
                      <a:pPr>
                        <a:lnSpc>
                          <a:spcPct val="100000"/>
                        </a:lnSpc>
                        <a:spcBef>
                          <a:spcPts val="35"/>
                        </a:spcBef>
                      </a:pPr>
                      <a:endParaRPr sz="850">
                        <a:latin typeface="Times New Roman"/>
                        <a:cs typeface="Times New Roman"/>
                      </a:endParaRPr>
                    </a:p>
                    <a:p>
                      <a:pPr marL="116839">
                        <a:lnSpc>
                          <a:spcPct val="100000"/>
                        </a:lnSpc>
                      </a:pPr>
                      <a:r>
                        <a:rPr sz="1050" b="0" dirty="0">
                          <a:solidFill>
                            <a:srgbClr val="FFFFFF"/>
                          </a:solidFill>
                          <a:latin typeface="Calibri Light"/>
                          <a:cs typeface="Calibri Light"/>
                        </a:rPr>
                        <a:t>Tipo de</a:t>
                      </a:r>
                      <a:r>
                        <a:rPr sz="1050" b="0" spc="-95" dirty="0">
                          <a:solidFill>
                            <a:srgbClr val="FFFFFF"/>
                          </a:solidFill>
                          <a:latin typeface="Calibri Light"/>
                          <a:cs typeface="Calibri Light"/>
                        </a:rPr>
                        <a:t> </a:t>
                      </a:r>
                      <a:r>
                        <a:rPr sz="1050" b="0" spc="-5" dirty="0">
                          <a:solidFill>
                            <a:srgbClr val="FFFFFF"/>
                          </a:solidFill>
                          <a:latin typeface="Calibri Light"/>
                          <a:cs typeface="Calibri Light"/>
                        </a:rPr>
                        <a:t>Obligación</a:t>
                      </a:r>
                      <a:endParaRPr sz="1050">
                        <a:latin typeface="Calibri Light"/>
                        <a:cs typeface="Calibri Light"/>
                      </a:endParaRPr>
                    </a:p>
                  </a:txBody>
                  <a:tcPr marL="0" marR="0" marT="4445" marB="0">
                    <a:lnL w="12700">
                      <a:solidFill>
                        <a:srgbClr val="FFFFFF"/>
                      </a:solidFill>
                      <a:prstDash val="solid"/>
                    </a:lnL>
                    <a:lnR w="19050">
                      <a:solidFill>
                        <a:srgbClr val="FFFFFF"/>
                      </a:solidFill>
                      <a:prstDash val="solid"/>
                    </a:lnR>
                    <a:lnT w="12700">
                      <a:solidFill>
                        <a:srgbClr val="FFFFFF"/>
                      </a:solidFill>
                      <a:prstDash val="solid"/>
                    </a:lnT>
                    <a:lnB w="38100">
                      <a:solidFill>
                        <a:srgbClr val="FFFFFF"/>
                      </a:solidFill>
                      <a:prstDash val="solid"/>
                    </a:lnB>
                    <a:solidFill>
                      <a:srgbClr val="6C0000"/>
                    </a:solidFill>
                  </a:tcPr>
                </a:tc>
                <a:tc rowSpan="2">
                  <a:txBody>
                    <a:bodyPr/>
                    <a:lstStyle/>
                    <a:p>
                      <a:pPr>
                        <a:lnSpc>
                          <a:spcPct val="100000"/>
                        </a:lnSpc>
                        <a:spcBef>
                          <a:spcPts val="35"/>
                        </a:spcBef>
                      </a:pPr>
                      <a:endParaRPr sz="850">
                        <a:latin typeface="Times New Roman"/>
                        <a:cs typeface="Times New Roman"/>
                      </a:endParaRPr>
                    </a:p>
                    <a:p>
                      <a:pPr marL="92710">
                        <a:lnSpc>
                          <a:spcPct val="100000"/>
                        </a:lnSpc>
                      </a:pPr>
                      <a:r>
                        <a:rPr sz="1050" b="0" spc="-5" dirty="0">
                          <a:solidFill>
                            <a:srgbClr val="FFFFFF"/>
                          </a:solidFill>
                          <a:latin typeface="Calibri Light"/>
                          <a:cs typeface="Calibri Light"/>
                        </a:rPr>
                        <a:t>Monto</a:t>
                      </a:r>
                      <a:r>
                        <a:rPr sz="1050" b="0" spc="-70" dirty="0">
                          <a:solidFill>
                            <a:srgbClr val="FFFFFF"/>
                          </a:solidFill>
                          <a:latin typeface="Calibri Light"/>
                          <a:cs typeface="Calibri Light"/>
                        </a:rPr>
                        <a:t> </a:t>
                      </a:r>
                      <a:r>
                        <a:rPr sz="1050" b="0" spc="-5" dirty="0">
                          <a:solidFill>
                            <a:srgbClr val="FFFFFF"/>
                          </a:solidFill>
                          <a:latin typeface="Calibri Light"/>
                          <a:cs typeface="Calibri Light"/>
                        </a:rPr>
                        <a:t>Ofertado</a:t>
                      </a:r>
                      <a:endParaRPr sz="1050">
                        <a:latin typeface="Calibri Light"/>
                        <a:cs typeface="Calibri Light"/>
                      </a:endParaRPr>
                    </a:p>
                  </a:txBody>
                  <a:tcPr marL="0" marR="0" marT="4445" marB="0">
                    <a:lnL w="1905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6C0000"/>
                    </a:solidFill>
                  </a:tcPr>
                </a:tc>
                <a:tc gridSpan="2">
                  <a:txBody>
                    <a:bodyPr/>
                    <a:lstStyle/>
                    <a:p>
                      <a:pPr marL="499745">
                        <a:lnSpc>
                          <a:spcPct val="100000"/>
                        </a:lnSpc>
                        <a:spcBef>
                          <a:spcPts val="155"/>
                        </a:spcBef>
                      </a:pPr>
                      <a:r>
                        <a:rPr sz="1000" b="1" spc="-5" dirty="0">
                          <a:solidFill>
                            <a:srgbClr val="FFFFFF"/>
                          </a:solidFill>
                          <a:latin typeface="Candara"/>
                          <a:cs typeface="Candara"/>
                        </a:rPr>
                        <a:t>Tasa de </a:t>
                      </a:r>
                      <a:r>
                        <a:rPr sz="1000" b="1" dirty="0">
                          <a:solidFill>
                            <a:srgbClr val="FFFFFF"/>
                          </a:solidFill>
                          <a:latin typeface="Candara"/>
                          <a:cs typeface="Candara"/>
                        </a:rPr>
                        <a:t>Interés</a:t>
                      </a:r>
                      <a:r>
                        <a:rPr sz="1000" b="1" spc="-30" dirty="0">
                          <a:solidFill>
                            <a:srgbClr val="FFFFFF"/>
                          </a:solidFill>
                          <a:latin typeface="Candara"/>
                          <a:cs typeface="Candara"/>
                        </a:rPr>
                        <a:t> </a:t>
                      </a:r>
                      <a:r>
                        <a:rPr sz="1000" b="1" spc="-5" dirty="0">
                          <a:solidFill>
                            <a:srgbClr val="FFFFFF"/>
                          </a:solidFill>
                          <a:latin typeface="Candara"/>
                          <a:cs typeface="Candara"/>
                        </a:rPr>
                        <a:t>Ofrecida</a:t>
                      </a:r>
                      <a:endParaRPr sz="1000">
                        <a:latin typeface="Candara"/>
                        <a:cs typeface="Candara"/>
                      </a:endParaRPr>
                    </a:p>
                  </a:txBody>
                  <a:tcPr marL="0" marR="0" marT="19685"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hMerge="1">
                  <a:txBody>
                    <a:bodyPr/>
                    <a:lstStyle/>
                    <a:p>
                      <a:endParaRPr/>
                    </a:p>
                  </a:txBody>
                  <a:tcPr marL="0" marR="0" marT="0" marB="0"/>
                </a:tc>
                <a:tc gridSpan="2">
                  <a:txBody>
                    <a:bodyPr/>
                    <a:lstStyle/>
                    <a:p>
                      <a:pPr marL="536575">
                        <a:lnSpc>
                          <a:spcPts val="1140"/>
                        </a:lnSpc>
                      </a:pPr>
                      <a:r>
                        <a:rPr sz="1000" b="1" spc="-10" dirty="0">
                          <a:solidFill>
                            <a:srgbClr val="FFFFFF"/>
                          </a:solidFill>
                          <a:latin typeface="Candara"/>
                          <a:cs typeface="Candara"/>
                        </a:rPr>
                        <a:t>Plazo</a:t>
                      </a:r>
                      <a:r>
                        <a:rPr sz="1000" b="1" dirty="0">
                          <a:solidFill>
                            <a:srgbClr val="FFFFFF"/>
                          </a:solidFill>
                          <a:latin typeface="Candara"/>
                          <a:cs typeface="Candara"/>
                        </a:rPr>
                        <a:t> </a:t>
                      </a:r>
                      <a:r>
                        <a:rPr sz="1000" b="1" spc="-5" dirty="0">
                          <a:solidFill>
                            <a:srgbClr val="FFFFFF"/>
                          </a:solidFill>
                          <a:latin typeface="Candara"/>
                          <a:cs typeface="Candara"/>
                        </a:rPr>
                        <a:t>(días)</a:t>
                      </a:r>
                      <a:endParaRPr sz="1000">
                        <a:latin typeface="Candara"/>
                        <a:cs typeface="Candar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hMerge="1">
                  <a:txBody>
                    <a:bodyPr/>
                    <a:lstStyle/>
                    <a:p>
                      <a:endParaRPr/>
                    </a:p>
                  </a:txBody>
                  <a:tcPr marL="0" marR="0" marT="0" marB="0"/>
                </a:tc>
                <a:extLst>
                  <a:ext uri="{0D108BD9-81ED-4DB2-BD59-A6C34878D82A}">
                    <a16:rowId xmlns:a16="http://schemas.microsoft.com/office/drawing/2014/main" xmlns="" val="10000"/>
                  </a:ext>
                </a:extLst>
              </a:tr>
              <a:tr h="226694">
                <a:tc vMerge="1">
                  <a:txBody>
                    <a:bodyPr/>
                    <a:lstStyle/>
                    <a:p>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vMerge="1">
                  <a:txBody>
                    <a:bodyPr/>
                    <a:lstStyle/>
                    <a:p>
                      <a:endParaRPr/>
                    </a:p>
                  </a:txBody>
                  <a:tcPr marL="0" marR="0" marT="4445" marB="0">
                    <a:lnL w="12700">
                      <a:solidFill>
                        <a:srgbClr val="FFFFFF"/>
                      </a:solidFill>
                      <a:prstDash val="solid"/>
                    </a:lnL>
                    <a:lnR w="19050">
                      <a:solidFill>
                        <a:srgbClr val="FFFFFF"/>
                      </a:solidFill>
                      <a:prstDash val="solid"/>
                    </a:lnR>
                    <a:lnT w="12700">
                      <a:solidFill>
                        <a:srgbClr val="FFFFFF"/>
                      </a:solidFill>
                      <a:prstDash val="solid"/>
                    </a:lnT>
                    <a:lnB w="38100">
                      <a:solidFill>
                        <a:srgbClr val="FFFFFF"/>
                      </a:solidFill>
                      <a:prstDash val="solid"/>
                    </a:lnB>
                    <a:solidFill>
                      <a:srgbClr val="6C0000"/>
                    </a:solidFill>
                  </a:tcPr>
                </a:tc>
                <a:tc vMerge="1">
                  <a:txBody>
                    <a:bodyPr/>
                    <a:lstStyle/>
                    <a:p>
                      <a:endParaRPr/>
                    </a:p>
                  </a:txBody>
                  <a:tcPr marL="0" marR="0" marT="4445" marB="0">
                    <a:lnL w="1905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6C0000"/>
                    </a:solidFill>
                  </a:tcPr>
                </a:tc>
                <a:tc>
                  <a:txBody>
                    <a:bodyPr/>
                    <a:lstStyle/>
                    <a:p>
                      <a:pPr marL="1905" algn="ctr">
                        <a:lnSpc>
                          <a:spcPct val="100000"/>
                        </a:lnSpc>
                        <a:spcBef>
                          <a:spcPts val="200"/>
                        </a:spcBef>
                      </a:pPr>
                      <a:r>
                        <a:rPr sz="1050" b="0" dirty="0">
                          <a:latin typeface="Calibri Light"/>
                          <a:cs typeface="Calibri Light"/>
                        </a:rPr>
                        <a:t>Tasa</a:t>
                      </a:r>
                      <a:r>
                        <a:rPr sz="1050" b="0" spc="-65" dirty="0">
                          <a:latin typeface="Calibri Light"/>
                          <a:cs typeface="Calibri Light"/>
                        </a:rPr>
                        <a:t> </a:t>
                      </a:r>
                      <a:r>
                        <a:rPr sz="1050" b="0" spc="-5" dirty="0">
                          <a:latin typeface="Calibri Light"/>
                          <a:cs typeface="Calibri Light"/>
                        </a:rPr>
                        <a:t>Variable</a:t>
                      </a:r>
                      <a:endParaRPr sz="1050">
                        <a:latin typeface="Calibri Light"/>
                        <a:cs typeface="Calibri Light"/>
                      </a:endParaRPr>
                    </a:p>
                  </a:txBody>
                  <a:tcPr marL="0" marR="0" marT="25400"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3CACA"/>
                    </a:solidFill>
                  </a:tcPr>
                </a:tc>
                <a:tc>
                  <a:txBody>
                    <a:bodyPr/>
                    <a:lstStyle/>
                    <a:p>
                      <a:pPr marL="4445" algn="ctr">
                        <a:lnSpc>
                          <a:spcPct val="100000"/>
                        </a:lnSpc>
                        <a:spcBef>
                          <a:spcPts val="200"/>
                        </a:spcBef>
                      </a:pPr>
                      <a:r>
                        <a:rPr sz="1050" b="0" spc="-5" dirty="0">
                          <a:latin typeface="Calibri Light"/>
                          <a:cs typeface="Calibri Light"/>
                        </a:rPr>
                        <a:t>Sobretasa </a:t>
                      </a:r>
                      <a:r>
                        <a:rPr sz="1050" b="0" dirty="0">
                          <a:latin typeface="Calibri Light"/>
                          <a:cs typeface="Calibri Light"/>
                        </a:rPr>
                        <a:t>o </a:t>
                      </a:r>
                      <a:r>
                        <a:rPr sz="1050" b="0" spc="5" dirty="0">
                          <a:latin typeface="Calibri Light"/>
                          <a:cs typeface="Calibri Light"/>
                        </a:rPr>
                        <a:t>Tasa</a:t>
                      </a:r>
                      <a:r>
                        <a:rPr sz="1050" b="0" spc="-160" dirty="0">
                          <a:latin typeface="Calibri Light"/>
                          <a:cs typeface="Calibri Light"/>
                        </a:rPr>
                        <a:t> </a:t>
                      </a:r>
                      <a:r>
                        <a:rPr sz="1050" b="0" dirty="0">
                          <a:latin typeface="Calibri Light"/>
                          <a:cs typeface="Calibri Light"/>
                        </a:rPr>
                        <a:t>Fija</a:t>
                      </a:r>
                      <a:endParaRPr sz="1050">
                        <a:latin typeface="Calibri Light"/>
                        <a:cs typeface="Calibri Light"/>
                      </a:endParaRPr>
                    </a:p>
                  </a:txBody>
                  <a:tcPr marL="0" marR="0" marT="254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3CACA"/>
                    </a:solidFill>
                  </a:tcPr>
                </a:tc>
                <a:tc>
                  <a:txBody>
                    <a:bodyPr/>
                    <a:lstStyle/>
                    <a:p>
                      <a:pPr marL="239395">
                        <a:lnSpc>
                          <a:spcPct val="100000"/>
                        </a:lnSpc>
                        <a:spcBef>
                          <a:spcPts val="200"/>
                        </a:spcBef>
                      </a:pPr>
                      <a:r>
                        <a:rPr sz="1050" b="0" spc="-5" dirty="0">
                          <a:latin typeface="Calibri Light"/>
                          <a:cs typeface="Calibri Light"/>
                        </a:rPr>
                        <a:t>Total</a:t>
                      </a:r>
                      <a:endParaRPr sz="1050">
                        <a:latin typeface="Calibri Light"/>
                        <a:cs typeface="Calibri Light"/>
                      </a:endParaRPr>
                    </a:p>
                  </a:txBody>
                  <a:tcPr marL="0" marR="0" marT="254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3CACA"/>
                    </a:solidFill>
                  </a:tcPr>
                </a:tc>
                <a:tc>
                  <a:txBody>
                    <a:bodyPr/>
                    <a:lstStyle/>
                    <a:p>
                      <a:pPr marL="3175" algn="ctr">
                        <a:lnSpc>
                          <a:spcPct val="100000"/>
                        </a:lnSpc>
                        <a:spcBef>
                          <a:spcPts val="200"/>
                        </a:spcBef>
                      </a:pPr>
                      <a:r>
                        <a:rPr sz="1050" b="0" spc="-5" dirty="0">
                          <a:latin typeface="Calibri Light"/>
                          <a:cs typeface="Calibri Light"/>
                        </a:rPr>
                        <a:t>Gracia</a:t>
                      </a:r>
                      <a:endParaRPr sz="1050">
                        <a:latin typeface="Calibri Light"/>
                        <a:cs typeface="Calibri Light"/>
                      </a:endParaRPr>
                    </a:p>
                  </a:txBody>
                  <a:tcPr marL="0" marR="0" marT="254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3CACA"/>
                    </a:solidFill>
                  </a:tcPr>
                </a:tc>
                <a:extLst>
                  <a:ext uri="{0D108BD9-81ED-4DB2-BD59-A6C34878D82A}">
                    <a16:rowId xmlns:a16="http://schemas.microsoft.com/office/drawing/2014/main" xmlns="" val="10001"/>
                  </a:ext>
                </a:extLst>
              </a:tr>
              <a:tr h="306450">
                <a:tc>
                  <a:txBody>
                    <a:bodyPr/>
                    <a:lstStyle/>
                    <a:p>
                      <a:pPr algn="ctr">
                        <a:lnSpc>
                          <a:spcPct val="100000"/>
                        </a:lnSpc>
                        <a:spcBef>
                          <a:spcPts val="515"/>
                        </a:spcBef>
                      </a:pPr>
                      <a:r>
                        <a:rPr sz="1050" b="0" spc="-5" dirty="0">
                          <a:solidFill>
                            <a:srgbClr val="FFFFFF"/>
                          </a:solidFill>
                          <a:latin typeface="Calibri Light"/>
                          <a:cs typeface="Calibri Light"/>
                        </a:rPr>
                        <a:t>Banco</a:t>
                      </a:r>
                      <a:r>
                        <a:rPr sz="1050" b="0" spc="-65" dirty="0">
                          <a:solidFill>
                            <a:srgbClr val="FFFFFF"/>
                          </a:solidFill>
                          <a:latin typeface="Calibri Light"/>
                          <a:cs typeface="Calibri Light"/>
                        </a:rPr>
                        <a:t> </a:t>
                      </a:r>
                      <a:r>
                        <a:rPr sz="1050" b="0" dirty="0">
                          <a:solidFill>
                            <a:srgbClr val="FFFFFF"/>
                          </a:solidFill>
                          <a:latin typeface="Calibri Light"/>
                          <a:cs typeface="Calibri Light"/>
                        </a:rPr>
                        <a:t>A</a:t>
                      </a:r>
                      <a:endParaRPr sz="1050">
                        <a:latin typeface="Calibri Light"/>
                        <a:cs typeface="Calibri Light"/>
                      </a:endParaRPr>
                    </a:p>
                  </a:txBody>
                  <a:tcPr marL="0" marR="0" marT="654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6C0000"/>
                    </a:solidFill>
                  </a:tcPr>
                </a:tc>
                <a:tc>
                  <a:txBody>
                    <a:bodyPr/>
                    <a:lstStyle/>
                    <a:p>
                      <a:pPr marL="1270" algn="ctr">
                        <a:lnSpc>
                          <a:spcPct val="100000"/>
                        </a:lnSpc>
                        <a:spcBef>
                          <a:spcPts val="515"/>
                        </a:spcBef>
                      </a:pPr>
                      <a:r>
                        <a:rPr sz="1050" b="0" spc="-10" dirty="0">
                          <a:latin typeface="Calibri Light"/>
                          <a:cs typeface="Calibri Light"/>
                        </a:rPr>
                        <a:t>Crédito</a:t>
                      </a:r>
                      <a:r>
                        <a:rPr sz="1050" b="0" spc="-55" dirty="0">
                          <a:latin typeface="Calibri Light"/>
                          <a:cs typeface="Calibri Light"/>
                        </a:rPr>
                        <a:t> </a:t>
                      </a:r>
                      <a:r>
                        <a:rPr sz="1050" b="0" spc="-5" dirty="0">
                          <a:latin typeface="Calibri Light"/>
                          <a:cs typeface="Calibri Light"/>
                        </a:rPr>
                        <a:t>Simple</a:t>
                      </a:r>
                      <a:endParaRPr sz="1050">
                        <a:latin typeface="Calibri Light"/>
                        <a:cs typeface="Calibri Light"/>
                      </a:endParaRPr>
                    </a:p>
                  </a:txBody>
                  <a:tcPr marL="0" marR="0" marT="65405" marB="0">
                    <a:lnL w="12700">
                      <a:solidFill>
                        <a:srgbClr val="FFFFFF"/>
                      </a:solidFill>
                      <a:prstDash val="solid"/>
                    </a:lnL>
                    <a:lnR w="19050">
                      <a:solidFill>
                        <a:srgbClr val="FFFFFF"/>
                      </a:solidFill>
                      <a:prstDash val="solid"/>
                    </a:lnR>
                    <a:lnT w="38100">
                      <a:solidFill>
                        <a:srgbClr val="FFFFFF"/>
                      </a:solidFill>
                      <a:prstDash val="solid"/>
                    </a:lnT>
                    <a:lnB w="12700">
                      <a:solidFill>
                        <a:srgbClr val="FFFFFF"/>
                      </a:solidFill>
                      <a:prstDash val="solid"/>
                    </a:lnB>
                    <a:solidFill>
                      <a:srgbClr val="EBE7E7"/>
                    </a:solidFill>
                  </a:tcPr>
                </a:tc>
                <a:tc>
                  <a:txBody>
                    <a:bodyPr/>
                    <a:lstStyle/>
                    <a:p>
                      <a:pPr marL="375920">
                        <a:lnSpc>
                          <a:spcPct val="100000"/>
                        </a:lnSpc>
                        <a:spcBef>
                          <a:spcPts val="515"/>
                        </a:spcBef>
                      </a:pPr>
                      <a:r>
                        <a:rPr sz="1050" b="0" spc="-5" dirty="0">
                          <a:latin typeface="Calibri Light"/>
                          <a:cs typeface="Calibri Light"/>
                        </a:rPr>
                        <a:t>2,000</a:t>
                      </a:r>
                      <a:endParaRPr sz="1050">
                        <a:latin typeface="Calibri Light"/>
                        <a:cs typeface="Calibri Light"/>
                      </a:endParaRPr>
                    </a:p>
                  </a:txBody>
                  <a:tcPr marL="0" marR="0" marT="65405" marB="0">
                    <a:lnL w="1905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BE7E7"/>
                    </a:solidFill>
                  </a:tcPr>
                </a:tc>
                <a:tc>
                  <a:txBody>
                    <a:bodyPr/>
                    <a:lstStyle/>
                    <a:p>
                      <a:pPr marL="635" algn="ctr">
                        <a:lnSpc>
                          <a:spcPct val="100000"/>
                        </a:lnSpc>
                        <a:spcBef>
                          <a:spcPts val="515"/>
                        </a:spcBef>
                      </a:pPr>
                      <a:r>
                        <a:rPr sz="1050" b="0" dirty="0">
                          <a:latin typeface="Calibri Light"/>
                          <a:cs typeface="Calibri Light"/>
                        </a:rPr>
                        <a:t>TIIE</a:t>
                      </a:r>
                      <a:r>
                        <a:rPr sz="1050" b="0" spc="-60" dirty="0">
                          <a:latin typeface="Calibri Light"/>
                          <a:cs typeface="Calibri Light"/>
                        </a:rPr>
                        <a:t> </a:t>
                      </a:r>
                      <a:r>
                        <a:rPr sz="1050" b="0" dirty="0">
                          <a:latin typeface="Calibri Light"/>
                          <a:cs typeface="Calibri Light"/>
                        </a:rPr>
                        <a:t>28</a:t>
                      </a:r>
                      <a:endParaRPr sz="1050">
                        <a:latin typeface="Calibri Light"/>
                        <a:cs typeface="Calibri Light"/>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7"/>
                    </a:solidFill>
                  </a:tcPr>
                </a:tc>
                <a:tc>
                  <a:txBody>
                    <a:bodyPr/>
                    <a:lstStyle/>
                    <a:p>
                      <a:pPr marL="1270" algn="ctr">
                        <a:lnSpc>
                          <a:spcPct val="100000"/>
                        </a:lnSpc>
                        <a:spcBef>
                          <a:spcPts val="515"/>
                        </a:spcBef>
                      </a:pPr>
                      <a:r>
                        <a:rPr sz="1050" b="0" dirty="0">
                          <a:latin typeface="Calibri Light"/>
                          <a:cs typeface="Calibri Light"/>
                        </a:rPr>
                        <a:t>5%</a:t>
                      </a:r>
                      <a:endParaRPr sz="1050">
                        <a:latin typeface="Calibri Light"/>
                        <a:cs typeface="Calibri Light"/>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7"/>
                    </a:solidFill>
                  </a:tcPr>
                </a:tc>
                <a:tc>
                  <a:txBody>
                    <a:bodyPr/>
                    <a:lstStyle/>
                    <a:p>
                      <a:pPr marL="204470">
                        <a:lnSpc>
                          <a:spcPct val="100000"/>
                        </a:lnSpc>
                        <a:spcBef>
                          <a:spcPts val="515"/>
                        </a:spcBef>
                      </a:pPr>
                      <a:r>
                        <a:rPr sz="1050" b="0" spc="-5" dirty="0">
                          <a:latin typeface="Calibri Light"/>
                          <a:cs typeface="Calibri Light"/>
                        </a:rPr>
                        <a:t>10800</a:t>
                      </a:r>
                      <a:endParaRPr sz="1050">
                        <a:latin typeface="Calibri Light"/>
                        <a:cs typeface="Calibri Light"/>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7"/>
                    </a:solidFill>
                  </a:tcPr>
                </a:tc>
                <a:tc>
                  <a:txBody>
                    <a:bodyPr/>
                    <a:lstStyle/>
                    <a:p>
                      <a:pPr marL="1270" algn="ctr">
                        <a:lnSpc>
                          <a:spcPct val="100000"/>
                        </a:lnSpc>
                        <a:spcBef>
                          <a:spcPts val="515"/>
                        </a:spcBef>
                      </a:pPr>
                      <a:r>
                        <a:rPr sz="1050" b="0" dirty="0">
                          <a:latin typeface="Calibri Light"/>
                          <a:cs typeface="Calibri Light"/>
                        </a:rPr>
                        <a:t>6</a:t>
                      </a:r>
                      <a:r>
                        <a:rPr sz="1050" b="0" spc="-25" dirty="0">
                          <a:latin typeface="Calibri Light"/>
                          <a:cs typeface="Calibri Light"/>
                        </a:rPr>
                        <a:t> </a:t>
                      </a:r>
                      <a:r>
                        <a:rPr sz="1050" b="0" spc="-5" dirty="0">
                          <a:latin typeface="Calibri Light"/>
                          <a:cs typeface="Calibri Light"/>
                        </a:rPr>
                        <a:t>Capital</a:t>
                      </a:r>
                      <a:endParaRPr sz="1050">
                        <a:latin typeface="Calibri Light"/>
                        <a:cs typeface="Calibri Light"/>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7"/>
                    </a:solidFill>
                  </a:tcPr>
                </a:tc>
                <a:extLst>
                  <a:ext uri="{0D108BD9-81ED-4DB2-BD59-A6C34878D82A}">
                    <a16:rowId xmlns:a16="http://schemas.microsoft.com/office/drawing/2014/main" xmlns="" val="10002"/>
                  </a:ext>
                </a:extLst>
              </a:tr>
              <a:tr h="306578">
                <a:tc>
                  <a:txBody>
                    <a:bodyPr/>
                    <a:lstStyle/>
                    <a:p>
                      <a:pPr algn="ctr">
                        <a:lnSpc>
                          <a:spcPct val="100000"/>
                        </a:lnSpc>
                        <a:spcBef>
                          <a:spcPts val="515"/>
                        </a:spcBef>
                      </a:pPr>
                      <a:r>
                        <a:rPr sz="1050" b="0" spc="-5" dirty="0">
                          <a:solidFill>
                            <a:srgbClr val="FFFFFF"/>
                          </a:solidFill>
                          <a:latin typeface="Calibri Light"/>
                          <a:cs typeface="Calibri Light"/>
                        </a:rPr>
                        <a:t>Banco</a:t>
                      </a:r>
                      <a:r>
                        <a:rPr sz="1050" b="0" spc="-65" dirty="0">
                          <a:solidFill>
                            <a:srgbClr val="FFFFFF"/>
                          </a:solidFill>
                          <a:latin typeface="Calibri Light"/>
                          <a:cs typeface="Calibri Light"/>
                        </a:rPr>
                        <a:t> </a:t>
                      </a:r>
                      <a:r>
                        <a:rPr sz="1050" b="0" dirty="0">
                          <a:solidFill>
                            <a:srgbClr val="FFFFFF"/>
                          </a:solidFill>
                          <a:latin typeface="Calibri Light"/>
                          <a:cs typeface="Calibri Light"/>
                        </a:rPr>
                        <a:t>B</a:t>
                      </a:r>
                      <a:endParaRPr sz="1050">
                        <a:latin typeface="Calibri Light"/>
                        <a:cs typeface="Calibri Light"/>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C0000"/>
                    </a:solidFill>
                  </a:tcPr>
                </a:tc>
                <a:tc>
                  <a:txBody>
                    <a:bodyPr/>
                    <a:lstStyle/>
                    <a:p>
                      <a:pPr marL="1270" algn="ctr">
                        <a:lnSpc>
                          <a:spcPct val="100000"/>
                        </a:lnSpc>
                        <a:spcBef>
                          <a:spcPts val="515"/>
                        </a:spcBef>
                      </a:pPr>
                      <a:r>
                        <a:rPr sz="1050" b="0" spc="-10" dirty="0">
                          <a:latin typeface="Calibri Light"/>
                          <a:cs typeface="Calibri Light"/>
                        </a:rPr>
                        <a:t>Crédito</a:t>
                      </a:r>
                      <a:r>
                        <a:rPr sz="1050" b="0" spc="-55" dirty="0">
                          <a:latin typeface="Calibri Light"/>
                          <a:cs typeface="Calibri Light"/>
                        </a:rPr>
                        <a:t> </a:t>
                      </a:r>
                      <a:r>
                        <a:rPr sz="1050" b="0" spc="-5" dirty="0">
                          <a:latin typeface="Calibri Light"/>
                          <a:cs typeface="Calibri Light"/>
                        </a:rPr>
                        <a:t>Simple</a:t>
                      </a:r>
                      <a:endParaRPr sz="1050">
                        <a:latin typeface="Calibri Light"/>
                        <a:cs typeface="Calibri Light"/>
                      </a:endParaRPr>
                    </a:p>
                  </a:txBody>
                  <a:tcPr marL="0" marR="0" marT="65405" marB="0">
                    <a:lnL w="127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D3CACA"/>
                    </a:solidFill>
                  </a:tcPr>
                </a:tc>
                <a:tc>
                  <a:txBody>
                    <a:bodyPr/>
                    <a:lstStyle/>
                    <a:p>
                      <a:pPr marL="375920">
                        <a:lnSpc>
                          <a:spcPct val="100000"/>
                        </a:lnSpc>
                        <a:spcBef>
                          <a:spcPts val="515"/>
                        </a:spcBef>
                      </a:pPr>
                      <a:r>
                        <a:rPr sz="1050" b="0" spc="-5" dirty="0">
                          <a:latin typeface="Calibri Light"/>
                          <a:cs typeface="Calibri Light"/>
                        </a:rPr>
                        <a:t>3,000</a:t>
                      </a:r>
                      <a:endParaRPr sz="1050">
                        <a:latin typeface="Calibri Light"/>
                        <a:cs typeface="Calibri Light"/>
                      </a:endParaRPr>
                    </a:p>
                  </a:txBody>
                  <a:tcPr marL="0" marR="0" marT="65405" marB="0">
                    <a:lnL w="1905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3CACA"/>
                    </a:solidFill>
                  </a:tcPr>
                </a:tc>
                <a:tc>
                  <a:txBody>
                    <a:bodyPr/>
                    <a:lstStyle/>
                    <a:p>
                      <a:pPr marL="635" algn="ctr">
                        <a:lnSpc>
                          <a:spcPct val="100000"/>
                        </a:lnSpc>
                        <a:spcBef>
                          <a:spcPts val="515"/>
                        </a:spcBef>
                      </a:pPr>
                      <a:r>
                        <a:rPr sz="1050" b="0" dirty="0">
                          <a:latin typeface="Calibri Light"/>
                          <a:cs typeface="Calibri Light"/>
                        </a:rPr>
                        <a:t>TIIE</a:t>
                      </a:r>
                      <a:r>
                        <a:rPr sz="1050" b="0" spc="-60" dirty="0">
                          <a:latin typeface="Calibri Light"/>
                          <a:cs typeface="Calibri Light"/>
                        </a:rPr>
                        <a:t> </a:t>
                      </a:r>
                      <a:r>
                        <a:rPr sz="1050" b="0" dirty="0">
                          <a:latin typeface="Calibri Light"/>
                          <a:cs typeface="Calibri Light"/>
                        </a:rPr>
                        <a:t>28</a:t>
                      </a:r>
                      <a:endParaRPr sz="1050">
                        <a:latin typeface="Calibri Light"/>
                        <a:cs typeface="Calibri Light"/>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3CACA"/>
                    </a:solidFill>
                  </a:tcPr>
                </a:tc>
                <a:tc>
                  <a:txBody>
                    <a:bodyPr/>
                    <a:lstStyle/>
                    <a:p>
                      <a:pPr marL="3175" algn="ctr">
                        <a:lnSpc>
                          <a:spcPct val="100000"/>
                        </a:lnSpc>
                        <a:spcBef>
                          <a:spcPts val="515"/>
                        </a:spcBef>
                      </a:pPr>
                      <a:r>
                        <a:rPr sz="1050" b="0" dirty="0">
                          <a:latin typeface="Calibri Light"/>
                          <a:cs typeface="Calibri Light"/>
                        </a:rPr>
                        <a:t>1.5%</a:t>
                      </a:r>
                      <a:endParaRPr sz="1050">
                        <a:latin typeface="Calibri Light"/>
                        <a:cs typeface="Calibri Light"/>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3CACA"/>
                    </a:solidFill>
                  </a:tcPr>
                </a:tc>
                <a:tc>
                  <a:txBody>
                    <a:bodyPr/>
                    <a:lstStyle/>
                    <a:p>
                      <a:pPr marL="238125">
                        <a:lnSpc>
                          <a:spcPct val="100000"/>
                        </a:lnSpc>
                        <a:spcBef>
                          <a:spcPts val="515"/>
                        </a:spcBef>
                      </a:pPr>
                      <a:r>
                        <a:rPr sz="1050" b="0" dirty="0">
                          <a:latin typeface="Calibri Light"/>
                          <a:cs typeface="Calibri Light"/>
                        </a:rPr>
                        <a:t>7200</a:t>
                      </a:r>
                      <a:endParaRPr sz="1050">
                        <a:latin typeface="Calibri Light"/>
                        <a:cs typeface="Calibri Light"/>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3CACA"/>
                    </a:solidFill>
                  </a:tcPr>
                </a:tc>
                <a:tc>
                  <a:txBody>
                    <a:bodyPr/>
                    <a:lstStyle/>
                    <a:p>
                      <a:pPr marL="1270" algn="ctr">
                        <a:lnSpc>
                          <a:spcPct val="100000"/>
                        </a:lnSpc>
                        <a:spcBef>
                          <a:spcPts val="515"/>
                        </a:spcBef>
                      </a:pPr>
                      <a:r>
                        <a:rPr sz="1050" b="0" dirty="0">
                          <a:latin typeface="Calibri Light"/>
                          <a:cs typeface="Calibri Light"/>
                        </a:rPr>
                        <a:t>6</a:t>
                      </a:r>
                      <a:r>
                        <a:rPr sz="1050" b="0" spc="-25" dirty="0">
                          <a:latin typeface="Calibri Light"/>
                          <a:cs typeface="Calibri Light"/>
                        </a:rPr>
                        <a:t> </a:t>
                      </a:r>
                      <a:r>
                        <a:rPr sz="1050" b="0" spc="-5" dirty="0">
                          <a:latin typeface="Calibri Light"/>
                          <a:cs typeface="Calibri Light"/>
                        </a:rPr>
                        <a:t>Capital</a:t>
                      </a:r>
                      <a:endParaRPr sz="1050">
                        <a:latin typeface="Calibri Light"/>
                        <a:cs typeface="Calibri Light"/>
                      </a:endParaRPr>
                    </a:p>
                  </a:txBody>
                  <a:tcPr marL="0" marR="0" marT="654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3CACA"/>
                    </a:solidFill>
                  </a:tcPr>
                </a:tc>
                <a:extLst>
                  <a:ext uri="{0D108BD9-81ED-4DB2-BD59-A6C34878D82A}">
                    <a16:rowId xmlns:a16="http://schemas.microsoft.com/office/drawing/2014/main" xmlns="" val="10003"/>
                  </a:ext>
                </a:extLst>
              </a:tr>
            </a:tbl>
          </a:graphicData>
        </a:graphic>
      </p:graphicFrame>
      <p:sp>
        <p:nvSpPr>
          <p:cNvPr id="7" name="object 7"/>
          <p:cNvSpPr/>
          <p:nvPr/>
        </p:nvSpPr>
        <p:spPr>
          <a:xfrm>
            <a:off x="1929384" y="1287780"/>
            <a:ext cx="237744" cy="152704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010155" y="1310640"/>
            <a:ext cx="76200" cy="1364615"/>
          </a:xfrm>
          <a:custGeom>
            <a:avLst/>
            <a:gdLst/>
            <a:ahLst/>
            <a:cxnLst/>
            <a:rect l="l" t="t" r="r" b="b"/>
            <a:pathLst>
              <a:path w="76200" h="1364614">
                <a:moveTo>
                  <a:pt x="57150" y="0"/>
                </a:moveTo>
                <a:lnTo>
                  <a:pt x="44450" y="0"/>
                </a:lnTo>
                <a:lnTo>
                  <a:pt x="44450" y="12700"/>
                </a:lnTo>
                <a:lnTo>
                  <a:pt x="57150" y="12700"/>
                </a:lnTo>
                <a:lnTo>
                  <a:pt x="57150" y="0"/>
                </a:lnTo>
                <a:close/>
              </a:path>
              <a:path w="76200" h="1364614">
                <a:moveTo>
                  <a:pt x="57150" y="25400"/>
                </a:moveTo>
                <a:lnTo>
                  <a:pt x="44450" y="25400"/>
                </a:lnTo>
                <a:lnTo>
                  <a:pt x="44450" y="38100"/>
                </a:lnTo>
                <a:lnTo>
                  <a:pt x="57150" y="38100"/>
                </a:lnTo>
                <a:lnTo>
                  <a:pt x="57150" y="25400"/>
                </a:lnTo>
                <a:close/>
              </a:path>
              <a:path w="76200" h="1364614">
                <a:moveTo>
                  <a:pt x="57150" y="50800"/>
                </a:moveTo>
                <a:lnTo>
                  <a:pt x="44450" y="50800"/>
                </a:lnTo>
                <a:lnTo>
                  <a:pt x="44450" y="63500"/>
                </a:lnTo>
                <a:lnTo>
                  <a:pt x="57150" y="63500"/>
                </a:lnTo>
                <a:lnTo>
                  <a:pt x="57150" y="50800"/>
                </a:lnTo>
                <a:close/>
              </a:path>
              <a:path w="76200" h="1364614">
                <a:moveTo>
                  <a:pt x="57150" y="76200"/>
                </a:moveTo>
                <a:lnTo>
                  <a:pt x="44450" y="76200"/>
                </a:lnTo>
                <a:lnTo>
                  <a:pt x="44450" y="88900"/>
                </a:lnTo>
                <a:lnTo>
                  <a:pt x="57150" y="88900"/>
                </a:lnTo>
                <a:lnTo>
                  <a:pt x="57150" y="76200"/>
                </a:lnTo>
                <a:close/>
              </a:path>
              <a:path w="76200" h="1364614">
                <a:moveTo>
                  <a:pt x="57150" y="101600"/>
                </a:moveTo>
                <a:lnTo>
                  <a:pt x="44450" y="101600"/>
                </a:lnTo>
                <a:lnTo>
                  <a:pt x="44450" y="114300"/>
                </a:lnTo>
                <a:lnTo>
                  <a:pt x="57150" y="114300"/>
                </a:lnTo>
                <a:lnTo>
                  <a:pt x="57150" y="101600"/>
                </a:lnTo>
                <a:close/>
              </a:path>
              <a:path w="76200" h="1364614">
                <a:moveTo>
                  <a:pt x="57150" y="127000"/>
                </a:moveTo>
                <a:lnTo>
                  <a:pt x="44450" y="127000"/>
                </a:lnTo>
                <a:lnTo>
                  <a:pt x="44450" y="139700"/>
                </a:lnTo>
                <a:lnTo>
                  <a:pt x="57150" y="139700"/>
                </a:lnTo>
                <a:lnTo>
                  <a:pt x="57150" y="127000"/>
                </a:lnTo>
                <a:close/>
              </a:path>
              <a:path w="76200" h="1364614">
                <a:moveTo>
                  <a:pt x="57150" y="152400"/>
                </a:moveTo>
                <a:lnTo>
                  <a:pt x="44450" y="152400"/>
                </a:lnTo>
                <a:lnTo>
                  <a:pt x="44450" y="165100"/>
                </a:lnTo>
                <a:lnTo>
                  <a:pt x="57150" y="165100"/>
                </a:lnTo>
                <a:lnTo>
                  <a:pt x="57150" y="152400"/>
                </a:lnTo>
                <a:close/>
              </a:path>
              <a:path w="76200" h="1364614">
                <a:moveTo>
                  <a:pt x="57150" y="177800"/>
                </a:moveTo>
                <a:lnTo>
                  <a:pt x="44450" y="177800"/>
                </a:lnTo>
                <a:lnTo>
                  <a:pt x="44450" y="190500"/>
                </a:lnTo>
                <a:lnTo>
                  <a:pt x="57150" y="190500"/>
                </a:lnTo>
                <a:lnTo>
                  <a:pt x="57150" y="177800"/>
                </a:lnTo>
                <a:close/>
              </a:path>
              <a:path w="76200" h="1364614">
                <a:moveTo>
                  <a:pt x="57150" y="203200"/>
                </a:moveTo>
                <a:lnTo>
                  <a:pt x="44450" y="203200"/>
                </a:lnTo>
                <a:lnTo>
                  <a:pt x="44450" y="215900"/>
                </a:lnTo>
                <a:lnTo>
                  <a:pt x="57150" y="215900"/>
                </a:lnTo>
                <a:lnTo>
                  <a:pt x="57150" y="203200"/>
                </a:lnTo>
                <a:close/>
              </a:path>
              <a:path w="76200" h="1364614">
                <a:moveTo>
                  <a:pt x="57150" y="228600"/>
                </a:moveTo>
                <a:lnTo>
                  <a:pt x="44450" y="228600"/>
                </a:lnTo>
                <a:lnTo>
                  <a:pt x="44450" y="241300"/>
                </a:lnTo>
                <a:lnTo>
                  <a:pt x="57150" y="241300"/>
                </a:lnTo>
                <a:lnTo>
                  <a:pt x="57150" y="228600"/>
                </a:lnTo>
                <a:close/>
              </a:path>
              <a:path w="76200" h="1364614">
                <a:moveTo>
                  <a:pt x="57150" y="254000"/>
                </a:moveTo>
                <a:lnTo>
                  <a:pt x="44450" y="254000"/>
                </a:lnTo>
                <a:lnTo>
                  <a:pt x="44450" y="266700"/>
                </a:lnTo>
                <a:lnTo>
                  <a:pt x="57150" y="266700"/>
                </a:lnTo>
                <a:lnTo>
                  <a:pt x="57150" y="254000"/>
                </a:lnTo>
                <a:close/>
              </a:path>
              <a:path w="76200" h="1364614">
                <a:moveTo>
                  <a:pt x="57150" y="279400"/>
                </a:moveTo>
                <a:lnTo>
                  <a:pt x="44450" y="279400"/>
                </a:lnTo>
                <a:lnTo>
                  <a:pt x="44450" y="292100"/>
                </a:lnTo>
                <a:lnTo>
                  <a:pt x="57150" y="292100"/>
                </a:lnTo>
                <a:lnTo>
                  <a:pt x="57150" y="279400"/>
                </a:lnTo>
                <a:close/>
              </a:path>
              <a:path w="76200" h="1364614">
                <a:moveTo>
                  <a:pt x="57150" y="304800"/>
                </a:moveTo>
                <a:lnTo>
                  <a:pt x="44450" y="304800"/>
                </a:lnTo>
                <a:lnTo>
                  <a:pt x="44450" y="317500"/>
                </a:lnTo>
                <a:lnTo>
                  <a:pt x="57150" y="317500"/>
                </a:lnTo>
                <a:lnTo>
                  <a:pt x="57150" y="304800"/>
                </a:lnTo>
                <a:close/>
              </a:path>
              <a:path w="76200" h="1364614">
                <a:moveTo>
                  <a:pt x="57150" y="330200"/>
                </a:moveTo>
                <a:lnTo>
                  <a:pt x="44450" y="330200"/>
                </a:lnTo>
                <a:lnTo>
                  <a:pt x="44450" y="342900"/>
                </a:lnTo>
                <a:lnTo>
                  <a:pt x="57150" y="342900"/>
                </a:lnTo>
                <a:lnTo>
                  <a:pt x="57150" y="330200"/>
                </a:lnTo>
                <a:close/>
              </a:path>
              <a:path w="76200" h="1364614">
                <a:moveTo>
                  <a:pt x="57150" y="355600"/>
                </a:moveTo>
                <a:lnTo>
                  <a:pt x="44450" y="355600"/>
                </a:lnTo>
                <a:lnTo>
                  <a:pt x="44450" y="368300"/>
                </a:lnTo>
                <a:lnTo>
                  <a:pt x="57150" y="368300"/>
                </a:lnTo>
                <a:lnTo>
                  <a:pt x="57150" y="355600"/>
                </a:lnTo>
                <a:close/>
              </a:path>
              <a:path w="76200" h="1364614">
                <a:moveTo>
                  <a:pt x="57150" y="381000"/>
                </a:moveTo>
                <a:lnTo>
                  <a:pt x="44450" y="381000"/>
                </a:lnTo>
                <a:lnTo>
                  <a:pt x="44450" y="393700"/>
                </a:lnTo>
                <a:lnTo>
                  <a:pt x="57150" y="393700"/>
                </a:lnTo>
                <a:lnTo>
                  <a:pt x="57150" y="381000"/>
                </a:lnTo>
                <a:close/>
              </a:path>
              <a:path w="76200" h="1364614">
                <a:moveTo>
                  <a:pt x="57150" y="406400"/>
                </a:moveTo>
                <a:lnTo>
                  <a:pt x="44450" y="406400"/>
                </a:lnTo>
                <a:lnTo>
                  <a:pt x="44450" y="419100"/>
                </a:lnTo>
                <a:lnTo>
                  <a:pt x="57150" y="419100"/>
                </a:lnTo>
                <a:lnTo>
                  <a:pt x="57150" y="406400"/>
                </a:lnTo>
                <a:close/>
              </a:path>
              <a:path w="76200" h="1364614">
                <a:moveTo>
                  <a:pt x="57150" y="431800"/>
                </a:moveTo>
                <a:lnTo>
                  <a:pt x="44450" y="431800"/>
                </a:lnTo>
                <a:lnTo>
                  <a:pt x="44450" y="444500"/>
                </a:lnTo>
                <a:lnTo>
                  <a:pt x="57150" y="444500"/>
                </a:lnTo>
                <a:lnTo>
                  <a:pt x="57150" y="431800"/>
                </a:lnTo>
                <a:close/>
              </a:path>
              <a:path w="76200" h="1364614">
                <a:moveTo>
                  <a:pt x="57150" y="457200"/>
                </a:moveTo>
                <a:lnTo>
                  <a:pt x="44450" y="457200"/>
                </a:lnTo>
                <a:lnTo>
                  <a:pt x="44450" y="469900"/>
                </a:lnTo>
                <a:lnTo>
                  <a:pt x="57150" y="469900"/>
                </a:lnTo>
                <a:lnTo>
                  <a:pt x="57150" y="457200"/>
                </a:lnTo>
                <a:close/>
              </a:path>
              <a:path w="76200" h="1364614">
                <a:moveTo>
                  <a:pt x="57150" y="482600"/>
                </a:moveTo>
                <a:lnTo>
                  <a:pt x="44450" y="482600"/>
                </a:lnTo>
                <a:lnTo>
                  <a:pt x="44450" y="495300"/>
                </a:lnTo>
                <a:lnTo>
                  <a:pt x="57150" y="495300"/>
                </a:lnTo>
                <a:lnTo>
                  <a:pt x="57150" y="482600"/>
                </a:lnTo>
                <a:close/>
              </a:path>
              <a:path w="76200" h="1364614">
                <a:moveTo>
                  <a:pt x="57150" y="508000"/>
                </a:moveTo>
                <a:lnTo>
                  <a:pt x="44450" y="508000"/>
                </a:lnTo>
                <a:lnTo>
                  <a:pt x="44450" y="520700"/>
                </a:lnTo>
                <a:lnTo>
                  <a:pt x="57150" y="520700"/>
                </a:lnTo>
                <a:lnTo>
                  <a:pt x="57150" y="508000"/>
                </a:lnTo>
                <a:close/>
              </a:path>
              <a:path w="76200" h="1364614">
                <a:moveTo>
                  <a:pt x="57150" y="533400"/>
                </a:moveTo>
                <a:lnTo>
                  <a:pt x="44450" y="533400"/>
                </a:lnTo>
                <a:lnTo>
                  <a:pt x="44450" y="546100"/>
                </a:lnTo>
                <a:lnTo>
                  <a:pt x="57150" y="546100"/>
                </a:lnTo>
                <a:lnTo>
                  <a:pt x="57150" y="533400"/>
                </a:lnTo>
                <a:close/>
              </a:path>
              <a:path w="76200" h="1364614">
                <a:moveTo>
                  <a:pt x="57150" y="558800"/>
                </a:moveTo>
                <a:lnTo>
                  <a:pt x="44450" y="558800"/>
                </a:lnTo>
                <a:lnTo>
                  <a:pt x="44450" y="571500"/>
                </a:lnTo>
                <a:lnTo>
                  <a:pt x="57150" y="571500"/>
                </a:lnTo>
                <a:lnTo>
                  <a:pt x="57150" y="558800"/>
                </a:lnTo>
                <a:close/>
              </a:path>
              <a:path w="76200" h="1364614">
                <a:moveTo>
                  <a:pt x="57150" y="584200"/>
                </a:moveTo>
                <a:lnTo>
                  <a:pt x="44450" y="584200"/>
                </a:lnTo>
                <a:lnTo>
                  <a:pt x="44450" y="596900"/>
                </a:lnTo>
                <a:lnTo>
                  <a:pt x="57150" y="596900"/>
                </a:lnTo>
                <a:lnTo>
                  <a:pt x="57150" y="584200"/>
                </a:lnTo>
                <a:close/>
              </a:path>
              <a:path w="76200" h="1364614">
                <a:moveTo>
                  <a:pt x="57150" y="609600"/>
                </a:moveTo>
                <a:lnTo>
                  <a:pt x="44450" y="609600"/>
                </a:lnTo>
                <a:lnTo>
                  <a:pt x="44450" y="622300"/>
                </a:lnTo>
                <a:lnTo>
                  <a:pt x="57150" y="622300"/>
                </a:lnTo>
                <a:lnTo>
                  <a:pt x="57150" y="609600"/>
                </a:lnTo>
                <a:close/>
              </a:path>
              <a:path w="76200" h="1364614">
                <a:moveTo>
                  <a:pt x="57150" y="635000"/>
                </a:moveTo>
                <a:lnTo>
                  <a:pt x="44450" y="635000"/>
                </a:lnTo>
                <a:lnTo>
                  <a:pt x="44450" y="647700"/>
                </a:lnTo>
                <a:lnTo>
                  <a:pt x="57150" y="647700"/>
                </a:lnTo>
                <a:lnTo>
                  <a:pt x="57150" y="635000"/>
                </a:lnTo>
                <a:close/>
              </a:path>
              <a:path w="76200" h="1364614">
                <a:moveTo>
                  <a:pt x="57150" y="660400"/>
                </a:moveTo>
                <a:lnTo>
                  <a:pt x="44450" y="660400"/>
                </a:lnTo>
                <a:lnTo>
                  <a:pt x="44450" y="673100"/>
                </a:lnTo>
                <a:lnTo>
                  <a:pt x="57150" y="673100"/>
                </a:lnTo>
                <a:lnTo>
                  <a:pt x="57150" y="660400"/>
                </a:lnTo>
                <a:close/>
              </a:path>
              <a:path w="76200" h="1364614">
                <a:moveTo>
                  <a:pt x="44450" y="682117"/>
                </a:moveTo>
                <a:lnTo>
                  <a:pt x="38100" y="688467"/>
                </a:lnTo>
                <a:lnTo>
                  <a:pt x="47129" y="688467"/>
                </a:lnTo>
                <a:lnTo>
                  <a:pt x="47129" y="685800"/>
                </a:lnTo>
                <a:lnTo>
                  <a:pt x="44450" y="685800"/>
                </a:lnTo>
                <a:lnTo>
                  <a:pt x="44450" y="682117"/>
                </a:lnTo>
                <a:close/>
              </a:path>
              <a:path w="76200" h="1364614">
                <a:moveTo>
                  <a:pt x="47129" y="675767"/>
                </a:moveTo>
                <a:lnTo>
                  <a:pt x="34594" y="675767"/>
                </a:lnTo>
                <a:lnTo>
                  <a:pt x="31750" y="678688"/>
                </a:lnTo>
                <a:lnTo>
                  <a:pt x="31750" y="685800"/>
                </a:lnTo>
                <a:lnTo>
                  <a:pt x="40767" y="685800"/>
                </a:lnTo>
                <a:lnTo>
                  <a:pt x="44450" y="682117"/>
                </a:lnTo>
                <a:lnTo>
                  <a:pt x="47129" y="682117"/>
                </a:lnTo>
                <a:lnTo>
                  <a:pt x="47129" y="675767"/>
                </a:lnTo>
                <a:close/>
              </a:path>
              <a:path w="76200" h="1364614">
                <a:moveTo>
                  <a:pt x="47129" y="682117"/>
                </a:moveTo>
                <a:lnTo>
                  <a:pt x="44450" y="682117"/>
                </a:lnTo>
                <a:lnTo>
                  <a:pt x="44450" y="685800"/>
                </a:lnTo>
                <a:lnTo>
                  <a:pt x="47129" y="685800"/>
                </a:lnTo>
                <a:lnTo>
                  <a:pt x="47129" y="682117"/>
                </a:lnTo>
                <a:close/>
              </a:path>
              <a:path w="76200" h="1364614">
                <a:moveTo>
                  <a:pt x="44450" y="698500"/>
                </a:moveTo>
                <a:lnTo>
                  <a:pt x="31750" y="698500"/>
                </a:lnTo>
                <a:lnTo>
                  <a:pt x="31750" y="711200"/>
                </a:lnTo>
                <a:lnTo>
                  <a:pt x="44450" y="711200"/>
                </a:lnTo>
                <a:lnTo>
                  <a:pt x="44450" y="698500"/>
                </a:lnTo>
                <a:close/>
              </a:path>
              <a:path w="76200" h="1364614">
                <a:moveTo>
                  <a:pt x="44450" y="723900"/>
                </a:moveTo>
                <a:lnTo>
                  <a:pt x="31750" y="723900"/>
                </a:lnTo>
                <a:lnTo>
                  <a:pt x="31750" y="736600"/>
                </a:lnTo>
                <a:lnTo>
                  <a:pt x="44450" y="736600"/>
                </a:lnTo>
                <a:lnTo>
                  <a:pt x="44450" y="723900"/>
                </a:lnTo>
                <a:close/>
              </a:path>
              <a:path w="76200" h="1364614">
                <a:moveTo>
                  <a:pt x="44450" y="749300"/>
                </a:moveTo>
                <a:lnTo>
                  <a:pt x="31750" y="749300"/>
                </a:lnTo>
                <a:lnTo>
                  <a:pt x="31750" y="762000"/>
                </a:lnTo>
                <a:lnTo>
                  <a:pt x="44450" y="762000"/>
                </a:lnTo>
                <a:lnTo>
                  <a:pt x="44450" y="749300"/>
                </a:lnTo>
                <a:close/>
              </a:path>
              <a:path w="76200" h="1364614">
                <a:moveTo>
                  <a:pt x="44450" y="774700"/>
                </a:moveTo>
                <a:lnTo>
                  <a:pt x="31750" y="774700"/>
                </a:lnTo>
                <a:lnTo>
                  <a:pt x="31750" y="787400"/>
                </a:lnTo>
                <a:lnTo>
                  <a:pt x="44450" y="787400"/>
                </a:lnTo>
                <a:lnTo>
                  <a:pt x="44450" y="774700"/>
                </a:lnTo>
                <a:close/>
              </a:path>
              <a:path w="76200" h="1364614">
                <a:moveTo>
                  <a:pt x="44450" y="800100"/>
                </a:moveTo>
                <a:lnTo>
                  <a:pt x="31750" y="800100"/>
                </a:lnTo>
                <a:lnTo>
                  <a:pt x="31750" y="812800"/>
                </a:lnTo>
                <a:lnTo>
                  <a:pt x="44450" y="812800"/>
                </a:lnTo>
                <a:lnTo>
                  <a:pt x="44450" y="800100"/>
                </a:lnTo>
                <a:close/>
              </a:path>
              <a:path w="76200" h="1364614">
                <a:moveTo>
                  <a:pt x="44450" y="825500"/>
                </a:moveTo>
                <a:lnTo>
                  <a:pt x="31750" y="825500"/>
                </a:lnTo>
                <a:lnTo>
                  <a:pt x="31750" y="838200"/>
                </a:lnTo>
                <a:lnTo>
                  <a:pt x="44450" y="838200"/>
                </a:lnTo>
                <a:lnTo>
                  <a:pt x="44450" y="825500"/>
                </a:lnTo>
                <a:close/>
              </a:path>
              <a:path w="76200" h="1364614">
                <a:moveTo>
                  <a:pt x="44450" y="850900"/>
                </a:moveTo>
                <a:lnTo>
                  <a:pt x="31750" y="850900"/>
                </a:lnTo>
                <a:lnTo>
                  <a:pt x="31750" y="863600"/>
                </a:lnTo>
                <a:lnTo>
                  <a:pt x="44450" y="863600"/>
                </a:lnTo>
                <a:lnTo>
                  <a:pt x="44450" y="850900"/>
                </a:lnTo>
                <a:close/>
              </a:path>
              <a:path w="76200" h="1364614">
                <a:moveTo>
                  <a:pt x="44450" y="876300"/>
                </a:moveTo>
                <a:lnTo>
                  <a:pt x="31750" y="876300"/>
                </a:lnTo>
                <a:lnTo>
                  <a:pt x="31750" y="889000"/>
                </a:lnTo>
                <a:lnTo>
                  <a:pt x="44450" y="889000"/>
                </a:lnTo>
                <a:lnTo>
                  <a:pt x="44450" y="876300"/>
                </a:lnTo>
                <a:close/>
              </a:path>
              <a:path w="76200" h="1364614">
                <a:moveTo>
                  <a:pt x="44450" y="901700"/>
                </a:moveTo>
                <a:lnTo>
                  <a:pt x="31750" y="901700"/>
                </a:lnTo>
                <a:lnTo>
                  <a:pt x="31750" y="914400"/>
                </a:lnTo>
                <a:lnTo>
                  <a:pt x="44450" y="914400"/>
                </a:lnTo>
                <a:lnTo>
                  <a:pt x="44450" y="901700"/>
                </a:lnTo>
                <a:close/>
              </a:path>
              <a:path w="76200" h="1364614">
                <a:moveTo>
                  <a:pt x="44450" y="927100"/>
                </a:moveTo>
                <a:lnTo>
                  <a:pt x="31750" y="927100"/>
                </a:lnTo>
                <a:lnTo>
                  <a:pt x="31750" y="939800"/>
                </a:lnTo>
                <a:lnTo>
                  <a:pt x="44450" y="939800"/>
                </a:lnTo>
                <a:lnTo>
                  <a:pt x="44450" y="927100"/>
                </a:lnTo>
                <a:close/>
              </a:path>
              <a:path w="76200" h="1364614">
                <a:moveTo>
                  <a:pt x="44450" y="952500"/>
                </a:moveTo>
                <a:lnTo>
                  <a:pt x="31750" y="952500"/>
                </a:lnTo>
                <a:lnTo>
                  <a:pt x="31750" y="965200"/>
                </a:lnTo>
                <a:lnTo>
                  <a:pt x="44450" y="965200"/>
                </a:lnTo>
                <a:lnTo>
                  <a:pt x="44450" y="952500"/>
                </a:lnTo>
                <a:close/>
              </a:path>
              <a:path w="76200" h="1364614">
                <a:moveTo>
                  <a:pt x="44450" y="977900"/>
                </a:moveTo>
                <a:lnTo>
                  <a:pt x="31750" y="977900"/>
                </a:lnTo>
                <a:lnTo>
                  <a:pt x="31750" y="990600"/>
                </a:lnTo>
                <a:lnTo>
                  <a:pt x="44450" y="990600"/>
                </a:lnTo>
                <a:lnTo>
                  <a:pt x="44450" y="977900"/>
                </a:lnTo>
                <a:close/>
              </a:path>
              <a:path w="76200" h="1364614">
                <a:moveTo>
                  <a:pt x="44450" y="1003300"/>
                </a:moveTo>
                <a:lnTo>
                  <a:pt x="31750" y="1003300"/>
                </a:lnTo>
                <a:lnTo>
                  <a:pt x="31750" y="1016000"/>
                </a:lnTo>
                <a:lnTo>
                  <a:pt x="44450" y="1016000"/>
                </a:lnTo>
                <a:lnTo>
                  <a:pt x="44450" y="1003300"/>
                </a:lnTo>
                <a:close/>
              </a:path>
              <a:path w="76200" h="1364614">
                <a:moveTo>
                  <a:pt x="44450" y="1028700"/>
                </a:moveTo>
                <a:lnTo>
                  <a:pt x="31750" y="1028700"/>
                </a:lnTo>
                <a:lnTo>
                  <a:pt x="31750" y="1041400"/>
                </a:lnTo>
                <a:lnTo>
                  <a:pt x="44450" y="1041400"/>
                </a:lnTo>
                <a:lnTo>
                  <a:pt x="44450" y="1028700"/>
                </a:lnTo>
                <a:close/>
              </a:path>
              <a:path w="76200" h="1364614">
                <a:moveTo>
                  <a:pt x="44450" y="1054100"/>
                </a:moveTo>
                <a:lnTo>
                  <a:pt x="31750" y="1054100"/>
                </a:lnTo>
                <a:lnTo>
                  <a:pt x="31750" y="1066800"/>
                </a:lnTo>
                <a:lnTo>
                  <a:pt x="44450" y="1066800"/>
                </a:lnTo>
                <a:lnTo>
                  <a:pt x="44450" y="1054100"/>
                </a:lnTo>
                <a:close/>
              </a:path>
              <a:path w="76200" h="1364614">
                <a:moveTo>
                  <a:pt x="44450" y="1079500"/>
                </a:moveTo>
                <a:lnTo>
                  <a:pt x="31750" y="1079500"/>
                </a:lnTo>
                <a:lnTo>
                  <a:pt x="31750" y="1092200"/>
                </a:lnTo>
                <a:lnTo>
                  <a:pt x="44450" y="1092200"/>
                </a:lnTo>
                <a:lnTo>
                  <a:pt x="44450" y="1079500"/>
                </a:lnTo>
                <a:close/>
              </a:path>
              <a:path w="76200" h="1364614">
                <a:moveTo>
                  <a:pt x="44450" y="1104900"/>
                </a:moveTo>
                <a:lnTo>
                  <a:pt x="31750" y="1104900"/>
                </a:lnTo>
                <a:lnTo>
                  <a:pt x="31750" y="1117600"/>
                </a:lnTo>
                <a:lnTo>
                  <a:pt x="44450" y="1117600"/>
                </a:lnTo>
                <a:lnTo>
                  <a:pt x="44450" y="1104900"/>
                </a:lnTo>
                <a:close/>
              </a:path>
              <a:path w="76200" h="1364614">
                <a:moveTo>
                  <a:pt x="44450" y="1130300"/>
                </a:moveTo>
                <a:lnTo>
                  <a:pt x="31750" y="1130300"/>
                </a:lnTo>
                <a:lnTo>
                  <a:pt x="31750" y="1143000"/>
                </a:lnTo>
                <a:lnTo>
                  <a:pt x="44450" y="1143000"/>
                </a:lnTo>
                <a:lnTo>
                  <a:pt x="44450" y="1130300"/>
                </a:lnTo>
                <a:close/>
              </a:path>
              <a:path w="76200" h="1364614">
                <a:moveTo>
                  <a:pt x="44450" y="1155700"/>
                </a:moveTo>
                <a:lnTo>
                  <a:pt x="31750" y="1155700"/>
                </a:lnTo>
                <a:lnTo>
                  <a:pt x="31750" y="1168400"/>
                </a:lnTo>
                <a:lnTo>
                  <a:pt x="44450" y="1168400"/>
                </a:lnTo>
                <a:lnTo>
                  <a:pt x="44450" y="1155700"/>
                </a:lnTo>
                <a:close/>
              </a:path>
              <a:path w="76200" h="1364614">
                <a:moveTo>
                  <a:pt x="44450" y="1181100"/>
                </a:moveTo>
                <a:lnTo>
                  <a:pt x="31750" y="1181100"/>
                </a:lnTo>
                <a:lnTo>
                  <a:pt x="31750" y="1193800"/>
                </a:lnTo>
                <a:lnTo>
                  <a:pt x="44450" y="1193800"/>
                </a:lnTo>
                <a:lnTo>
                  <a:pt x="44450" y="1181100"/>
                </a:lnTo>
                <a:close/>
              </a:path>
              <a:path w="76200" h="1364614">
                <a:moveTo>
                  <a:pt x="44450" y="1206500"/>
                </a:moveTo>
                <a:lnTo>
                  <a:pt x="31750" y="1206500"/>
                </a:lnTo>
                <a:lnTo>
                  <a:pt x="31750" y="1219200"/>
                </a:lnTo>
                <a:lnTo>
                  <a:pt x="44450" y="1219200"/>
                </a:lnTo>
                <a:lnTo>
                  <a:pt x="44450" y="1206500"/>
                </a:lnTo>
                <a:close/>
              </a:path>
              <a:path w="76200" h="1364614">
                <a:moveTo>
                  <a:pt x="44450" y="1231900"/>
                </a:moveTo>
                <a:lnTo>
                  <a:pt x="31750" y="1231900"/>
                </a:lnTo>
                <a:lnTo>
                  <a:pt x="31750" y="1244600"/>
                </a:lnTo>
                <a:lnTo>
                  <a:pt x="44450" y="1244600"/>
                </a:lnTo>
                <a:lnTo>
                  <a:pt x="44450" y="1231900"/>
                </a:lnTo>
                <a:close/>
              </a:path>
              <a:path w="76200" h="1364614">
                <a:moveTo>
                  <a:pt x="44450" y="1257300"/>
                </a:moveTo>
                <a:lnTo>
                  <a:pt x="31750" y="1257300"/>
                </a:lnTo>
                <a:lnTo>
                  <a:pt x="31750" y="1270000"/>
                </a:lnTo>
                <a:lnTo>
                  <a:pt x="44450" y="1270000"/>
                </a:lnTo>
                <a:lnTo>
                  <a:pt x="44450" y="1257300"/>
                </a:lnTo>
                <a:close/>
              </a:path>
              <a:path w="76200" h="1364614">
                <a:moveTo>
                  <a:pt x="31750" y="1288034"/>
                </a:moveTo>
                <a:lnTo>
                  <a:pt x="0" y="1288034"/>
                </a:lnTo>
                <a:lnTo>
                  <a:pt x="38100" y="1364234"/>
                </a:lnTo>
                <a:lnTo>
                  <a:pt x="72517" y="1295400"/>
                </a:lnTo>
                <a:lnTo>
                  <a:pt x="31750" y="1295400"/>
                </a:lnTo>
                <a:lnTo>
                  <a:pt x="31750" y="1288034"/>
                </a:lnTo>
                <a:close/>
              </a:path>
              <a:path w="76200" h="1364614">
                <a:moveTo>
                  <a:pt x="44450" y="1282700"/>
                </a:moveTo>
                <a:lnTo>
                  <a:pt x="31750" y="1282700"/>
                </a:lnTo>
                <a:lnTo>
                  <a:pt x="31750" y="1295400"/>
                </a:lnTo>
                <a:lnTo>
                  <a:pt x="44450" y="1295400"/>
                </a:lnTo>
                <a:lnTo>
                  <a:pt x="44450" y="1282700"/>
                </a:lnTo>
                <a:close/>
              </a:path>
              <a:path w="76200" h="1364614">
                <a:moveTo>
                  <a:pt x="76200" y="1288034"/>
                </a:moveTo>
                <a:lnTo>
                  <a:pt x="44450" y="1288034"/>
                </a:lnTo>
                <a:lnTo>
                  <a:pt x="44450" y="1295400"/>
                </a:lnTo>
                <a:lnTo>
                  <a:pt x="72517" y="1295400"/>
                </a:lnTo>
                <a:lnTo>
                  <a:pt x="76200" y="1288034"/>
                </a:lnTo>
                <a:close/>
              </a:path>
            </a:pathLst>
          </a:custGeom>
          <a:solidFill>
            <a:srgbClr val="000000"/>
          </a:solidFill>
        </p:spPr>
        <p:txBody>
          <a:bodyPr wrap="square" lIns="0" tIns="0" rIns="0" bIns="0" rtlCol="0"/>
          <a:lstStyle/>
          <a:p>
            <a:endParaRPr/>
          </a:p>
        </p:txBody>
      </p:sp>
      <p:sp>
        <p:nvSpPr>
          <p:cNvPr id="9" name="object 9"/>
          <p:cNvSpPr txBox="1"/>
          <p:nvPr/>
        </p:nvSpPr>
        <p:spPr>
          <a:xfrm>
            <a:off x="4514469" y="5648350"/>
            <a:ext cx="5744210" cy="1000760"/>
          </a:xfrm>
          <a:prstGeom prst="rect">
            <a:avLst/>
          </a:prstGeom>
        </p:spPr>
        <p:txBody>
          <a:bodyPr vert="horz" wrap="square" lIns="0" tIns="12065" rIns="0" bIns="0" rtlCol="0">
            <a:spAutoFit/>
          </a:bodyPr>
          <a:lstStyle/>
          <a:p>
            <a:pPr marL="299085" marR="5080" indent="-287020">
              <a:spcBef>
                <a:spcPts val="95"/>
              </a:spcBef>
              <a:buFont typeface="Wingdings"/>
              <a:buChar char=""/>
              <a:tabLst>
                <a:tab pos="299720" algn="l"/>
              </a:tabLst>
            </a:pPr>
            <a:r>
              <a:rPr sz="1600" b="1" spc="-5" dirty="0">
                <a:solidFill>
                  <a:srgbClr val="003300"/>
                </a:solidFill>
                <a:latin typeface="Candara"/>
                <a:cs typeface="Candara"/>
              </a:rPr>
              <a:t>La SHCP </a:t>
            </a:r>
            <a:r>
              <a:rPr sz="1600" b="1" spc="-10" dirty="0">
                <a:solidFill>
                  <a:srgbClr val="003300"/>
                </a:solidFill>
                <a:latin typeface="Candara"/>
                <a:cs typeface="Candara"/>
              </a:rPr>
              <a:t>pondrá </a:t>
            </a:r>
            <a:r>
              <a:rPr sz="1600" b="1" spc="-5" dirty="0">
                <a:solidFill>
                  <a:srgbClr val="003300"/>
                </a:solidFill>
                <a:latin typeface="Candara"/>
                <a:cs typeface="Candara"/>
              </a:rPr>
              <a:t>al </a:t>
            </a:r>
            <a:r>
              <a:rPr sz="1600" b="1" spc="-10" dirty="0">
                <a:solidFill>
                  <a:srgbClr val="003300"/>
                </a:solidFill>
                <a:latin typeface="Candara"/>
                <a:cs typeface="Candara"/>
              </a:rPr>
              <a:t>alcance </a:t>
            </a:r>
            <a:r>
              <a:rPr sz="1600" b="1" spc="-5" dirty="0">
                <a:solidFill>
                  <a:srgbClr val="003300"/>
                </a:solidFill>
                <a:latin typeface="Candara"/>
                <a:cs typeface="Candara"/>
              </a:rPr>
              <a:t>de </a:t>
            </a:r>
            <a:r>
              <a:rPr sz="1600" b="1" spc="-10" dirty="0">
                <a:solidFill>
                  <a:srgbClr val="003300"/>
                </a:solidFill>
                <a:latin typeface="Candara"/>
                <a:cs typeface="Candara"/>
              </a:rPr>
              <a:t>todo </a:t>
            </a:r>
            <a:r>
              <a:rPr sz="1600" b="1" spc="-5" dirty="0">
                <a:solidFill>
                  <a:srgbClr val="003300"/>
                </a:solidFill>
                <a:latin typeface="Candara"/>
                <a:cs typeface="Candara"/>
              </a:rPr>
              <a:t>el público un </a:t>
            </a:r>
            <a:r>
              <a:rPr sz="1600" b="1" i="1" spc="-5" dirty="0">
                <a:solidFill>
                  <a:srgbClr val="003300"/>
                </a:solidFill>
                <a:latin typeface="Candara"/>
                <a:cs typeface="Candara"/>
              </a:rPr>
              <a:t>Motor de  Cálculo del Menor </a:t>
            </a:r>
            <a:r>
              <a:rPr sz="1600" b="1" i="1" spc="-10" dirty="0">
                <a:solidFill>
                  <a:srgbClr val="003300"/>
                </a:solidFill>
                <a:latin typeface="Candara"/>
                <a:cs typeface="Candara"/>
              </a:rPr>
              <a:t>Costo </a:t>
            </a:r>
            <a:r>
              <a:rPr sz="1600" b="1" i="1" spc="-5" dirty="0">
                <a:solidFill>
                  <a:srgbClr val="003300"/>
                </a:solidFill>
                <a:latin typeface="Candara"/>
                <a:cs typeface="Candara"/>
              </a:rPr>
              <a:t>de Financiamiento</a:t>
            </a:r>
            <a:r>
              <a:rPr sz="1600" b="1" spc="-5" dirty="0">
                <a:solidFill>
                  <a:srgbClr val="003300"/>
                </a:solidFill>
                <a:latin typeface="Candara"/>
                <a:cs typeface="Candara"/>
              </a:rPr>
              <a:t>, el </a:t>
            </a:r>
            <a:r>
              <a:rPr sz="1600" b="1" spc="-10" dirty="0">
                <a:solidFill>
                  <a:srgbClr val="003300"/>
                </a:solidFill>
                <a:latin typeface="Candara"/>
                <a:cs typeface="Candara"/>
              </a:rPr>
              <a:t>cual </a:t>
            </a:r>
            <a:r>
              <a:rPr sz="1600" b="1" spc="-5" dirty="0">
                <a:solidFill>
                  <a:srgbClr val="003300"/>
                </a:solidFill>
                <a:latin typeface="Candara"/>
                <a:cs typeface="Candara"/>
              </a:rPr>
              <a:t>tendrá como  fin realizar de </a:t>
            </a:r>
            <a:r>
              <a:rPr sz="1600" b="1" spc="-10" dirty="0">
                <a:solidFill>
                  <a:srgbClr val="003300"/>
                </a:solidFill>
                <a:latin typeface="Candara"/>
                <a:cs typeface="Candara"/>
              </a:rPr>
              <a:t>forma </a:t>
            </a:r>
            <a:r>
              <a:rPr sz="1600" b="1" spc="-5" dirty="0">
                <a:solidFill>
                  <a:srgbClr val="003300"/>
                </a:solidFill>
                <a:latin typeface="Candara"/>
                <a:cs typeface="Candara"/>
              </a:rPr>
              <a:t>ilustrativa, </a:t>
            </a:r>
            <a:r>
              <a:rPr sz="1600" b="1" u="sng" spc="-10" dirty="0">
                <a:solidFill>
                  <a:srgbClr val="003300"/>
                </a:solidFill>
                <a:uFill>
                  <a:solidFill>
                    <a:srgbClr val="003300"/>
                  </a:solidFill>
                </a:uFill>
                <a:latin typeface="Candara"/>
                <a:cs typeface="Candara"/>
              </a:rPr>
              <a:t>más </a:t>
            </a:r>
            <a:r>
              <a:rPr sz="1600" b="1" u="sng" spc="-5" dirty="0">
                <a:solidFill>
                  <a:srgbClr val="003300"/>
                </a:solidFill>
                <a:uFill>
                  <a:solidFill>
                    <a:srgbClr val="003300"/>
                  </a:solidFill>
                </a:uFill>
                <a:latin typeface="Candara"/>
                <a:cs typeface="Candara"/>
              </a:rPr>
              <a:t>no </a:t>
            </a:r>
            <a:r>
              <a:rPr sz="1600" b="1" u="sng" spc="-10" dirty="0">
                <a:solidFill>
                  <a:srgbClr val="003300"/>
                </a:solidFill>
                <a:uFill>
                  <a:solidFill>
                    <a:srgbClr val="003300"/>
                  </a:solidFill>
                </a:uFill>
                <a:latin typeface="Candara"/>
                <a:cs typeface="Candara"/>
              </a:rPr>
              <a:t>vinculante</a:t>
            </a:r>
            <a:r>
              <a:rPr sz="1600" b="1" spc="-10" dirty="0">
                <a:solidFill>
                  <a:srgbClr val="003300"/>
                </a:solidFill>
                <a:latin typeface="Candara"/>
                <a:cs typeface="Candara"/>
              </a:rPr>
              <a:t>, </a:t>
            </a:r>
            <a:r>
              <a:rPr sz="1600" b="1" spc="-5" dirty="0">
                <a:solidFill>
                  <a:srgbClr val="003300"/>
                </a:solidFill>
                <a:latin typeface="Candara"/>
                <a:cs typeface="Candara"/>
              </a:rPr>
              <a:t>el </a:t>
            </a:r>
            <a:r>
              <a:rPr sz="1600" b="1" spc="-10" dirty="0">
                <a:solidFill>
                  <a:srgbClr val="003300"/>
                </a:solidFill>
                <a:latin typeface="Candara"/>
                <a:cs typeface="Candara"/>
              </a:rPr>
              <a:t>cálculo  </a:t>
            </a:r>
            <a:r>
              <a:rPr sz="1600" b="1" spc="-5" dirty="0">
                <a:solidFill>
                  <a:srgbClr val="003300"/>
                </a:solidFill>
                <a:latin typeface="Candara"/>
                <a:cs typeface="Candara"/>
              </a:rPr>
              <a:t>de la </a:t>
            </a:r>
            <a:r>
              <a:rPr sz="1600" b="1" spc="-20" dirty="0">
                <a:solidFill>
                  <a:srgbClr val="003300"/>
                </a:solidFill>
                <a:latin typeface="Candara"/>
                <a:cs typeface="Candara"/>
              </a:rPr>
              <a:t>Tasa </a:t>
            </a:r>
            <a:r>
              <a:rPr sz="1600" b="1" spc="-10" dirty="0">
                <a:solidFill>
                  <a:srgbClr val="003300"/>
                </a:solidFill>
                <a:latin typeface="Candara"/>
                <a:cs typeface="Candara"/>
              </a:rPr>
              <a:t>Efectiva </a:t>
            </a:r>
            <a:r>
              <a:rPr sz="1600" b="1" spc="-5" dirty="0">
                <a:solidFill>
                  <a:srgbClr val="003300"/>
                </a:solidFill>
                <a:latin typeface="Candara"/>
                <a:cs typeface="Candara"/>
              </a:rPr>
              <a:t>y el </a:t>
            </a:r>
            <a:r>
              <a:rPr sz="1600" b="1" spc="-15" dirty="0">
                <a:solidFill>
                  <a:srgbClr val="003300"/>
                </a:solidFill>
                <a:latin typeface="Candara"/>
                <a:cs typeface="Candara"/>
              </a:rPr>
              <a:t>Valor </a:t>
            </a:r>
            <a:r>
              <a:rPr sz="1600" b="1" spc="-5" dirty="0">
                <a:solidFill>
                  <a:srgbClr val="003300"/>
                </a:solidFill>
                <a:latin typeface="Candara"/>
                <a:cs typeface="Candara"/>
              </a:rPr>
              <a:t>Presente </a:t>
            </a:r>
            <a:r>
              <a:rPr sz="1600" b="1" spc="-10" dirty="0">
                <a:solidFill>
                  <a:srgbClr val="003300"/>
                </a:solidFill>
                <a:latin typeface="Candara"/>
                <a:cs typeface="Candara"/>
              </a:rPr>
              <a:t>por</a:t>
            </a:r>
            <a:r>
              <a:rPr sz="1600" b="1" spc="204" dirty="0">
                <a:solidFill>
                  <a:srgbClr val="003300"/>
                </a:solidFill>
                <a:latin typeface="Candara"/>
                <a:cs typeface="Candara"/>
              </a:rPr>
              <a:t> </a:t>
            </a:r>
            <a:r>
              <a:rPr sz="1600" b="1" spc="-5" dirty="0">
                <a:solidFill>
                  <a:srgbClr val="003300"/>
                </a:solidFill>
                <a:latin typeface="Candara"/>
                <a:cs typeface="Candara"/>
              </a:rPr>
              <a:t>Oferta.</a:t>
            </a:r>
            <a:endParaRPr sz="1600">
              <a:latin typeface="Candara"/>
              <a:cs typeface="Candara"/>
            </a:endParaRPr>
          </a:p>
        </p:txBody>
      </p:sp>
      <p:sp>
        <p:nvSpPr>
          <p:cNvPr id="10" name="object 10"/>
          <p:cNvSpPr/>
          <p:nvPr/>
        </p:nvSpPr>
        <p:spPr>
          <a:xfrm>
            <a:off x="2167127" y="5134355"/>
            <a:ext cx="696468" cy="1095756"/>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247900" y="5157216"/>
            <a:ext cx="574040" cy="934085"/>
          </a:xfrm>
          <a:custGeom>
            <a:avLst/>
            <a:gdLst/>
            <a:ahLst/>
            <a:cxnLst/>
            <a:rect l="l" t="t" r="r" b="b"/>
            <a:pathLst>
              <a:path w="574040" h="934085">
                <a:moveTo>
                  <a:pt x="573659" y="0"/>
                </a:moveTo>
                <a:lnTo>
                  <a:pt x="560959" y="0"/>
                </a:lnTo>
                <a:lnTo>
                  <a:pt x="560959" y="12699"/>
                </a:lnTo>
                <a:lnTo>
                  <a:pt x="573659" y="12699"/>
                </a:lnTo>
                <a:lnTo>
                  <a:pt x="573659" y="0"/>
                </a:lnTo>
                <a:close/>
              </a:path>
              <a:path w="574040" h="934085">
                <a:moveTo>
                  <a:pt x="573659" y="25399"/>
                </a:moveTo>
                <a:lnTo>
                  <a:pt x="560959" y="25399"/>
                </a:lnTo>
                <a:lnTo>
                  <a:pt x="560959" y="38099"/>
                </a:lnTo>
                <a:lnTo>
                  <a:pt x="573659" y="38099"/>
                </a:lnTo>
                <a:lnTo>
                  <a:pt x="573659" y="25399"/>
                </a:lnTo>
                <a:close/>
              </a:path>
              <a:path w="574040" h="934085">
                <a:moveTo>
                  <a:pt x="573659" y="50799"/>
                </a:moveTo>
                <a:lnTo>
                  <a:pt x="560959" y="50799"/>
                </a:lnTo>
                <a:lnTo>
                  <a:pt x="560959" y="63499"/>
                </a:lnTo>
                <a:lnTo>
                  <a:pt x="573659" y="63499"/>
                </a:lnTo>
                <a:lnTo>
                  <a:pt x="573659" y="50799"/>
                </a:lnTo>
                <a:close/>
              </a:path>
              <a:path w="574040" h="934085">
                <a:moveTo>
                  <a:pt x="573659" y="76199"/>
                </a:moveTo>
                <a:lnTo>
                  <a:pt x="560959" y="76199"/>
                </a:lnTo>
                <a:lnTo>
                  <a:pt x="560959" y="88899"/>
                </a:lnTo>
                <a:lnTo>
                  <a:pt x="573659" y="88899"/>
                </a:lnTo>
                <a:lnTo>
                  <a:pt x="573659" y="76199"/>
                </a:lnTo>
                <a:close/>
              </a:path>
              <a:path w="574040" h="934085">
                <a:moveTo>
                  <a:pt x="573659" y="101599"/>
                </a:moveTo>
                <a:lnTo>
                  <a:pt x="560959" y="101599"/>
                </a:lnTo>
                <a:lnTo>
                  <a:pt x="560959" y="114299"/>
                </a:lnTo>
                <a:lnTo>
                  <a:pt x="573659" y="114299"/>
                </a:lnTo>
                <a:lnTo>
                  <a:pt x="573659" y="101599"/>
                </a:lnTo>
                <a:close/>
              </a:path>
              <a:path w="574040" h="934085">
                <a:moveTo>
                  <a:pt x="573659" y="126999"/>
                </a:moveTo>
                <a:lnTo>
                  <a:pt x="560959" y="126999"/>
                </a:lnTo>
                <a:lnTo>
                  <a:pt x="560959" y="139699"/>
                </a:lnTo>
                <a:lnTo>
                  <a:pt x="573659" y="139699"/>
                </a:lnTo>
                <a:lnTo>
                  <a:pt x="573659" y="126999"/>
                </a:lnTo>
                <a:close/>
              </a:path>
              <a:path w="574040" h="934085">
                <a:moveTo>
                  <a:pt x="573659" y="152399"/>
                </a:moveTo>
                <a:lnTo>
                  <a:pt x="560959" y="152399"/>
                </a:lnTo>
                <a:lnTo>
                  <a:pt x="560959" y="165099"/>
                </a:lnTo>
                <a:lnTo>
                  <a:pt x="573659" y="165099"/>
                </a:lnTo>
                <a:lnTo>
                  <a:pt x="573659" y="152399"/>
                </a:lnTo>
                <a:close/>
              </a:path>
              <a:path w="574040" h="934085">
                <a:moveTo>
                  <a:pt x="554736" y="158749"/>
                </a:moveTo>
                <a:lnTo>
                  <a:pt x="542010" y="158749"/>
                </a:lnTo>
                <a:lnTo>
                  <a:pt x="542010" y="171449"/>
                </a:lnTo>
                <a:lnTo>
                  <a:pt x="554736" y="171449"/>
                </a:lnTo>
                <a:lnTo>
                  <a:pt x="554736" y="158749"/>
                </a:lnTo>
                <a:close/>
              </a:path>
              <a:path w="574040" h="934085">
                <a:moveTo>
                  <a:pt x="529310" y="158749"/>
                </a:moveTo>
                <a:lnTo>
                  <a:pt x="516610" y="158749"/>
                </a:lnTo>
                <a:lnTo>
                  <a:pt x="516610" y="171449"/>
                </a:lnTo>
                <a:lnTo>
                  <a:pt x="529310" y="171449"/>
                </a:lnTo>
                <a:lnTo>
                  <a:pt x="529310" y="158749"/>
                </a:lnTo>
                <a:close/>
              </a:path>
              <a:path w="574040" h="934085">
                <a:moveTo>
                  <a:pt x="503910" y="158749"/>
                </a:moveTo>
                <a:lnTo>
                  <a:pt x="491210" y="158749"/>
                </a:lnTo>
                <a:lnTo>
                  <a:pt x="491210" y="171449"/>
                </a:lnTo>
                <a:lnTo>
                  <a:pt x="503910" y="171449"/>
                </a:lnTo>
                <a:lnTo>
                  <a:pt x="503910" y="158749"/>
                </a:lnTo>
                <a:close/>
              </a:path>
              <a:path w="574040" h="934085">
                <a:moveTo>
                  <a:pt x="478510" y="158749"/>
                </a:moveTo>
                <a:lnTo>
                  <a:pt x="465810" y="158749"/>
                </a:lnTo>
                <a:lnTo>
                  <a:pt x="465810" y="171449"/>
                </a:lnTo>
                <a:lnTo>
                  <a:pt x="478510" y="171449"/>
                </a:lnTo>
                <a:lnTo>
                  <a:pt x="478510" y="158749"/>
                </a:lnTo>
                <a:close/>
              </a:path>
              <a:path w="574040" h="934085">
                <a:moveTo>
                  <a:pt x="453110" y="158749"/>
                </a:moveTo>
                <a:lnTo>
                  <a:pt x="440410" y="158749"/>
                </a:lnTo>
                <a:lnTo>
                  <a:pt x="440410" y="171449"/>
                </a:lnTo>
                <a:lnTo>
                  <a:pt x="453110" y="171449"/>
                </a:lnTo>
                <a:lnTo>
                  <a:pt x="453110" y="158749"/>
                </a:lnTo>
                <a:close/>
              </a:path>
              <a:path w="574040" h="934085">
                <a:moveTo>
                  <a:pt x="427710" y="158749"/>
                </a:moveTo>
                <a:lnTo>
                  <a:pt x="415010" y="158749"/>
                </a:lnTo>
                <a:lnTo>
                  <a:pt x="415010" y="171449"/>
                </a:lnTo>
                <a:lnTo>
                  <a:pt x="427710" y="171449"/>
                </a:lnTo>
                <a:lnTo>
                  <a:pt x="427710" y="158749"/>
                </a:lnTo>
                <a:close/>
              </a:path>
              <a:path w="574040" h="934085">
                <a:moveTo>
                  <a:pt x="402310" y="158749"/>
                </a:moveTo>
                <a:lnTo>
                  <a:pt x="389610" y="158749"/>
                </a:lnTo>
                <a:lnTo>
                  <a:pt x="389610" y="171449"/>
                </a:lnTo>
                <a:lnTo>
                  <a:pt x="402310" y="171449"/>
                </a:lnTo>
                <a:lnTo>
                  <a:pt x="402310" y="158749"/>
                </a:lnTo>
                <a:close/>
              </a:path>
              <a:path w="574040" h="934085">
                <a:moveTo>
                  <a:pt x="376910" y="158749"/>
                </a:moveTo>
                <a:lnTo>
                  <a:pt x="364210" y="158749"/>
                </a:lnTo>
                <a:lnTo>
                  <a:pt x="364210" y="171449"/>
                </a:lnTo>
                <a:lnTo>
                  <a:pt x="376910" y="171449"/>
                </a:lnTo>
                <a:lnTo>
                  <a:pt x="376910" y="158749"/>
                </a:lnTo>
                <a:close/>
              </a:path>
              <a:path w="574040" h="934085">
                <a:moveTo>
                  <a:pt x="351510" y="158749"/>
                </a:moveTo>
                <a:lnTo>
                  <a:pt x="338810" y="158749"/>
                </a:lnTo>
                <a:lnTo>
                  <a:pt x="338810" y="171449"/>
                </a:lnTo>
                <a:lnTo>
                  <a:pt x="351510" y="171449"/>
                </a:lnTo>
                <a:lnTo>
                  <a:pt x="351510" y="158749"/>
                </a:lnTo>
                <a:close/>
              </a:path>
              <a:path w="574040" h="934085">
                <a:moveTo>
                  <a:pt x="326110" y="158749"/>
                </a:moveTo>
                <a:lnTo>
                  <a:pt x="313410" y="158749"/>
                </a:lnTo>
                <a:lnTo>
                  <a:pt x="313410" y="171449"/>
                </a:lnTo>
                <a:lnTo>
                  <a:pt x="326110" y="171449"/>
                </a:lnTo>
                <a:lnTo>
                  <a:pt x="326110" y="158749"/>
                </a:lnTo>
                <a:close/>
              </a:path>
              <a:path w="574040" h="934085">
                <a:moveTo>
                  <a:pt x="300710" y="158749"/>
                </a:moveTo>
                <a:lnTo>
                  <a:pt x="288010" y="158749"/>
                </a:lnTo>
                <a:lnTo>
                  <a:pt x="288010" y="171449"/>
                </a:lnTo>
                <a:lnTo>
                  <a:pt x="300710" y="171449"/>
                </a:lnTo>
                <a:lnTo>
                  <a:pt x="300710" y="158749"/>
                </a:lnTo>
                <a:close/>
              </a:path>
              <a:path w="574040" h="934085">
                <a:moveTo>
                  <a:pt x="275310" y="158749"/>
                </a:moveTo>
                <a:lnTo>
                  <a:pt x="262610" y="158749"/>
                </a:lnTo>
                <a:lnTo>
                  <a:pt x="262610" y="171449"/>
                </a:lnTo>
                <a:lnTo>
                  <a:pt x="275310" y="171449"/>
                </a:lnTo>
                <a:lnTo>
                  <a:pt x="275310" y="158749"/>
                </a:lnTo>
                <a:close/>
              </a:path>
              <a:path w="574040" h="934085">
                <a:moveTo>
                  <a:pt x="249910" y="158749"/>
                </a:moveTo>
                <a:lnTo>
                  <a:pt x="237210" y="158749"/>
                </a:lnTo>
                <a:lnTo>
                  <a:pt x="237210" y="171449"/>
                </a:lnTo>
                <a:lnTo>
                  <a:pt x="249910" y="171449"/>
                </a:lnTo>
                <a:lnTo>
                  <a:pt x="249910" y="158749"/>
                </a:lnTo>
                <a:close/>
              </a:path>
              <a:path w="574040" h="934085">
                <a:moveTo>
                  <a:pt x="224510" y="158749"/>
                </a:moveTo>
                <a:lnTo>
                  <a:pt x="211810" y="158749"/>
                </a:lnTo>
                <a:lnTo>
                  <a:pt x="211810" y="171449"/>
                </a:lnTo>
                <a:lnTo>
                  <a:pt x="224510" y="171449"/>
                </a:lnTo>
                <a:lnTo>
                  <a:pt x="224510" y="158749"/>
                </a:lnTo>
                <a:close/>
              </a:path>
              <a:path w="574040" h="934085">
                <a:moveTo>
                  <a:pt x="199110" y="158749"/>
                </a:moveTo>
                <a:lnTo>
                  <a:pt x="186410" y="158749"/>
                </a:lnTo>
                <a:lnTo>
                  <a:pt x="186410" y="171449"/>
                </a:lnTo>
                <a:lnTo>
                  <a:pt x="199110" y="171449"/>
                </a:lnTo>
                <a:lnTo>
                  <a:pt x="199110" y="158749"/>
                </a:lnTo>
                <a:close/>
              </a:path>
              <a:path w="574040" h="934085">
                <a:moveTo>
                  <a:pt x="173710" y="158749"/>
                </a:moveTo>
                <a:lnTo>
                  <a:pt x="161010" y="158749"/>
                </a:lnTo>
                <a:lnTo>
                  <a:pt x="161010" y="171449"/>
                </a:lnTo>
                <a:lnTo>
                  <a:pt x="173710" y="171449"/>
                </a:lnTo>
                <a:lnTo>
                  <a:pt x="173710" y="158749"/>
                </a:lnTo>
                <a:close/>
              </a:path>
              <a:path w="574040" h="934085">
                <a:moveTo>
                  <a:pt x="148310" y="158749"/>
                </a:moveTo>
                <a:lnTo>
                  <a:pt x="135610" y="158749"/>
                </a:lnTo>
                <a:lnTo>
                  <a:pt x="135610" y="171449"/>
                </a:lnTo>
                <a:lnTo>
                  <a:pt x="148310" y="171449"/>
                </a:lnTo>
                <a:lnTo>
                  <a:pt x="148310" y="158749"/>
                </a:lnTo>
                <a:close/>
              </a:path>
              <a:path w="574040" h="934085">
                <a:moveTo>
                  <a:pt x="122910" y="158749"/>
                </a:moveTo>
                <a:lnTo>
                  <a:pt x="110210" y="158749"/>
                </a:lnTo>
                <a:lnTo>
                  <a:pt x="110210" y="171449"/>
                </a:lnTo>
                <a:lnTo>
                  <a:pt x="122910" y="171449"/>
                </a:lnTo>
                <a:lnTo>
                  <a:pt x="122910" y="158749"/>
                </a:lnTo>
                <a:close/>
              </a:path>
              <a:path w="574040" h="934085">
                <a:moveTo>
                  <a:pt x="97510" y="158749"/>
                </a:moveTo>
                <a:lnTo>
                  <a:pt x="84810" y="158749"/>
                </a:lnTo>
                <a:lnTo>
                  <a:pt x="84810" y="171449"/>
                </a:lnTo>
                <a:lnTo>
                  <a:pt x="97510" y="171449"/>
                </a:lnTo>
                <a:lnTo>
                  <a:pt x="97510" y="158749"/>
                </a:lnTo>
                <a:close/>
              </a:path>
              <a:path w="574040" h="934085">
                <a:moveTo>
                  <a:pt x="72110" y="158749"/>
                </a:moveTo>
                <a:lnTo>
                  <a:pt x="59410" y="158749"/>
                </a:lnTo>
                <a:lnTo>
                  <a:pt x="59410" y="171449"/>
                </a:lnTo>
                <a:lnTo>
                  <a:pt x="72110" y="171449"/>
                </a:lnTo>
                <a:lnTo>
                  <a:pt x="72110" y="158749"/>
                </a:lnTo>
                <a:close/>
              </a:path>
              <a:path w="574040" h="934085">
                <a:moveTo>
                  <a:pt x="44450" y="165099"/>
                </a:moveTo>
                <a:lnTo>
                  <a:pt x="38100" y="171449"/>
                </a:lnTo>
                <a:lnTo>
                  <a:pt x="46710" y="171449"/>
                </a:lnTo>
                <a:lnTo>
                  <a:pt x="46710" y="169290"/>
                </a:lnTo>
                <a:lnTo>
                  <a:pt x="44450" y="169290"/>
                </a:lnTo>
                <a:lnTo>
                  <a:pt x="44450" y="165099"/>
                </a:lnTo>
                <a:close/>
              </a:path>
              <a:path w="574040" h="934085">
                <a:moveTo>
                  <a:pt x="46710" y="158749"/>
                </a:moveTo>
                <a:lnTo>
                  <a:pt x="34594" y="158749"/>
                </a:lnTo>
                <a:lnTo>
                  <a:pt x="31750" y="161670"/>
                </a:lnTo>
                <a:lnTo>
                  <a:pt x="31750" y="169290"/>
                </a:lnTo>
                <a:lnTo>
                  <a:pt x="40259" y="169290"/>
                </a:lnTo>
                <a:lnTo>
                  <a:pt x="44450" y="165099"/>
                </a:lnTo>
                <a:lnTo>
                  <a:pt x="46710" y="165099"/>
                </a:lnTo>
                <a:lnTo>
                  <a:pt x="46710" y="158749"/>
                </a:lnTo>
                <a:close/>
              </a:path>
              <a:path w="574040" h="934085">
                <a:moveTo>
                  <a:pt x="46710" y="165099"/>
                </a:moveTo>
                <a:lnTo>
                  <a:pt x="44450" y="165099"/>
                </a:lnTo>
                <a:lnTo>
                  <a:pt x="44450" y="169290"/>
                </a:lnTo>
                <a:lnTo>
                  <a:pt x="46710" y="169290"/>
                </a:lnTo>
                <a:lnTo>
                  <a:pt x="46710" y="165099"/>
                </a:lnTo>
                <a:close/>
              </a:path>
              <a:path w="574040" h="934085">
                <a:moveTo>
                  <a:pt x="44450" y="181990"/>
                </a:moveTo>
                <a:lnTo>
                  <a:pt x="31750" y="181990"/>
                </a:lnTo>
                <a:lnTo>
                  <a:pt x="31750" y="194690"/>
                </a:lnTo>
                <a:lnTo>
                  <a:pt x="44450" y="194690"/>
                </a:lnTo>
                <a:lnTo>
                  <a:pt x="44450" y="181990"/>
                </a:lnTo>
                <a:close/>
              </a:path>
              <a:path w="574040" h="934085">
                <a:moveTo>
                  <a:pt x="44450" y="207390"/>
                </a:moveTo>
                <a:lnTo>
                  <a:pt x="31750" y="207390"/>
                </a:lnTo>
                <a:lnTo>
                  <a:pt x="31750" y="220090"/>
                </a:lnTo>
                <a:lnTo>
                  <a:pt x="44450" y="220090"/>
                </a:lnTo>
                <a:lnTo>
                  <a:pt x="44450" y="207390"/>
                </a:lnTo>
                <a:close/>
              </a:path>
              <a:path w="574040" h="934085">
                <a:moveTo>
                  <a:pt x="44450" y="232790"/>
                </a:moveTo>
                <a:lnTo>
                  <a:pt x="31750" y="232790"/>
                </a:lnTo>
                <a:lnTo>
                  <a:pt x="31750" y="245490"/>
                </a:lnTo>
                <a:lnTo>
                  <a:pt x="44450" y="245490"/>
                </a:lnTo>
                <a:lnTo>
                  <a:pt x="44450" y="232790"/>
                </a:lnTo>
                <a:close/>
              </a:path>
              <a:path w="574040" h="934085">
                <a:moveTo>
                  <a:pt x="44450" y="258190"/>
                </a:moveTo>
                <a:lnTo>
                  <a:pt x="31750" y="258190"/>
                </a:lnTo>
                <a:lnTo>
                  <a:pt x="31750" y="270890"/>
                </a:lnTo>
                <a:lnTo>
                  <a:pt x="44450" y="270890"/>
                </a:lnTo>
                <a:lnTo>
                  <a:pt x="44450" y="258190"/>
                </a:lnTo>
                <a:close/>
              </a:path>
              <a:path w="574040" h="934085">
                <a:moveTo>
                  <a:pt x="44450" y="283590"/>
                </a:moveTo>
                <a:lnTo>
                  <a:pt x="31750" y="283590"/>
                </a:lnTo>
                <a:lnTo>
                  <a:pt x="31750" y="296290"/>
                </a:lnTo>
                <a:lnTo>
                  <a:pt x="44450" y="296290"/>
                </a:lnTo>
                <a:lnTo>
                  <a:pt x="44450" y="283590"/>
                </a:lnTo>
                <a:close/>
              </a:path>
              <a:path w="574040" h="934085">
                <a:moveTo>
                  <a:pt x="44450" y="308990"/>
                </a:moveTo>
                <a:lnTo>
                  <a:pt x="31750" y="308990"/>
                </a:lnTo>
                <a:lnTo>
                  <a:pt x="31750" y="321690"/>
                </a:lnTo>
                <a:lnTo>
                  <a:pt x="44450" y="321690"/>
                </a:lnTo>
                <a:lnTo>
                  <a:pt x="44450" y="308990"/>
                </a:lnTo>
                <a:close/>
              </a:path>
              <a:path w="574040" h="934085">
                <a:moveTo>
                  <a:pt x="44450" y="334390"/>
                </a:moveTo>
                <a:lnTo>
                  <a:pt x="31750" y="334390"/>
                </a:lnTo>
                <a:lnTo>
                  <a:pt x="31750" y="347090"/>
                </a:lnTo>
                <a:lnTo>
                  <a:pt x="44450" y="347090"/>
                </a:lnTo>
                <a:lnTo>
                  <a:pt x="44450" y="334390"/>
                </a:lnTo>
                <a:close/>
              </a:path>
              <a:path w="574040" h="934085">
                <a:moveTo>
                  <a:pt x="44450" y="359790"/>
                </a:moveTo>
                <a:lnTo>
                  <a:pt x="31750" y="359790"/>
                </a:lnTo>
                <a:lnTo>
                  <a:pt x="31750" y="372490"/>
                </a:lnTo>
                <a:lnTo>
                  <a:pt x="44450" y="372490"/>
                </a:lnTo>
                <a:lnTo>
                  <a:pt x="44450" y="359790"/>
                </a:lnTo>
                <a:close/>
              </a:path>
              <a:path w="574040" h="934085">
                <a:moveTo>
                  <a:pt x="44450" y="385190"/>
                </a:moveTo>
                <a:lnTo>
                  <a:pt x="31750" y="385190"/>
                </a:lnTo>
                <a:lnTo>
                  <a:pt x="31750" y="397890"/>
                </a:lnTo>
                <a:lnTo>
                  <a:pt x="44450" y="397890"/>
                </a:lnTo>
                <a:lnTo>
                  <a:pt x="44450" y="385190"/>
                </a:lnTo>
                <a:close/>
              </a:path>
              <a:path w="574040" h="934085">
                <a:moveTo>
                  <a:pt x="44450" y="410590"/>
                </a:moveTo>
                <a:lnTo>
                  <a:pt x="31750" y="410590"/>
                </a:lnTo>
                <a:lnTo>
                  <a:pt x="31750" y="423290"/>
                </a:lnTo>
                <a:lnTo>
                  <a:pt x="44450" y="423290"/>
                </a:lnTo>
                <a:lnTo>
                  <a:pt x="44450" y="410590"/>
                </a:lnTo>
                <a:close/>
              </a:path>
              <a:path w="574040" h="934085">
                <a:moveTo>
                  <a:pt x="44450" y="435940"/>
                </a:moveTo>
                <a:lnTo>
                  <a:pt x="31750" y="435940"/>
                </a:lnTo>
                <a:lnTo>
                  <a:pt x="31750" y="448640"/>
                </a:lnTo>
                <a:lnTo>
                  <a:pt x="44450" y="448640"/>
                </a:lnTo>
                <a:lnTo>
                  <a:pt x="44450" y="435940"/>
                </a:lnTo>
                <a:close/>
              </a:path>
              <a:path w="574040" h="934085">
                <a:moveTo>
                  <a:pt x="44450" y="461340"/>
                </a:moveTo>
                <a:lnTo>
                  <a:pt x="31750" y="461340"/>
                </a:lnTo>
                <a:lnTo>
                  <a:pt x="31750" y="474040"/>
                </a:lnTo>
                <a:lnTo>
                  <a:pt x="44450" y="474040"/>
                </a:lnTo>
                <a:lnTo>
                  <a:pt x="44450" y="461340"/>
                </a:lnTo>
                <a:close/>
              </a:path>
              <a:path w="574040" h="934085">
                <a:moveTo>
                  <a:pt x="44450" y="486740"/>
                </a:moveTo>
                <a:lnTo>
                  <a:pt x="31750" y="486740"/>
                </a:lnTo>
                <a:lnTo>
                  <a:pt x="31750" y="499440"/>
                </a:lnTo>
                <a:lnTo>
                  <a:pt x="44450" y="499440"/>
                </a:lnTo>
                <a:lnTo>
                  <a:pt x="44450" y="486740"/>
                </a:lnTo>
                <a:close/>
              </a:path>
              <a:path w="574040" h="934085">
                <a:moveTo>
                  <a:pt x="44450" y="512140"/>
                </a:moveTo>
                <a:lnTo>
                  <a:pt x="31750" y="512140"/>
                </a:lnTo>
                <a:lnTo>
                  <a:pt x="31750" y="524840"/>
                </a:lnTo>
                <a:lnTo>
                  <a:pt x="44450" y="524840"/>
                </a:lnTo>
                <a:lnTo>
                  <a:pt x="44450" y="512140"/>
                </a:lnTo>
                <a:close/>
              </a:path>
              <a:path w="574040" h="934085">
                <a:moveTo>
                  <a:pt x="44450" y="537540"/>
                </a:moveTo>
                <a:lnTo>
                  <a:pt x="31750" y="537540"/>
                </a:lnTo>
                <a:lnTo>
                  <a:pt x="31750" y="550240"/>
                </a:lnTo>
                <a:lnTo>
                  <a:pt x="44450" y="550240"/>
                </a:lnTo>
                <a:lnTo>
                  <a:pt x="44450" y="537540"/>
                </a:lnTo>
                <a:close/>
              </a:path>
              <a:path w="574040" h="934085">
                <a:moveTo>
                  <a:pt x="44450" y="562940"/>
                </a:moveTo>
                <a:lnTo>
                  <a:pt x="31750" y="562940"/>
                </a:lnTo>
                <a:lnTo>
                  <a:pt x="31750" y="575640"/>
                </a:lnTo>
                <a:lnTo>
                  <a:pt x="44450" y="575640"/>
                </a:lnTo>
                <a:lnTo>
                  <a:pt x="44450" y="562940"/>
                </a:lnTo>
                <a:close/>
              </a:path>
              <a:path w="574040" h="934085">
                <a:moveTo>
                  <a:pt x="44450" y="588340"/>
                </a:moveTo>
                <a:lnTo>
                  <a:pt x="31750" y="588340"/>
                </a:lnTo>
                <a:lnTo>
                  <a:pt x="31750" y="601040"/>
                </a:lnTo>
                <a:lnTo>
                  <a:pt x="44450" y="601040"/>
                </a:lnTo>
                <a:lnTo>
                  <a:pt x="44450" y="588340"/>
                </a:lnTo>
                <a:close/>
              </a:path>
              <a:path w="574040" h="934085">
                <a:moveTo>
                  <a:pt x="44450" y="613740"/>
                </a:moveTo>
                <a:lnTo>
                  <a:pt x="31750" y="613740"/>
                </a:lnTo>
                <a:lnTo>
                  <a:pt x="31750" y="626440"/>
                </a:lnTo>
                <a:lnTo>
                  <a:pt x="44450" y="626440"/>
                </a:lnTo>
                <a:lnTo>
                  <a:pt x="44450" y="613740"/>
                </a:lnTo>
                <a:close/>
              </a:path>
              <a:path w="574040" h="934085">
                <a:moveTo>
                  <a:pt x="44450" y="639140"/>
                </a:moveTo>
                <a:lnTo>
                  <a:pt x="31750" y="639140"/>
                </a:lnTo>
                <a:lnTo>
                  <a:pt x="31750" y="651840"/>
                </a:lnTo>
                <a:lnTo>
                  <a:pt x="44450" y="651840"/>
                </a:lnTo>
                <a:lnTo>
                  <a:pt x="44450" y="639140"/>
                </a:lnTo>
                <a:close/>
              </a:path>
              <a:path w="574040" h="934085">
                <a:moveTo>
                  <a:pt x="44450" y="664540"/>
                </a:moveTo>
                <a:lnTo>
                  <a:pt x="31750" y="664540"/>
                </a:lnTo>
                <a:lnTo>
                  <a:pt x="31750" y="677240"/>
                </a:lnTo>
                <a:lnTo>
                  <a:pt x="44450" y="677240"/>
                </a:lnTo>
                <a:lnTo>
                  <a:pt x="44450" y="664540"/>
                </a:lnTo>
                <a:close/>
              </a:path>
              <a:path w="574040" h="934085">
                <a:moveTo>
                  <a:pt x="44450" y="689940"/>
                </a:moveTo>
                <a:lnTo>
                  <a:pt x="31750" y="689940"/>
                </a:lnTo>
                <a:lnTo>
                  <a:pt x="31750" y="702640"/>
                </a:lnTo>
                <a:lnTo>
                  <a:pt x="44450" y="702640"/>
                </a:lnTo>
                <a:lnTo>
                  <a:pt x="44450" y="689940"/>
                </a:lnTo>
                <a:close/>
              </a:path>
              <a:path w="574040" h="934085">
                <a:moveTo>
                  <a:pt x="44450" y="715340"/>
                </a:moveTo>
                <a:lnTo>
                  <a:pt x="31750" y="715340"/>
                </a:lnTo>
                <a:lnTo>
                  <a:pt x="31750" y="728040"/>
                </a:lnTo>
                <a:lnTo>
                  <a:pt x="44450" y="728040"/>
                </a:lnTo>
                <a:lnTo>
                  <a:pt x="44450" y="715340"/>
                </a:lnTo>
                <a:close/>
              </a:path>
              <a:path w="574040" h="934085">
                <a:moveTo>
                  <a:pt x="44450" y="740740"/>
                </a:moveTo>
                <a:lnTo>
                  <a:pt x="31750" y="740740"/>
                </a:lnTo>
                <a:lnTo>
                  <a:pt x="31750" y="753440"/>
                </a:lnTo>
                <a:lnTo>
                  <a:pt x="44450" y="753440"/>
                </a:lnTo>
                <a:lnTo>
                  <a:pt x="44450" y="740740"/>
                </a:lnTo>
                <a:close/>
              </a:path>
              <a:path w="574040" h="934085">
                <a:moveTo>
                  <a:pt x="44450" y="766140"/>
                </a:moveTo>
                <a:lnTo>
                  <a:pt x="31750" y="766140"/>
                </a:lnTo>
                <a:lnTo>
                  <a:pt x="31750" y="778840"/>
                </a:lnTo>
                <a:lnTo>
                  <a:pt x="44450" y="778840"/>
                </a:lnTo>
                <a:lnTo>
                  <a:pt x="44450" y="766140"/>
                </a:lnTo>
                <a:close/>
              </a:path>
              <a:path w="574040" h="934085">
                <a:moveTo>
                  <a:pt x="44450" y="791540"/>
                </a:moveTo>
                <a:lnTo>
                  <a:pt x="31750" y="791540"/>
                </a:lnTo>
                <a:lnTo>
                  <a:pt x="31750" y="804240"/>
                </a:lnTo>
                <a:lnTo>
                  <a:pt x="44450" y="804240"/>
                </a:lnTo>
                <a:lnTo>
                  <a:pt x="44450" y="791540"/>
                </a:lnTo>
                <a:close/>
              </a:path>
              <a:path w="574040" h="934085">
                <a:moveTo>
                  <a:pt x="44450" y="816940"/>
                </a:moveTo>
                <a:lnTo>
                  <a:pt x="31750" y="816940"/>
                </a:lnTo>
                <a:lnTo>
                  <a:pt x="31750" y="829640"/>
                </a:lnTo>
                <a:lnTo>
                  <a:pt x="44450" y="829640"/>
                </a:lnTo>
                <a:lnTo>
                  <a:pt x="44450" y="816940"/>
                </a:lnTo>
                <a:close/>
              </a:path>
              <a:path w="574040" h="934085">
                <a:moveTo>
                  <a:pt x="44450" y="842340"/>
                </a:moveTo>
                <a:lnTo>
                  <a:pt x="31750" y="842340"/>
                </a:lnTo>
                <a:lnTo>
                  <a:pt x="31750" y="855040"/>
                </a:lnTo>
                <a:lnTo>
                  <a:pt x="44450" y="855040"/>
                </a:lnTo>
                <a:lnTo>
                  <a:pt x="44450" y="842340"/>
                </a:lnTo>
                <a:close/>
              </a:path>
              <a:path w="574040" h="934085">
                <a:moveTo>
                  <a:pt x="76200" y="857453"/>
                </a:moveTo>
                <a:lnTo>
                  <a:pt x="0" y="857453"/>
                </a:lnTo>
                <a:lnTo>
                  <a:pt x="38100" y="933653"/>
                </a:lnTo>
                <a:lnTo>
                  <a:pt x="69850" y="870153"/>
                </a:lnTo>
                <a:lnTo>
                  <a:pt x="31750" y="870153"/>
                </a:lnTo>
                <a:lnTo>
                  <a:pt x="31750" y="867740"/>
                </a:lnTo>
                <a:lnTo>
                  <a:pt x="71056" y="867740"/>
                </a:lnTo>
                <a:lnTo>
                  <a:pt x="76200" y="857453"/>
                </a:lnTo>
                <a:close/>
              </a:path>
              <a:path w="574040" h="934085">
                <a:moveTo>
                  <a:pt x="44450" y="867740"/>
                </a:moveTo>
                <a:lnTo>
                  <a:pt x="31750" y="867740"/>
                </a:lnTo>
                <a:lnTo>
                  <a:pt x="31750" y="870153"/>
                </a:lnTo>
                <a:lnTo>
                  <a:pt x="44450" y="870153"/>
                </a:lnTo>
                <a:lnTo>
                  <a:pt x="44450" y="867740"/>
                </a:lnTo>
                <a:close/>
              </a:path>
              <a:path w="574040" h="934085">
                <a:moveTo>
                  <a:pt x="71056" y="867740"/>
                </a:moveTo>
                <a:lnTo>
                  <a:pt x="44450" y="867740"/>
                </a:lnTo>
                <a:lnTo>
                  <a:pt x="44450" y="870153"/>
                </a:lnTo>
                <a:lnTo>
                  <a:pt x="69850" y="870153"/>
                </a:lnTo>
                <a:lnTo>
                  <a:pt x="71056" y="867740"/>
                </a:lnTo>
                <a:close/>
              </a:path>
            </a:pathLst>
          </a:custGeom>
          <a:solidFill>
            <a:srgbClr val="003300"/>
          </a:solidFill>
        </p:spPr>
        <p:txBody>
          <a:bodyPr wrap="square" lIns="0" tIns="0" rIns="0" bIns="0" rtlCol="0"/>
          <a:lstStyle/>
          <a:p>
            <a:endParaRPr/>
          </a:p>
        </p:txBody>
      </p:sp>
      <p:sp>
        <p:nvSpPr>
          <p:cNvPr id="12" name="object 12"/>
          <p:cNvSpPr/>
          <p:nvPr/>
        </p:nvSpPr>
        <p:spPr>
          <a:xfrm>
            <a:off x="2369411" y="5405562"/>
            <a:ext cx="1663700" cy="1376045"/>
          </a:xfrm>
          <a:custGeom>
            <a:avLst/>
            <a:gdLst/>
            <a:ahLst/>
            <a:cxnLst/>
            <a:rect l="l" t="t" r="r" b="b"/>
            <a:pathLst>
              <a:path w="1663700" h="1376045">
                <a:moveTo>
                  <a:pt x="690109" y="0"/>
                </a:moveTo>
                <a:lnTo>
                  <a:pt x="645992" y="203"/>
                </a:lnTo>
                <a:lnTo>
                  <a:pt x="602053" y="3203"/>
                </a:lnTo>
                <a:lnTo>
                  <a:pt x="558439" y="8995"/>
                </a:lnTo>
                <a:lnTo>
                  <a:pt x="515292" y="17573"/>
                </a:lnTo>
                <a:lnTo>
                  <a:pt x="472760" y="28933"/>
                </a:lnTo>
                <a:lnTo>
                  <a:pt x="430986" y="43068"/>
                </a:lnTo>
                <a:lnTo>
                  <a:pt x="390116" y="59974"/>
                </a:lnTo>
                <a:lnTo>
                  <a:pt x="350295" y="79645"/>
                </a:lnTo>
                <a:lnTo>
                  <a:pt x="311667" y="102076"/>
                </a:lnTo>
                <a:lnTo>
                  <a:pt x="274379" y="127262"/>
                </a:lnTo>
                <a:lnTo>
                  <a:pt x="238574" y="155197"/>
                </a:lnTo>
                <a:lnTo>
                  <a:pt x="204399" y="185876"/>
                </a:lnTo>
                <a:lnTo>
                  <a:pt x="171998" y="219294"/>
                </a:lnTo>
                <a:lnTo>
                  <a:pt x="141988" y="254874"/>
                </a:lnTo>
                <a:lnTo>
                  <a:pt x="114880" y="291946"/>
                </a:lnTo>
                <a:lnTo>
                  <a:pt x="90666" y="330364"/>
                </a:lnTo>
                <a:lnTo>
                  <a:pt x="69336" y="369983"/>
                </a:lnTo>
                <a:lnTo>
                  <a:pt x="50881" y="410659"/>
                </a:lnTo>
                <a:lnTo>
                  <a:pt x="35291" y="452246"/>
                </a:lnTo>
                <a:lnTo>
                  <a:pt x="22557" y="494601"/>
                </a:lnTo>
                <a:lnTo>
                  <a:pt x="12670" y="537577"/>
                </a:lnTo>
                <a:lnTo>
                  <a:pt x="5621" y="581031"/>
                </a:lnTo>
                <a:lnTo>
                  <a:pt x="1401" y="624818"/>
                </a:lnTo>
                <a:lnTo>
                  <a:pt x="0" y="668792"/>
                </a:lnTo>
                <a:lnTo>
                  <a:pt x="1408" y="712809"/>
                </a:lnTo>
                <a:lnTo>
                  <a:pt x="5618" y="756725"/>
                </a:lnTo>
                <a:lnTo>
                  <a:pt x="12619" y="800393"/>
                </a:lnTo>
                <a:lnTo>
                  <a:pt x="22402" y="843670"/>
                </a:lnTo>
                <a:lnTo>
                  <a:pt x="34958" y="886411"/>
                </a:lnTo>
                <a:lnTo>
                  <a:pt x="50278" y="928471"/>
                </a:lnTo>
                <a:lnTo>
                  <a:pt x="68353" y="969705"/>
                </a:lnTo>
                <a:lnTo>
                  <a:pt x="89172" y="1009968"/>
                </a:lnTo>
                <a:lnTo>
                  <a:pt x="112728" y="1049116"/>
                </a:lnTo>
                <a:lnTo>
                  <a:pt x="139011" y="1087004"/>
                </a:lnTo>
                <a:lnTo>
                  <a:pt x="168011" y="1123486"/>
                </a:lnTo>
                <a:lnTo>
                  <a:pt x="199719" y="1158419"/>
                </a:lnTo>
                <a:lnTo>
                  <a:pt x="234126" y="1191656"/>
                </a:lnTo>
                <a:lnTo>
                  <a:pt x="270644" y="1222569"/>
                </a:lnTo>
                <a:lnTo>
                  <a:pt x="308576" y="1250626"/>
                </a:lnTo>
                <a:lnTo>
                  <a:pt x="347779" y="1275833"/>
                </a:lnTo>
                <a:lnTo>
                  <a:pt x="388108" y="1298197"/>
                </a:lnTo>
                <a:lnTo>
                  <a:pt x="429416" y="1317721"/>
                </a:lnTo>
                <a:lnTo>
                  <a:pt x="471560" y="1334411"/>
                </a:lnTo>
                <a:lnTo>
                  <a:pt x="514395" y="1348272"/>
                </a:lnTo>
                <a:lnTo>
                  <a:pt x="557775" y="1359310"/>
                </a:lnTo>
                <a:lnTo>
                  <a:pt x="601556" y="1367530"/>
                </a:lnTo>
                <a:lnTo>
                  <a:pt x="645593" y="1372937"/>
                </a:lnTo>
                <a:lnTo>
                  <a:pt x="689740" y="1375537"/>
                </a:lnTo>
                <a:lnTo>
                  <a:pt x="733854" y="1375334"/>
                </a:lnTo>
                <a:lnTo>
                  <a:pt x="777788" y="1372335"/>
                </a:lnTo>
                <a:lnTo>
                  <a:pt x="821398" y="1366544"/>
                </a:lnTo>
                <a:lnTo>
                  <a:pt x="864540" y="1357966"/>
                </a:lnTo>
                <a:lnTo>
                  <a:pt x="907067" y="1346607"/>
                </a:lnTo>
                <a:lnTo>
                  <a:pt x="948836" y="1332473"/>
                </a:lnTo>
                <a:lnTo>
                  <a:pt x="989701" y="1315567"/>
                </a:lnTo>
                <a:lnTo>
                  <a:pt x="1029517" y="1295897"/>
                </a:lnTo>
                <a:lnTo>
                  <a:pt x="1068140" y="1273466"/>
                </a:lnTo>
                <a:lnTo>
                  <a:pt x="1105425" y="1248281"/>
                </a:lnTo>
                <a:lnTo>
                  <a:pt x="1141225" y="1220346"/>
                </a:lnTo>
                <a:lnTo>
                  <a:pt x="1175398" y="1189667"/>
                </a:lnTo>
                <a:lnTo>
                  <a:pt x="1207797" y="1156249"/>
                </a:lnTo>
                <a:lnTo>
                  <a:pt x="1663600" y="652364"/>
                </a:lnTo>
                <a:lnTo>
                  <a:pt x="1145694" y="183886"/>
                </a:lnTo>
                <a:lnTo>
                  <a:pt x="1109187" y="152972"/>
                </a:lnTo>
                <a:lnTo>
                  <a:pt x="1071262" y="124913"/>
                </a:lnTo>
                <a:lnTo>
                  <a:pt x="1032066" y="99704"/>
                </a:lnTo>
                <a:lnTo>
                  <a:pt x="991743" y="77340"/>
                </a:lnTo>
                <a:lnTo>
                  <a:pt x="950437" y="57815"/>
                </a:lnTo>
                <a:lnTo>
                  <a:pt x="908295" y="41125"/>
                </a:lnTo>
                <a:lnTo>
                  <a:pt x="865461" y="27263"/>
                </a:lnTo>
                <a:lnTo>
                  <a:pt x="822081" y="16225"/>
                </a:lnTo>
                <a:lnTo>
                  <a:pt x="778298" y="8005"/>
                </a:lnTo>
                <a:lnTo>
                  <a:pt x="734260" y="2599"/>
                </a:lnTo>
                <a:lnTo>
                  <a:pt x="690109" y="0"/>
                </a:lnTo>
                <a:close/>
              </a:path>
            </a:pathLst>
          </a:custGeom>
          <a:solidFill>
            <a:srgbClr val="3B623B"/>
          </a:solidFill>
        </p:spPr>
        <p:txBody>
          <a:bodyPr wrap="square" lIns="0" tIns="0" rIns="0" bIns="0" rtlCol="0"/>
          <a:lstStyle/>
          <a:p>
            <a:endParaRPr/>
          </a:p>
        </p:txBody>
      </p:sp>
      <p:sp>
        <p:nvSpPr>
          <p:cNvPr id="13" name="object 13"/>
          <p:cNvSpPr/>
          <p:nvPr/>
        </p:nvSpPr>
        <p:spPr>
          <a:xfrm>
            <a:off x="2369411" y="5405562"/>
            <a:ext cx="1663700" cy="1376045"/>
          </a:xfrm>
          <a:custGeom>
            <a:avLst/>
            <a:gdLst/>
            <a:ahLst/>
            <a:cxnLst/>
            <a:rect l="l" t="t" r="r" b="b"/>
            <a:pathLst>
              <a:path w="1663700" h="1376045">
                <a:moveTo>
                  <a:pt x="171998" y="219294"/>
                </a:moveTo>
                <a:lnTo>
                  <a:pt x="204399" y="185876"/>
                </a:lnTo>
                <a:lnTo>
                  <a:pt x="238574" y="155197"/>
                </a:lnTo>
                <a:lnTo>
                  <a:pt x="274379" y="127262"/>
                </a:lnTo>
                <a:lnTo>
                  <a:pt x="311667" y="102076"/>
                </a:lnTo>
                <a:lnTo>
                  <a:pt x="350295" y="79645"/>
                </a:lnTo>
                <a:lnTo>
                  <a:pt x="390116" y="59974"/>
                </a:lnTo>
                <a:lnTo>
                  <a:pt x="430986" y="43068"/>
                </a:lnTo>
                <a:lnTo>
                  <a:pt x="472760" y="28933"/>
                </a:lnTo>
                <a:lnTo>
                  <a:pt x="515292" y="17573"/>
                </a:lnTo>
                <a:lnTo>
                  <a:pt x="558439" y="8995"/>
                </a:lnTo>
                <a:lnTo>
                  <a:pt x="602053" y="3203"/>
                </a:lnTo>
                <a:lnTo>
                  <a:pt x="645992" y="203"/>
                </a:lnTo>
                <a:lnTo>
                  <a:pt x="690109" y="0"/>
                </a:lnTo>
                <a:lnTo>
                  <a:pt x="734260" y="2599"/>
                </a:lnTo>
                <a:lnTo>
                  <a:pt x="778298" y="8005"/>
                </a:lnTo>
                <a:lnTo>
                  <a:pt x="822081" y="16225"/>
                </a:lnTo>
                <a:lnTo>
                  <a:pt x="865461" y="27263"/>
                </a:lnTo>
                <a:lnTo>
                  <a:pt x="908295" y="41125"/>
                </a:lnTo>
                <a:lnTo>
                  <a:pt x="950437" y="57815"/>
                </a:lnTo>
                <a:lnTo>
                  <a:pt x="991743" y="77340"/>
                </a:lnTo>
                <a:lnTo>
                  <a:pt x="1032066" y="99704"/>
                </a:lnTo>
                <a:lnTo>
                  <a:pt x="1071262" y="124913"/>
                </a:lnTo>
                <a:lnTo>
                  <a:pt x="1109187" y="152972"/>
                </a:lnTo>
                <a:lnTo>
                  <a:pt x="1145694" y="183886"/>
                </a:lnTo>
                <a:lnTo>
                  <a:pt x="1182680" y="217349"/>
                </a:lnTo>
                <a:lnTo>
                  <a:pt x="1219670" y="250811"/>
                </a:lnTo>
                <a:lnTo>
                  <a:pt x="1256662" y="284274"/>
                </a:lnTo>
                <a:lnTo>
                  <a:pt x="1293656" y="317737"/>
                </a:lnTo>
                <a:lnTo>
                  <a:pt x="1330652" y="351199"/>
                </a:lnTo>
                <a:lnTo>
                  <a:pt x="1367649" y="384662"/>
                </a:lnTo>
                <a:lnTo>
                  <a:pt x="1404647" y="418125"/>
                </a:lnTo>
                <a:lnTo>
                  <a:pt x="1441645" y="451587"/>
                </a:lnTo>
                <a:lnTo>
                  <a:pt x="1478642" y="485050"/>
                </a:lnTo>
                <a:lnTo>
                  <a:pt x="1515638" y="518513"/>
                </a:lnTo>
                <a:lnTo>
                  <a:pt x="1552632" y="551975"/>
                </a:lnTo>
                <a:lnTo>
                  <a:pt x="1589625" y="585438"/>
                </a:lnTo>
                <a:lnTo>
                  <a:pt x="1626614" y="618901"/>
                </a:lnTo>
                <a:lnTo>
                  <a:pt x="1663600" y="652364"/>
                </a:lnTo>
                <a:lnTo>
                  <a:pt x="1628548" y="691123"/>
                </a:lnTo>
                <a:lnTo>
                  <a:pt x="1593496" y="729882"/>
                </a:lnTo>
                <a:lnTo>
                  <a:pt x="1558443" y="768642"/>
                </a:lnTo>
                <a:lnTo>
                  <a:pt x="1523388" y="807402"/>
                </a:lnTo>
                <a:lnTo>
                  <a:pt x="1488333" y="846161"/>
                </a:lnTo>
                <a:lnTo>
                  <a:pt x="1453276" y="884921"/>
                </a:lnTo>
                <a:lnTo>
                  <a:pt x="1418216" y="923681"/>
                </a:lnTo>
                <a:lnTo>
                  <a:pt x="1383155" y="962442"/>
                </a:lnTo>
                <a:lnTo>
                  <a:pt x="1348090" y="1001203"/>
                </a:lnTo>
                <a:lnTo>
                  <a:pt x="1313022" y="1039964"/>
                </a:lnTo>
                <a:lnTo>
                  <a:pt x="1277951" y="1078725"/>
                </a:lnTo>
                <a:lnTo>
                  <a:pt x="1242876" y="1117487"/>
                </a:lnTo>
                <a:lnTo>
                  <a:pt x="1207797" y="1156249"/>
                </a:lnTo>
                <a:lnTo>
                  <a:pt x="1175398" y="1189667"/>
                </a:lnTo>
                <a:lnTo>
                  <a:pt x="1141225" y="1220346"/>
                </a:lnTo>
                <a:lnTo>
                  <a:pt x="1105425" y="1248281"/>
                </a:lnTo>
                <a:lnTo>
                  <a:pt x="1068140" y="1273466"/>
                </a:lnTo>
                <a:lnTo>
                  <a:pt x="1029517" y="1295897"/>
                </a:lnTo>
                <a:lnTo>
                  <a:pt x="989701" y="1315567"/>
                </a:lnTo>
                <a:lnTo>
                  <a:pt x="948836" y="1332473"/>
                </a:lnTo>
                <a:lnTo>
                  <a:pt x="907067" y="1346607"/>
                </a:lnTo>
                <a:lnTo>
                  <a:pt x="864540" y="1357966"/>
                </a:lnTo>
                <a:lnTo>
                  <a:pt x="821398" y="1366544"/>
                </a:lnTo>
                <a:lnTo>
                  <a:pt x="777788" y="1372335"/>
                </a:lnTo>
                <a:lnTo>
                  <a:pt x="733854" y="1375334"/>
                </a:lnTo>
                <a:lnTo>
                  <a:pt x="689740" y="1375537"/>
                </a:lnTo>
                <a:lnTo>
                  <a:pt x="645593" y="1372937"/>
                </a:lnTo>
                <a:lnTo>
                  <a:pt x="601556" y="1367530"/>
                </a:lnTo>
                <a:lnTo>
                  <a:pt x="557775" y="1359310"/>
                </a:lnTo>
                <a:lnTo>
                  <a:pt x="514395" y="1348272"/>
                </a:lnTo>
                <a:lnTo>
                  <a:pt x="471560" y="1334411"/>
                </a:lnTo>
                <a:lnTo>
                  <a:pt x="429416" y="1317721"/>
                </a:lnTo>
                <a:lnTo>
                  <a:pt x="388108" y="1298197"/>
                </a:lnTo>
                <a:lnTo>
                  <a:pt x="347779" y="1275833"/>
                </a:lnTo>
                <a:lnTo>
                  <a:pt x="308576" y="1250626"/>
                </a:lnTo>
                <a:lnTo>
                  <a:pt x="270644" y="1222569"/>
                </a:lnTo>
                <a:lnTo>
                  <a:pt x="234126" y="1191656"/>
                </a:lnTo>
                <a:lnTo>
                  <a:pt x="199719" y="1158419"/>
                </a:lnTo>
                <a:lnTo>
                  <a:pt x="168011" y="1123486"/>
                </a:lnTo>
                <a:lnTo>
                  <a:pt x="139011" y="1087004"/>
                </a:lnTo>
                <a:lnTo>
                  <a:pt x="112728" y="1049116"/>
                </a:lnTo>
                <a:lnTo>
                  <a:pt x="89172" y="1009968"/>
                </a:lnTo>
                <a:lnTo>
                  <a:pt x="68353" y="969705"/>
                </a:lnTo>
                <a:lnTo>
                  <a:pt x="50278" y="928471"/>
                </a:lnTo>
                <a:lnTo>
                  <a:pt x="34958" y="886411"/>
                </a:lnTo>
                <a:lnTo>
                  <a:pt x="22402" y="843670"/>
                </a:lnTo>
                <a:lnTo>
                  <a:pt x="12619" y="800393"/>
                </a:lnTo>
                <a:lnTo>
                  <a:pt x="5618" y="756725"/>
                </a:lnTo>
                <a:lnTo>
                  <a:pt x="1408" y="712809"/>
                </a:lnTo>
                <a:lnTo>
                  <a:pt x="0" y="668792"/>
                </a:lnTo>
                <a:lnTo>
                  <a:pt x="1401" y="624818"/>
                </a:lnTo>
                <a:lnTo>
                  <a:pt x="5621" y="581031"/>
                </a:lnTo>
                <a:lnTo>
                  <a:pt x="12670" y="537577"/>
                </a:lnTo>
                <a:lnTo>
                  <a:pt x="22557" y="494601"/>
                </a:lnTo>
                <a:lnTo>
                  <a:pt x="35291" y="452246"/>
                </a:lnTo>
                <a:lnTo>
                  <a:pt x="50881" y="410659"/>
                </a:lnTo>
                <a:lnTo>
                  <a:pt x="69336" y="369983"/>
                </a:lnTo>
                <a:lnTo>
                  <a:pt x="90666" y="330364"/>
                </a:lnTo>
                <a:lnTo>
                  <a:pt x="114880" y="291946"/>
                </a:lnTo>
                <a:lnTo>
                  <a:pt x="141988" y="254874"/>
                </a:lnTo>
                <a:lnTo>
                  <a:pt x="171998" y="219294"/>
                </a:lnTo>
                <a:close/>
              </a:path>
            </a:pathLst>
          </a:custGeom>
          <a:ln w="25400">
            <a:solidFill>
              <a:srgbClr val="004B00"/>
            </a:solidFill>
          </a:ln>
        </p:spPr>
        <p:txBody>
          <a:bodyPr wrap="square" lIns="0" tIns="0" rIns="0" bIns="0" rtlCol="0"/>
          <a:lstStyle/>
          <a:p>
            <a:endParaRPr/>
          </a:p>
        </p:txBody>
      </p:sp>
      <p:sp>
        <p:nvSpPr>
          <p:cNvPr id="14" name="object 14"/>
          <p:cNvSpPr txBox="1"/>
          <p:nvPr/>
        </p:nvSpPr>
        <p:spPr>
          <a:xfrm>
            <a:off x="2618943" y="5789472"/>
            <a:ext cx="939800" cy="574040"/>
          </a:xfrm>
          <a:prstGeom prst="rect">
            <a:avLst/>
          </a:prstGeom>
        </p:spPr>
        <p:txBody>
          <a:bodyPr vert="horz" wrap="square" lIns="0" tIns="12700" rIns="0" bIns="0" rtlCol="0">
            <a:spAutoFit/>
          </a:bodyPr>
          <a:lstStyle/>
          <a:p>
            <a:pPr marL="12700" marR="5080">
              <a:spcBef>
                <a:spcPts val="100"/>
              </a:spcBef>
            </a:pPr>
            <a:r>
              <a:rPr b="1" dirty="0">
                <a:solidFill>
                  <a:srgbClr val="FFFFFF"/>
                </a:solidFill>
                <a:latin typeface="Candara"/>
                <a:cs typeface="Candara"/>
              </a:rPr>
              <a:t>Motor</a:t>
            </a:r>
            <a:r>
              <a:rPr b="1" spc="-120" dirty="0">
                <a:solidFill>
                  <a:srgbClr val="FFFFFF"/>
                </a:solidFill>
                <a:latin typeface="Candara"/>
                <a:cs typeface="Candara"/>
              </a:rPr>
              <a:t> </a:t>
            </a:r>
            <a:r>
              <a:rPr b="1" dirty="0">
                <a:solidFill>
                  <a:srgbClr val="FFFFFF"/>
                </a:solidFill>
                <a:latin typeface="Candara"/>
                <a:cs typeface="Candara"/>
              </a:rPr>
              <a:t>de  Cálculo</a:t>
            </a:r>
            <a:endParaRPr>
              <a:latin typeface="Candara"/>
              <a:cs typeface="Candara"/>
            </a:endParaRPr>
          </a:p>
        </p:txBody>
      </p:sp>
      <p:sp>
        <p:nvSpPr>
          <p:cNvPr id="15" name="object 15"/>
          <p:cNvSpPr/>
          <p:nvPr/>
        </p:nvSpPr>
        <p:spPr>
          <a:xfrm>
            <a:off x="4059936" y="5696711"/>
            <a:ext cx="541019" cy="41148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4102607" y="5757672"/>
            <a:ext cx="379730" cy="288925"/>
          </a:xfrm>
          <a:custGeom>
            <a:avLst/>
            <a:gdLst/>
            <a:ahLst/>
            <a:cxnLst/>
            <a:rect l="l" t="t" r="r" b="b"/>
            <a:pathLst>
              <a:path w="379730" h="288925">
                <a:moveTo>
                  <a:pt x="12700" y="275780"/>
                </a:moveTo>
                <a:lnTo>
                  <a:pt x="0" y="275780"/>
                </a:lnTo>
                <a:lnTo>
                  <a:pt x="0" y="288480"/>
                </a:lnTo>
                <a:lnTo>
                  <a:pt x="12700" y="288480"/>
                </a:lnTo>
                <a:lnTo>
                  <a:pt x="12700" y="275780"/>
                </a:lnTo>
                <a:close/>
              </a:path>
              <a:path w="379730" h="288925">
                <a:moveTo>
                  <a:pt x="38100" y="275780"/>
                </a:moveTo>
                <a:lnTo>
                  <a:pt x="25400" y="275780"/>
                </a:lnTo>
                <a:lnTo>
                  <a:pt x="25400" y="288480"/>
                </a:lnTo>
                <a:lnTo>
                  <a:pt x="38100" y="288480"/>
                </a:lnTo>
                <a:lnTo>
                  <a:pt x="38100" y="275780"/>
                </a:lnTo>
                <a:close/>
              </a:path>
              <a:path w="379730" h="288925">
                <a:moveTo>
                  <a:pt x="63500" y="275780"/>
                </a:moveTo>
                <a:lnTo>
                  <a:pt x="50800" y="275780"/>
                </a:lnTo>
                <a:lnTo>
                  <a:pt x="50800" y="288480"/>
                </a:lnTo>
                <a:lnTo>
                  <a:pt x="63500" y="288480"/>
                </a:lnTo>
                <a:lnTo>
                  <a:pt x="63500" y="275780"/>
                </a:lnTo>
                <a:close/>
              </a:path>
              <a:path w="379730" h="288925">
                <a:moveTo>
                  <a:pt x="88900" y="275780"/>
                </a:moveTo>
                <a:lnTo>
                  <a:pt x="76200" y="275780"/>
                </a:lnTo>
                <a:lnTo>
                  <a:pt x="76200" y="288480"/>
                </a:lnTo>
                <a:lnTo>
                  <a:pt x="88900" y="288480"/>
                </a:lnTo>
                <a:lnTo>
                  <a:pt x="88900" y="275780"/>
                </a:lnTo>
                <a:close/>
              </a:path>
              <a:path w="379730" h="288925">
                <a:moveTo>
                  <a:pt x="114300" y="275780"/>
                </a:moveTo>
                <a:lnTo>
                  <a:pt x="101600" y="275780"/>
                </a:lnTo>
                <a:lnTo>
                  <a:pt x="101600" y="288480"/>
                </a:lnTo>
                <a:lnTo>
                  <a:pt x="114300" y="288480"/>
                </a:lnTo>
                <a:lnTo>
                  <a:pt x="114300" y="275780"/>
                </a:lnTo>
                <a:close/>
              </a:path>
              <a:path w="379730" h="288925">
                <a:moveTo>
                  <a:pt x="139700" y="275780"/>
                </a:moveTo>
                <a:lnTo>
                  <a:pt x="127000" y="275780"/>
                </a:lnTo>
                <a:lnTo>
                  <a:pt x="127000" y="288480"/>
                </a:lnTo>
                <a:lnTo>
                  <a:pt x="139700" y="288480"/>
                </a:lnTo>
                <a:lnTo>
                  <a:pt x="139700" y="275780"/>
                </a:lnTo>
                <a:close/>
              </a:path>
              <a:path w="379730" h="288925">
                <a:moveTo>
                  <a:pt x="165100" y="275780"/>
                </a:moveTo>
                <a:lnTo>
                  <a:pt x="152400" y="275780"/>
                </a:lnTo>
                <a:lnTo>
                  <a:pt x="152400" y="288480"/>
                </a:lnTo>
                <a:lnTo>
                  <a:pt x="165100" y="288480"/>
                </a:lnTo>
                <a:lnTo>
                  <a:pt x="165100" y="275780"/>
                </a:lnTo>
                <a:close/>
              </a:path>
              <a:path w="379730" h="288925">
                <a:moveTo>
                  <a:pt x="189737" y="275780"/>
                </a:moveTo>
                <a:lnTo>
                  <a:pt x="177800" y="275780"/>
                </a:lnTo>
                <a:lnTo>
                  <a:pt x="177800" y="288480"/>
                </a:lnTo>
                <a:lnTo>
                  <a:pt x="193167" y="288480"/>
                </a:lnTo>
                <a:lnTo>
                  <a:pt x="196087" y="285635"/>
                </a:lnTo>
                <a:lnTo>
                  <a:pt x="196087" y="282130"/>
                </a:lnTo>
                <a:lnTo>
                  <a:pt x="183387" y="282130"/>
                </a:lnTo>
                <a:lnTo>
                  <a:pt x="183387" y="281343"/>
                </a:lnTo>
                <a:lnTo>
                  <a:pt x="184175" y="281343"/>
                </a:lnTo>
                <a:lnTo>
                  <a:pt x="189737" y="275780"/>
                </a:lnTo>
                <a:close/>
              </a:path>
              <a:path w="379730" h="288925">
                <a:moveTo>
                  <a:pt x="184175" y="281343"/>
                </a:moveTo>
                <a:lnTo>
                  <a:pt x="183387" y="281343"/>
                </a:lnTo>
                <a:lnTo>
                  <a:pt x="183387" y="282130"/>
                </a:lnTo>
                <a:lnTo>
                  <a:pt x="184175" y="281343"/>
                </a:lnTo>
                <a:close/>
              </a:path>
              <a:path w="379730" h="288925">
                <a:moveTo>
                  <a:pt x="196087" y="281343"/>
                </a:moveTo>
                <a:lnTo>
                  <a:pt x="184175" y="281343"/>
                </a:lnTo>
                <a:lnTo>
                  <a:pt x="183387" y="282130"/>
                </a:lnTo>
                <a:lnTo>
                  <a:pt x="196087" y="282130"/>
                </a:lnTo>
                <a:lnTo>
                  <a:pt x="196087" y="281343"/>
                </a:lnTo>
                <a:close/>
              </a:path>
              <a:path w="379730" h="288925">
                <a:moveTo>
                  <a:pt x="196087" y="255943"/>
                </a:moveTo>
                <a:lnTo>
                  <a:pt x="183387" y="255943"/>
                </a:lnTo>
                <a:lnTo>
                  <a:pt x="183387" y="268643"/>
                </a:lnTo>
                <a:lnTo>
                  <a:pt x="196087" y="268643"/>
                </a:lnTo>
                <a:lnTo>
                  <a:pt x="196087" y="255943"/>
                </a:lnTo>
                <a:close/>
              </a:path>
              <a:path w="379730" h="288925">
                <a:moveTo>
                  <a:pt x="196087" y="230543"/>
                </a:moveTo>
                <a:lnTo>
                  <a:pt x="183387" y="230543"/>
                </a:lnTo>
                <a:lnTo>
                  <a:pt x="183387" y="243243"/>
                </a:lnTo>
                <a:lnTo>
                  <a:pt x="196087" y="243243"/>
                </a:lnTo>
                <a:lnTo>
                  <a:pt x="196087" y="230543"/>
                </a:lnTo>
                <a:close/>
              </a:path>
              <a:path w="379730" h="288925">
                <a:moveTo>
                  <a:pt x="196087" y="205143"/>
                </a:moveTo>
                <a:lnTo>
                  <a:pt x="183387" y="205143"/>
                </a:lnTo>
                <a:lnTo>
                  <a:pt x="183387" y="217843"/>
                </a:lnTo>
                <a:lnTo>
                  <a:pt x="196087" y="217843"/>
                </a:lnTo>
                <a:lnTo>
                  <a:pt x="196087" y="205143"/>
                </a:lnTo>
                <a:close/>
              </a:path>
              <a:path w="379730" h="288925">
                <a:moveTo>
                  <a:pt x="196087" y="179743"/>
                </a:moveTo>
                <a:lnTo>
                  <a:pt x="183387" y="179743"/>
                </a:lnTo>
                <a:lnTo>
                  <a:pt x="183387" y="192443"/>
                </a:lnTo>
                <a:lnTo>
                  <a:pt x="196087" y="192443"/>
                </a:lnTo>
                <a:lnTo>
                  <a:pt x="196087" y="179743"/>
                </a:lnTo>
                <a:close/>
              </a:path>
              <a:path w="379730" h="288925">
                <a:moveTo>
                  <a:pt x="196087" y="154343"/>
                </a:moveTo>
                <a:lnTo>
                  <a:pt x="183387" y="154343"/>
                </a:lnTo>
                <a:lnTo>
                  <a:pt x="183387" y="167043"/>
                </a:lnTo>
                <a:lnTo>
                  <a:pt x="196087" y="167043"/>
                </a:lnTo>
                <a:lnTo>
                  <a:pt x="196087" y="154343"/>
                </a:lnTo>
                <a:close/>
              </a:path>
              <a:path w="379730" h="288925">
                <a:moveTo>
                  <a:pt x="196087" y="128943"/>
                </a:moveTo>
                <a:lnTo>
                  <a:pt x="183387" y="128943"/>
                </a:lnTo>
                <a:lnTo>
                  <a:pt x="183387" y="141643"/>
                </a:lnTo>
                <a:lnTo>
                  <a:pt x="196087" y="141643"/>
                </a:lnTo>
                <a:lnTo>
                  <a:pt x="196087" y="128943"/>
                </a:lnTo>
                <a:close/>
              </a:path>
              <a:path w="379730" h="288925">
                <a:moveTo>
                  <a:pt x="196087" y="103543"/>
                </a:moveTo>
                <a:lnTo>
                  <a:pt x="183387" y="103543"/>
                </a:lnTo>
                <a:lnTo>
                  <a:pt x="183387" y="116243"/>
                </a:lnTo>
                <a:lnTo>
                  <a:pt x="196087" y="116243"/>
                </a:lnTo>
                <a:lnTo>
                  <a:pt x="196087" y="103543"/>
                </a:lnTo>
                <a:close/>
              </a:path>
              <a:path w="379730" h="288925">
                <a:moveTo>
                  <a:pt x="196087" y="78143"/>
                </a:moveTo>
                <a:lnTo>
                  <a:pt x="183387" y="78143"/>
                </a:lnTo>
                <a:lnTo>
                  <a:pt x="183387" y="90843"/>
                </a:lnTo>
                <a:lnTo>
                  <a:pt x="196087" y="90843"/>
                </a:lnTo>
                <a:lnTo>
                  <a:pt x="196087" y="78143"/>
                </a:lnTo>
                <a:close/>
              </a:path>
              <a:path w="379730" h="288925">
                <a:moveTo>
                  <a:pt x="196087" y="52743"/>
                </a:moveTo>
                <a:lnTo>
                  <a:pt x="183387" y="52743"/>
                </a:lnTo>
                <a:lnTo>
                  <a:pt x="183387" y="65443"/>
                </a:lnTo>
                <a:lnTo>
                  <a:pt x="196087" y="65443"/>
                </a:lnTo>
                <a:lnTo>
                  <a:pt x="196087" y="52743"/>
                </a:lnTo>
                <a:close/>
              </a:path>
              <a:path w="379730" h="288925">
                <a:moveTo>
                  <a:pt x="196087" y="38099"/>
                </a:moveTo>
                <a:lnTo>
                  <a:pt x="189737" y="44449"/>
                </a:lnTo>
                <a:lnTo>
                  <a:pt x="200533" y="44449"/>
                </a:lnTo>
                <a:lnTo>
                  <a:pt x="200533" y="40043"/>
                </a:lnTo>
                <a:lnTo>
                  <a:pt x="196087" y="40043"/>
                </a:lnTo>
                <a:lnTo>
                  <a:pt x="196087" y="38099"/>
                </a:lnTo>
                <a:close/>
              </a:path>
              <a:path w="379730" h="288925">
                <a:moveTo>
                  <a:pt x="200533" y="31749"/>
                </a:moveTo>
                <a:lnTo>
                  <a:pt x="186181" y="31749"/>
                </a:lnTo>
                <a:lnTo>
                  <a:pt x="183387" y="34594"/>
                </a:lnTo>
                <a:lnTo>
                  <a:pt x="183387" y="40043"/>
                </a:lnTo>
                <a:lnTo>
                  <a:pt x="194144" y="40043"/>
                </a:lnTo>
                <a:lnTo>
                  <a:pt x="196087" y="38099"/>
                </a:lnTo>
                <a:lnTo>
                  <a:pt x="200533" y="38099"/>
                </a:lnTo>
                <a:lnTo>
                  <a:pt x="200533" y="31749"/>
                </a:lnTo>
                <a:close/>
              </a:path>
              <a:path w="379730" h="288925">
                <a:moveTo>
                  <a:pt x="200533" y="38099"/>
                </a:moveTo>
                <a:lnTo>
                  <a:pt x="196087" y="38099"/>
                </a:lnTo>
                <a:lnTo>
                  <a:pt x="196087" y="40043"/>
                </a:lnTo>
                <a:lnTo>
                  <a:pt x="200533" y="40043"/>
                </a:lnTo>
                <a:lnTo>
                  <a:pt x="200533" y="38099"/>
                </a:lnTo>
                <a:close/>
              </a:path>
              <a:path w="379730" h="288925">
                <a:moveTo>
                  <a:pt x="225933" y="31749"/>
                </a:moveTo>
                <a:lnTo>
                  <a:pt x="213233" y="31749"/>
                </a:lnTo>
                <a:lnTo>
                  <a:pt x="213233" y="44449"/>
                </a:lnTo>
                <a:lnTo>
                  <a:pt x="225933" y="44449"/>
                </a:lnTo>
                <a:lnTo>
                  <a:pt x="225933" y="31749"/>
                </a:lnTo>
                <a:close/>
              </a:path>
              <a:path w="379730" h="288925">
                <a:moveTo>
                  <a:pt x="251333" y="31749"/>
                </a:moveTo>
                <a:lnTo>
                  <a:pt x="238633" y="31749"/>
                </a:lnTo>
                <a:lnTo>
                  <a:pt x="238633" y="44449"/>
                </a:lnTo>
                <a:lnTo>
                  <a:pt x="251333" y="44449"/>
                </a:lnTo>
                <a:lnTo>
                  <a:pt x="251333" y="31749"/>
                </a:lnTo>
                <a:close/>
              </a:path>
              <a:path w="379730" h="288925">
                <a:moveTo>
                  <a:pt x="276733" y="31749"/>
                </a:moveTo>
                <a:lnTo>
                  <a:pt x="264033" y="31749"/>
                </a:lnTo>
                <a:lnTo>
                  <a:pt x="264033" y="44449"/>
                </a:lnTo>
                <a:lnTo>
                  <a:pt x="276733" y="44449"/>
                </a:lnTo>
                <a:lnTo>
                  <a:pt x="276733" y="31749"/>
                </a:lnTo>
                <a:close/>
              </a:path>
              <a:path w="379730" h="288925">
                <a:moveTo>
                  <a:pt x="302133" y="31749"/>
                </a:moveTo>
                <a:lnTo>
                  <a:pt x="289433" y="31749"/>
                </a:lnTo>
                <a:lnTo>
                  <a:pt x="289433" y="44449"/>
                </a:lnTo>
                <a:lnTo>
                  <a:pt x="302133" y="44449"/>
                </a:lnTo>
                <a:lnTo>
                  <a:pt x="302133" y="31749"/>
                </a:lnTo>
                <a:close/>
              </a:path>
              <a:path w="379730" h="288925">
                <a:moveTo>
                  <a:pt x="303275" y="0"/>
                </a:moveTo>
                <a:lnTo>
                  <a:pt x="303275" y="76199"/>
                </a:lnTo>
                <a:lnTo>
                  <a:pt x="366775" y="44449"/>
                </a:lnTo>
                <a:lnTo>
                  <a:pt x="314833" y="44449"/>
                </a:lnTo>
                <a:lnTo>
                  <a:pt x="314833" y="31749"/>
                </a:lnTo>
                <a:lnTo>
                  <a:pt x="366775" y="31749"/>
                </a:lnTo>
                <a:lnTo>
                  <a:pt x="303275" y="0"/>
                </a:lnTo>
                <a:close/>
              </a:path>
              <a:path w="379730" h="288925">
                <a:moveTo>
                  <a:pt x="315975" y="31749"/>
                </a:moveTo>
                <a:lnTo>
                  <a:pt x="314833" y="31749"/>
                </a:lnTo>
                <a:lnTo>
                  <a:pt x="314833" y="44449"/>
                </a:lnTo>
                <a:lnTo>
                  <a:pt x="315975" y="44449"/>
                </a:lnTo>
                <a:lnTo>
                  <a:pt x="315975" y="31749"/>
                </a:lnTo>
                <a:close/>
              </a:path>
              <a:path w="379730" h="288925">
                <a:moveTo>
                  <a:pt x="366775" y="31749"/>
                </a:moveTo>
                <a:lnTo>
                  <a:pt x="315975" y="31749"/>
                </a:lnTo>
                <a:lnTo>
                  <a:pt x="315975" y="44449"/>
                </a:lnTo>
                <a:lnTo>
                  <a:pt x="366775" y="44449"/>
                </a:lnTo>
                <a:lnTo>
                  <a:pt x="379475" y="38099"/>
                </a:lnTo>
                <a:lnTo>
                  <a:pt x="366775" y="31749"/>
                </a:lnTo>
                <a:close/>
              </a:path>
            </a:pathLst>
          </a:custGeom>
          <a:solidFill>
            <a:srgbClr val="003300"/>
          </a:solidFill>
        </p:spPr>
        <p:txBody>
          <a:bodyPr wrap="square" lIns="0" tIns="0" rIns="0" bIns="0" rtlCol="0"/>
          <a:lstStyle/>
          <a:p>
            <a:endParaRPr/>
          </a:p>
        </p:txBody>
      </p:sp>
      <p:graphicFrame>
        <p:nvGraphicFramePr>
          <p:cNvPr id="17" name="object 17"/>
          <p:cNvGraphicFramePr>
            <a:graphicFrameLocks noGrp="1"/>
          </p:cNvGraphicFramePr>
          <p:nvPr/>
        </p:nvGraphicFramePr>
        <p:xfrm>
          <a:off x="2203246" y="3843147"/>
          <a:ext cx="7630154" cy="1330068"/>
        </p:xfrm>
        <a:graphic>
          <a:graphicData uri="http://schemas.openxmlformats.org/drawingml/2006/table">
            <a:tbl>
              <a:tblPr firstRow="1" bandRow="1">
                <a:tableStyleId>{2D5ABB26-0587-4C30-8999-92F81FD0307C}</a:tableStyleId>
              </a:tblPr>
              <a:tblGrid>
                <a:gridCol w="947419">
                  <a:extLst>
                    <a:ext uri="{9D8B030D-6E8A-4147-A177-3AD203B41FA5}">
                      <a16:colId xmlns:a16="http://schemas.microsoft.com/office/drawing/2014/main" xmlns="" val="20000"/>
                    </a:ext>
                  </a:extLst>
                </a:gridCol>
                <a:gridCol w="947419">
                  <a:extLst>
                    <a:ext uri="{9D8B030D-6E8A-4147-A177-3AD203B41FA5}">
                      <a16:colId xmlns:a16="http://schemas.microsoft.com/office/drawing/2014/main" xmlns="" val="20001"/>
                    </a:ext>
                  </a:extLst>
                </a:gridCol>
                <a:gridCol w="955039">
                  <a:extLst>
                    <a:ext uri="{9D8B030D-6E8A-4147-A177-3AD203B41FA5}">
                      <a16:colId xmlns:a16="http://schemas.microsoft.com/office/drawing/2014/main" xmlns="" val="20002"/>
                    </a:ext>
                  </a:extLst>
                </a:gridCol>
                <a:gridCol w="1113789">
                  <a:extLst>
                    <a:ext uri="{9D8B030D-6E8A-4147-A177-3AD203B41FA5}">
                      <a16:colId xmlns:a16="http://schemas.microsoft.com/office/drawing/2014/main" xmlns="" val="20003"/>
                    </a:ext>
                  </a:extLst>
                </a:gridCol>
                <a:gridCol w="901064">
                  <a:extLst>
                    <a:ext uri="{9D8B030D-6E8A-4147-A177-3AD203B41FA5}">
                      <a16:colId xmlns:a16="http://schemas.microsoft.com/office/drawing/2014/main" xmlns="" val="20004"/>
                    </a:ext>
                  </a:extLst>
                </a:gridCol>
                <a:gridCol w="1077595">
                  <a:extLst>
                    <a:ext uri="{9D8B030D-6E8A-4147-A177-3AD203B41FA5}">
                      <a16:colId xmlns:a16="http://schemas.microsoft.com/office/drawing/2014/main" xmlns="" val="20005"/>
                    </a:ext>
                  </a:extLst>
                </a:gridCol>
                <a:gridCol w="725170">
                  <a:extLst>
                    <a:ext uri="{9D8B030D-6E8A-4147-A177-3AD203B41FA5}">
                      <a16:colId xmlns:a16="http://schemas.microsoft.com/office/drawing/2014/main" xmlns="" val="20006"/>
                    </a:ext>
                  </a:extLst>
                </a:gridCol>
                <a:gridCol w="962659">
                  <a:extLst>
                    <a:ext uri="{9D8B030D-6E8A-4147-A177-3AD203B41FA5}">
                      <a16:colId xmlns:a16="http://schemas.microsoft.com/office/drawing/2014/main" xmlns="" val="20007"/>
                    </a:ext>
                  </a:extLst>
                </a:gridCol>
              </a:tblGrid>
              <a:tr h="176656">
                <a:tc rowSpan="2">
                  <a:txBody>
                    <a:bodyPr/>
                    <a:lstStyle/>
                    <a:p>
                      <a:pPr marL="199390" marR="185420" indent="-6350">
                        <a:lnSpc>
                          <a:spcPct val="100000"/>
                        </a:lnSpc>
                        <a:spcBef>
                          <a:spcPts val="635"/>
                        </a:spcBef>
                      </a:pPr>
                      <a:r>
                        <a:rPr sz="1050" b="0" spc="5" dirty="0">
                          <a:solidFill>
                            <a:srgbClr val="FFFFFF"/>
                          </a:solidFill>
                          <a:latin typeface="Calibri Light"/>
                          <a:cs typeface="Calibri Light"/>
                        </a:rPr>
                        <a:t>I</a:t>
                      </a:r>
                      <a:r>
                        <a:rPr sz="1050" b="0" dirty="0">
                          <a:solidFill>
                            <a:srgbClr val="FFFFFF"/>
                          </a:solidFill>
                          <a:latin typeface="Calibri Light"/>
                          <a:cs typeface="Calibri Light"/>
                        </a:rPr>
                        <a:t>ns</a:t>
                      </a:r>
                      <a:r>
                        <a:rPr sz="1050" b="0" spc="-10" dirty="0">
                          <a:solidFill>
                            <a:srgbClr val="FFFFFF"/>
                          </a:solidFill>
                          <a:latin typeface="Calibri Light"/>
                          <a:cs typeface="Calibri Light"/>
                        </a:rPr>
                        <a:t>t</a:t>
                      </a:r>
                      <a:r>
                        <a:rPr sz="1050" b="0" spc="-5" dirty="0">
                          <a:solidFill>
                            <a:srgbClr val="FFFFFF"/>
                          </a:solidFill>
                          <a:latin typeface="Calibri Light"/>
                          <a:cs typeface="Calibri Light"/>
                        </a:rPr>
                        <a:t>i</a:t>
                      </a:r>
                      <a:r>
                        <a:rPr sz="1050" b="0" spc="-15" dirty="0">
                          <a:solidFill>
                            <a:srgbClr val="FFFFFF"/>
                          </a:solidFill>
                          <a:latin typeface="Calibri Light"/>
                          <a:cs typeface="Calibri Light"/>
                        </a:rPr>
                        <a:t>t</a:t>
                      </a:r>
                      <a:r>
                        <a:rPr sz="1050" b="0" spc="-10" dirty="0">
                          <a:solidFill>
                            <a:srgbClr val="FFFFFF"/>
                          </a:solidFill>
                          <a:latin typeface="Calibri Light"/>
                          <a:cs typeface="Calibri Light"/>
                        </a:rPr>
                        <a:t>u</a:t>
                      </a:r>
                      <a:r>
                        <a:rPr sz="1050" b="0" spc="-20" dirty="0">
                          <a:solidFill>
                            <a:srgbClr val="FFFFFF"/>
                          </a:solidFill>
                          <a:latin typeface="Calibri Light"/>
                          <a:cs typeface="Calibri Light"/>
                        </a:rPr>
                        <a:t>c</a:t>
                      </a:r>
                      <a:r>
                        <a:rPr sz="1050" b="0" spc="-5" dirty="0">
                          <a:solidFill>
                            <a:srgbClr val="FFFFFF"/>
                          </a:solidFill>
                          <a:latin typeface="Calibri Light"/>
                          <a:cs typeface="Calibri Light"/>
                        </a:rPr>
                        <a:t>i</a:t>
                      </a:r>
                      <a:r>
                        <a:rPr sz="1050" b="0" spc="-15" dirty="0">
                          <a:solidFill>
                            <a:srgbClr val="FFFFFF"/>
                          </a:solidFill>
                          <a:latin typeface="Calibri Light"/>
                          <a:cs typeface="Calibri Light"/>
                        </a:rPr>
                        <a:t>ó</a:t>
                      </a:r>
                      <a:r>
                        <a:rPr sz="1050" b="0" dirty="0">
                          <a:solidFill>
                            <a:srgbClr val="FFFFFF"/>
                          </a:solidFill>
                          <a:latin typeface="Calibri Light"/>
                          <a:cs typeface="Calibri Light"/>
                        </a:rPr>
                        <a:t>n  </a:t>
                      </a:r>
                      <a:r>
                        <a:rPr sz="1050" b="0" spc="5" dirty="0">
                          <a:solidFill>
                            <a:srgbClr val="FFFFFF"/>
                          </a:solidFill>
                          <a:latin typeface="Calibri Light"/>
                          <a:cs typeface="Calibri Light"/>
                        </a:rPr>
                        <a:t>Fi</a:t>
                      </a:r>
                      <a:r>
                        <a:rPr sz="1050" b="0" spc="-10" dirty="0">
                          <a:solidFill>
                            <a:srgbClr val="FFFFFF"/>
                          </a:solidFill>
                          <a:latin typeface="Calibri Light"/>
                          <a:cs typeface="Calibri Light"/>
                        </a:rPr>
                        <a:t>n</a:t>
                      </a:r>
                      <a:r>
                        <a:rPr sz="1050" b="0" spc="-5" dirty="0">
                          <a:solidFill>
                            <a:srgbClr val="FFFFFF"/>
                          </a:solidFill>
                          <a:latin typeface="Calibri Light"/>
                          <a:cs typeface="Calibri Light"/>
                        </a:rPr>
                        <a:t>a</a:t>
                      </a:r>
                      <a:r>
                        <a:rPr sz="1050" b="0" spc="-10" dirty="0">
                          <a:solidFill>
                            <a:srgbClr val="FFFFFF"/>
                          </a:solidFill>
                          <a:latin typeface="Calibri Light"/>
                          <a:cs typeface="Calibri Light"/>
                        </a:rPr>
                        <a:t>n</a:t>
                      </a:r>
                      <a:r>
                        <a:rPr sz="1050" b="0" spc="-20" dirty="0">
                          <a:solidFill>
                            <a:srgbClr val="FFFFFF"/>
                          </a:solidFill>
                          <a:latin typeface="Calibri Light"/>
                          <a:cs typeface="Calibri Light"/>
                        </a:rPr>
                        <a:t>c</a:t>
                      </a:r>
                      <a:r>
                        <a:rPr sz="1050" b="0" spc="-5" dirty="0">
                          <a:solidFill>
                            <a:srgbClr val="FFFFFF"/>
                          </a:solidFill>
                          <a:latin typeface="Calibri Light"/>
                          <a:cs typeface="Calibri Light"/>
                        </a:rPr>
                        <a:t>i</a:t>
                      </a:r>
                      <a:r>
                        <a:rPr sz="1050" b="0" spc="-20" dirty="0">
                          <a:solidFill>
                            <a:srgbClr val="FFFFFF"/>
                          </a:solidFill>
                          <a:latin typeface="Calibri Light"/>
                          <a:cs typeface="Calibri Light"/>
                        </a:rPr>
                        <a:t>e</a:t>
                      </a:r>
                      <a:r>
                        <a:rPr sz="1050" b="0" spc="-5" dirty="0">
                          <a:solidFill>
                            <a:srgbClr val="FFFFFF"/>
                          </a:solidFill>
                          <a:latin typeface="Calibri Light"/>
                          <a:cs typeface="Calibri Light"/>
                        </a:rPr>
                        <a:t>r</a:t>
                      </a:r>
                      <a:r>
                        <a:rPr sz="1050" b="0" dirty="0">
                          <a:solidFill>
                            <a:srgbClr val="FFFFFF"/>
                          </a:solidFill>
                          <a:latin typeface="Calibri Light"/>
                          <a:cs typeface="Calibri Light"/>
                        </a:rPr>
                        <a:t>a</a:t>
                      </a:r>
                      <a:endParaRPr sz="1050">
                        <a:latin typeface="Calibri Light"/>
                        <a:cs typeface="Calibri Light"/>
                      </a:endParaRPr>
                    </a:p>
                  </a:txBody>
                  <a:tcPr marL="0" marR="0" marT="806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rowSpan="2">
                  <a:txBody>
                    <a:bodyPr/>
                    <a:lstStyle/>
                    <a:p>
                      <a:pPr marL="170180">
                        <a:lnSpc>
                          <a:spcPct val="100000"/>
                        </a:lnSpc>
                        <a:spcBef>
                          <a:spcPts val="635"/>
                        </a:spcBef>
                      </a:pPr>
                      <a:r>
                        <a:rPr sz="1050" b="0" spc="-10" dirty="0">
                          <a:solidFill>
                            <a:srgbClr val="FFFFFF"/>
                          </a:solidFill>
                          <a:latin typeface="Calibri Light"/>
                          <a:cs typeface="Calibri Light"/>
                        </a:rPr>
                        <a:t>Comisiones</a:t>
                      </a:r>
                      <a:endParaRPr sz="1050">
                        <a:latin typeface="Calibri Light"/>
                        <a:cs typeface="Calibri Light"/>
                      </a:endParaRPr>
                    </a:p>
                  </a:txBody>
                  <a:tcPr marL="0" marR="0" marT="806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rowSpan="2">
                  <a:txBody>
                    <a:bodyPr/>
                    <a:lstStyle/>
                    <a:p>
                      <a:pPr marL="176530" marR="168275" indent="120014">
                        <a:lnSpc>
                          <a:spcPct val="100000"/>
                        </a:lnSpc>
                        <a:spcBef>
                          <a:spcPts val="635"/>
                        </a:spcBef>
                      </a:pPr>
                      <a:r>
                        <a:rPr sz="1050" b="0" spc="-5" dirty="0">
                          <a:solidFill>
                            <a:srgbClr val="FFFFFF"/>
                          </a:solidFill>
                          <a:latin typeface="Calibri Light"/>
                          <a:cs typeface="Calibri Light"/>
                        </a:rPr>
                        <a:t>Gastos  </a:t>
                      </a:r>
                      <a:r>
                        <a:rPr sz="1050" b="0" dirty="0">
                          <a:solidFill>
                            <a:srgbClr val="FFFFFF"/>
                          </a:solidFill>
                          <a:latin typeface="Calibri Light"/>
                          <a:cs typeface="Calibri Light"/>
                        </a:rPr>
                        <a:t>A</a:t>
                      </a:r>
                      <a:r>
                        <a:rPr sz="1050" b="0" spc="-10" dirty="0">
                          <a:solidFill>
                            <a:srgbClr val="FFFFFF"/>
                          </a:solidFill>
                          <a:latin typeface="Calibri Light"/>
                          <a:cs typeface="Calibri Light"/>
                        </a:rPr>
                        <a:t>d</a:t>
                      </a:r>
                      <a:r>
                        <a:rPr sz="1050" b="0" spc="-5" dirty="0">
                          <a:solidFill>
                            <a:srgbClr val="FFFFFF"/>
                          </a:solidFill>
                          <a:latin typeface="Calibri Light"/>
                          <a:cs typeface="Calibri Light"/>
                        </a:rPr>
                        <a:t>i</a:t>
                      </a:r>
                      <a:r>
                        <a:rPr sz="1050" b="0" spc="-10" dirty="0">
                          <a:solidFill>
                            <a:srgbClr val="FFFFFF"/>
                          </a:solidFill>
                          <a:latin typeface="Calibri Light"/>
                          <a:cs typeface="Calibri Light"/>
                        </a:rPr>
                        <a:t>c</a:t>
                      </a:r>
                      <a:r>
                        <a:rPr sz="1050" b="0" spc="-5" dirty="0">
                          <a:solidFill>
                            <a:srgbClr val="FFFFFF"/>
                          </a:solidFill>
                          <a:latin typeface="Calibri Light"/>
                          <a:cs typeface="Calibri Light"/>
                        </a:rPr>
                        <a:t>i</a:t>
                      </a:r>
                      <a:r>
                        <a:rPr sz="1050" b="0" spc="-25" dirty="0">
                          <a:solidFill>
                            <a:srgbClr val="FFFFFF"/>
                          </a:solidFill>
                          <a:latin typeface="Calibri Light"/>
                          <a:cs typeface="Calibri Light"/>
                        </a:rPr>
                        <a:t>o</a:t>
                      </a:r>
                      <a:r>
                        <a:rPr sz="1050" b="0" spc="-10" dirty="0">
                          <a:solidFill>
                            <a:srgbClr val="FFFFFF"/>
                          </a:solidFill>
                          <a:latin typeface="Calibri Light"/>
                          <a:cs typeface="Calibri Light"/>
                        </a:rPr>
                        <a:t>n</a:t>
                      </a:r>
                      <a:r>
                        <a:rPr sz="1050" b="0" spc="-5" dirty="0">
                          <a:solidFill>
                            <a:srgbClr val="FFFFFF"/>
                          </a:solidFill>
                          <a:latin typeface="Calibri Light"/>
                          <a:cs typeface="Calibri Light"/>
                        </a:rPr>
                        <a:t>al</a:t>
                      </a:r>
                      <a:r>
                        <a:rPr sz="1050" b="0" spc="-20" dirty="0">
                          <a:solidFill>
                            <a:srgbClr val="FFFFFF"/>
                          </a:solidFill>
                          <a:latin typeface="Calibri Light"/>
                          <a:cs typeface="Calibri Light"/>
                        </a:rPr>
                        <a:t>e</a:t>
                      </a:r>
                      <a:r>
                        <a:rPr sz="1050" b="0" dirty="0">
                          <a:solidFill>
                            <a:srgbClr val="FFFFFF"/>
                          </a:solidFill>
                          <a:latin typeface="Calibri Light"/>
                          <a:cs typeface="Calibri Light"/>
                        </a:rPr>
                        <a:t>s</a:t>
                      </a:r>
                      <a:endParaRPr sz="1050">
                        <a:latin typeface="Calibri Light"/>
                        <a:cs typeface="Calibri Light"/>
                      </a:endParaRPr>
                    </a:p>
                  </a:txBody>
                  <a:tcPr marL="0" marR="0" marT="806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rowSpan="2">
                  <a:txBody>
                    <a:bodyPr/>
                    <a:lstStyle/>
                    <a:p>
                      <a:pPr marL="204470" marR="53975" indent="-142240">
                        <a:lnSpc>
                          <a:spcPct val="100000"/>
                        </a:lnSpc>
                        <a:spcBef>
                          <a:spcPts val="635"/>
                        </a:spcBef>
                      </a:pPr>
                      <a:r>
                        <a:rPr sz="1050" b="0" spc="-5" dirty="0">
                          <a:solidFill>
                            <a:srgbClr val="FFFFFF"/>
                          </a:solidFill>
                          <a:latin typeface="Calibri Light"/>
                          <a:cs typeface="Calibri Light"/>
                        </a:rPr>
                        <a:t>Gastos</a:t>
                      </a:r>
                      <a:r>
                        <a:rPr sz="1050" b="0" spc="-85" dirty="0">
                          <a:solidFill>
                            <a:srgbClr val="FFFFFF"/>
                          </a:solidFill>
                          <a:latin typeface="Calibri Light"/>
                          <a:cs typeface="Calibri Light"/>
                        </a:rPr>
                        <a:t> </a:t>
                      </a:r>
                      <a:r>
                        <a:rPr sz="1050" b="0" spc="-10" dirty="0">
                          <a:solidFill>
                            <a:srgbClr val="FFFFFF"/>
                          </a:solidFill>
                          <a:latin typeface="Calibri Light"/>
                          <a:cs typeface="Calibri Light"/>
                        </a:rPr>
                        <a:t>Adicionales  Contingentes</a:t>
                      </a:r>
                      <a:endParaRPr sz="1050">
                        <a:latin typeface="Calibri Light"/>
                        <a:cs typeface="Calibri Light"/>
                      </a:endParaRPr>
                    </a:p>
                  </a:txBody>
                  <a:tcPr marL="0" marR="0" marT="8064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6C0000"/>
                    </a:solidFill>
                  </a:tcPr>
                </a:tc>
                <a:tc gridSpan="2">
                  <a:txBody>
                    <a:bodyPr/>
                    <a:lstStyle/>
                    <a:p>
                      <a:pPr marL="591185">
                        <a:lnSpc>
                          <a:spcPct val="100000"/>
                        </a:lnSpc>
                        <a:spcBef>
                          <a:spcPts val="5"/>
                        </a:spcBef>
                      </a:pPr>
                      <a:r>
                        <a:rPr sz="1050" b="1" dirty="0">
                          <a:solidFill>
                            <a:srgbClr val="FFFFFF"/>
                          </a:solidFill>
                          <a:latin typeface="Candara"/>
                          <a:cs typeface="Candara"/>
                        </a:rPr>
                        <a:t>Perfil </a:t>
                      </a:r>
                      <a:r>
                        <a:rPr sz="1050" b="1" spc="-5" dirty="0">
                          <a:solidFill>
                            <a:srgbClr val="FFFFFF"/>
                          </a:solidFill>
                          <a:latin typeface="Candara"/>
                          <a:cs typeface="Candara"/>
                        </a:rPr>
                        <a:t>de</a:t>
                      </a:r>
                      <a:r>
                        <a:rPr sz="1050" b="1" spc="-50" dirty="0">
                          <a:solidFill>
                            <a:srgbClr val="FFFFFF"/>
                          </a:solidFill>
                          <a:latin typeface="Candara"/>
                          <a:cs typeface="Candara"/>
                        </a:rPr>
                        <a:t> </a:t>
                      </a:r>
                      <a:r>
                        <a:rPr sz="1050" b="1" dirty="0">
                          <a:solidFill>
                            <a:srgbClr val="FFFFFF"/>
                          </a:solidFill>
                          <a:latin typeface="Candara"/>
                          <a:cs typeface="Candara"/>
                        </a:rPr>
                        <a:t>Pago</a:t>
                      </a:r>
                      <a:endParaRPr sz="1050">
                        <a:latin typeface="Candara"/>
                        <a:cs typeface="Candara"/>
                      </a:endParaRPr>
                    </a:p>
                  </a:txBody>
                  <a:tcPr marL="0" marR="0" marT="635"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hMerge="1">
                  <a:txBody>
                    <a:bodyPr/>
                    <a:lstStyle/>
                    <a:p>
                      <a:endParaRPr/>
                    </a:p>
                  </a:txBody>
                  <a:tcPr marL="0" marR="0" marT="0" marB="0"/>
                </a:tc>
                <a:tc rowSpan="2">
                  <a:txBody>
                    <a:bodyPr/>
                    <a:lstStyle/>
                    <a:p>
                      <a:pPr marL="153670" marR="143510" indent="88265">
                        <a:lnSpc>
                          <a:spcPct val="100000"/>
                        </a:lnSpc>
                        <a:spcBef>
                          <a:spcPts val="635"/>
                        </a:spcBef>
                      </a:pPr>
                      <a:r>
                        <a:rPr sz="1050" b="0" dirty="0">
                          <a:solidFill>
                            <a:srgbClr val="FFFFFF"/>
                          </a:solidFill>
                          <a:latin typeface="Calibri Light"/>
                          <a:cs typeface="Calibri Light"/>
                        </a:rPr>
                        <a:t>Tasa  </a:t>
                      </a:r>
                      <a:r>
                        <a:rPr sz="1050" b="0" spc="10" dirty="0">
                          <a:solidFill>
                            <a:srgbClr val="FFFFFF"/>
                          </a:solidFill>
                          <a:latin typeface="Calibri Light"/>
                          <a:cs typeface="Calibri Light"/>
                        </a:rPr>
                        <a:t>E</a:t>
                      </a:r>
                      <a:r>
                        <a:rPr sz="1050" b="0" spc="-5" dirty="0">
                          <a:solidFill>
                            <a:srgbClr val="FFFFFF"/>
                          </a:solidFill>
                          <a:latin typeface="Calibri Light"/>
                          <a:cs typeface="Calibri Light"/>
                        </a:rPr>
                        <a:t>f</a:t>
                      </a:r>
                      <a:r>
                        <a:rPr sz="1050" b="0" spc="-10" dirty="0">
                          <a:solidFill>
                            <a:srgbClr val="FFFFFF"/>
                          </a:solidFill>
                          <a:latin typeface="Calibri Light"/>
                          <a:cs typeface="Calibri Light"/>
                        </a:rPr>
                        <a:t>ec</a:t>
                      </a:r>
                      <a:r>
                        <a:rPr sz="1050" b="0" spc="-15" dirty="0">
                          <a:solidFill>
                            <a:srgbClr val="FFFFFF"/>
                          </a:solidFill>
                          <a:latin typeface="Calibri Light"/>
                          <a:cs typeface="Calibri Light"/>
                        </a:rPr>
                        <a:t>t</a:t>
                      </a:r>
                      <a:r>
                        <a:rPr sz="1050" b="0" spc="-5" dirty="0">
                          <a:solidFill>
                            <a:srgbClr val="FFFFFF"/>
                          </a:solidFill>
                          <a:latin typeface="Calibri Light"/>
                          <a:cs typeface="Calibri Light"/>
                        </a:rPr>
                        <a:t>i</a:t>
                      </a:r>
                      <a:r>
                        <a:rPr sz="1050" b="0" spc="-25" dirty="0">
                          <a:solidFill>
                            <a:srgbClr val="FFFFFF"/>
                          </a:solidFill>
                          <a:latin typeface="Calibri Light"/>
                          <a:cs typeface="Calibri Light"/>
                        </a:rPr>
                        <a:t>v</a:t>
                      </a:r>
                      <a:r>
                        <a:rPr sz="1050" b="0" dirty="0">
                          <a:solidFill>
                            <a:srgbClr val="FFFFFF"/>
                          </a:solidFill>
                          <a:latin typeface="Calibri Light"/>
                          <a:cs typeface="Calibri Light"/>
                        </a:rPr>
                        <a:t>a</a:t>
                      </a:r>
                      <a:endParaRPr sz="1050">
                        <a:latin typeface="Calibri Light"/>
                        <a:cs typeface="Calibri Light"/>
                      </a:endParaRPr>
                    </a:p>
                  </a:txBody>
                  <a:tcPr marL="0" marR="0" marT="8064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rowSpan="2">
                  <a:txBody>
                    <a:bodyPr/>
                    <a:lstStyle/>
                    <a:p>
                      <a:pPr>
                        <a:lnSpc>
                          <a:spcPct val="100000"/>
                        </a:lnSpc>
                      </a:pPr>
                      <a:endParaRPr sz="1100">
                        <a:latin typeface="Times New Roman"/>
                        <a:cs typeface="Times New Roman"/>
                      </a:endParaRPr>
                    </a:p>
                    <a:p>
                      <a:pPr marL="206375">
                        <a:lnSpc>
                          <a:spcPct val="100000"/>
                        </a:lnSpc>
                      </a:pPr>
                      <a:r>
                        <a:rPr sz="1050" b="0" spc="-5" dirty="0">
                          <a:solidFill>
                            <a:srgbClr val="FFFFFF"/>
                          </a:solidFill>
                          <a:latin typeface="Calibri Light"/>
                          <a:cs typeface="Calibri Light"/>
                        </a:rPr>
                        <a:t>VP/Monto</a:t>
                      </a:r>
                      <a:endParaRPr sz="1050">
                        <a:latin typeface="Calibri Light"/>
                        <a:cs typeface="Calibr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extLst>
                  <a:ext uri="{0D108BD9-81ED-4DB2-BD59-A6C34878D82A}">
                    <a16:rowId xmlns:a16="http://schemas.microsoft.com/office/drawing/2014/main" xmlns="" val="10000"/>
                  </a:ext>
                </a:extLst>
              </a:tr>
              <a:tr h="320039">
                <a:tc vMerge="1">
                  <a:txBody>
                    <a:bodyPr/>
                    <a:lstStyle/>
                    <a:p>
                      <a:endParaRPr/>
                    </a:p>
                  </a:txBody>
                  <a:tcPr marL="0" marR="0" marT="806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vMerge="1">
                  <a:txBody>
                    <a:bodyPr/>
                    <a:lstStyle/>
                    <a:p>
                      <a:endParaRPr/>
                    </a:p>
                  </a:txBody>
                  <a:tcPr marL="0" marR="0" marT="806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vMerge="1">
                  <a:txBody>
                    <a:bodyPr/>
                    <a:lstStyle/>
                    <a:p>
                      <a:endParaRPr/>
                    </a:p>
                  </a:txBody>
                  <a:tcPr marL="0" marR="0" marT="806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vMerge="1">
                  <a:txBody>
                    <a:bodyPr/>
                    <a:lstStyle/>
                    <a:p>
                      <a:endParaRPr/>
                    </a:p>
                  </a:txBody>
                  <a:tcPr marL="0" marR="0" marT="80645"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6C0000"/>
                    </a:solidFill>
                  </a:tcPr>
                </a:tc>
                <a:tc>
                  <a:txBody>
                    <a:bodyPr/>
                    <a:lstStyle/>
                    <a:p>
                      <a:pPr marL="3810" algn="ctr">
                        <a:lnSpc>
                          <a:spcPct val="100000"/>
                        </a:lnSpc>
                        <a:spcBef>
                          <a:spcPts val="570"/>
                        </a:spcBef>
                      </a:pPr>
                      <a:r>
                        <a:rPr sz="1050" b="0" spc="-10" dirty="0">
                          <a:latin typeface="Calibri Light"/>
                          <a:cs typeface="Calibri Light"/>
                        </a:rPr>
                        <a:t>Recurrencia</a:t>
                      </a:r>
                      <a:endParaRPr sz="1050">
                        <a:latin typeface="Calibri Light"/>
                        <a:cs typeface="Calibri Light"/>
                      </a:endParaRPr>
                    </a:p>
                  </a:txBody>
                  <a:tcPr marL="0" marR="0" marT="72390"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3CACA"/>
                    </a:solidFill>
                  </a:tcPr>
                </a:tc>
                <a:tc>
                  <a:txBody>
                    <a:bodyPr/>
                    <a:lstStyle/>
                    <a:p>
                      <a:pPr marL="215900">
                        <a:lnSpc>
                          <a:spcPts val="1205"/>
                        </a:lnSpc>
                      </a:pPr>
                      <a:r>
                        <a:rPr sz="1050" b="0" spc="-10" dirty="0">
                          <a:latin typeface="Calibri Light"/>
                          <a:cs typeface="Calibri Light"/>
                        </a:rPr>
                        <a:t>Crecimiento</a:t>
                      </a:r>
                      <a:endParaRPr sz="1050">
                        <a:latin typeface="Calibri Light"/>
                        <a:cs typeface="Calibri Light"/>
                      </a:endParaRPr>
                    </a:p>
                    <a:p>
                      <a:pPr marL="189865">
                        <a:lnSpc>
                          <a:spcPts val="1215"/>
                        </a:lnSpc>
                      </a:pPr>
                      <a:r>
                        <a:rPr sz="1050" b="0" spc="-10" dirty="0">
                          <a:latin typeface="Calibri Light"/>
                          <a:cs typeface="Calibri Light"/>
                        </a:rPr>
                        <a:t>Amortización</a:t>
                      </a:r>
                      <a:endParaRPr sz="1050">
                        <a:latin typeface="Calibri Light"/>
                        <a:cs typeface="Calibri Light"/>
                      </a:endParaRPr>
                    </a:p>
                  </a:txBody>
                  <a:tcPr marL="0" marR="0" marT="0" marB="0">
                    <a:lnL w="12700">
                      <a:solidFill>
                        <a:srgbClr val="FFFFFF"/>
                      </a:solidFill>
                      <a:prstDash val="solid"/>
                    </a:lnL>
                    <a:lnR w="38100">
                      <a:solidFill>
                        <a:srgbClr val="FFFFFF"/>
                      </a:solidFill>
                      <a:prstDash val="solid"/>
                    </a:lnR>
                    <a:lnT w="38100">
                      <a:solidFill>
                        <a:srgbClr val="FFFFFF"/>
                      </a:solidFill>
                      <a:prstDash val="solid"/>
                    </a:lnT>
                    <a:lnB w="12700">
                      <a:solidFill>
                        <a:srgbClr val="FFFFFF"/>
                      </a:solidFill>
                      <a:prstDash val="solid"/>
                    </a:lnB>
                    <a:solidFill>
                      <a:srgbClr val="D3CACA"/>
                    </a:solidFill>
                  </a:tcPr>
                </a:tc>
                <a:tc vMerge="1">
                  <a:txBody>
                    <a:bodyPr/>
                    <a:lstStyle/>
                    <a:p>
                      <a:endParaRPr/>
                    </a:p>
                  </a:txBody>
                  <a:tcPr marL="0" marR="0" marT="80645" marB="0">
                    <a:lnL w="381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C0000"/>
                    </a:solidFill>
                  </a:tcPr>
                </a:tc>
                <a:extLst>
                  <a:ext uri="{0D108BD9-81ED-4DB2-BD59-A6C34878D82A}">
                    <a16:rowId xmlns:a16="http://schemas.microsoft.com/office/drawing/2014/main" xmlns="" val="10001"/>
                  </a:ext>
                </a:extLst>
              </a:tr>
              <a:tr h="480060">
                <a:tc>
                  <a:txBody>
                    <a:bodyPr/>
                    <a:lstStyle/>
                    <a:p>
                      <a:pPr>
                        <a:lnSpc>
                          <a:spcPct val="100000"/>
                        </a:lnSpc>
                        <a:spcBef>
                          <a:spcPts val="50"/>
                        </a:spcBef>
                      </a:pPr>
                      <a:endParaRPr sz="1000">
                        <a:latin typeface="Times New Roman"/>
                        <a:cs typeface="Times New Roman"/>
                      </a:endParaRPr>
                    </a:p>
                    <a:p>
                      <a:pPr marR="251460" algn="r">
                        <a:lnSpc>
                          <a:spcPct val="100000"/>
                        </a:lnSpc>
                      </a:pPr>
                      <a:r>
                        <a:rPr sz="1050" b="0" spc="-5" dirty="0">
                          <a:solidFill>
                            <a:srgbClr val="FFFFFF"/>
                          </a:solidFill>
                          <a:latin typeface="Calibri Light"/>
                          <a:cs typeface="Calibri Light"/>
                        </a:rPr>
                        <a:t>Banco</a:t>
                      </a:r>
                      <a:r>
                        <a:rPr sz="1050" b="0" spc="-140" dirty="0">
                          <a:solidFill>
                            <a:srgbClr val="FFFFFF"/>
                          </a:solidFill>
                          <a:latin typeface="Calibri Light"/>
                          <a:cs typeface="Calibri Light"/>
                        </a:rPr>
                        <a:t> </a:t>
                      </a:r>
                      <a:r>
                        <a:rPr sz="1050" b="0" dirty="0">
                          <a:solidFill>
                            <a:srgbClr val="FFFFFF"/>
                          </a:solidFill>
                          <a:latin typeface="Calibri Light"/>
                          <a:cs typeface="Calibri Light"/>
                        </a:rPr>
                        <a:t>A</a:t>
                      </a:r>
                      <a:endParaRPr sz="1050">
                        <a:latin typeface="Calibri Light"/>
                        <a:cs typeface="Calibri Light"/>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6C0000"/>
                    </a:solidFill>
                  </a:tcPr>
                </a:tc>
                <a:tc>
                  <a:txBody>
                    <a:bodyPr/>
                    <a:lstStyle/>
                    <a:p>
                      <a:pPr marL="1270" algn="ctr">
                        <a:lnSpc>
                          <a:spcPct val="100000"/>
                        </a:lnSpc>
                        <a:spcBef>
                          <a:spcPts val="570"/>
                        </a:spcBef>
                      </a:pPr>
                      <a:r>
                        <a:rPr sz="1050" b="0" spc="5" dirty="0">
                          <a:latin typeface="Calibri Light"/>
                          <a:cs typeface="Calibri Light"/>
                        </a:rPr>
                        <a:t>2%</a:t>
                      </a:r>
                      <a:r>
                        <a:rPr sz="1050" b="0" spc="-50" dirty="0">
                          <a:latin typeface="Calibri Light"/>
                          <a:cs typeface="Calibri Light"/>
                        </a:rPr>
                        <a:t> </a:t>
                      </a:r>
                      <a:r>
                        <a:rPr sz="1050" b="0" dirty="0">
                          <a:latin typeface="Calibri Light"/>
                          <a:cs typeface="Calibri Light"/>
                        </a:rPr>
                        <a:t>por</a:t>
                      </a:r>
                      <a:endParaRPr sz="1050">
                        <a:latin typeface="Calibri Light"/>
                        <a:cs typeface="Calibri Light"/>
                      </a:endParaRPr>
                    </a:p>
                    <a:p>
                      <a:pPr marL="1905" algn="ctr">
                        <a:lnSpc>
                          <a:spcPct val="100000"/>
                        </a:lnSpc>
                      </a:pPr>
                      <a:r>
                        <a:rPr sz="1050" b="0" spc="-10" dirty="0">
                          <a:latin typeface="Calibri Light"/>
                          <a:cs typeface="Calibri Light"/>
                        </a:rPr>
                        <a:t>Estructuración</a:t>
                      </a:r>
                      <a:endParaRPr sz="1050">
                        <a:latin typeface="Calibri Light"/>
                        <a:cs typeface="Calibri Light"/>
                      </a:endParaRPr>
                    </a:p>
                  </a:txBody>
                  <a:tcPr marL="0" marR="0" marT="723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3CACA"/>
                    </a:solidFill>
                  </a:tcPr>
                </a:tc>
                <a:tc>
                  <a:txBody>
                    <a:bodyPr/>
                    <a:lstStyle/>
                    <a:p>
                      <a:pPr marL="115570">
                        <a:lnSpc>
                          <a:spcPts val="1205"/>
                        </a:lnSpc>
                      </a:pPr>
                      <a:r>
                        <a:rPr sz="1050" b="0" spc="-5" dirty="0">
                          <a:latin typeface="Calibri Light"/>
                          <a:cs typeface="Calibri Light"/>
                        </a:rPr>
                        <a:t>Anualidad</a:t>
                      </a:r>
                      <a:r>
                        <a:rPr sz="1050" b="0" spc="-60" dirty="0">
                          <a:latin typeface="Calibri Light"/>
                          <a:cs typeface="Calibri Light"/>
                        </a:rPr>
                        <a:t> </a:t>
                      </a:r>
                      <a:r>
                        <a:rPr sz="1050" b="0" dirty="0">
                          <a:latin typeface="Calibri Light"/>
                          <a:cs typeface="Calibri Light"/>
                        </a:rPr>
                        <a:t>del</a:t>
                      </a:r>
                      <a:endParaRPr sz="1050">
                        <a:latin typeface="Calibri Light"/>
                        <a:cs typeface="Calibri Light"/>
                      </a:endParaRPr>
                    </a:p>
                    <a:p>
                      <a:pPr marL="262255" marR="64769" indent="-187960">
                        <a:lnSpc>
                          <a:spcPct val="100000"/>
                        </a:lnSpc>
                      </a:pPr>
                      <a:r>
                        <a:rPr sz="1050" b="0" dirty="0">
                          <a:latin typeface="Calibri Light"/>
                          <a:cs typeface="Calibri Light"/>
                        </a:rPr>
                        <a:t>2% </a:t>
                      </a:r>
                      <a:r>
                        <a:rPr sz="1050" b="0" spc="-5" dirty="0">
                          <a:latin typeface="Calibri Light"/>
                          <a:cs typeface="Calibri Light"/>
                        </a:rPr>
                        <a:t>sobre</a:t>
                      </a:r>
                      <a:r>
                        <a:rPr sz="1050" b="0" spc="-140" dirty="0">
                          <a:latin typeface="Calibri Light"/>
                          <a:cs typeface="Calibri Light"/>
                        </a:rPr>
                        <a:t> </a:t>
                      </a:r>
                      <a:r>
                        <a:rPr sz="1050" b="0" spc="-5" dirty="0">
                          <a:latin typeface="Calibri Light"/>
                          <a:cs typeface="Calibri Light"/>
                        </a:rPr>
                        <a:t>Saldo  Insoluto</a:t>
                      </a:r>
                      <a:endParaRPr sz="1050">
                        <a:latin typeface="Calibri Light"/>
                        <a:cs typeface="Calibri Light"/>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3CACA"/>
                    </a:solidFill>
                  </a:tcPr>
                </a:tc>
                <a:tc>
                  <a:txBody>
                    <a:bodyPr/>
                    <a:lstStyle/>
                    <a:p>
                      <a:pPr>
                        <a:lnSpc>
                          <a:spcPct val="100000"/>
                        </a:lnSpc>
                        <a:spcBef>
                          <a:spcPts val="50"/>
                        </a:spcBef>
                      </a:pPr>
                      <a:endParaRPr sz="1000">
                        <a:latin typeface="Times New Roman"/>
                        <a:cs typeface="Times New Roman"/>
                      </a:endParaRPr>
                    </a:p>
                    <a:p>
                      <a:pPr marL="1905" algn="ctr">
                        <a:lnSpc>
                          <a:spcPct val="100000"/>
                        </a:lnSpc>
                      </a:pPr>
                      <a:r>
                        <a:rPr sz="1050" b="0" dirty="0">
                          <a:latin typeface="Calibri Light"/>
                          <a:cs typeface="Calibri Light"/>
                        </a:rPr>
                        <a:t>Pena </a:t>
                      </a:r>
                      <a:r>
                        <a:rPr sz="1050" b="0" spc="-5" dirty="0">
                          <a:latin typeface="Calibri Light"/>
                          <a:cs typeface="Calibri Light"/>
                        </a:rPr>
                        <a:t>por </a:t>
                      </a:r>
                      <a:r>
                        <a:rPr sz="1050" b="0" spc="5" dirty="0">
                          <a:latin typeface="Calibri Light"/>
                          <a:cs typeface="Calibri Light"/>
                        </a:rPr>
                        <a:t>pre</a:t>
                      </a:r>
                      <a:r>
                        <a:rPr sz="1050" b="0" spc="-150" dirty="0">
                          <a:latin typeface="Calibri Light"/>
                          <a:cs typeface="Calibri Light"/>
                        </a:rPr>
                        <a:t> </a:t>
                      </a:r>
                      <a:r>
                        <a:rPr sz="1050" b="0" dirty="0">
                          <a:latin typeface="Calibri Light"/>
                          <a:cs typeface="Calibri Light"/>
                        </a:rPr>
                        <a:t>pago</a:t>
                      </a:r>
                      <a:endParaRPr sz="1050">
                        <a:latin typeface="Calibri Light"/>
                        <a:cs typeface="Calibri Light"/>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3CACA"/>
                    </a:solidFill>
                  </a:tcPr>
                </a:tc>
                <a:tc>
                  <a:txBody>
                    <a:bodyPr/>
                    <a:lstStyle/>
                    <a:p>
                      <a:pPr>
                        <a:lnSpc>
                          <a:spcPct val="100000"/>
                        </a:lnSpc>
                        <a:spcBef>
                          <a:spcPts val="50"/>
                        </a:spcBef>
                      </a:pPr>
                      <a:endParaRPr sz="1000">
                        <a:latin typeface="Times New Roman"/>
                        <a:cs typeface="Times New Roman"/>
                      </a:endParaRPr>
                    </a:p>
                    <a:p>
                      <a:pPr marL="635" algn="ctr">
                        <a:lnSpc>
                          <a:spcPct val="100000"/>
                        </a:lnSpc>
                      </a:pPr>
                      <a:r>
                        <a:rPr sz="1050" b="0" spc="-5" dirty="0">
                          <a:latin typeface="Calibri Light"/>
                          <a:cs typeface="Calibri Light"/>
                        </a:rPr>
                        <a:t>Mensual</a:t>
                      </a:r>
                      <a:endParaRPr sz="1050">
                        <a:latin typeface="Calibri Light"/>
                        <a:cs typeface="Calibri Light"/>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3CACA"/>
                    </a:solidFill>
                  </a:tcPr>
                </a:tc>
                <a:tc>
                  <a:txBody>
                    <a:bodyPr/>
                    <a:lstStyle/>
                    <a:p>
                      <a:pPr>
                        <a:lnSpc>
                          <a:spcPct val="100000"/>
                        </a:lnSpc>
                        <a:spcBef>
                          <a:spcPts val="50"/>
                        </a:spcBef>
                      </a:pPr>
                      <a:endParaRPr sz="1000">
                        <a:latin typeface="Times New Roman"/>
                        <a:cs typeface="Times New Roman"/>
                      </a:endParaRPr>
                    </a:p>
                    <a:p>
                      <a:pPr marR="258445" algn="r">
                        <a:lnSpc>
                          <a:spcPct val="100000"/>
                        </a:lnSpc>
                      </a:pPr>
                      <a:r>
                        <a:rPr sz="1050" b="0" spc="5" dirty="0">
                          <a:latin typeface="Calibri Light"/>
                          <a:cs typeface="Calibri Light"/>
                        </a:rPr>
                        <a:t>C</a:t>
                      </a:r>
                      <a:r>
                        <a:rPr sz="1050" b="0" spc="-15" dirty="0">
                          <a:latin typeface="Calibri Light"/>
                          <a:cs typeface="Calibri Light"/>
                        </a:rPr>
                        <a:t>o</a:t>
                      </a:r>
                      <a:r>
                        <a:rPr sz="1050" b="0" spc="-10" dirty="0">
                          <a:latin typeface="Calibri Light"/>
                          <a:cs typeface="Calibri Light"/>
                        </a:rPr>
                        <a:t>n</a:t>
                      </a:r>
                      <a:r>
                        <a:rPr sz="1050" b="0" dirty="0">
                          <a:latin typeface="Calibri Light"/>
                          <a:cs typeface="Calibri Light"/>
                        </a:rPr>
                        <a:t>s</a:t>
                      </a:r>
                      <a:r>
                        <a:rPr sz="1050" b="0" spc="-15" dirty="0">
                          <a:latin typeface="Calibri Light"/>
                          <a:cs typeface="Calibri Light"/>
                        </a:rPr>
                        <a:t>t</a:t>
                      </a:r>
                      <a:r>
                        <a:rPr sz="1050" b="0" spc="-20" dirty="0">
                          <a:latin typeface="Calibri Light"/>
                          <a:cs typeface="Calibri Light"/>
                        </a:rPr>
                        <a:t>a</a:t>
                      </a:r>
                      <a:r>
                        <a:rPr sz="1050" b="0" spc="-10" dirty="0">
                          <a:latin typeface="Calibri Light"/>
                          <a:cs typeface="Calibri Light"/>
                        </a:rPr>
                        <a:t>n</a:t>
                      </a:r>
                      <a:r>
                        <a:rPr sz="1050" b="0" spc="-15" dirty="0">
                          <a:latin typeface="Calibri Light"/>
                          <a:cs typeface="Calibri Light"/>
                        </a:rPr>
                        <a:t>t</a:t>
                      </a:r>
                      <a:r>
                        <a:rPr sz="1050" b="0" dirty="0">
                          <a:latin typeface="Calibri Light"/>
                          <a:cs typeface="Calibri Light"/>
                        </a:rPr>
                        <a:t>e</a:t>
                      </a:r>
                      <a:endParaRPr sz="1050">
                        <a:latin typeface="Calibri Light"/>
                        <a:cs typeface="Calibri Light"/>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3CACA"/>
                    </a:solidFill>
                  </a:tcPr>
                </a:tc>
                <a:tc>
                  <a:txBody>
                    <a:bodyPr/>
                    <a:lstStyle/>
                    <a:p>
                      <a:pPr>
                        <a:lnSpc>
                          <a:spcPct val="100000"/>
                        </a:lnSpc>
                        <a:spcBef>
                          <a:spcPts val="50"/>
                        </a:spcBef>
                      </a:pPr>
                      <a:endParaRPr sz="1000">
                        <a:latin typeface="Times New Roman"/>
                        <a:cs typeface="Times New Roman"/>
                      </a:endParaRPr>
                    </a:p>
                    <a:p>
                      <a:pPr marL="166370">
                        <a:lnSpc>
                          <a:spcPct val="100000"/>
                        </a:lnSpc>
                      </a:pPr>
                      <a:r>
                        <a:rPr sz="1050" b="0" spc="-5" dirty="0">
                          <a:latin typeface="Calibri Light"/>
                          <a:cs typeface="Calibri Light"/>
                        </a:rPr>
                        <a:t>11.82%</a:t>
                      </a:r>
                      <a:endParaRPr sz="1050">
                        <a:latin typeface="Calibri Light"/>
                        <a:cs typeface="Calibri Light"/>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3CACA"/>
                    </a:solidFill>
                  </a:tcPr>
                </a:tc>
                <a:tc>
                  <a:txBody>
                    <a:bodyPr/>
                    <a:lstStyle/>
                    <a:p>
                      <a:pPr>
                        <a:lnSpc>
                          <a:spcPct val="100000"/>
                        </a:lnSpc>
                        <a:spcBef>
                          <a:spcPts val="50"/>
                        </a:spcBef>
                      </a:pPr>
                      <a:endParaRPr sz="1000">
                        <a:latin typeface="Times New Roman"/>
                        <a:cs typeface="Times New Roman"/>
                      </a:endParaRPr>
                    </a:p>
                    <a:p>
                      <a:pPr marL="635" algn="ctr">
                        <a:lnSpc>
                          <a:spcPct val="100000"/>
                        </a:lnSpc>
                      </a:pPr>
                      <a:r>
                        <a:rPr sz="1050" b="0" dirty="0">
                          <a:latin typeface="Calibri Light"/>
                          <a:cs typeface="Calibri Light"/>
                        </a:rPr>
                        <a:t>1.39</a:t>
                      </a:r>
                      <a:endParaRPr sz="1050">
                        <a:latin typeface="Calibri Light"/>
                        <a:cs typeface="Calibri Light"/>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3CACA"/>
                    </a:solidFill>
                  </a:tcPr>
                </a:tc>
                <a:extLst>
                  <a:ext uri="{0D108BD9-81ED-4DB2-BD59-A6C34878D82A}">
                    <a16:rowId xmlns:a16="http://schemas.microsoft.com/office/drawing/2014/main" xmlns="" val="10002"/>
                  </a:ext>
                </a:extLst>
              </a:tr>
              <a:tr h="353313">
                <a:tc>
                  <a:txBody>
                    <a:bodyPr/>
                    <a:lstStyle/>
                    <a:p>
                      <a:pPr marR="253365" algn="r">
                        <a:lnSpc>
                          <a:spcPct val="100000"/>
                        </a:lnSpc>
                        <a:spcBef>
                          <a:spcPts val="700"/>
                        </a:spcBef>
                      </a:pPr>
                      <a:r>
                        <a:rPr sz="1050" b="0" spc="-5" dirty="0">
                          <a:solidFill>
                            <a:srgbClr val="FFFFFF"/>
                          </a:solidFill>
                          <a:latin typeface="Calibri Light"/>
                          <a:cs typeface="Calibri Light"/>
                        </a:rPr>
                        <a:t>Banco</a:t>
                      </a:r>
                      <a:r>
                        <a:rPr sz="1050" b="0" spc="-140" dirty="0">
                          <a:solidFill>
                            <a:srgbClr val="FFFFFF"/>
                          </a:solidFill>
                          <a:latin typeface="Calibri Light"/>
                          <a:cs typeface="Calibri Light"/>
                        </a:rPr>
                        <a:t> </a:t>
                      </a:r>
                      <a:r>
                        <a:rPr sz="1050" b="0" dirty="0">
                          <a:solidFill>
                            <a:srgbClr val="FFFFFF"/>
                          </a:solidFill>
                          <a:latin typeface="Calibri Light"/>
                          <a:cs typeface="Calibri Light"/>
                        </a:rPr>
                        <a:t>B</a:t>
                      </a:r>
                      <a:endParaRPr sz="1050">
                        <a:latin typeface="Calibri Light"/>
                        <a:cs typeface="Calibri Light"/>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C0000"/>
                    </a:solidFill>
                  </a:tcPr>
                </a:tc>
                <a:tc>
                  <a:txBody>
                    <a:bodyPr/>
                    <a:lstStyle/>
                    <a:p>
                      <a:pPr marL="237490" marR="226695" indent="48260">
                        <a:lnSpc>
                          <a:spcPct val="100000"/>
                        </a:lnSpc>
                        <a:spcBef>
                          <a:spcPts val="75"/>
                        </a:spcBef>
                      </a:pPr>
                      <a:r>
                        <a:rPr sz="1050" b="0" dirty="0">
                          <a:latin typeface="Calibri Light"/>
                          <a:cs typeface="Calibri Light"/>
                        </a:rPr>
                        <a:t>1% por  A</a:t>
                      </a:r>
                      <a:r>
                        <a:rPr sz="1050" b="0" spc="-10" dirty="0">
                          <a:latin typeface="Calibri Light"/>
                          <a:cs typeface="Calibri Light"/>
                        </a:rPr>
                        <a:t>pe</a:t>
                      </a:r>
                      <a:r>
                        <a:rPr sz="1050" b="0" spc="-5" dirty="0">
                          <a:latin typeface="Calibri Light"/>
                          <a:cs typeface="Calibri Light"/>
                        </a:rPr>
                        <a:t>r</a:t>
                      </a:r>
                      <a:r>
                        <a:rPr sz="1050" b="0" spc="-15" dirty="0">
                          <a:latin typeface="Calibri Light"/>
                          <a:cs typeface="Calibri Light"/>
                        </a:rPr>
                        <a:t>t</a:t>
                      </a:r>
                      <a:r>
                        <a:rPr sz="1050" b="0" spc="-25" dirty="0">
                          <a:latin typeface="Calibri Light"/>
                          <a:cs typeface="Calibri Light"/>
                        </a:rPr>
                        <a:t>u</a:t>
                      </a:r>
                      <a:r>
                        <a:rPr sz="1050" b="0" spc="-5" dirty="0">
                          <a:latin typeface="Calibri Light"/>
                          <a:cs typeface="Calibri Light"/>
                        </a:rPr>
                        <a:t>r</a:t>
                      </a:r>
                      <a:r>
                        <a:rPr sz="1050" b="0" dirty="0">
                          <a:latin typeface="Calibri Light"/>
                          <a:cs typeface="Calibri Light"/>
                        </a:rPr>
                        <a:t>a</a:t>
                      </a:r>
                      <a:endParaRPr sz="1050">
                        <a:latin typeface="Calibri Light"/>
                        <a:cs typeface="Calibri Light"/>
                      </a:endParaRPr>
                    </a:p>
                  </a:txBody>
                  <a:tcPr marL="0" marR="0" marT="95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7"/>
                    </a:solidFill>
                  </a:tcPr>
                </a:tc>
                <a:tc>
                  <a:txBody>
                    <a:bodyPr/>
                    <a:lstStyle/>
                    <a:p>
                      <a:pPr algn="ctr">
                        <a:lnSpc>
                          <a:spcPct val="100000"/>
                        </a:lnSpc>
                        <a:spcBef>
                          <a:spcPts val="700"/>
                        </a:spcBef>
                      </a:pPr>
                      <a:r>
                        <a:rPr sz="1050" b="0" spc="-5" dirty="0">
                          <a:latin typeface="Calibri Light"/>
                          <a:cs typeface="Calibri Light"/>
                        </a:rPr>
                        <a:t>N.A.</a:t>
                      </a:r>
                      <a:endParaRPr sz="1050">
                        <a:latin typeface="Calibri Light"/>
                        <a:cs typeface="Calibri Light"/>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7"/>
                    </a:solidFill>
                  </a:tcPr>
                </a:tc>
                <a:tc>
                  <a:txBody>
                    <a:bodyPr/>
                    <a:lstStyle/>
                    <a:p>
                      <a:pPr algn="ctr">
                        <a:lnSpc>
                          <a:spcPct val="100000"/>
                        </a:lnSpc>
                        <a:spcBef>
                          <a:spcPts val="700"/>
                        </a:spcBef>
                      </a:pPr>
                      <a:r>
                        <a:rPr sz="1050" b="0" spc="-5" dirty="0">
                          <a:latin typeface="Calibri Light"/>
                          <a:cs typeface="Calibri Light"/>
                        </a:rPr>
                        <a:t>N.A.</a:t>
                      </a:r>
                      <a:endParaRPr sz="1050">
                        <a:latin typeface="Calibri Light"/>
                        <a:cs typeface="Calibri Light"/>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7"/>
                    </a:solidFill>
                  </a:tcPr>
                </a:tc>
                <a:tc>
                  <a:txBody>
                    <a:bodyPr/>
                    <a:lstStyle/>
                    <a:p>
                      <a:pPr marL="635" algn="ctr">
                        <a:lnSpc>
                          <a:spcPct val="100000"/>
                        </a:lnSpc>
                        <a:spcBef>
                          <a:spcPts val="700"/>
                        </a:spcBef>
                      </a:pPr>
                      <a:r>
                        <a:rPr sz="1050" b="0" spc="-5" dirty="0">
                          <a:latin typeface="Calibri Light"/>
                          <a:cs typeface="Calibri Light"/>
                        </a:rPr>
                        <a:t>Mensual</a:t>
                      </a:r>
                      <a:endParaRPr sz="1050">
                        <a:latin typeface="Calibri Light"/>
                        <a:cs typeface="Calibri Light"/>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7"/>
                    </a:solidFill>
                  </a:tcPr>
                </a:tc>
                <a:tc>
                  <a:txBody>
                    <a:bodyPr/>
                    <a:lstStyle/>
                    <a:p>
                      <a:pPr marR="258445" algn="r">
                        <a:lnSpc>
                          <a:spcPct val="100000"/>
                        </a:lnSpc>
                        <a:spcBef>
                          <a:spcPts val="700"/>
                        </a:spcBef>
                      </a:pPr>
                      <a:r>
                        <a:rPr sz="1050" b="0" spc="5" dirty="0">
                          <a:latin typeface="Calibri Light"/>
                          <a:cs typeface="Calibri Light"/>
                        </a:rPr>
                        <a:t>C</a:t>
                      </a:r>
                      <a:r>
                        <a:rPr sz="1050" b="0" spc="-15" dirty="0">
                          <a:latin typeface="Calibri Light"/>
                          <a:cs typeface="Calibri Light"/>
                        </a:rPr>
                        <a:t>on</a:t>
                      </a:r>
                      <a:r>
                        <a:rPr sz="1050" b="0" dirty="0">
                          <a:latin typeface="Calibri Light"/>
                          <a:cs typeface="Calibri Light"/>
                        </a:rPr>
                        <a:t>s</a:t>
                      </a:r>
                      <a:r>
                        <a:rPr sz="1050" b="0" spc="-15" dirty="0">
                          <a:latin typeface="Calibri Light"/>
                          <a:cs typeface="Calibri Light"/>
                        </a:rPr>
                        <a:t>t</a:t>
                      </a:r>
                      <a:r>
                        <a:rPr sz="1050" b="0" spc="-20" dirty="0">
                          <a:latin typeface="Calibri Light"/>
                          <a:cs typeface="Calibri Light"/>
                        </a:rPr>
                        <a:t>a</a:t>
                      </a:r>
                      <a:r>
                        <a:rPr sz="1050" b="0" spc="-15" dirty="0">
                          <a:latin typeface="Calibri Light"/>
                          <a:cs typeface="Calibri Light"/>
                        </a:rPr>
                        <a:t>nt</a:t>
                      </a:r>
                      <a:r>
                        <a:rPr sz="1050" b="0" dirty="0">
                          <a:latin typeface="Calibri Light"/>
                          <a:cs typeface="Calibri Light"/>
                        </a:rPr>
                        <a:t>e</a:t>
                      </a:r>
                      <a:endParaRPr sz="1050">
                        <a:latin typeface="Calibri Light"/>
                        <a:cs typeface="Calibri Light"/>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7"/>
                    </a:solidFill>
                  </a:tcPr>
                </a:tc>
                <a:tc>
                  <a:txBody>
                    <a:bodyPr/>
                    <a:lstStyle/>
                    <a:p>
                      <a:pPr marL="200025">
                        <a:lnSpc>
                          <a:spcPct val="100000"/>
                        </a:lnSpc>
                        <a:spcBef>
                          <a:spcPts val="700"/>
                        </a:spcBef>
                      </a:pPr>
                      <a:r>
                        <a:rPr sz="1050" b="0" spc="-5" dirty="0">
                          <a:latin typeface="Calibri Light"/>
                          <a:cs typeface="Calibri Light"/>
                        </a:rPr>
                        <a:t>8.11%</a:t>
                      </a:r>
                      <a:endParaRPr sz="1050">
                        <a:latin typeface="Calibri Light"/>
                        <a:cs typeface="Calibri Light"/>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7"/>
                    </a:solidFill>
                  </a:tcPr>
                </a:tc>
                <a:tc>
                  <a:txBody>
                    <a:bodyPr/>
                    <a:lstStyle/>
                    <a:p>
                      <a:pPr marL="1270" algn="ctr">
                        <a:lnSpc>
                          <a:spcPct val="100000"/>
                        </a:lnSpc>
                        <a:spcBef>
                          <a:spcPts val="700"/>
                        </a:spcBef>
                      </a:pPr>
                      <a:r>
                        <a:rPr sz="1050" b="0" dirty="0">
                          <a:latin typeface="Calibri Light"/>
                          <a:cs typeface="Calibri Light"/>
                        </a:rPr>
                        <a:t>1.12</a:t>
                      </a:r>
                      <a:endParaRPr sz="1050">
                        <a:latin typeface="Calibri Light"/>
                        <a:cs typeface="Calibri Light"/>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E7E7"/>
                    </a:solidFill>
                  </a:tcPr>
                </a:tc>
                <a:extLst>
                  <a:ext uri="{0D108BD9-81ED-4DB2-BD59-A6C34878D82A}">
                    <a16:rowId xmlns:a16="http://schemas.microsoft.com/office/drawing/2014/main" xmlns="" val="10003"/>
                  </a:ext>
                </a:extLst>
              </a:tr>
            </a:tbl>
          </a:graphicData>
        </a:graphic>
      </p:graphicFrame>
      <p:sp>
        <p:nvSpPr>
          <p:cNvPr id="18" name="object 18"/>
          <p:cNvSpPr/>
          <p:nvPr/>
        </p:nvSpPr>
        <p:spPr>
          <a:xfrm>
            <a:off x="2037728" y="2229396"/>
            <a:ext cx="1292225" cy="255270"/>
          </a:xfrm>
          <a:custGeom>
            <a:avLst/>
            <a:gdLst/>
            <a:ahLst/>
            <a:cxnLst/>
            <a:rect l="l" t="t" r="r" b="b"/>
            <a:pathLst>
              <a:path w="1292225" h="255269">
                <a:moveTo>
                  <a:pt x="0" y="254977"/>
                </a:moveTo>
                <a:lnTo>
                  <a:pt x="1291844" y="254977"/>
                </a:lnTo>
                <a:lnTo>
                  <a:pt x="1291844" y="0"/>
                </a:lnTo>
                <a:lnTo>
                  <a:pt x="0" y="0"/>
                </a:lnTo>
                <a:lnTo>
                  <a:pt x="0" y="254977"/>
                </a:lnTo>
                <a:close/>
              </a:path>
            </a:pathLst>
          </a:custGeom>
          <a:solidFill>
            <a:srgbClr val="6C0000"/>
          </a:solidFill>
        </p:spPr>
        <p:txBody>
          <a:bodyPr wrap="square" lIns="0" tIns="0" rIns="0" bIns="0" rtlCol="0"/>
          <a:lstStyle/>
          <a:p>
            <a:endParaRPr/>
          </a:p>
        </p:txBody>
      </p:sp>
      <p:sp>
        <p:nvSpPr>
          <p:cNvPr id="19" name="object 19"/>
          <p:cNvSpPr/>
          <p:nvPr/>
        </p:nvSpPr>
        <p:spPr>
          <a:xfrm>
            <a:off x="3329558" y="2223135"/>
            <a:ext cx="0" cy="280670"/>
          </a:xfrm>
          <a:custGeom>
            <a:avLst/>
            <a:gdLst/>
            <a:ahLst/>
            <a:cxnLst/>
            <a:rect l="l" t="t" r="r" b="b"/>
            <a:pathLst>
              <a:path h="280669">
                <a:moveTo>
                  <a:pt x="0" y="0"/>
                </a:moveTo>
                <a:lnTo>
                  <a:pt x="0" y="280288"/>
                </a:lnTo>
              </a:path>
            </a:pathLst>
          </a:custGeom>
          <a:ln w="12700">
            <a:solidFill>
              <a:srgbClr val="FFFFFF"/>
            </a:solidFill>
          </a:ln>
        </p:spPr>
        <p:txBody>
          <a:bodyPr wrap="square" lIns="0" tIns="0" rIns="0" bIns="0" rtlCol="0"/>
          <a:lstStyle/>
          <a:p>
            <a:endParaRPr/>
          </a:p>
        </p:txBody>
      </p:sp>
      <p:sp>
        <p:nvSpPr>
          <p:cNvPr id="20" name="object 20"/>
          <p:cNvSpPr/>
          <p:nvPr/>
        </p:nvSpPr>
        <p:spPr>
          <a:xfrm>
            <a:off x="2037727" y="2223135"/>
            <a:ext cx="0" cy="280670"/>
          </a:xfrm>
          <a:custGeom>
            <a:avLst/>
            <a:gdLst/>
            <a:ahLst/>
            <a:cxnLst/>
            <a:rect l="l" t="t" r="r" b="b"/>
            <a:pathLst>
              <a:path h="280669">
                <a:moveTo>
                  <a:pt x="0" y="0"/>
                </a:moveTo>
                <a:lnTo>
                  <a:pt x="0" y="280288"/>
                </a:lnTo>
              </a:path>
            </a:pathLst>
          </a:custGeom>
          <a:ln w="12700">
            <a:solidFill>
              <a:srgbClr val="FFFFFF"/>
            </a:solidFill>
          </a:ln>
        </p:spPr>
        <p:txBody>
          <a:bodyPr wrap="square" lIns="0" tIns="0" rIns="0" bIns="0" rtlCol="0"/>
          <a:lstStyle/>
          <a:p>
            <a:endParaRPr/>
          </a:p>
        </p:txBody>
      </p:sp>
      <p:sp>
        <p:nvSpPr>
          <p:cNvPr id="21" name="object 21"/>
          <p:cNvSpPr/>
          <p:nvPr/>
        </p:nvSpPr>
        <p:spPr>
          <a:xfrm>
            <a:off x="4849876" y="2223135"/>
            <a:ext cx="0" cy="280670"/>
          </a:xfrm>
          <a:custGeom>
            <a:avLst/>
            <a:gdLst/>
            <a:ahLst/>
            <a:cxnLst/>
            <a:rect l="l" t="t" r="r" b="b"/>
            <a:pathLst>
              <a:path h="280669">
                <a:moveTo>
                  <a:pt x="0" y="0"/>
                </a:moveTo>
                <a:lnTo>
                  <a:pt x="0" y="280288"/>
                </a:lnTo>
              </a:path>
            </a:pathLst>
          </a:custGeom>
          <a:ln w="12700">
            <a:solidFill>
              <a:srgbClr val="FFFFFF"/>
            </a:solidFill>
          </a:ln>
        </p:spPr>
        <p:txBody>
          <a:bodyPr wrap="square" lIns="0" tIns="0" rIns="0" bIns="0" rtlCol="0"/>
          <a:lstStyle/>
          <a:p>
            <a:endParaRPr/>
          </a:p>
        </p:txBody>
      </p:sp>
      <p:sp>
        <p:nvSpPr>
          <p:cNvPr id="22" name="object 22"/>
          <p:cNvSpPr/>
          <p:nvPr/>
        </p:nvSpPr>
        <p:spPr>
          <a:xfrm>
            <a:off x="2031378" y="2229485"/>
            <a:ext cx="2825115" cy="0"/>
          </a:xfrm>
          <a:custGeom>
            <a:avLst/>
            <a:gdLst/>
            <a:ahLst/>
            <a:cxnLst/>
            <a:rect l="l" t="t" r="r" b="b"/>
            <a:pathLst>
              <a:path w="2825115">
                <a:moveTo>
                  <a:pt x="0" y="0"/>
                </a:moveTo>
                <a:lnTo>
                  <a:pt x="2824848" y="0"/>
                </a:lnTo>
              </a:path>
            </a:pathLst>
          </a:custGeom>
          <a:ln w="12700">
            <a:solidFill>
              <a:srgbClr val="FFFFFF"/>
            </a:solidFill>
          </a:ln>
        </p:spPr>
        <p:txBody>
          <a:bodyPr wrap="square" lIns="0" tIns="0" rIns="0" bIns="0" rtlCol="0"/>
          <a:lstStyle/>
          <a:p>
            <a:endParaRPr/>
          </a:p>
        </p:txBody>
      </p:sp>
      <p:sp>
        <p:nvSpPr>
          <p:cNvPr id="23" name="object 23"/>
          <p:cNvSpPr/>
          <p:nvPr/>
        </p:nvSpPr>
        <p:spPr>
          <a:xfrm>
            <a:off x="2031378" y="2484373"/>
            <a:ext cx="2825115" cy="0"/>
          </a:xfrm>
          <a:custGeom>
            <a:avLst/>
            <a:gdLst/>
            <a:ahLst/>
            <a:cxnLst/>
            <a:rect l="l" t="t" r="r" b="b"/>
            <a:pathLst>
              <a:path w="2825115">
                <a:moveTo>
                  <a:pt x="0" y="0"/>
                </a:moveTo>
                <a:lnTo>
                  <a:pt x="2824848" y="0"/>
                </a:lnTo>
              </a:path>
            </a:pathLst>
          </a:custGeom>
          <a:ln w="38100">
            <a:solidFill>
              <a:srgbClr val="FFFFFF"/>
            </a:solidFill>
          </a:ln>
        </p:spPr>
        <p:txBody>
          <a:bodyPr wrap="square" lIns="0" tIns="0" rIns="0" bIns="0" rtlCol="0"/>
          <a:lstStyle/>
          <a:p>
            <a:endParaRPr/>
          </a:p>
        </p:txBody>
      </p:sp>
      <p:sp>
        <p:nvSpPr>
          <p:cNvPr id="24" name="object 24"/>
          <p:cNvSpPr txBox="1"/>
          <p:nvPr/>
        </p:nvSpPr>
        <p:spPr>
          <a:xfrm>
            <a:off x="1954783" y="750270"/>
            <a:ext cx="7952740" cy="1682750"/>
          </a:xfrm>
          <a:prstGeom prst="rect">
            <a:avLst/>
          </a:prstGeom>
        </p:spPr>
        <p:txBody>
          <a:bodyPr vert="horz" wrap="square" lIns="0" tIns="136525" rIns="0" bIns="0" rtlCol="0">
            <a:spAutoFit/>
          </a:bodyPr>
          <a:lstStyle/>
          <a:p>
            <a:pPr marL="12700">
              <a:spcBef>
                <a:spcPts val="1075"/>
              </a:spcBef>
            </a:pPr>
            <a:r>
              <a:rPr b="1" dirty="0">
                <a:solidFill>
                  <a:srgbClr val="91282E"/>
                </a:solidFill>
                <a:latin typeface="Candara"/>
                <a:cs typeface="Candara"/>
              </a:rPr>
              <a:t>Resultados </a:t>
            </a:r>
            <a:r>
              <a:rPr b="1" spc="-5" dirty="0">
                <a:solidFill>
                  <a:srgbClr val="91282E"/>
                </a:solidFill>
                <a:latin typeface="Candara"/>
                <a:cs typeface="Candara"/>
              </a:rPr>
              <a:t>del </a:t>
            </a:r>
            <a:r>
              <a:rPr b="1" dirty="0">
                <a:solidFill>
                  <a:srgbClr val="91282E"/>
                </a:solidFill>
                <a:latin typeface="Candara"/>
                <a:cs typeface="Candara"/>
              </a:rPr>
              <a:t>cálculo </a:t>
            </a:r>
            <a:r>
              <a:rPr b="1" spc="-5" dirty="0">
                <a:solidFill>
                  <a:srgbClr val="91282E"/>
                </a:solidFill>
                <a:latin typeface="Candara"/>
                <a:cs typeface="Candara"/>
              </a:rPr>
              <a:t>del menor costo financiero </a:t>
            </a:r>
            <a:r>
              <a:rPr b="1" dirty="0">
                <a:solidFill>
                  <a:srgbClr val="91282E"/>
                </a:solidFill>
                <a:latin typeface="Candara"/>
                <a:cs typeface="Candara"/>
              </a:rPr>
              <a:t>y de los </a:t>
            </a:r>
            <a:r>
              <a:rPr b="1" spc="-5" dirty="0">
                <a:solidFill>
                  <a:srgbClr val="91282E"/>
                </a:solidFill>
                <a:latin typeface="Candara"/>
                <a:cs typeface="Candara"/>
              </a:rPr>
              <a:t>procesos</a:t>
            </a:r>
            <a:r>
              <a:rPr b="1" spc="-185" dirty="0">
                <a:solidFill>
                  <a:srgbClr val="91282E"/>
                </a:solidFill>
                <a:latin typeface="Candara"/>
                <a:cs typeface="Candara"/>
              </a:rPr>
              <a:t> </a:t>
            </a:r>
            <a:r>
              <a:rPr b="1" spc="-5" dirty="0">
                <a:solidFill>
                  <a:srgbClr val="91282E"/>
                </a:solidFill>
                <a:latin typeface="Candara"/>
                <a:cs typeface="Candara"/>
              </a:rPr>
              <a:t>competitivos:</a:t>
            </a:r>
            <a:endParaRPr>
              <a:latin typeface="Candara"/>
              <a:cs typeface="Candara"/>
            </a:endParaRPr>
          </a:p>
          <a:p>
            <a:pPr marL="305435" marR="697230" indent="-287020">
              <a:spcBef>
                <a:spcPts val="760"/>
              </a:spcBef>
              <a:buFont typeface="Wingdings"/>
              <a:buChar char=""/>
              <a:tabLst>
                <a:tab pos="305435" algn="l"/>
                <a:tab pos="306070" algn="l"/>
              </a:tabLst>
            </a:pPr>
            <a:r>
              <a:rPr sz="1400" b="1" dirty="0">
                <a:latin typeface="Candara"/>
                <a:cs typeface="Candara"/>
              </a:rPr>
              <a:t>El </a:t>
            </a:r>
            <a:r>
              <a:rPr sz="1400" b="1" spc="-5" dirty="0">
                <a:latin typeface="Candara"/>
                <a:cs typeface="Candara"/>
              </a:rPr>
              <a:t>Ente </a:t>
            </a:r>
            <a:r>
              <a:rPr sz="1400" b="1" dirty="0">
                <a:latin typeface="Candara"/>
                <a:cs typeface="Candara"/>
              </a:rPr>
              <a:t>Público </a:t>
            </a:r>
            <a:r>
              <a:rPr sz="1400" b="1" spc="-5" dirty="0">
                <a:latin typeface="Candara"/>
                <a:cs typeface="Candara"/>
              </a:rPr>
              <a:t>reportará </a:t>
            </a:r>
            <a:r>
              <a:rPr sz="1400" b="1" dirty="0">
                <a:latin typeface="Candara"/>
                <a:cs typeface="Candara"/>
              </a:rPr>
              <a:t>los </a:t>
            </a:r>
            <a:r>
              <a:rPr sz="1400" b="1" spc="-5" dirty="0">
                <a:latin typeface="Candara"/>
                <a:cs typeface="Candara"/>
              </a:rPr>
              <a:t>resultados obtenidos del proceso competitivo, especificando  entre otras cosas, la tasa efectiva </a:t>
            </a:r>
            <a:r>
              <a:rPr sz="1400" b="1" dirty="0">
                <a:latin typeface="Candara"/>
                <a:cs typeface="Candara"/>
              </a:rPr>
              <a:t>y el </a:t>
            </a:r>
            <a:r>
              <a:rPr sz="1400" b="1" spc="-10" dirty="0">
                <a:latin typeface="Candara"/>
                <a:cs typeface="Candara"/>
              </a:rPr>
              <a:t>Valor </a:t>
            </a:r>
            <a:r>
              <a:rPr sz="1400" b="1" dirty="0">
                <a:latin typeface="Candara"/>
                <a:cs typeface="Candara"/>
              </a:rPr>
              <a:t>Presente </a:t>
            </a:r>
            <a:r>
              <a:rPr sz="1400" b="1" spc="-5" dirty="0">
                <a:latin typeface="Candara"/>
                <a:cs typeface="Candara"/>
              </a:rPr>
              <a:t>por Oferta</a:t>
            </a:r>
            <a:r>
              <a:rPr sz="1400" b="1" spc="-10" dirty="0">
                <a:latin typeface="Candara"/>
                <a:cs typeface="Candara"/>
              </a:rPr>
              <a:t> </a:t>
            </a:r>
            <a:r>
              <a:rPr sz="1400" b="1" spc="-5" dirty="0">
                <a:latin typeface="Candara"/>
                <a:cs typeface="Candara"/>
              </a:rPr>
              <a:t>(VP).</a:t>
            </a:r>
            <a:endParaRPr sz="1400">
              <a:latin typeface="Candara"/>
              <a:cs typeface="Candara"/>
            </a:endParaRPr>
          </a:p>
          <a:p>
            <a:pPr marL="305435" indent="-287020">
              <a:spcBef>
                <a:spcPts val="600"/>
              </a:spcBef>
              <a:buFont typeface="Wingdings"/>
              <a:buChar char=""/>
              <a:tabLst>
                <a:tab pos="305435" algn="l"/>
                <a:tab pos="306070" algn="l"/>
              </a:tabLst>
            </a:pPr>
            <a:r>
              <a:rPr sz="1400" b="1" dirty="0">
                <a:latin typeface="Candara"/>
                <a:cs typeface="Candara"/>
              </a:rPr>
              <a:t>Se</a:t>
            </a:r>
            <a:r>
              <a:rPr sz="1400" b="1" spc="30" dirty="0">
                <a:latin typeface="Candara"/>
                <a:cs typeface="Candara"/>
              </a:rPr>
              <a:t> </a:t>
            </a:r>
            <a:r>
              <a:rPr sz="1400" b="1" spc="-5" dirty="0">
                <a:latin typeface="Candara"/>
                <a:cs typeface="Candara"/>
              </a:rPr>
              <a:t>pedirán</a:t>
            </a:r>
            <a:r>
              <a:rPr sz="1400" b="1" spc="30" dirty="0">
                <a:latin typeface="Candara"/>
                <a:cs typeface="Candara"/>
              </a:rPr>
              <a:t> </a:t>
            </a:r>
            <a:r>
              <a:rPr sz="1400" b="1" dirty="0">
                <a:latin typeface="Candara"/>
                <a:cs typeface="Candara"/>
              </a:rPr>
              <a:t>la</a:t>
            </a:r>
            <a:r>
              <a:rPr sz="1400" b="1" spc="25" dirty="0">
                <a:latin typeface="Candara"/>
                <a:cs typeface="Candara"/>
              </a:rPr>
              <a:t> </a:t>
            </a:r>
            <a:r>
              <a:rPr sz="1400" b="1" spc="-5" dirty="0">
                <a:latin typeface="Candara"/>
                <a:cs typeface="Candara"/>
              </a:rPr>
              <a:t>siguiente</a:t>
            </a:r>
            <a:r>
              <a:rPr sz="1400" b="1" spc="45" dirty="0">
                <a:latin typeface="Candara"/>
                <a:cs typeface="Candara"/>
              </a:rPr>
              <a:t> </a:t>
            </a:r>
            <a:r>
              <a:rPr sz="1400" b="1" dirty="0">
                <a:latin typeface="Candara"/>
                <a:cs typeface="Candara"/>
              </a:rPr>
              <a:t>información</a:t>
            </a:r>
            <a:r>
              <a:rPr sz="1400" b="1" spc="15" dirty="0">
                <a:latin typeface="Candara"/>
                <a:cs typeface="Candara"/>
              </a:rPr>
              <a:t> </a:t>
            </a:r>
            <a:r>
              <a:rPr sz="1400" b="1" spc="-5" dirty="0">
                <a:latin typeface="Candara"/>
                <a:cs typeface="Candara"/>
              </a:rPr>
              <a:t>para</a:t>
            </a:r>
            <a:r>
              <a:rPr sz="1400" b="1" spc="30" dirty="0">
                <a:latin typeface="Candara"/>
                <a:cs typeface="Candara"/>
              </a:rPr>
              <a:t> </a:t>
            </a:r>
            <a:r>
              <a:rPr sz="1400" b="1" spc="-5" dirty="0">
                <a:latin typeface="Candara"/>
                <a:cs typeface="Candara"/>
              </a:rPr>
              <a:t>fundamentar</a:t>
            </a:r>
            <a:r>
              <a:rPr sz="1400" b="1" spc="40" dirty="0">
                <a:latin typeface="Candara"/>
                <a:cs typeface="Candara"/>
              </a:rPr>
              <a:t> </a:t>
            </a:r>
            <a:r>
              <a:rPr sz="1400" b="1" spc="-5" dirty="0">
                <a:latin typeface="Candara"/>
                <a:cs typeface="Candara"/>
              </a:rPr>
              <a:t>la</a:t>
            </a:r>
            <a:r>
              <a:rPr sz="1400" b="1" spc="45" dirty="0">
                <a:latin typeface="Candara"/>
                <a:cs typeface="Candara"/>
              </a:rPr>
              <a:t> </a:t>
            </a:r>
            <a:r>
              <a:rPr sz="1400" b="1" spc="-5" dirty="0">
                <a:latin typeface="Candara"/>
                <a:cs typeface="Candara"/>
              </a:rPr>
              <a:t>contratación</a:t>
            </a:r>
            <a:r>
              <a:rPr sz="1400" b="1" spc="35" dirty="0">
                <a:latin typeface="Candara"/>
                <a:cs typeface="Candara"/>
              </a:rPr>
              <a:t> </a:t>
            </a:r>
            <a:r>
              <a:rPr sz="1400" b="1" spc="-5" dirty="0">
                <a:latin typeface="Candara"/>
                <a:cs typeface="Candara"/>
              </a:rPr>
              <a:t>al</a:t>
            </a:r>
            <a:r>
              <a:rPr sz="1400" b="1" spc="35" dirty="0">
                <a:latin typeface="Candara"/>
                <a:cs typeface="Candara"/>
              </a:rPr>
              <a:t> </a:t>
            </a:r>
            <a:r>
              <a:rPr sz="1400" b="1" spc="-5" dirty="0">
                <a:latin typeface="Candara"/>
                <a:cs typeface="Candara"/>
              </a:rPr>
              <a:t>menor</a:t>
            </a:r>
            <a:r>
              <a:rPr sz="1400" b="1" spc="35" dirty="0">
                <a:latin typeface="Candara"/>
                <a:cs typeface="Candara"/>
              </a:rPr>
              <a:t> </a:t>
            </a:r>
            <a:r>
              <a:rPr sz="1400" b="1" dirty="0">
                <a:latin typeface="Candara"/>
                <a:cs typeface="Candara"/>
              </a:rPr>
              <a:t>costo</a:t>
            </a:r>
            <a:endParaRPr sz="1400">
              <a:latin typeface="Candara"/>
              <a:cs typeface="Candara"/>
            </a:endParaRPr>
          </a:p>
          <a:p>
            <a:pPr marL="305435">
              <a:spcBef>
                <a:spcPts val="5"/>
              </a:spcBef>
            </a:pPr>
            <a:r>
              <a:rPr sz="1400" b="1" spc="-5" dirty="0">
                <a:latin typeface="Candara"/>
                <a:cs typeface="Candara"/>
              </a:rPr>
              <a:t>financiero:</a:t>
            </a:r>
            <a:endParaRPr sz="1400">
              <a:latin typeface="Candara"/>
              <a:cs typeface="Candara"/>
            </a:endParaRPr>
          </a:p>
          <a:p>
            <a:pPr marL="173990">
              <a:spcBef>
                <a:spcPts val="625"/>
              </a:spcBef>
              <a:tabLst>
                <a:tab pos="2002789" algn="l"/>
              </a:tabLst>
            </a:pPr>
            <a:r>
              <a:rPr sz="1000" b="1" spc="-5" dirty="0">
                <a:solidFill>
                  <a:srgbClr val="FFFFFF"/>
                </a:solidFill>
                <a:latin typeface="Candara"/>
                <a:cs typeface="Candara"/>
              </a:rPr>
              <a:t>Fecha</a:t>
            </a:r>
            <a:r>
              <a:rPr sz="1000" b="1" dirty="0">
                <a:solidFill>
                  <a:srgbClr val="FFFFFF"/>
                </a:solidFill>
                <a:latin typeface="Candara"/>
                <a:cs typeface="Candara"/>
              </a:rPr>
              <a:t> </a:t>
            </a:r>
            <a:r>
              <a:rPr sz="1000" b="1" spc="-5" dirty="0">
                <a:solidFill>
                  <a:srgbClr val="FFFFFF"/>
                </a:solidFill>
                <a:latin typeface="Candara"/>
                <a:cs typeface="Candara"/>
              </a:rPr>
              <a:t>de</a:t>
            </a:r>
            <a:r>
              <a:rPr sz="1000" b="1" dirty="0">
                <a:solidFill>
                  <a:srgbClr val="FFFFFF"/>
                </a:solidFill>
                <a:latin typeface="Candara"/>
                <a:cs typeface="Candara"/>
              </a:rPr>
              <a:t> </a:t>
            </a:r>
            <a:r>
              <a:rPr sz="1000" b="1" spc="-10" dirty="0">
                <a:solidFill>
                  <a:srgbClr val="FFFFFF"/>
                </a:solidFill>
                <a:latin typeface="Candara"/>
                <a:cs typeface="Candara"/>
              </a:rPr>
              <a:t>Cálculo	</a:t>
            </a:r>
            <a:r>
              <a:rPr sz="1000" b="1" spc="-5" dirty="0">
                <a:solidFill>
                  <a:srgbClr val="FFFFFF"/>
                </a:solidFill>
                <a:latin typeface="Candara"/>
                <a:cs typeface="Candara"/>
              </a:rPr>
              <a:t>XX – XX -</a:t>
            </a:r>
            <a:r>
              <a:rPr sz="1000" b="1" spc="-10" dirty="0">
                <a:solidFill>
                  <a:srgbClr val="FFFFFF"/>
                </a:solidFill>
                <a:latin typeface="Candara"/>
                <a:cs typeface="Candara"/>
              </a:rPr>
              <a:t> </a:t>
            </a:r>
            <a:r>
              <a:rPr sz="1000" b="1" spc="-5" dirty="0">
                <a:solidFill>
                  <a:srgbClr val="FFFFFF"/>
                </a:solidFill>
                <a:latin typeface="Candara"/>
                <a:cs typeface="Candara"/>
              </a:rPr>
              <a:t>XXXX</a:t>
            </a:r>
            <a:endParaRPr sz="1000">
              <a:latin typeface="Candara"/>
              <a:cs typeface="Candara"/>
            </a:endParaRPr>
          </a:p>
        </p:txBody>
      </p:sp>
      <p:sp>
        <p:nvSpPr>
          <p:cNvPr id="27" name="Título 1"/>
          <p:cNvSpPr txBox="1">
            <a:spLocks/>
          </p:cNvSpPr>
          <p:nvPr/>
        </p:nvSpPr>
        <p:spPr>
          <a:xfrm>
            <a:off x="2487304" y="0"/>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smtClean="0">
                <a:latin typeface="Arial Narrow" panose="020B0606020202030204" pitchFamily="34" charset="0"/>
                <a:cs typeface="Segoe UI Light" panose="020B0502040204020203" pitchFamily="34" charset="0"/>
              </a:rPr>
              <a:t>LINEAMIENTOS DEL MENOR COSTO FINANCIERO</a:t>
            </a:r>
            <a:endParaRPr lang="es-MX" sz="2800" b="1" cap="all" dirty="0">
              <a:latin typeface="Arial Narrow" panose="020B0606020202030204" pitchFamily="34" charset="0"/>
              <a:cs typeface="Segoe UI Light" panose="020B0502040204020203" pitchFamily="34" charset="0"/>
            </a:endParaRPr>
          </a:p>
        </p:txBody>
      </p:sp>
    </p:spTree>
    <p:extLst>
      <p:ext uri="{BB962C8B-B14F-4D97-AF65-F5344CB8AC3E}">
        <p14:creationId xmlns:p14="http://schemas.microsoft.com/office/powerpoint/2010/main" val="95797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560700" y="-67891"/>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smtClean="0">
                <a:latin typeface="Arial Narrow" panose="020B0606020202030204" pitchFamily="34" charset="0"/>
                <a:cs typeface="Segoe UI Light" panose="020B0502040204020203" pitchFamily="34" charset="0"/>
              </a:rPr>
              <a:t>MOTIVACIÓN DE LA </a:t>
            </a:r>
            <a:r>
              <a:rPr lang="es-MX" sz="2800" b="1" cap="all" dirty="0" err="1">
                <a:latin typeface="Arial Narrow" panose="020B0606020202030204" pitchFamily="34" charset="0"/>
                <a:cs typeface="Segoe UI Light" panose="020B0502040204020203" pitchFamily="34" charset="0"/>
              </a:rPr>
              <a:t>ldfEFM</a:t>
            </a:r>
            <a:endParaRPr lang="es-MX" sz="2800" b="1" cap="all" dirty="0">
              <a:latin typeface="Arial Narrow" panose="020B0606020202030204" pitchFamily="34" charset="0"/>
              <a:cs typeface="Segoe UI Light" panose="020B0502040204020203" pitchFamily="34" charset="0"/>
            </a:endParaRPr>
          </a:p>
        </p:txBody>
      </p:sp>
      <p:sp>
        <p:nvSpPr>
          <p:cNvPr id="79" name="object 7"/>
          <p:cNvSpPr txBox="1"/>
          <p:nvPr/>
        </p:nvSpPr>
        <p:spPr>
          <a:xfrm rot="10860000">
            <a:off x="4562353" y="1464006"/>
            <a:ext cx="162997" cy="114300"/>
          </a:xfrm>
          <a:prstGeom prst="rect">
            <a:avLst/>
          </a:prstGeom>
        </p:spPr>
        <p:txBody>
          <a:bodyPr vert="horz" wrap="square" lIns="0" tIns="0" rIns="0" bIns="0" rtlCol="0">
            <a:spAutoFit/>
          </a:bodyPr>
          <a:lstStyle/>
          <a:p>
            <a:pPr>
              <a:lnSpc>
                <a:spcPts val="900"/>
              </a:lnSpc>
            </a:pPr>
            <a:r>
              <a:rPr sz="900" b="1" spc="15" dirty="0">
                <a:solidFill>
                  <a:srgbClr val="252525"/>
                </a:solidFill>
                <a:latin typeface="Cambria Math"/>
                <a:cs typeface="Cambria Math"/>
              </a:rPr>
              <a:t>⦿</a:t>
            </a:r>
            <a:endParaRPr sz="900">
              <a:latin typeface="Cambria Math"/>
              <a:cs typeface="Cambria Math"/>
            </a:endParaRPr>
          </a:p>
        </p:txBody>
      </p:sp>
      <p:sp>
        <p:nvSpPr>
          <p:cNvPr id="80" name="object 14"/>
          <p:cNvSpPr txBox="1"/>
          <p:nvPr/>
        </p:nvSpPr>
        <p:spPr>
          <a:xfrm>
            <a:off x="66547" y="647141"/>
            <a:ext cx="8267065" cy="69596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91282E"/>
                </a:solidFill>
                <a:latin typeface="Candara"/>
                <a:cs typeface="Candara"/>
              </a:rPr>
              <a:t>El crecimiento de la deuda subnacional no es un fenómeno</a:t>
            </a:r>
            <a:r>
              <a:rPr sz="2200" b="1" spc="-45" dirty="0">
                <a:solidFill>
                  <a:srgbClr val="91282E"/>
                </a:solidFill>
                <a:latin typeface="Candara"/>
                <a:cs typeface="Candara"/>
              </a:rPr>
              <a:t> </a:t>
            </a:r>
            <a:r>
              <a:rPr sz="2200" b="1" spc="-5" dirty="0">
                <a:solidFill>
                  <a:srgbClr val="91282E"/>
                </a:solidFill>
                <a:latin typeface="Candara"/>
                <a:cs typeface="Candara"/>
              </a:rPr>
              <a:t>extendido</a:t>
            </a:r>
            <a:endParaRPr sz="2200">
              <a:latin typeface="Candara"/>
              <a:cs typeface="Candara"/>
            </a:endParaRPr>
          </a:p>
          <a:p>
            <a:pPr marL="12700">
              <a:lnSpc>
                <a:spcPct val="100000"/>
              </a:lnSpc>
            </a:pPr>
            <a:r>
              <a:rPr sz="2200" b="1" spc="-5" dirty="0">
                <a:solidFill>
                  <a:srgbClr val="91282E"/>
                </a:solidFill>
                <a:latin typeface="Candara"/>
                <a:cs typeface="Candara"/>
              </a:rPr>
              <a:t>en </a:t>
            </a:r>
            <a:r>
              <a:rPr sz="2200" b="1" spc="-10" dirty="0">
                <a:solidFill>
                  <a:srgbClr val="91282E"/>
                </a:solidFill>
                <a:latin typeface="Candara"/>
                <a:cs typeface="Candara"/>
              </a:rPr>
              <a:t>todo </a:t>
            </a:r>
            <a:r>
              <a:rPr sz="2200" b="1" spc="-5" dirty="0">
                <a:solidFill>
                  <a:srgbClr val="91282E"/>
                </a:solidFill>
                <a:latin typeface="Candara"/>
                <a:cs typeface="Candara"/>
              </a:rPr>
              <a:t>el</a:t>
            </a:r>
            <a:r>
              <a:rPr sz="2200" b="1" spc="5" dirty="0">
                <a:solidFill>
                  <a:srgbClr val="91282E"/>
                </a:solidFill>
                <a:latin typeface="Candara"/>
                <a:cs typeface="Candara"/>
              </a:rPr>
              <a:t> </a:t>
            </a:r>
            <a:r>
              <a:rPr sz="2200" b="1" spc="-5" dirty="0">
                <a:solidFill>
                  <a:srgbClr val="91282E"/>
                </a:solidFill>
                <a:latin typeface="Candara"/>
                <a:cs typeface="Candara"/>
              </a:rPr>
              <a:t>país.</a:t>
            </a:r>
            <a:endParaRPr sz="2200">
              <a:latin typeface="Candara"/>
              <a:cs typeface="Candara"/>
            </a:endParaRPr>
          </a:p>
        </p:txBody>
      </p:sp>
      <p:grpSp>
        <p:nvGrpSpPr>
          <p:cNvPr id="81" name="object 15"/>
          <p:cNvGrpSpPr/>
          <p:nvPr/>
        </p:nvGrpSpPr>
        <p:grpSpPr>
          <a:xfrm>
            <a:off x="110233" y="1698244"/>
            <a:ext cx="947419" cy="1105535"/>
            <a:chOff x="110233" y="1698244"/>
            <a:chExt cx="947419" cy="1105535"/>
          </a:xfrm>
        </p:grpSpPr>
        <p:sp>
          <p:nvSpPr>
            <p:cNvPr id="82" name="object 16"/>
            <p:cNvSpPr/>
            <p:nvPr/>
          </p:nvSpPr>
          <p:spPr>
            <a:xfrm>
              <a:off x="122933" y="1710944"/>
              <a:ext cx="922019" cy="1080135"/>
            </a:xfrm>
            <a:custGeom>
              <a:avLst/>
              <a:gdLst/>
              <a:ahLst/>
              <a:cxnLst/>
              <a:rect l="l" t="t" r="r" b="b"/>
              <a:pathLst>
                <a:path w="922019" h="1080135">
                  <a:moveTo>
                    <a:pt x="381840" y="0"/>
                  </a:moveTo>
                  <a:lnTo>
                    <a:pt x="335819" y="1952"/>
                  </a:lnTo>
                  <a:lnTo>
                    <a:pt x="290067" y="7808"/>
                  </a:lnTo>
                  <a:lnTo>
                    <a:pt x="244854" y="17568"/>
                  </a:lnTo>
                  <a:lnTo>
                    <a:pt x="200451" y="31232"/>
                  </a:lnTo>
                  <a:lnTo>
                    <a:pt x="157125" y="48800"/>
                  </a:lnTo>
                  <a:lnTo>
                    <a:pt x="115148" y="70273"/>
                  </a:lnTo>
                  <a:lnTo>
                    <a:pt x="74788" y="95649"/>
                  </a:lnTo>
                  <a:lnTo>
                    <a:pt x="36315" y="124930"/>
                  </a:lnTo>
                  <a:lnTo>
                    <a:pt x="0" y="158114"/>
                  </a:lnTo>
                  <a:lnTo>
                    <a:pt x="381840" y="540003"/>
                  </a:lnTo>
                  <a:lnTo>
                    <a:pt x="0" y="921765"/>
                  </a:lnTo>
                  <a:lnTo>
                    <a:pt x="36315" y="954970"/>
                  </a:lnTo>
                  <a:lnTo>
                    <a:pt x="74788" y="984268"/>
                  </a:lnTo>
                  <a:lnTo>
                    <a:pt x="115148" y="1009660"/>
                  </a:lnTo>
                  <a:lnTo>
                    <a:pt x="157125" y="1031145"/>
                  </a:lnTo>
                  <a:lnTo>
                    <a:pt x="200451" y="1048724"/>
                  </a:lnTo>
                  <a:lnTo>
                    <a:pt x="244854" y="1062397"/>
                  </a:lnTo>
                  <a:lnTo>
                    <a:pt x="290067" y="1072163"/>
                  </a:lnTo>
                  <a:lnTo>
                    <a:pt x="335819" y="1078023"/>
                  </a:lnTo>
                  <a:lnTo>
                    <a:pt x="381840" y="1079976"/>
                  </a:lnTo>
                  <a:lnTo>
                    <a:pt x="427861" y="1078023"/>
                  </a:lnTo>
                  <a:lnTo>
                    <a:pt x="473613" y="1072163"/>
                  </a:lnTo>
                  <a:lnTo>
                    <a:pt x="518825" y="1062397"/>
                  </a:lnTo>
                  <a:lnTo>
                    <a:pt x="563229" y="1048724"/>
                  </a:lnTo>
                  <a:lnTo>
                    <a:pt x="606554" y="1031145"/>
                  </a:lnTo>
                  <a:lnTo>
                    <a:pt x="648531" y="1009660"/>
                  </a:lnTo>
                  <a:lnTo>
                    <a:pt x="688891" y="984268"/>
                  </a:lnTo>
                  <a:lnTo>
                    <a:pt x="727363" y="954970"/>
                  </a:lnTo>
                  <a:lnTo>
                    <a:pt x="763678" y="921765"/>
                  </a:lnTo>
                  <a:lnTo>
                    <a:pt x="796873" y="885460"/>
                  </a:lnTo>
                  <a:lnTo>
                    <a:pt x="826162" y="846997"/>
                  </a:lnTo>
                  <a:lnTo>
                    <a:pt x="851547" y="806646"/>
                  </a:lnTo>
                  <a:lnTo>
                    <a:pt x="873025" y="764677"/>
                  </a:lnTo>
                  <a:lnTo>
                    <a:pt x="890599" y="721359"/>
                  </a:lnTo>
                  <a:lnTo>
                    <a:pt x="904267" y="676961"/>
                  </a:lnTo>
                  <a:lnTo>
                    <a:pt x="914031" y="631754"/>
                  </a:lnTo>
                  <a:lnTo>
                    <a:pt x="919888" y="586006"/>
                  </a:lnTo>
                  <a:lnTo>
                    <a:pt x="921841" y="539988"/>
                  </a:lnTo>
                  <a:lnTo>
                    <a:pt x="919888" y="493968"/>
                  </a:lnTo>
                  <a:lnTo>
                    <a:pt x="914031" y="448217"/>
                  </a:lnTo>
                  <a:lnTo>
                    <a:pt x="904267" y="403003"/>
                  </a:lnTo>
                  <a:lnTo>
                    <a:pt x="890599" y="358598"/>
                  </a:lnTo>
                  <a:lnTo>
                    <a:pt x="873025" y="315269"/>
                  </a:lnTo>
                  <a:lnTo>
                    <a:pt x="851547" y="273286"/>
                  </a:lnTo>
                  <a:lnTo>
                    <a:pt x="826162" y="232920"/>
                  </a:lnTo>
                  <a:lnTo>
                    <a:pt x="796873" y="194440"/>
                  </a:lnTo>
                  <a:lnTo>
                    <a:pt x="763678" y="158114"/>
                  </a:lnTo>
                  <a:lnTo>
                    <a:pt x="727363" y="124930"/>
                  </a:lnTo>
                  <a:lnTo>
                    <a:pt x="688891" y="95649"/>
                  </a:lnTo>
                  <a:lnTo>
                    <a:pt x="648531" y="70273"/>
                  </a:lnTo>
                  <a:lnTo>
                    <a:pt x="606554" y="48800"/>
                  </a:lnTo>
                  <a:lnTo>
                    <a:pt x="563229" y="31232"/>
                  </a:lnTo>
                  <a:lnTo>
                    <a:pt x="518825" y="17568"/>
                  </a:lnTo>
                  <a:lnTo>
                    <a:pt x="473613" y="7808"/>
                  </a:lnTo>
                  <a:lnTo>
                    <a:pt x="427861" y="1952"/>
                  </a:lnTo>
                  <a:lnTo>
                    <a:pt x="381840" y="0"/>
                  </a:lnTo>
                  <a:close/>
                </a:path>
              </a:pathLst>
            </a:custGeom>
            <a:solidFill>
              <a:srgbClr val="91282E"/>
            </a:solidFill>
          </p:spPr>
          <p:txBody>
            <a:bodyPr wrap="square" lIns="0" tIns="0" rIns="0" bIns="0" rtlCol="0"/>
            <a:lstStyle/>
            <a:p>
              <a:endParaRPr/>
            </a:p>
          </p:txBody>
        </p:sp>
        <p:sp>
          <p:nvSpPr>
            <p:cNvPr id="83" name="object 17"/>
            <p:cNvSpPr/>
            <p:nvPr/>
          </p:nvSpPr>
          <p:spPr>
            <a:xfrm>
              <a:off x="122933" y="1710944"/>
              <a:ext cx="922019" cy="1080135"/>
            </a:xfrm>
            <a:custGeom>
              <a:avLst/>
              <a:gdLst/>
              <a:ahLst/>
              <a:cxnLst/>
              <a:rect l="l" t="t" r="r" b="b"/>
              <a:pathLst>
                <a:path w="922019" h="1080135">
                  <a:moveTo>
                    <a:pt x="0" y="158114"/>
                  </a:moveTo>
                  <a:lnTo>
                    <a:pt x="36315" y="124930"/>
                  </a:lnTo>
                  <a:lnTo>
                    <a:pt x="74788" y="95649"/>
                  </a:lnTo>
                  <a:lnTo>
                    <a:pt x="115148" y="70273"/>
                  </a:lnTo>
                  <a:lnTo>
                    <a:pt x="157125" y="48800"/>
                  </a:lnTo>
                  <a:lnTo>
                    <a:pt x="200451" y="31232"/>
                  </a:lnTo>
                  <a:lnTo>
                    <a:pt x="244854" y="17568"/>
                  </a:lnTo>
                  <a:lnTo>
                    <a:pt x="290067" y="7808"/>
                  </a:lnTo>
                  <a:lnTo>
                    <a:pt x="335819" y="1952"/>
                  </a:lnTo>
                  <a:lnTo>
                    <a:pt x="381840" y="0"/>
                  </a:lnTo>
                  <a:lnTo>
                    <a:pt x="427861" y="1952"/>
                  </a:lnTo>
                  <a:lnTo>
                    <a:pt x="473613" y="7808"/>
                  </a:lnTo>
                  <a:lnTo>
                    <a:pt x="518825" y="17568"/>
                  </a:lnTo>
                  <a:lnTo>
                    <a:pt x="563229" y="31232"/>
                  </a:lnTo>
                  <a:lnTo>
                    <a:pt x="606554" y="48800"/>
                  </a:lnTo>
                  <a:lnTo>
                    <a:pt x="648531" y="70273"/>
                  </a:lnTo>
                  <a:lnTo>
                    <a:pt x="688891" y="95649"/>
                  </a:lnTo>
                  <a:lnTo>
                    <a:pt x="727363" y="124930"/>
                  </a:lnTo>
                  <a:lnTo>
                    <a:pt x="763678" y="158114"/>
                  </a:lnTo>
                  <a:lnTo>
                    <a:pt x="796873" y="194440"/>
                  </a:lnTo>
                  <a:lnTo>
                    <a:pt x="826162" y="232920"/>
                  </a:lnTo>
                  <a:lnTo>
                    <a:pt x="851547" y="273286"/>
                  </a:lnTo>
                  <a:lnTo>
                    <a:pt x="873025" y="315269"/>
                  </a:lnTo>
                  <a:lnTo>
                    <a:pt x="890599" y="358598"/>
                  </a:lnTo>
                  <a:lnTo>
                    <a:pt x="904267" y="403003"/>
                  </a:lnTo>
                  <a:lnTo>
                    <a:pt x="914031" y="448217"/>
                  </a:lnTo>
                  <a:lnTo>
                    <a:pt x="919888" y="493968"/>
                  </a:lnTo>
                  <a:lnTo>
                    <a:pt x="921841" y="539988"/>
                  </a:lnTo>
                  <a:lnTo>
                    <a:pt x="919888" y="586006"/>
                  </a:lnTo>
                  <a:lnTo>
                    <a:pt x="914031" y="631754"/>
                  </a:lnTo>
                  <a:lnTo>
                    <a:pt x="904267" y="676961"/>
                  </a:lnTo>
                  <a:lnTo>
                    <a:pt x="890599" y="721359"/>
                  </a:lnTo>
                  <a:lnTo>
                    <a:pt x="873025" y="764677"/>
                  </a:lnTo>
                  <a:lnTo>
                    <a:pt x="851547" y="806646"/>
                  </a:lnTo>
                  <a:lnTo>
                    <a:pt x="826162" y="846997"/>
                  </a:lnTo>
                  <a:lnTo>
                    <a:pt x="796873" y="885460"/>
                  </a:lnTo>
                  <a:lnTo>
                    <a:pt x="763678" y="921765"/>
                  </a:lnTo>
                  <a:lnTo>
                    <a:pt x="727363" y="954970"/>
                  </a:lnTo>
                  <a:lnTo>
                    <a:pt x="688891" y="984268"/>
                  </a:lnTo>
                  <a:lnTo>
                    <a:pt x="648531" y="1009660"/>
                  </a:lnTo>
                  <a:lnTo>
                    <a:pt x="606554" y="1031145"/>
                  </a:lnTo>
                  <a:lnTo>
                    <a:pt x="563229" y="1048724"/>
                  </a:lnTo>
                  <a:lnTo>
                    <a:pt x="518825" y="1062397"/>
                  </a:lnTo>
                  <a:lnTo>
                    <a:pt x="473613" y="1072163"/>
                  </a:lnTo>
                  <a:lnTo>
                    <a:pt x="427861" y="1078023"/>
                  </a:lnTo>
                  <a:lnTo>
                    <a:pt x="381840" y="1079976"/>
                  </a:lnTo>
                  <a:lnTo>
                    <a:pt x="335819" y="1078023"/>
                  </a:lnTo>
                  <a:lnTo>
                    <a:pt x="290067" y="1072163"/>
                  </a:lnTo>
                  <a:lnTo>
                    <a:pt x="244854" y="1062397"/>
                  </a:lnTo>
                  <a:lnTo>
                    <a:pt x="200451" y="1048724"/>
                  </a:lnTo>
                  <a:lnTo>
                    <a:pt x="157125" y="1031145"/>
                  </a:lnTo>
                  <a:lnTo>
                    <a:pt x="115148" y="1009660"/>
                  </a:lnTo>
                  <a:lnTo>
                    <a:pt x="74788" y="984268"/>
                  </a:lnTo>
                  <a:lnTo>
                    <a:pt x="36315" y="954970"/>
                  </a:lnTo>
                  <a:lnTo>
                    <a:pt x="0" y="921765"/>
                  </a:lnTo>
                  <a:lnTo>
                    <a:pt x="381840" y="540003"/>
                  </a:lnTo>
                  <a:lnTo>
                    <a:pt x="0" y="158114"/>
                  </a:lnTo>
                </a:path>
              </a:pathLst>
            </a:custGeom>
            <a:ln w="25400">
              <a:solidFill>
                <a:srgbClr val="610000"/>
              </a:solidFill>
            </a:ln>
          </p:spPr>
          <p:txBody>
            <a:bodyPr wrap="square" lIns="0" tIns="0" rIns="0" bIns="0" rtlCol="0"/>
            <a:lstStyle/>
            <a:p>
              <a:endParaRPr/>
            </a:p>
          </p:txBody>
        </p:sp>
      </p:grpSp>
      <p:sp>
        <p:nvSpPr>
          <p:cNvPr id="84" name="object 18"/>
          <p:cNvSpPr txBox="1"/>
          <p:nvPr/>
        </p:nvSpPr>
        <p:spPr>
          <a:xfrm>
            <a:off x="544169" y="2160778"/>
            <a:ext cx="1666875" cy="18669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FFFFFF"/>
                </a:solidFill>
                <a:latin typeface="Candara"/>
                <a:cs typeface="Candara"/>
              </a:rPr>
              <a:t>Crecimie</a:t>
            </a:r>
            <a:r>
              <a:rPr sz="1050" dirty="0">
                <a:latin typeface="Candara"/>
                <a:cs typeface="Candara"/>
              </a:rPr>
              <a:t>nto </a:t>
            </a:r>
            <a:r>
              <a:rPr sz="1050" spc="-5" dirty="0">
                <a:latin typeface="Candara"/>
                <a:cs typeface="Candara"/>
              </a:rPr>
              <a:t>de </a:t>
            </a:r>
            <a:r>
              <a:rPr sz="1050" dirty="0">
                <a:latin typeface="Candara"/>
                <a:cs typeface="Candara"/>
              </a:rPr>
              <a:t>la </a:t>
            </a:r>
            <a:r>
              <a:rPr sz="1050" spc="-5" dirty="0">
                <a:latin typeface="Candara"/>
                <a:cs typeface="Candara"/>
              </a:rPr>
              <a:t>deuda</a:t>
            </a:r>
            <a:r>
              <a:rPr sz="1050" spc="-140" dirty="0">
                <a:latin typeface="Candara"/>
                <a:cs typeface="Candara"/>
              </a:rPr>
              <a:t> </a:t>
            </a:r>
            <a:r>
              <a:rPr sz="1050" dirty="0">
                <a:latin typeface="Candara"/>
                <a:cs typeface="Candara"/>
              </a:rPr>
              <a:t>local</a:t>
            </a:r>
            <a:endParaRPr sz="1050">
              <a:latin typeface="Candara"/>
              <a:cs typeface="Candara"/>
            </a:endParaRPr>
          </a:p>
        </p:txBody>
      </p:sp>
      <p:sp>
        <p:nvSpPr>
          <p:cNvPr id="85" name="object 19"/>
          <p:cNvSpPr txBox="1"/>
          <p:nvPr/>
        </p:nvSpPr>
        <p:spPr>
          <a:xfrm>
            <a:off x="2302891" y="2169032"/>
            <a:ext cx="478790" cy="193675"/>
          </a:xfrm>
          <a:prstGeom prst="rect">
            <a:avLst/>
          </a:prstGeom>
        </p:spPr>
        <p:txBody>
          <a:bodyPr vert="horz" wrap="square" lIns="0" tIns="13335" rIns="0" bIns="0" rtlCol="0">
            <a:spAutoFit/>
          </a:bodyPr>
          <a:lstStyle/>
          <a:p>
            <a:pPr marL="12700">
              <a:lnSpc>
                <a:spcPct val="100000"/>
              </a:lnSpc>
              <a:spcBef>
                <a:spcPts val="105"/>
              </a:spcBef>
              <a:tabLst>
                <a:tab pos="465455" algn="l"/>
              </a:tabLst>
            </a:pPr>
            <a:r>
              <a:rPr sz="1100" b="1" spc="20" dirty="0">
                <a:solidFill>
                  <a:srgbClr val="91282E"/>
                </a:solidFill>
                <a:latin typeface="Cambria Math"/>
                <a:cs typeface="Cambria Math"/>
              </a:rPr>
              <a:t>⦿ </a:t>
            </a:r>
            <a:r>
              <a:rPr sz="1100" b="1" spc="-60" dirty="0">
                <a:solidFill>
                  <a:srgbClr val="91282E"/>
                </a:solidFill>
                <a:latin typeface="Cambria Math"/>
                <a:cs typeface="Cambria Math"/>
              </a:rPr>
              <a:t> </a:t>
            </a:r>
            <a:r>
              <a:rPr sz="1100" b="1" dirty="0">
                <a:solidFill>
                  <a:srgbClr val="91282E"/>
                </a:solidFill>
                <a:latin typeface="Times New Roman"/>
                <a:cs typeface="Times New Roman"/>
              </a:rPr>
              <a:t> 	</a:t>
            </a:r>
            <a:endParaRPr sz="1100">
              <a:latin typeface="Times New Roman"/>
              <a:cs typeface="Times New Roman"/>
            </a:endParaRPr>
          </a:p>
        </p:txBody>
      </p:sp>
      <p:sp>
        <p:nvSpPr>
          <p:cNvPr id="86" name="object 20"/>
          <p:cNvSpPr txBox="1"/>
          <p:nvPr/>
        </p:nvSpPr>
        <p:spPr>
          <a:xfrm rot="10860000">
            <a:off x="2189786" y="2968908"/>
            <a:ext cx="180957" cy="127000"/>
          </a:xfrm>
          <a:prstGeom prst="rect">
            <a:avLst/>
          </a:prstGeom>
        </p:spPr>
        <p:txBody>
          <a:bodyPr vert="horz" wrap="square" lIns="0" tIns="0" rIns="0" bIns="0" rtlCol="0">
            <a:spAutoFit/>
          </a:bodyPr>
          <a:lstStyle/>
          <a:p>
            <a:pPr>
              <a:lnSpc>
                <a:spcPts val="1000"/>
              </a:lnSpc>
            </a:pPr>
            <a:r>
              <a:rPr sz="1000" b="1" spc="15" dirty="0">
                <a:solidFill>
                  <a:srgbClr val="91282E"/>
                </a:solidFill>
                <a:latin typeface="Cambria Math"/>
                <a:cs typeface="Cambria Math"/>
              </a:rPr>
              <a:t>⦿</a:t>
            </a:r>
            <a:endParaRPr sz="1000">
              <a:latin typeface="Cambria Math"/>
              <a:cs typeface="Cambria Math"/>
            </a:endParaRPr>
          </a:p>
        </p:txBody>
      </p:sp>
      <p:sp>
        <p:nvSpPr>
          <p:cNvPr id="87" name="object 21"/>
          <p:cNvSpPr/>
          <p:nvPr/>
        </p:nvSpPr>
        <p:spPr>
          <a:xfrm>
            <a:off x="2280920" y="2273426"/>
            <a:ext cx="456565" cy="635000"/>
          </a:xfrm>
          <a:custGeom>
            <a:avLst/>
            <a:gdLst/>
            <a:ahLst/>
            <a:cxnLst/>
            <a:rect l="l" t="t" r="r" b="b"/>
            <a:pathLst>
              <a:path w="456564" h="635000">
                <a:moveTo>
                  <a:pt x="227584" y="0"/>
                </a:moveTo>
                <a:lnTo>
                  <a:pt x="456184" y="0"/>
                </a:lnTo>
                <a:lnTo>
                  <a:pt x="456184" y="384301"/>
                </a:lnTo>
                <a:lnTo>
                  <a:pt x="0" y="384301"/>
                </a:lnTo>
                <a:lnTo>
                  <a:pt x="0" y="635000"/>
                </a:lnTo>
              </a:path>
            </a:pathLst>
          </a:custGeom>
          <a:ln w="9525">
            <a:solidFill>
              <a:srgbClr val="91282E"/>
            </a:solidFill>
            <a:prstDash val="sysDot"/>
          </a:ln>
        </p:spPr>
        <p:txBody>
          <a:bodyPr wrap="square" lIns="0" tIns="0" rIns="0" bIns="0" rtlCol="0"/>
          <a:lstStyle/>
          <a:p>
            <a:endParaRPr/>
          </a:p>
        </p:txBody>
      </p:sp>
      <p:sp>
        <p:nvSpPr>
          <p:cNvPr id="88" name="object 22"/>
          <p:cNvSpPr txBox="1"/>
          <p:nvPr/>
        </p:nvSpPr>
        <p:spPr>
          <a:xfrm rot="10860000">
            <a:off x="4562353" y="3942284"/>
            <a:ext cx="162997" cy="114300"/>
          </a:xfrm>
          <a:prstGeom prst="rect">
            <a:avLst/>
          </a:prstGeom>
        </p:spPr>
        <p:txBody>
          <a:bodyPr vert="horz" wrap="square" lIns="0" tIns="0" rIns="0" bIns="0" rtlCol="0">
            <a:spAutoFit/>
          </a:bodyPr>
          <a:lstStyle/>
          <a:p>
            <a:pPr>
              <a:lnSpc>
                <a:spcPts val="900"/>
              </a:lnSpc>
            </a:pPr>
            <a:r>
              <a:rPr sz="900" b="1" spc="15" dirty="0">
                <a:solidFill>
                  <a:srgbClr val="252525"/>
                </a:solidFill>
                <a:latin typeface="Cambria Math"/>
                <a:cs typeface="Cambria Math"/>
              </a:rPr>
              <a:t>⦿</a:t>
            </a:r>
            <a:endParaRPr sz="900">
              <a:latin typeface="Cambria Math"/>
              <a:cs typeface="Cambria Math"/>
            </a:endParaRPr>
          </a:p>
        </p:txBody>
      </p:sp>
      <p:sp>
        <p:nvSpPr>
          <p:cNvPr id="89" name="object 23"/>
          <p:cNvSpPr txBox="1"/>
          <p:nvPr/>
        </p:nvSpPr>
        <p:spPr>
          <a:xfrm>
            <a:off x="4328604" y="3873754"/>
            <a:ext cx="3256279" cy="347345"/>
          </a:xfrm>
          <a:prstGeom prst="rect">
            <a:avLst/>
          </a:prstGeom>
        </p:spPr>
        <p:txBody>
          <a:bodyPr vert="horz" wrap="square" lIns="0" tIns="12700" rIns="0" bIns="0" rtlCol="0">
            <a:spAutoFit/>
          </a:bodyPr>
          <a:lstStyle/>
          <a:p>
            <a:pPr marL="12700">
              <a:lnSpc>
                <a:spcPct val="100000"/>
              </a:lnSpc>
              <a:spcBef>
                <a:spcPts val="100"/>
              </a:spcBef>
              <a:tabLst>
                <a:tab pos="431165" algn="l"/>
              </a:tabLst>
            </a:pPr>
            <a:r>
              <a:rPr sz="1200" b="1" dirty="0">
                <a:solidFill>
                  <a:srgbClr val="404040"/>
                </a:solidFill>
                <a:latin typeface="Calibri"/>
                <a:cs typeface="Calibri"/>
              </a:rPr>
              <a:t> 	</a:t>
            </a:r>
            <a:r>
              <a:rPr sz="1200" b="1" spc="-5" dirty="0">
                <a:solidFill>
                  <a:srgbClr val="404040"/>
                </a:solidFill>
                <a:latin typeface="Calibri"/>
                <a:cs typeface="Calibri"/>
              </a:rPr>
              <a:t>Deuda </a:t>
            </a:r>
            <a:r>
              <a:rPr sz="1200" b="1" spc="-25" dirty="0">
                <a:solidFill>
                  <a:srgbClr val="404040"/>
                </a:solidFill>
                <a:latin typeface="Calibri"/>
                <a:cs typeface="Calibri"/>
              </a:rPr>
              <a:t>Total </a:t>
            </a:r>
            <a:r>
              <a:rPr sz="1200" b="1" dirty="0">
                <a:solidFill>
                  <a:srgbClr val="404040"/>
                </a:solidFill>
                <a:latin typeface="Calibri"/>
                <a:cs typeface="Calibri"/>
              </a:rPr>
              <a:t>de </a:t>
            </a:r>
            <a:r>
              <a:rPr sz="1200" b="1" spc="-5" dirty="0">
                <a:solidFill>
                  <a:srgbClr val="404040"/>
                </a:solidFill>
                <a:latin typeface="Calibri"/>
                <a:cs typeface="Calibri"/>
              </a:rPr>
              <a:t>Municipios </a:t>
            </a:r>
            <a:r>
              <a:rPr sz="1200" b="1" dirty="0">
                <a:solidFill>
                  <a:srgbClr val="404040"/>
                </a:solidFill>
                <a:latin typeface="Calibri"/>
                <a:cs typeface="Calibri"/>
              </a:rPr>
              <a:t>y sus</a:t>
            </a:r>
            <a:r>
              <a:rPr sz="1200" b="1" spc="5" dirty="0">
                <a:solidFill>
                  <a:srgbClr val="404040"/>
                </a:solidFill>
                <a:latin typeface="Calibri"/>
                <a:cs typeface="Calibri"/>
              </a:rPr>
              <a:t> </a:t>
            </a:r>
            <a:r>
              <a:rPr sz="1200" b="1" spc="-5" dirty="0">
                <a:solidFill>
                  <a:srgbClr val="404040"/>
                </a:solidFill>
                <a:latin typeface="Calibri"/>
                <a:cs typeface="Calibri"/>
              </a:rPr>
              <a:t>Organismos</a:t>
            </a:r>
            <a:endParaRPr sz="1200">
              <a:latin typeface="Calibri"/>
              <a:cs typeface="Calibri"/>
            </a:endParaRPr>
          </a:p>
          <a:p>
            <a:pPr marL="431165">
              <a:lnSpc>
                <a:spcPct val="100000"/>
              </a:lnSpc>
              <a:spcBef>
                <a:spcPts val="10"/>
              </a:spcBef>
            </a:pPr>
            <a:r>
              <a:rPr sz="900" i="1" spc="-5" dirty="0">
                <a:solidFill>
                  <a:srgbClr val="404040"/>
                </a:solidFill>
                <a:latin typeface="Calibri"/>
                <a:cs typeface="Calibri"/>
              </a:rPr>
              <a:t>Miles </a:t>
            </a:r>
            <a:r>
              <a:rPr sz="900" i="1" dirty="0">
                <a:solidFill>
                  <a:srgbClr val="404040"/>
                </a:solidFill>
                <a:latin typeface="Calibri"/>
                <a:cs typeface="Calibri"/>
              </a:rPr>
              <a:t>de </a:t>
            </a:r>
            <a:r>
              <a:rPr sz="900" i="1" spc="-5" dirty="0">
                <a:solidFill>
                  <a:srgbClr val="404040"/>
                </a:solidFill>
                <a:latin typeface="Calibri"/>
                <a:cs typeface="Calibri"/>
              </a:rPr>
              <a:t>millones </a:t>
            </a:r>
            <a:r>
              <a:rPr sz="900" i="1" dirty="0">
                <a:solidFill>
                  <a:srgbClr val="404040"/>
                </a:solidFill>
                <a:latin typeface="Calibri"/>
                <a:cs typeface="Calibri"/>
              </a:rPr>
              <a:t>de </a:t>
            </a:r>
            <a:r>
              <a:rPr sz="900" i="1" spc="-5" dirty="0">
                <a:solidFill>
                  <a:srgbClr val="404040"/>
                </a:solidFill>
                <a:latin typeface="Calibri"/>
                <a:cs typeface="Calibri"/>
              </a:rPr>
              <a:t>pesos corrientes</a:t>
            </a:r>
            <a:endParaRPr sz="900">
              <a:latin typeface="Calibri"/>
              <a:cs typeface="Calibri"/>
            </a:endParaRPr>
          </a:p>
        </p:txBody>
      </p:sp>
      <p:grpSp>
        <p:nvGrpSpPr>
          <p:cNvPr id="90" name="object 24"/>
          <p:cNvGrpSpPr/>
          <p:nvPr/>
        </p:nvGrpSpPr>
        <p:grpSpPr>
          <a:xfrm>
            <a:off x="3551110" y="1878901"/>
            <a:ext cx="5309870" cy="1553845"/>
            <a:chOff x="3551110" y="1878901"/>
            <a:chExt cx="5309870" cy="1553845"/>
          </a:xfrm>
        </p:grpSpPr>
        <p:sp>
          <p:nvSpPr>
            <p:cNvPr id="91" name="object 25"/>
            <p:cNvSpPr/>
            <p:nvPr/>
          </p:nvSpPr>
          <p:spPr>
            <a:xfrm>
              <a:off x="3555872" y="3299206"/>
              <a:ext cx="786765" cy="0"/>
            </a:xfrm>
            <a:custGeom>
              <a:avLst/>
              <a:gdLst/>
              <a:ahLst/>
              <a:cxnLst/>
              <a:rect l="l" t="t" r="r" b="b"/>
              <a:pathLst>
                <a:path w="786764">
                  <a:moveTo>
                    <a:pt x="0" y="0"/>
                  </a:moveTo>
                  <a:lnTo>
                    <a:pt x="786511" y="0"/>
                  </a:lnTo>
                </a:path>
              </a:pathLst>
            </a:custGeom>
            <a:ln w="9525">
              <a:solidFill>
                <a:srgbClr val="252525"/>
              </a:solidFill>
              <a:prstDash val="sysDot"/>
            </a:ln>
          </p:spPr>
          <p:txBody>
            <a:bodyPr wrap="square" lIns="0" tIns="0" rIns="0" bIns="0" rtlCol="0"/>
            <a:lstStyle/>
            <a:p>
              <a:endParaRPr/>
            </a:p>
          </p:txBody>
        </p:sp>
        <p:sp>
          <p:nvSpPr>
            <p:cNvPr id="92" name="object 26"/>
            <p:cNvSpPr/>
            <p:nvPr/>
          </p:nvSpPr>
          <p:spPr>
            <a:xfrm>
              <a:off x="5027675" y="2398776"/>
              <a:ext cx="3828415" cy="771525"/>
            </a:xfrm>
            <a:custGeom>
              <a:avLst/>
              <a:gdLst/>
              <a:ahLst/>
              <a:cxnLst/>
              <a:rect l="l" t="t" r="r" b="b"/>
              <a:pathLst>
                <a:path w="3828415" h="771525">
                  <a:moveTo>
                    <a:pt x="0" y="771144"/>
                  </a:moveTo>
                  <a:lnTo>
                    <a:pt x="73151" y="771144"/>
                  </a:lnTo>
                </a:path>
                <a:path w="3828415" h="771525">
                  <a:moveTo>
                    <a:pt x="220979" y="771144"/>
                  </a:moveTo>
                  <a:lnTo>
                    <a:pt x="367284" y="771144"/>
                  </a:lnTo>
                </a:path>
                <a:path w="3828415" h="771525">
                  <a:moveTo>
                    <a:pt x="515112" y="771144"/>
                  </a:moveTo>
                  <a:lnTo>
                    <a:pt x="662939" y="771144"/>
                  </a:lnTo>
                </a:path>
                <a:path w="3828415" h="771525">
                  <a:moveTo>
                    <a:pt x="809243" y="771144"/>
                  </a:moveTo>
                  <a:lnTo>
                    <a:pt x="957072" y="771144"/>
                  </a:lnTo>
                </a:path>
                <a:path w="3828415" h="771525">
                  <a:moveTo>
                    <a:pt x="1104900" y="771144"/>
                  </a:moveTo>
                  <a:lnTo>
                    <a:pt x="1251203" y="771144"/>
                  </a:lnTo>
                </a:path>
                <a:path w="3828415" h="771525">
                  <a:moveTo>
                    <a:pt x="1399031" y="771144"/>
                  </a:moveTo>
                  <a:lnTo>
                    <a:pt x="1545335" y="771144"/>
                  </a:lnTo>
                </a:path>
                <a:path w="3828415" h="771525">
                  <a:moveTo>
                    <a:pt x="1693163" y="771144"/>
                  </a:moveTo>
                  <a:lnTo>
                    <a:pt x="1840992" y="771144"/>
                  </a:lnTo>
                </a:path>
                <a:path w="3828415" h="771525">
                  <a:moveTo>
                    <a:pt x="1987296" y="771144"/>
                  </a:moveTo>
                  <a:lnTo>
                    <a:pt x="2135124" y="771144"/>
                  </a:lnTo>
                </a:path>
                <a:path w="3828415" h="771525">
                  <a:moveTo>
                    <a:pt x="2282952" y="771144"/>
                  </a:moveTo>
                  <a:lnTo>
                    <a:pt x="2429255" y="771144"/>
                  </a:lnTo>
                </a:path>
                <a:path w="3828415" h="771525">
                  <a:moveTo>
                    <a:pt x="2577083" y="771144"/>
                  </a:moveTo>
                  <a:lnTo>
                    <a:pt x="2724912" y="771144"/>
                  </a:lnTo>
                </a:path>
                <a:path w="3828415" h="771525">
                  <a:moveTo>
                    <a:pt x="2871216" y="771144"/>
                  </a:moveTo>
                  <a:lnTo>
                    <a:pt x="3019044" y="771144"/>
                  </a:lnTo>
                </a:path>
                <a:path w="3828415" h="771525">
                  <a:moveTo>
                    <a:pt x="3165348" y="771144"/>
                  </a:moveTo>
                  <a:lnTo>
                    <a:pt x="3313176" y="771144"/>
                  </a:lnTo>
                </a:path>
                <a:path w="3828415" h="771525">
                  <a:moveTo>
                    <a:pt x="3461004" y="771144"/>
                  </a:moveTo>
                  <a:lnTo>
                    <a:pt x="3607307" y="771144"/>
                  </a:lnTo>
                </a:path>
                <a:path w="3828415" h="771525">
                  <a:moveTo>
                    <a:pt x="3755135" y="771144"/>
                  </a:moveTo>
                  <a:lnTo>
                    <a:pt x="3828288" y="771144"/>
                  </a:lnTo>
                </a:path>
                <a:path w="3828415" h="771525">
                  <a:moveTo>
                    <a:pt x="0" y="513588"/>
                  </a:moveTo>
                  <a:lnTo>
                    <a:pt x="1251203" y="513588"/>
                  </a:lnTo>
                </a:path>
                <a:path w="3828415" h="771525">
                  <a:moveTo>
                    <a:pt x="1399031" y="513588"/>
                  </a:moveTo>
                  <a:lnTo>
                    <a:pt x="1545335" y="513588"/>
                  </a:lnTo>
                </a:path>
                <a:path w="3828415" h="771525">
                  <a:moveTo>
                    <a:pt x="1693163" y="513588"/>
                  </a:moveTo>
                  <a:lnTo>
                    <a:pt x="1840992" y="513588"/>
                  </a:lnTo>
                </a:path>
                <a:path w="3828415" h="771525">
                  <a:moveTo>
                    <a:pt x="1987296" y="513588"/>
                  </a:moveTo>
                  <a:lnTo>
                    <a:pt x="2135124" y="513588"/>
                  </a:lnTo>
                </a:path>
                <a:path w="3828415" h="771525">
                  <a:moveTo>
                    <a:pt x="2282952" y="513588"/>
                  </a:moveTo>
                  <a:lnTo>
                    <a:pt x="2429255" y="513588"/>
                  </a:lnTo>
                </a:path>
                <a:path w="3828415" h="771525">
                  <a:moveTo>
                    <a:pt x="2577083" y="513588"/>
                  </a:moveTo>
                  <a:lnTo>
                    <a:pt x="2724912" y="513588"/>
                  </a:lnTo>
                </a:path>
                <a:path w="3828415" h="771525">
                  <a:moveTo>
                    <a:pt x="2871216" y="513588"/>
                  </a:moveTo>
                  <a:lnTo>
                    <a:pt x="3019044" y="513588"/>
                  </a:lnTo>
                </a:path>
                <a:path w="3828415" h="771525">
                  <a:moveTo>
                    <a:pt x="3165348" y="513588"/>
                  </a:moveTo>
                  <a:lnTo>
                    <a:pt x="3313176" y="513588"/>
                  </a:lnTo>
                </a:path>
                <a:path w="3828415" h="771525">
                  <a:moveTo>
                    <a:pt x="3461004" y="513588"/>
                  </a:moveTo>
                  <a:lnTo>
                    <a:pt x="3607307" y="513588"/>
                  </a:lnTo>
                </a:path>
                <a:path w="3828415" h="771525">
                  <a:moveTo>
                    <a:pt x="3755135" y="513588"/>
                  </a:moveTo>
                  <a:lnTo>
                    <a:pt x="3828288" y="513588"/>
                  </a:lnTo>
                </a:path>
                <a:path w="3828415" h="771525">
                  <a:moveTo>
                    <a:pt x="0" y="257556"/>
                  </a:moveTo>
                  <a:lnTo>
                    <a:pt x="1840992" y="257556"/>
                  </a:lnTo>
                </a:path>
                <a:path w="3828415" h="771525">
                  <a:moveTo>
                    <a:pt x="1987296" y="257556"/>
                  </a:moveTo>
                  <a:lnTo>
                    <a:pt x="2135124" y="257556"/>
                  </a:lnTo>
                </a:path>
                <a:path w="3828415" h="771525">
                  <a:moveTo>
                    <a:pt x="2282952" y="257556"/>
                  </a:moveTo>
                  <a:lnTo>
                    <a:pt x="2429255" y="257556"/>
                  </a:lnTo>
                </a:path>
                <a:path w="3828415" h="771525">
                  <a:moveTo>
                    <a:pt x="2577083" y="257556"/>
                  </a:moveTo>
                  <a:lnTo>
                    <a:pt x="2724912" y="257556"/>
                  </a:lnTo>
                </a:path>
                <a:path w="3828415" h="771525">
                  <a:moveTo>
                    <a:pt x="2871216" y="257556"/>
                  </a:moveTo>
                  <a:lnTo>
                    <a:pt x="3019044" y="257556"/>
                  </a:lnTo>
                </a:path>
                <a:path w="3828415" h="771525">
                  <a:moveTo>
                    <a:pt x="3165348" y="257556"/>
                  </a:moveTo>
                  <a:lnTo>
                    <a:pt x="3313176" y="257556"/>
                  </a:lnTo>
                </a:path>
                <a:path w="3828415" h="771525">
                  <a:moveTo>
                    <a:pt x="3461004" y="257556"/>
                  </a:moveTo>
                  <a:lnTo>
                    <a:pt x="3607307" y="257556"/>
                  </a:lnTo>
                </a:path>
                <a:path w="3828415" h="771525">
                  <a:moveTo>
                    <a:pt x="3755135" y="257556"/>
                  </a:moveTo>
                  <a:lnTo>
                    <a:pt x="3828288" y="257556"/>
                  </a:lnTo>
                </a:path>
                <a:path w="3828415" h="771525">
                  <a:moveTo>
                    <a:pt x="0" y="0"/>
                  </a:moveTo>
                  <a:lnTo>
                    <a:pt x="2429255" y="0"/>
                  </a:lnTo>
                </a:path>
                <a:path w="3828415" h="771525">
                  <a:moveTo>
                    <a:pt x="2577083" y="0"/>
                  </a:moveTo>
                  <a:lnTo>
                    <a:pt x="2724912" y="0"/>
                  </a:lnTo>
                </a:path>
                <a:path w="3828415" h="771525">
                  <a:moveTo>
                    <a:pt x="2871216" y="0"/>
                  </a:moveTo>
                  <a:lnTo>
                    <a:pt x="3019044" y="0"/>
                  </a:lnTo>
                </a:path>
                <a:path w="3828415" h="771525">
                  <a:moveTo>
                    <a:pt x="3165348" y="0"/>
                  </a:moveTo>
                  <a:lnTo>
                    <a:pt x="3313176" y="0"/>
                  </a:lnTo>
                </a:path>
                <a:path w="3828415" h="771525">
                  <a:moveTo>
                    <a:pt x="3461004" y="0"/>
                  </a:moveTo>
                  <a:lnTo>
                    <a:pt x="3607307" y="0"/>
                  </a:lnTo>
                </a:path>
                <a:path w="3828415" h="771525">
                  <a:moveTo>
                    <a:pt x="3755135" y="0"/>
                  </a:moveTo>
                  <a:lnTo>
                    <a:pt x="3828288" y="0"/>
                  </a:lnTo>
                </a:path>
              </a:pathLst>
            </a:custGeom>
            <a:ln w="9144">
              <a:solidFill>
                <a:srgbClr val="D9D9D9"/>
              </a:solidFill>
            </a:ln>
          </p:spPr>
          <p:txBody>
            <a:bodyPr wrap="square" lIns="0" tIns="0" rIns="0" bIns="0" rtlCol="0"/>
            <a:lstStyle/>
            <a:p>
              <a:endParaRPr/>
            </a:p>
          </p:txBody>
        </p:sp>
        <p:sp>
          <p:nvSpPr>
            <p:cNvPr id="93" name="object 27"/>
            <p:cNvSpPr/>
            <p:nvPr/>
          </p:nvSpPr>
          <p:spPr>
            <a:xfrm>
              <a:off x="5027675" y="1883664"/>
              <a:ext cx="3828415" cy="257810"/>
            </a:xfrm>
            <a:custGeom>
              <a:avLst/>
              <a:gdLst/>
              <a:ahLst/>
              <a:cxnLst/>
              <a:rect l="l" t="t" r="r" b="b"/>
              <a:pathLst>
                <a:path w="3828415" h="257810">
                  <a:moveTo>
                    <a:pt x="0" y="257556"/>
                  </a:moveTo>
                  <a:lnTo>
                    <a:pt x="3828288" y="257556"/>
                  </a:lnTo>
                </a:path>
                <a:path w="3828415" h="257810">
                  <a:moveTo>
                    <a:pt x="0" y="0"/>
                  </a:moveTo>
                  <a:lnTo>
                    <a:pt x="3828288" y="0"/>
                  </a:lnTo>
                </a:path>
              </a:pathLst>
            </a:custGeom>
            <a:ln w="9144">
              <a:solidFill>
                <a:srgbClr val="D9D9D9"/>
              </a:solidFill>
            </a:ln>
          </p:spPr>
          <p:txBody>
            <a:bodyPr wrap="square" lIns="0" tIns="0" rIns="0" bIns="0" rtlCol="0"/>
            <a:lstStyle/>
            <a:p>
              <a:endParaRPr/>
            </a:p>
          </p:txBody>
        </p:sp>
        <p:sp>
          <p:nvSpPr>
            <p:cNvPr id="94" name="object 28"/>
            <p:cNvSpPr/>
            <p:nvPr/>
          </p:nvSpPr>
          <p:spPr>
            <a:xfrm>
              <a:off x="5100827" y="3083052"/>
              <a:ext cx="147955" cy="344805"/>
            </a:xfrm>
            <a:custGeom>
              <a:avLst/>
              <a:gdLst/>
              <a:ahLst/>
              <a:cxnLst/>
              <a:rect l="l" t="t" r="r" b="b"/>
              <a:pathLst>
                <a:path w="147954" h="344804">
                  <a:moveTo>
                    <a:pt x="147827" y="0"/>
                  </a:moveTo>
                  <a:lnTo>
                    <a:pt x="0" y="0"/>
                  </a:lnTo>
                  <a:lnTo>
                    <a:pt x="0" y="344424"/>
                  </a:lnTo>
                  <a:lnTo>
                    <a:pt x="147827" y="344424"/>
                  </a:lnTo>
                  <a:lnTo>
                    <a:pt x="147827" y="0"/>
                  </a:lnTo>
                  <a:close/>
                </a:path>
              </a:pathLst>
            </a:custGeom>
            <a:solidFill>
              <a:srgbClr val="585858"/>
            </a:solidFill>
          </p:spPr>
          <p:txBody>
            <a:bodyPr wrap="square" lIns="0" tIns="0" rIns="0" bIns="0" rtlCol="0"/>
            <a:lstStyle/>
            <a:p>
              <a:endParaRPr/>
            </a:p>
          </p:txBody>
        </p:sp>
        <p:sp>
          <p:nvSpPr>
            <p:cNvPr id="95" name="object 29"/>
            <p:cNvSpPr/>
            <p:nvPr/>
          </p:nvSpPr>
          <p:spPr>
            <a:xfrm>
              <a:off x="5100827" y="3083052"/>
              <a:ext cx="147955" cy="344805"/>
            </a:xfrm>
            <a:custGeom>
              <a:avLst/>
              <a:gdLst/>
              <a:ahLst/>
              <a:cxnLst/>
              <a:rect l="l" t="t" r="r" b="b"/>
              <a:pathLst>
                <a:path w="147954" h="344804">
                  <a:moveTo>
                    <a:pt x="0" y="344424"/>
                  </a:moveTo>
                  <a:lnTo>
                    <a:pt x="147827" y="344424"/>
                  </a:lnTo>
                  <a:lnTo>
                    <a:pt x="147827" y="0"/>
                  </a:lnTo>
                  <a:lnTo>
                    <a:pt x="0" y="0"/>
                  </a:lnTo>
                  <a:lnTo>
                    <a:pt x="0" y="344424"/>
                  </a:lnTo>
                  <a:close/>
                </a:path>
              </a:pathLst>
            </a:custGeom>
            <a:ln w="9144">
              <a:solidFill>
                <a:srgbClr val="7E7E7E"/>
              </a:solidFill>
            </a:ln>
          </p:spPr>
          <p:txBody>
            <a:bodyPr wrap="square" lIns="0" tIns="0" rIns="0" bIns="0" rtlCol="0"/>
            <a:lstStyle/>
            <a:p>
              <a:endParaRPr/>
            </a:p>
          </p:txBody>
        </p:sp>
        <p:sp>
          <p:nvSpPr>
            <p:cNvPr id="96" name="object 30"/>
            <p:cNvSpPr/>
            <p:nvPr/>
          </p:nvSpPr>
          <p:spPr>
            <a:xfrm>
              <a:off x="5394959" y="3054096"/>
              <a:ext cx="147955" cy="373380"/>
            </a:xfrm>
            <a:custGeom>
              <a:avLst/>
              <a:gdLst/>
              <a:ahLst/>
              <a:cxnLst/>
              <a:rect l="l" t="t" r="r" b="b"/>
              <a:pathLst>
                <a:path w="147954" h="373379">
                  <a:moveTo>
                    <a:pt x="147827" y="0"/>
                  </a:moveTo>
                  <a:lnTo>
                    <a:pt x="0" y="0"/>
                  </a:lnTo>
                  <a:lnTo>
                    <a:pt x="0" y="373379"/>
                  </a:lnTo>
                  <a:lnTo>
                    <a:pt x="147827" y="373379"/>
                  </a:lnTo>
                  <a:lnTo>
                    <a:pt x="147827" y="0"/>
                  </a:lnTo>
                  <a:close/>
                </a:path>
              </a:pathLst>
            </a:custGeom>
            <a:solidFill>
              <a:srgbClr val="585858"/>
            </a:solidFill>
          </p:spPr>
          <p:txBody>
            <a:bodyPr wrap="square" lIns="0" tIns="0" rIns="0" bIns="0" rtlCol="0"/>
            <a:lstStyle/>
            <a:p>
              <a:endParaRPr/>
            </a:p>
          </p:txBody>
        </p:sp>
        <p:sp>
          <p:nvSpPr>
            <p:cNvPr id="97" name="object 31"/>
            <p:cNvSpPr/>
            <p:nvPr/>
          </p:nvSpPr>
          <p:spPr>
            <a:xfrm>
              <a:off x="5394959" y="3054096"/>
              <a:ext cx="147955" cy="373380"/>
            </a:xfrm>
            <a:custGeom>
              <a:avLst/>
              <a:gdLst/>
              <a:ahLst/>
              <a:cxnLst/>
              <a:rect l="l" t="t" r="r" b="b"/>
              <a:pathLst>
                <a:path w="147954" h="373379">
                  <a:moveTo>
                    <a:pt x="0" y="373379"/>
                  </a:moveTo>
                  <a:lnTo>
                    <a:pt x="147827" y="373379"/>
                  </a:lnTo>
                  <a:lnTo>
                    <a:pt x="147827" y="0"/>
                  </a:lnTo>
                  <a:lnTo>
                    <a:pt x="0" y="0"/>
                  </a:lnTo>
                  <a:lnTo>
                    <a:pt x="0" y="373379"/>
                  </a:lnTo>
                  <a:close/>
                </a:path>
              </a:pathLst>
            </a:custGeom>
            <a:ln w="9144">
              <a:solidFill>
                <a:srgbClr val="7E7E7E"/>
              </a:solidFill>
            </a:ln>
          </p:spPr>
          <p:txBody>
            <a:bodyPr wrap="square" lIns="0" tIns="0" rIns="0" bIns="0" rtlCol="0"/>
            <a:lstStyle/>
            <a:p>
              <a:endParaRPr/>
            </a:p>
          </p:txBody>
        </p:sp>
        <p:sp>
          <p:nvSpPr>
            <p:cNvPr id="98" name="object 32"/>
            <p:cNvSpPr/>
            <p:nvPr/>
          </p:nvSpPr>
          <p:spPr>
            <a:xfrm>
              <a:off x="5690615" y="2993136"/>
              <a:ext cx="146685" cy="434340"/>
            </a:xfrm>
            <a:custGeom>
              <a:avLst/>
              <a:gdLst/>
              <a:ahLst/>
              <a:cxnLst/>
              <a:rect l="l" t="t" r="r" b="b"/>
              <a:pathLst>
                <a:path w="146685" h="434339">
                  <a:moveTo>
                    <a:pt x="146303" y="0"/>
                  </a:moveTo>
                  <a:lnTo>
                    <a:pt x="0" y="0"/>
                  </a:lnTo>
                  <a:lnTo>
                    <a:pt x="0" y="434339"/>
                  </a:lnTo>
                  <a:lnTo>
                    <a:pt x="146303" y="434339"/>
                  </a:lnTo>
                  <a:lnTo>
                    <a:pt x="146303" y="0"/>
                  </a:lnTo>
                  <a:close/>
                </a:path>
              </a:pathLst>
            </a:custGeom>
            <a:solidFill>
              <a:srgbClr val="585858"/>
            </a:solidFill>
          </p:spPr>
          <p:txBody>
            <a:bodyPr wrap="square" lIns="0" tIns="0" rIns="0" bIns="0" rtlCol="0"/>
            <a:lstStyle/>
            <a:p>
              <a:endParaRPr/>
            </a:p>
          </p:txBody>
        </p:sp>
        <p:sp>
          <p:nvSpPr>
            <p:cNvPr id="99" name="object 33"/>
            <p:cNvSpPr/>
            <p:nvPr/>
          </p:nvSpPr>
          <p:spPr>
            <a:xfrm>
              <a:off x="5690615" y="2993136"/>
              <a:ext cx="146685" cy="434340"/>
            </a:xfrm>
            <a:custGeom>
              <a:avLst/>
              <a:gdLst/>
              <a:ahLst/>
              <a:cxnLst/>
              <a:rect l="l" t="t" r="r" b="b"/>
              <a:pathLst>
                <a:path w="146685" h="434339">
                  <a:moveTo>
                    <a:pt x="0" y="434339"/>
                  </a:moveTo>
                  <a:lnTo>
                    <a:pt x="146303" y="434339"/>
                  </a:lnTo>
                  <a:lnTo>
                    <a:pt x="146303" y="0"/>
                  </a:lnTo>
                  <a:lnTo>
                    <a:pt x="0" y="0"/>
                  </a:lnTo>
                  <a:lnTo>
                    <a:pt x="0" y="434339"/>
                  </a:lnTo>
                  <a:close/>
                </a:path>
              </a:pathLst>
            </a:custGeom>
            <a:ln w="9143">
              <a:solidFill>
                <a:srgbClr val="7E7E7E"/>
              </a:solidFill>
            </a:ln>
          </p:spPr>
          <p:txBody>
            <a:bodyPr wrap="square" lIns="0" tIns="0" rIns="0" bIns="0" rtlCol="0"/>
            <a:lstStyle/>
            <a:p>
              <a:endParaRPr/>
            </a:p>
          </p:txBody>
        </p:sp>
        <p:sp>
          <p:nvSpPr>
            <p:cNvPr id="100" name="object 34"/>
            <p:cNvSpPr/>
            <p:nvPr/>
          </p:nvSpPr>
          <p:spPr>
            <a:xfrm>
              <a:off x="5984747" y="2967228"/>
              <a:ext cx="147955" cy="460375"/>
            </a:xfrm>
            <a:custGeom>
              <a:avLst/>
              <a:gdLst/>
              <a:ahLst/>
              <a:cxnLst/>
              <a:rect l="l" t="t" r="r" b="b"/>
              <a:pathLst>
                <a:path w="147954" h="460375">
                  <a:moveTo>
                    <a:pt x="147827" y="0"/>
                  </a:moveTo>
                  <a:lnTo>
                    <a:pt x="0" y="0"/>
                  </a:lnTo>
                  <a:lnTo>
                    <a:pt x="0" y="460248"/>
                  </a:lnTo>
                  <a:lnTo>
                    <a:pt x="147827" y="460248"/>
                  </a:lnTo>
                  <a:lnTo>
                    <a:pt x="147827" y="0"/>
                  </a:lnTo>
                  <a:close/>
                </a:path>
              </a:pathLst>
            </a:custGeom>
            <a:solidFill>
              <a:srgbClr val="585858"/>
            </a:solidFill>
          </p:spPr>
          <p:txBody>
            <a:bodyPr wrap="square" lIns="0" tIns="0" rIns="0" bIns="0" rtlCol="0"/>
            <a:lstStyle/>
            <a:p>
              <a:endParaRPr/>
            </a:p>
          </p:txBody>
        </p:sp>
        <p:sp>
          <p:nvSpPr>
            <p:cNvPr id="101" name="object 35"/>
            <p:cNvSpPr/>
            <p:nvPr/>
          </p:nvSpPr>
          <p:spPr>
            <a:xfrm>
              <a:off x="5984747" y="2967228"/>
              <a:ext cx="147955" cy="460375"/>
            </a:xfrm>
            <a:custGeom>
              <a:avLst/>
              <a:gdLst/>
              <a:ahLst/>
              <a:cxnLst/>
              <a:rect l="l" t="t" r="r" b="b"/>
              <a:pathLst>
                <a:path w="147954" h="460375">
                  <a:moveTo>
                    <a:pt x="0" y="460248"/>
                  </a:moveTo>
                  <a:lnTo>
                    <a:pt x="147827" y="460248"/>
                  </a:lnTo>
                  <a:lnTo>
                    <a:pt x="147827" y="0"/>
                  </a:lnTo>
                  <a:lnTo>
                    <a:pt x="0" y="0"/>
                  </a:lnTo>
                  <a:lnTo>
                    <a:pt x="0" y="460248"/>
                  </a:lnTo>
                  <a:close/>
                </a:path>
              </a:pathLst>
            </a:custGeom>
            <a:ln w="9144">
              <a:solidFill>
                <a:srgbClr val="7E7E7E"/>
              </a:solidFill>
            </a:ln>
          </p:spPr>
          <p:txBody>
            <a:bodyPr wrap="square" lIns="0" tIns="0" rIns="0" bIns="0" rtlCol="0"/>
            <a:lstStyle/>
            <a:p>
              <a:endParaRPr/>
            </a:p>
          </p:txBody>
        </p:sp>
        <p:sp>
          <p:nvSpPr>
            <p:cNvPr id="102" name="object 36"/>
            <p:cNvSpPr/>
            <p:nvPr/>
          </p:nvSpPr>
          <p:spPr>
            <a:xfrm>
              <a:off x="6278879" y="2859024"/>
              <a:ext cx="147955" cy="568960"/>
            </a:xfrm>
            <a:custGeom>
              <a:avLst/>
              <a:gdLst/>
              <a:ahLst/>
              <a:cxnLst/>
              <a:rect l="l" t="t" r="r" b="b"/>
              <a:pathLst>
                <a:path w="147954" h="568960">
                  <a:moveTo>
                    <a:pt x="147827" y="0"/>
                  </a:moveTo>
                  <a:lnTo>
                    <a:pt x="0" y="0"/>
                  </a:lnTo>
                  <a:lnTo>
                    <a:pt x="0" y="568451"/>
                  </a:lnTo>
                  <a:lnTo>
                    <a:pt x="147827" y="568451"/>
                  </a:lnTo>
                  <a:lnTo>
                    <a:pt x="147827" y="0"/>
                  </a:lnTo>
                  <a:close/>
                </a:path>
              </a:pathLst>
            </a:custGeom>
            <a:solidFill>
              <a:srgbClr val="585858"/>
            </a:solidFill>
          </p:spPr>
          <p:txBody>
            <a:bodyPr wrap="square" lIns="0" tIns="0" rIns="0" bIns="0" rtlCol="0"/>
            <a:lstStyle/>
            <a:p>
              <a:endParaRPr/>
            </a:p>
          </p:txBody>
        </p:sp>
        <p:sp>
          <p:nvSpPr>
            <p:cNvPr id="103" name="object 37"/>
            <p:cNvSpPr/>
            <p:nvPr/>
          </p:nvSpPr>
          <p:spPr>
            <a:xfrm>
              <a:off x="6278879" y="2859024"/>
              <a:ext cx="147955" cy="568960"/>
            </a:xfrm>
            <a:custGeom>
              <a:avLst/>
              <a:gdLst/>
              <a:ahLst/>
              <a:cxnLst/>
              <a:rect l="l" t="t" r="r" b="b"/>
              <a:pathLst>
                <a:path w="147954" h="568960">
                  <a:moveTo>
                    <a:pt x="0" y="568451"/>
                  </a:moveTo>
                  <a:lnTo>
                    <a:pt x="147827" y="568451"/>
                  </a:lnTo>
                  <a:lnTo>
                    <a:pt x="147827" y="0"/>
                  </a:lnTo>
                  <a:lnTo>
                    <a:pt x="0" y="0"/>
                  </a:lnTo>
                  <a:lnTo>
                    <a:pt x="0" y="568451"/>
                  </a:lnTo>
                  <a:close/>
                </a:path>
              </a:pathLst>
            </a:custGeom>
            <a:ln w="9143">
              <a:solidFill>
                <a:srgbClr val="7E7E7E"/>
              </a:solidFill>
            </a:ln>
          </p:spPr>
          <p:txBody>
            <a:bodyPr wrap="square" lIns="0" tIns="0" rIns="0" bIns="0" rtlCol="0"/>
            <a:lstStyle/>
            <a:p>
              <a:endParaRPr/>
            </a:p>
          </p:txBody>
        </p:sp>
        <p:sp>
          <p:nvSpPr>
            <p:cNvPr id="104" name="object 38"/>
            <p:cNvSpPr/>
            <p:nvPr/>
          </p:nvSpPr>
          <p:spPr>
            <a:xfrm>
              <a:off x="6573011" y="2714244"/>
              <a:ext cx="147955" cy="713740"/>
            </a:xfrm>
            <a:custGeom>
              <a:avLst/>
              <a:gdLst/>
              <a:ahLst/>
              <a:cxnLst/>
              <a:rect l="l" t="t" r="r" b="b"/>
              <a:pathLst>
                <a:path w="147954" h="713739">
                  <a:moveTo>
                    <a:pt x="147827" y="0"/>
                  </a:moveTo>
                  <a:lnTo>
                    <a:pt x="0" y="0"/>
                  </a:lnTo>
                  <a:lnTo>
                    <a:pt x="0" y="713231"/>
                  </a:lnTo>
                  <a:lnTo>
                    <a:pt x="147827" y="713231"/>
                  </a:lnTo>
                  <a:lnTo>
                    <a:pt x="147827" y="0"/>
                  </a:lnTo>
                  <a:close/>
                </a:path>
              </a:pathLst>
            </a:custGeom>
            <a:solidFill>
              <a:srgbClr val="585858"/>
            </a:solidFill>
          </p:spPr>
          <p:txBody>
            <a:bodyPr wrap="square" lIns="0" tIns="0" rIns="0" bIns="0" rtlCol="0"/>
            <a:lstStyle/>
            <a:p>
              <a:endParaRPr/>
            </a:p>
          </p:txBody>
        </p:sp>
        <p:sp>
          <p:nvSpPr>
            <p:cNvPr id="105" name="object 39"/>
            <p:cNvSpPr/>
            <p:nvPr/>
          </p:nvSpPr>
          <p:spPr>
            <a:xfrm>
              <a:off x="6573011" y="2714244"/>
              <a:ext cx="147955" cy="713740"/>
            </a:xfrm>
            <a:custGeom>
              <a:avLst/>
              <a:gdLst/>
              <a:ahLst/>
              <a:cxnLst/>
              <a:rect l="l" t="t" r="r" b="b"/>
              <a:pathLst>
                <a:path w="147954" h="713739">
                  <a:moveTo>
                    <a:pt x="0" y="713231"/>
                  </a:moveTo>
                  <a:lnTo>
                    <a:pt x="147827" y="713231"/>
                  </a:lnTo>
                  <a:lnTo>
                    <a:pt x="147827" y="0"/>
                  </a:lnTo>
                  <a:lnTo>
                    <a:pt x="0" y="0"/>
                  </a:lnTo>
                  <a:lnTo>
                    <a:pt x="0" y="713231"/>
                  </a:lnTo>
                  <a:close/>
                </a:path>
              </a:pathLst>
            </a:custGeom>
            <a:ln w="9143">
              <a:solidFill>
                <a:srgbClr val="7E7E7E"/>
              </a:solidFill>
            </a:ln>
          </p:spPr>
          <p:txBody>
            <a:bodyPr wrap="square" lIns="0" tIns="0" rIns="0" bIns="0" rtlCol="0"/>
            <a:lstStyle/>
            <a:p>
              <a:endParaRPr/>
            </a:p>
          </p:txBody>
        </p:sp>
        <p:sp>
          <p:nvSpPr>
            <p:cNvPr id="106" name="object 40"/>
            <p:cNvSpPr/>
            <p:nvPr/>
          </p:nvSpPr>
          <p:spPr>
            <a:xfrm>
              <a:off x="6868667" y="2549652"/>
              <a:ext cx="146685" cy="878205"/>
            </a:xfrm>
            <a:custGeom>
              <a:avLst/>
              <a:gdLst/>
              <a:ahLst/>
              <a:cxnLst/>
              <a:rect l="l" t="t" r="r" b="b"/>
              <a:pathLst>
                <a:path w="146684" h="878204">
                  <a:moveTo>
                    <a:pt x="146303" y="0"/>
                  </a:moveTo>
                  <a:lnTo>
                    <a:pt x="0" y="0"/>
                  </a:lnTo>
                  <a:lnTo>
                    <a:pt x="0" y="877824"/>
                  </a:lnTo>
                  <a:lnTo>
                    <a:pt x="146303" y="877824"/>
                  </a:lnTo>
                  <a:lnTo>
                    <a:pt x="146303" y="0"/>
                  </a:lnTo>
                  <a:close/>
                </a:path>
              </a:pathLst>
            </a:custGeom>
            <a:solidFill>
              <a:srgbClr val="585858"/>
            </a:solidFill>
          </p:spPr>
          <p:txBody>
            <a:bodyPr wrap="square" lIns="0" tIns="0" rIns="0" bIns="0" rtlCol="0"/>
            <a:lstStyle/>
            <a:p>
              <a:endParaRPr/>
            </a:p>
          </p:txBody>
        </p:sp>
        <p:sp>
          <p:nvSpPr>
            <p:cNvPr id="107" name="object 41"/>
            <p:cNvSpPr/>
            <p:nvPr/>
          </p:nvSpPr>
          <p:spPr>
            <a:xfrm>
              <a:off x="6868667" y="2549652"/>
              <a:ext cx="146685" cy="878205"/>
            </a:xfrm>
            <a:custGeom>
              <a:avLst/>
              <a:gdLst/>
              <a:ahLst/>
              <a:cxnLst/>
              <a:rect l="l" t="t" r="r" b="b"/>
              <a:pathLst>
                <a:path w="146684" h="878204">
                  <a:moveTo>
                    <a:pt x="0" y="877824"/>
                  </a:moveTo>
                  <a:lnTo>
                    <a:pt x="146303" y="877824"/>
                  </a:lnTo>
                  <a:lnTo>
                    <a:pt x="146303" y="0"/>
                  </a:lnTo>
                  <a:lnTo>
                    <a:pt x="0" y="0"/>
                  </a:lnTo>
                  <a:lnTo>
                    <a:pt x="0" y="877824"/>
                  </a:lnTo>
                  <a:close/>
                </a:path>
              </a:pathLst>
            </a:custGeom>
            <a:ln w="9144">
              <a:solidFill>
                <a:srgbClr val="7E7E7E"/>
              </a:solidFill>
            </a:ln>
          </p:spPr>
          <p:txBody>
            <a:bodyPr wrap="square" lIns="0" tIns="0" rIns="0" bIns="0" rtlCol="0"/>
            <a:lstStyle/>
            <a:p>
              <a:endParaRPr/>
            </a:p>
          </p:txBody>
        </p:sp>
        <p:sp>
          <p:nvSpPr>
            <p:cNvPr id="108" name="object 42"/>
            <p:cNvSpPr/>
            <p:nvPr/>
          </p:nvSpPr>
          <p:spPr>
            <a:xfrm>
              <a:off x="7162800" y="2436876"/>
              <a:ext cx="147955" cy="990600"/>
            </a:xfrm>
            <a:custGeom>
              <a:avLst/>
              <a:gdLst/>
              <a:ahLst/>
              <a:cxnLst/>
              <a:rect l="l" t="t" r="r" b="b"/>
              <a:pathLst>
                <a:path w="147954" h="990600">
                  <a:moveTo>
                    <a:pt x="147827" y="0"/>
                  </a:moveTo>
                  <a:lnTo>
                    <a:pt x="0" y="0"/>
                  </a:lnTo>
                  <a:lnTo>
                    <a:pt x="0" y="990600"/>
                  </a:lnTo>
                  <a:lnTo>
                    <a:pt x="147827" y="990600"/>
                  </a:lnTo>
                  <a:lnTo>
                    <a:pt x="147827" y="0"/>
                  </a:lnTo>
                  <a:close/>
                </a:path>
              </a:pathLst>
            </a:custGeom>
            <a:solidFill>
              <a:srgbClr val="585858"/>
            </a:solidFill>
          </p:spPr>
          <p:txBody>
            <a:bodyPr wrap="square" lIns="0" tIns="0" rIns="0" bIns="0" rtlCol="0"/>
            <a:lstStyle/>
            <a:p>
              <a:endParaRPr/>
            </a:p>
          </p:txBody>
        </p:sp>
        <p:sp>
          <p:nvSpPr>
            <p:cNvPr id="109" name="object 43"/>
            <p:cNvSpPr/>
            <p:nvPr/>
          </p:nvSpPr>
          <p:spPr>
            <a:xfrm>
              <a:off x="7162800" y="2436876"/>
              <a:ext cx="147955" cy="990600"/>
            </a:xfrm>
            <a:custGeom>
              <a:avLst/>
              <a:gdLst/>
              <a:ahLst/>
              <a:cxnLst/>
              <a:rect l="l" t="t" r="r" b="b"/>
              <a:pathLst>
                <a:path w="147954" h="990600">
                  <a:moveTo>
                    <a:pt x="0" y="990600"/>
                  </a:moveTo>
                  <a:lnTo>
                    <a:pt x="147827" y="990600"/>
                  </a:lnTo>
                  <a:lnTo>
                    <a:pt x="147827" y="0"/>
                  </a:lnTo>
                  <a:lnTo>
                    <a:pt x="0" y="0"/>
                  </a:lnTo>
                  <a:lnTo>
                    <a:pt x="0" y="990600"/>
                  </a:lnTo>
                  <a:close/>
                </a:path>
              </a:pathLst>
            </a:custGeom>
            <a:ln w="9144">
              <a:solidFill>
                <a:srgbClr val="7E7E7E"/>
              </a:solidFill>
            </a:ln>
          </p:spPr>
          <p:txBody>
            <a:bodyPr wrap="square" lIns="0" tIns="0" rIns="0" bIns="0" rtlCol="0"/>
            <a:lstStyle/>
            <a:p>
              <a:endParaRPr/>
            </a:p>
          </p:txBody>
        </p:sp>
        <p:sp>
          <p:nvSpPr>
            <p:cNvPr id="110" name="object 44"/>
            <p:cNvSpPr/>
            <p:nvPr/>
          </p:nvSpPr>
          <p:spPr>
            <a:xfrm>
              <a:off x="7456932" y="2321052"/>
              <a:ext cx="147955" cy="1106805"/>
            </a:xfrm>
            <a:custGeom>
              <a:avLst/>
              <a:gdLst/>
              <a:ahLst/>
              <a:cxnLst/>
              <a:rect l="l" t="t" r="r" b="b"/>
              <a:pathLst>
                <a:path w="147954" h="1106804">
                  <a:moveTo>
                    <a:pt x="147827" y="0"/>
                  </a:moveTo>
                  <a:lnTo>
                    <a:pt x="0" y="0"/>
                  </a:lnTo>
                  <a:lnTo>
                    <a:pt x="0" y="1106424"/>
                  </a:lnTo>
                  <a:lnTo>
                    <a:pt x="147827" y="1106424"/>
                  </a:lnTo>
                  <a:lnTo>
                    <a:pt x="147827" y="0"/>
                  </a:lnTo>
                  <a:close/>
                </a:path>
              </a:pathLst>
            </a:custGeom>
            <a:solidFill>
              <a:srgbClr val="585858"/>
            </a:solidFill>
          </p:spPr>
          <p:txBody>
            <a:bodyPr wrap="square" lIns="0" tIns="0" rIns="0" bIns="0" rtlCol="0"/>
            <a:lstStyle/>
            <a:p>
              <a:endParaRPr/>
            </a:p>
          </p:txBody>
        </p:sp>
        <p:sp>
          <p:nvSpPr>
            <p:cNvPr id="111" name="object 45"/>
            <p:cNvSpPr/>
            <p:nvPr/>
          </p:nvSpPr>
          <p:spPr>
            <a:xfrm>
              <a:off x="7456932" y="2321052"/>
              <a:ext cx="147955" cy="1106805"/>
            </a:xfrm>
            <a:custGeom>
              <a:avLst/>
              <a:gdLst/>
              <a:ahLst/>
              <a:cxnLst/>
              <a:rect l="l" t="t" r="r" b="b"/>
              <a:pathLst>
                <a:path w="147954" h="1106804">
                  <a:moveTo>
                    <a:pt x="0" y="1106424"/>
                  </a:moveTo>
                  <a:lnTo>
                    <a:pt x="147827" y="1106424"/>
                  </a:lnTo>
                  <a:lnTo>
                    <a:pt x="147827" y="0"/>
                  </a:lnTo>
                  <a:lnTo>
                    <a:pt x="0" y="0"/>
                  </a:lnTo>
                  <a:lnTo>
                    <a:pt x="0" y="1106424"/>
                  </a:lnTo>
                  <a:close/>
                </a:path>
              </a:pathLst>
            </a:custGeom>
            <a:ln w="9144">
              <a:solidFill>
                <a:srgbClr val="7E7E7E"/>
              </a:solidFill>
            </a:ln>
          </p:spPr>
          <p:txBody>
            <a:bodyPr wrap="square" lIns="0" tIns="0" rIns="0" bIns="0" rtlCol="0"/>
            <a:lstStyle/>
            <a:p>
              <a:endParaRPr/>
            </a:p>
          </p:txBody>
        </p:sp>
        <p:sp>
          <p:nvSpPr>
            <p:cNvPr id="112" name="object 46"/>
            <p:cNvSpPr/>
            <p:nvPr/>
          </p:nvSpPr>
          <p:spPr>
            <a:xfrm>
              <a:off x="7752588" y="2261616"/>
              <a:ext cx="146685" cy="1165860"/>
            </a:xfrm>
            <a:custGeom>
              <a:avLst/>
              <a:gdLst/>
              <a:ahLst/>
              <a:cxnLst/>
              <a:rect l="l" t="t" r="r" b="b"/>
              <a:pathLst>
                <a:path w="146684" h="1165860">
                  <a:moveTo>
                    <a:pt x="146303" y="0"/>
                  </a:moveTo>
                  <a:lnTo>
                    <a:pt x="0" y="0"/>
                  </a:lnTo>
                  <a:lnTo>
                    <a:pt x="0" y="1165860"/>
                  </a:lnTo>
                  <a:lnTo>
                    <a:pt x="146303" y="1165860"/>
                  </a:lnTo>
                  <a:lnTo>
                    <a:pt x="146303" y="0"/>
                  </a:lnTo>
                  <a:close/>
                </a:path>
              </a:pathLst>
            </a:custGeom>
            <a:solidFill>
              <a:srgbClr val="585858"/>
            </a:solidFill>
          </p:spPr>
          <p:txBody>
            <a:bodyPr wrap="square" lIns="0" tIns="0" rIns="0" bIns="0" rtlCol="0"/>
            <a:lstStyle/>
            <a:p>
              <a:endParaRPr/>
            </a:p>
          </p:txBody>
        </p:sp>
        <p:sp>
          <p:nvSpPr>
            <p:cNvPr id="113" name="object 47"/>
            <p:cNvSpPr/>
            <p:nvPr/>
          </p:nvSpPr>
          <p:spPr>
            <a:xfrm>
              <a:off x="7752588" y="2261616"/>
              <a:ext cx="146685" cy="1165860"/>
            </a:xfrm>
            <a:custGeom>
              <a:avLst/>
              <a:gdLst/>
              <a:ahLst/>
              <a:cxnLst/>
              <a:rect l="l" t="t" r="r" b="b"/>
              <a:pathLst>
                <a:path w="146684" h="1165860">
                  <a:moveTo>
                    <a:pt x="0" y="1165860"/>
                  </a:moveTo>
                  <a:lnTo>
                    <a:pt x="146303" y="1165860"/>
                  </a:lnTo>
                  <a:lnTo>
                    <a:pt x="146303" y="0"/>
                  </a:lnTo>
                  <a:lnTo>
                    <a:pt x="0" y="0"/>
                  </a:lnTo>
                  <a:lnTo>
                    <a:pt x="0" y="1165860"/>
                  </a:lnTo>
                  <a:close/>
                </a:path>
              </a:pathLst>
            </a:custGeom>
            <a:ln w="9144">
              <a:solidFill>
                <a:srgbClr val="7E7E7E"/>
              </a:solidFill>
            </a:ln>
          </p:spPr>
          <p:txBody>
            <a:bodyPr wrap="square" lIns="0" tIns="0" rIns="0" bIns="0" rtlCol="0"/>
            <a:lstStyle/>
            <a:p>
              <a:endParaRPr/>
            </a:p>
          </p:txBody>
        </p:sp>
        <p:sp>
          <p:nvSpPr>
            <p:cNvPr id="114" name="object 48"/>
            <p:cNvSpPr/>
            <p:nvPr/>
          </p:nvSpPr>
          <p:spPr>
            <a:xfrm>
              <a:off x="8046719" y="2186940"/>
              <a:ext cx="146685" cy="1240790"/>
            </a:xfrm>
            <a:custGeom>
              <a:avLst/>
              <a:gdLst/>
              <a:ahLst/>
              <a:cxnLst/>
              <a:rect l="l" t="t" r="r" b="b"/>
              <a:pathLst>
                <a:path w="146684" h="1240789">
                  <a:moveTo>
                    <a:pt x="146303" y="0"/>
                  </a:moveTo>
                  <a:lnTo>
                    <a:pt x="0" y="0"/>
                  </a:lnTo>
                  <a:lnTo>
                    <a:pt x="0" y="1240536"/>
                  </a:lnTo>
                  <a:lnTo>
                    <a:pt x="146303" y="1240536"/>
                  </a:lnTo>
                  <a:lnTo>
                    <a:pt x="146303" y="0"/>
                  </a:lnTo>
                  <a:close/>
                </a:path>
              </a:pathLst>
            </a:custGeom>
            <a:solidFill>
              <a:srgbClr val="585858"/>
            </a:solidFill>
          </p:spPr>
          <p:txBody>
            <a:bodyPr wrap="square" lIns="0" tIns="0" rIns="0" bIns="0" rtlCol="0"/>
            <a:lstStyle/>
            <a:p>
              <a:endParaRPr/>
            </a:p>
          </p:txBody>
        </p:sp>
        <p:sp>
          <p:nvSpPr>
            <p:cNvPr id="115" name="object 49"/>
            <p:cNvSpPr/>
            <p:nvPr/>
          </p:nvSpPr>
          <p:spPr>
            <a:xfrm>
              <a:off x="8046719" y="2186940"/>
              <a:ext cx="146685" cy="1240790"/>
            </a:xfrm>
            <a:custGeom>
              <a:avLst/>
              <a:gdLst/>
              <a:ahLst/>
              <a:cxnLst/>
              <a:rect l="l" t="t" r="r" b="b"/>
              <a:pathLst>
                <a:path w="146684" h="1240789">
                  <a:moveTo>
                    <a:pt x="0" y="1240536"/>
                  </a:moveTo>
                  <a:lnTo>
                    <a:pt x="146303" y="1240536"/>
                  </a:lnTo>
                  <a:lnTo>
                    <a:pt x="146303" y="0"/>
                  </a:lnTo>
                  <a:lnTo>
                    <a:pt x="0" y="0"/>
                  </a:lnTo>
                  <a:lnTo>
                    <a:pt x="0" y="1240536"/>
                  </a:lnTo>
                  <a:close/>
                </a:path>
              </a:pathLst>
            </a:custGeom>
            <a:ln w="9144">
              <a:solidFill>
                <a:srgbClr val="7E7E7E"/>
              </a:solidFill>
            </a:ln>
          </p:spPr>
          <p:txBody>
            <a:bodyPr wrap="square" lIns="0" tIns="0" rIns="0" bIns="0" rtlCol="0"/>
            <a:lstStyle/>
            <a:p>
              <a:endParaRPr/>
            </a:p>
          </p:txBody>
        </p:sp>
        <p:sp>
          <p:nvSpPr>
            <p:cNvPr id="116" name="object 50"/>
            <p:cNvSpPr/>
            <p:nvPr/>
          </p:nvSpPr>
          <p:spPr>
            <a:xfrm>
              <a:off x="8340851" y="2197608"/>
              <a:ext cx="147955" cy="1229995"/>
            </a:xfrm>
            <a:custGeom>
              <a:avLst/>
              <a:gdLst/>
              <a:ahLst/>
              <a:cxnLst/>
              <a:rect l="l" t="t" r="r" b="b"/>
              <a:pathLst>
                <a:path w="147954" h="1229995">
                  <a:moveTo>
                    <a:pt x="147827" y="0"/>
                  </a:moveTo>
                  <a:lnTo>
                    <a:pt x="0" y="0"/>
                  </a:lnTo>
                  <a:lnTo>
                    <a:pt x="0" y="1229868"/>
                  </a:lnTo>
                  <a:lnTo>
                    <a:pt x="147827" y="1229868"/>
                  </a:lnTo>
                  <a:lnTo>
                    <a:pt x="147827" y="0"/>
                  </a:lnTo>
                  <a:close/>
                </a:path>
              </a:pathLst>
            </a:custGeom>
            <a:solidFill>
              <a:srgbClr val="585858"/>
            </a:solidFill>
          </p:spPr>
          <p:txBody>
            <a:bodyPr wrap="square" lIns="0" tIns="0" rIns="0" bIns="0" rtlCol="0"/>
            <a:lstStyle/>
            <a:p>
              <a:endParaRPr/>
            </a:p>
          </p:txBody>
        </p:sp>
        <p:sp>
          <p:nvSpPr>
            <p:cNvPr id="117" name="object 51"/>
            <p:cNvSpPr/>
            <p:nvPr/>
          </p:nvSpPr>
          <p:spPr>
            <a:xfrm>
              <a:off x="8340851" y="2197608"/>
              <a:ext cx="147955" cy="1229995"/>
            </a:xfrm>
            <a:custGeom>
              <a:avLst/>
              <a:gdLst/>
              <a:ahLst/>
              <a:cxnLst/>
              <a:rect l="l" t="t" r="r" b="b"/>
              <a:pathLst>
                <a:path w="147954" h="1229995">
                  <a:moveTo>
                    <a:pt x="0" y="1229868"/>
                  </a:moveTo>
                  <a:lnTo>
                    <a:pt x="147827" y="1229868"/>
                  </a:lnTo>
                  <a:lnTo>
                    <a:pt x="147827" y="0"/>
                  </a:lnTo>
                  <a:lnTo>
                    <a:pt x="0" y="0"/>
                  </a:lnTo>
                  <a:lnTo>
                    <a:pt x="0" y="1229868"/>
                  </a:lnTo>
                  <a:close/>
                </a:path>
              </a:pathLst>
            </a:custGeom>
            <a:ln w="9144">
              <a:solidFill>
                <a:srgbClr val="7E7E7E"/>
              </a:solidFill>
            </a:ln>
          </p:spPr>
          <p:txBody>
            <a:bodyPr wrap="square" lIns="0" tIns="0" rIns="0" bIns="0" rtlCol="0"/>
            <a:lstStyle/>
            <a:p>
              <a:endParaRPr/>
            </a:p>
          </p:txBody>
        </p:sp>
        <p:sp>
          <p:nvSpPr>
            <p:cNvPr id="118" name="object 52"/>
            <p:cNvSpPr/>
            <p:nvPr/>
          </p:nvSpPr>
          <p:spPr>
            <a:xfrm>
              <a:off x="8634983" y="2202180"/>
              <a:ext cx="147955" cy="1225550"/>
            </a:xfrm>
            <a:custGeom>
              <a:avLst/>
              <a:gdLst/>
              <a:ahLst/>
              <a:cxnLst/>
              <a:rect l="l" t="t" r="r" b="b"/>
              <a:pathLst>
                <a:path w="147954" h="1225550">
                  <a:moveTo>
                    <a:pt x="147827" y="0"/>
                  </a:moveTo>
                  <a:lnTo>
                    <a:pt x="0" y="0"/>
                  </a:lnTo>
                  <a:lnTo>
                    <a:pt x="0" y="1225296"/>
                  </a:lnTo>
                  <a:lnTo>
                    <a:pt x="147827" y="1225296"/>
                  </a:lnTo>
                  <a:lnTo>
                    <a:pt x="147827" y="0"/>
                  </a:lnTo>
                  <a:close/>
                </a:path>
              </a:pathLst>
            </a:custGeom>
            <a:solidFill>
              <a:srgbClr val="585858"/>
            </a:solidFill>
          </p:spPr>
          <p:txBody>
            <a:bodyPr wrap="square" lIns="0" tIns="0" rIns="0" bIns="0" rtlCol="0"/>
            <a:lstStyle/>
            <a:p>
              <a:endParaRPr/>
            </a:p>
          </p:txBody>
        </p:sp>
        <p:sp>
          <p:nvSpPr>
            <p:cNvPr id="119" name="object 53"/>
            <p:cNvSpPr/>
            <p:nvPr/>
          </p:nvSpPr>
          <p:spPr>
            <a:xfrm>
              <a:off x="8634983" y="2202180"/>
              <a:ext cx="147955" cy="1225550"/>
            </a:xfrm>
            <a:custGeom>
              <a:avLst/>
              <a:gdLst/>
              <a:ahLst/>
              <a:cxnLst/>
              <a:rect l="l" t="t" r="r" b="b"/>
              <a:pathLst>
                <a:path w="147954" h="1225550">
                  <a:moveTo>
                    <a:pt x="0" y="1225296"/>
                  </a:moveTo>
                  <a:lnTo>
                    <a:pt x="147827" y="1225296"/>
                  </a:lnTo>
                  <a:lnTo>
                    <a:pt x="147827" y="0"/>
                  </a:lnTo>
                  <a:lnTo>
                    <a:pt x="0" y="0"/>
                  </a:lnTo>
                  <a:lnTo>
                    <a:pt x="0" y="1225296"/>
                  </a:lnTo>
                  <a:close/>
                </a:path>
              </a:pathLst>
            </a:custGeom>
            <a:ln w="9144">
              <a:solidFill>
                <a:srgbClr val="7E7E7E"/>
              </a:solidFill>
            </a:ln>
          </p:spPr>
          <p:txBody>
            <a:bodyPr wrap="square" lIns="0" tIns="0" rIns="0" bIns="0" rtlCol="0"/>
            <a:lstStyle/>
            <a:p>
              <a:endParaRPr/>
            </a:p>
          </p:txBody>
        </p:sp>
        <p:sp>
          <p:nvSpPr>
            <p:cNvPr id="120" name="object 54"/>
            <p:cNvSpPr/>
            <p:nvPr/>
          </p:nvSpPr>
          <p:spPr>
            <a:xfrm>
              <a:off x="5027675" y="3427476"/>
              <a:ext cx="3828415" cy="0"/>
            </a:xfrm>
            <a:custGeom>
              <a:avLst/>
              <a:gdLst/>
              <a:ahLst/>
              <a:cxnLst/>
              <a:rect l="l" t="t" r="r" b="b"/>
              <a:pathLst>
                <a:path w="3828415">
                  <a:moveTo>
                    <a:pt x="0" y="0"/>
                  </a:moveTo>
                  <a:lnTo>
                    <a:pt x="3828288" y="0"/>
                  </a:lnTo>
                </a:path>
              </a:pathLst>
            </a:custGeom>
            <a:ln w="9144">
              <a:solidFill>
                <a:srgbClr val="D9D9D9"/>
              </a:solidFill>
            </a:ln>
          </p:spPr>
          <p:txBody>
            <a:bodyPr wrap="square" lIns="0" tIns="0" rIns="0" bIns="0" rtlCol="0"/>
            <a:lstStyle/>
            <a:p>
              <a:endParaRPr/>
            </a:p>
          </p:txBody>
        </p:sp>
      </p:grpSp>
      <p:sp>
        <p:nvSpPr>
          <p:cNvPr id="121" name="object 55"/>
          <p:cNvSpPr txBox="1"/>
          <p:nvPr/>
        </p:nvSpPr>
        <p:spPr>
          <a:xfrm>
            <a:off x="5086603" y="2867914"/>
            <a:ext cx="1784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13</a:t>
            </a:r>
            <a:r>
              <a:rPr sz="900" b="1" dirty="0">
                <a:solidFill>
                  <a:srgbClr val="404040"/>
                </a:solidFill>
                <a:latin typeface="Candara"/>
                <a:cs typeface="Candara"/>
              </a:rPr>
              <a:t>4</a:t>
            </a:r>
            <a:endParaRPr sz="900">
              <a:latin typeface="Candara"/>
              <a:cs typeface="Candara"/>
            </a:endParaRPr>
          </a:p>
        </p:txBody>
      </p:sp>
      <p:sp>
        <p:nvSpPr>
          <p:cNvPr id="122" name="object 56"/>
          <p:cNvSpPr txBox="1"/>
          <p:nvPr/>
        </p:nvSpPr>
        <p:spPr>
          <a:xfrm>
            <a:off x="5380990" y="2839592"/>
            <a:ext cx="17907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14</a:t>
            </a:r>
            <a:r>
              <a:rPr sz="900" b="1" dirty="0">
                <a:solidFill>
                  <a:srgbClr val="404040"/>
                </a:solidFill>
                <a:latin typeface="Candara"/>
                <a:cs typeface="Candara"/>
              </a:rPr>
              <a:t>5</a:t>
            </a:r>
            <a:endParaRPr sz="900">
              <a:latin typeface="Candara"/>
              <a:cs typeface="Candara"/>
            </a:endParaRPr>
          </a:p>
        </p:txBody>
      </p:sp>
      <p:sp>
        <p:nvSpPr>
          <p:cNvPr id="123" name="object 57"/>
          <p:cNvSpPr txBox="1"/>
          <p:nvPr/>
        </p:nvSpPr>
        <p:spPr>
          <a:xfrm>
            <a:off x="5671184" y="2777997"/>
            <a:ext cx="18478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1</a:t>
            </a:r>
            <a:r>
              <a:rPr sz="900" b="1" dirty="0">
                <a:solidFill>
                  <a:srgbClr val="404040"/>
                </a:solidFill>
                <a:latin typeface="Candara"/>
                <a:cs typeface="Candara"/>
              </a:rPr>
              <a:t>69</a:t>
            </a:r>
            <a:endParaRPr sz="900">
              <a:latin typeface="Candara"/>
              <a:cs typeface="Candara"/>
            </a:endParaRPr>
          </a:p>
        </p:txBody>
      </p:sp>
      <p:sp>
        <p:nvSpPr>
          <p:cNvPr id="124" name="object 58"/>
          <p:cNvSpPr txBox="1"/>
          <p:nvPr/>
        </p:nvSpPr>
        <p:spPr>
          <a:xfrm>
            <a:off x="5970270" y="2752090"/>
            <a:ext cx="17716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179</a:t>
            </a:r>
            <a:endParaRPr sz="900">
              <a:latin typeface="Candara"/>
              <a:cs typeface="Candara"/>
            </a:endParaRPr>
          </a:p>
        </p:txBody>
      </p:sp>
      <p:sp>
        <p:nvSpPr>
          <p:cNvPr id="125" name="object 59"/>
          <p:cNvSpPr txBox="1"/>
          <p:nvPr/>
        </p:nvSpPr>
        <p:spPr>
          <a:xfrm>
            <a:off x="6266434" y="2644266"/>
            <a:ext cx="1739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404040"/>
                </a:solidFill>
                <a:latin typeface="Candara"/>
                <a:cs typeface="Candara"/>
              </a:rPr>
              <a:t>221</a:t>
            </a:r>
            <a:endParaRPr sz="900">
              <a:latin typeface="Candara"/>
              <a:cs typeface="Candara"/>
            </a:endParaRPr>
          </a:p>
        </p:txBody>
      </p:sp>
      <p:sp>
        <p:nvSpPr>
          <p:cNvPr id="126" name="object 60"/>
          <p:cNvSpPr txBox="1"/>
          <p:nvPr/>
        </p:nvSpPr>
        <p:spPr>
          <a:xfrm>
            <a:off x="6554851" y="2500121"/>
            <a:ext cx="1866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404040"/>
                </a:solidFill>
                <a:latin typeface="Candara"/>
                <a:cs typeface="Candara"/>
              </a:rPr>
              <a:t>277</a:t>
            </a:r>
            <a:endParaRPr sz="900">
              <a:latin typeface="Candara"/>
              <a:cs typeface="Candara"/>
            </a:endParaRPr>
          </a:p>
        </p:txBody>
      </p:sp>
      <p:sp>
        <p:nvSpPr>
          <p:cNvPr id="127" name="object 61"/>
          <p:cNvSpPr txBox="1"/>
          <p:nvPr/>
        </p:nvSpPr>
        <p:spPr>
          <a:xfrm>
            <a:off x="6854190" y="2335529"/>
            <a:ext cx="1778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341</a:t>
            </a:r>
            <a:endParaRPr sz="900">
              <a:latin typeface="Candara"/>
              <a:cs typeface="Candara"/>
            </a:endParaRPr>
          </a:p>
        </p:txBody>
      </p:sp>
      <p:sp>
        <p:nvSpPr>
          <p:cNvPr id="128" name="object 62"/>
          <p:cNvSpPr txBox="1"/>
          <p:nvPr/>
        </p:nvSpPr>
        <p:spPr>
          <a:xfrm>
            <a:off x="7140956" y="2222372"/>
            <a:ext cx="19431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385</a:t>
            </a:r>
            <a:endParaRPr sz="900">
              <a:latin typeface="Candara"/>
              <a:cs typeface="Candara"/>
            </a:endParaRPr>
          </a:p>
        </p:txBody>
      </p:sp>
      <p:sp>
        <p:nvSpPr>
          <p:cNvPr id="129" name="object 63"/>
          <p:cNvSpPr txBox="1"/>
          <p:nvPr/>
        </p:nvSpPr>
        <p:spPr>
          <a:xfrm>
            <a:off x="7431151" y="2106548"/>
            <a:ext cx="20066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430</a:t>
            </a:r>
            <a:endParaRPr sz="900">
              <a:latin typeface="Candara"/>
              <a:cs typeface="Candara"/>
            </a:endParaRPr>
          </a:p>
        </p:txBody>
      </p:sp>
      <p:sp>
        <p:nvSpPr>
          <p:cNvPr id="130" name="object 64"/>
          <p:cNvSpPr txBox="1"/>
          <p:nvPr/>
        </p:nvSpPr>
        <p:spPr>
          <a:xfrm>
            <a:off x="7730108" y="2047494"/>
            <a:ext cx="1936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4</a:t>
            </a:r>
            <a:r>
              <a:rPr sz="900" b="1" spc="-10" dirty="0">
                <a:solidFill>
                  <a:srgbClr val="404040"/>
                </a:solidFill>
                <a:latin typeface="Candara"/>
                <a:cs typeface="Candara"/>
              </a:rPr>
              <a:t>5</a:t>
            </a:r>
            <a:r>
              <a:rPr sz="900" b="1" dirty="0">
                <a:solidFill>
                  <a:srgbClr val="404040"/>
                </a:solidFill>
                <a:latin typeface="Candara"/>
                <a:cs typeface="Candara"/>
              </a:rPr>
              <a:t>3</a:t>
            </a:r>
            <a:endParaRPr sz="900">
              <a:latin typeface="Candara"/>
              <a:cs typeface="Candara"/>
            </a:endParaRPr>
          </a:p>
        </p:txBody>
      </p:sp>
      <p:sp>
        <p:nvSpPr>
          <p:cNvPr id="131" name="object 65"/>
          <p:cNvSpPr txBox="1"/>
          <p:nvPr/>
        </p:nvSpPr>
        <p:spPr>
          <a:xfrm>
            <a:off x="8020304" y="1972817"/>
            <a:ext cx="20193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482</a:t>
            </a:r>
            <a:endParaRPr sz="900">
              <a:latin typeface="Candara"/>
              <a:cs typeface="Candara"/>
            </a:endParaRPr>
          </a:p>
        </p:txBody>
      </p:sp>
      <p:sp>
        <p:nvSpPr>
          <p:cNvPr id="132" name="object 66"/>
          <p:cNvSpPr txBox="1"/>
          <p:nvPr/>
        </p:nvSpPr>
        <p:spPr>
          <a:xfrm>
            <a:off x="8314690" y="1987041"/>
            <a:ext cx="495300" cy="162560"/>
          </a:xfrm>
          <a:prstGeom prst="rect">
            <a:avLst/>
          </a:prstGeom>
        </p:spPr>
        <p:txBody>
          <a:bodyPr vert="horz" wrap="square" lIns="0" tIns="12700" rIns="0" bIns="0" rtlCol="0">
            <a:spAutoFit/>
          </a:bodyPr>
          <a:lstStyle/>
          <a:p>
            <a:pPr marL="12700">
              <a:lnSpc>
                <a:spcPct val="100000"/>
              </a:lnSpc>
              <a:spcBef>
                <a:spcPts val="100"/>
              </a:spcBef>
            </a:pPr>
            <a:r>
              <a:rPr sz="1350" b="1" spc="-7" baseline="3086" dirty="0">
                <a:solidFill>
                  <a:srgbClr val="404040"/>
                </a:solidFill>
                <a:latin typeface="Candara"/>
                <a:cs typeface="Candara"/>
              </a:rPr>
              <a:t>478</a:t>
            </a:r>
            <a:r>
              <a:rPr sz="1350" b="1" spc="142" baseline="3086" dirty="0">
                <a:solidFill>
                  <a:srgbClr val="404040"/>
                </a:solidFill>
                <a:latin typeface="Candara"/>
                <a:cs typeface="Candara"/>
              </a:rPr>
              <a:t> </a:t>
            </a:r>
            <a:r>
              <a:rPr sz="900" b="1" spc="-5" dirty="0">
                <a:solidFill>
                  <a:srgbClr val="404040"/>
                </a:solidFill>
                <a:latin typeface="Candara"/>
                <a:cs typeface="Candara"/>
              </a:rPr>
              <a:t>476</a:t>
            </a:r>
            <a:endParaRPr sz="900">
              <a:latin typeface="Candara"/>
              <a:cs typeface="Candara"/>
            </a:endParaRPr>
          </a:p>
        </p:txBody>
      </p:sp>
      <p:sp>
        <p:nvSpPr>
          <p:cNvPr id="133" name="object 67"/>
          <p:cNvSpPr txBox="1"/>
          <p:nvPr/>
        </p:nvSpPr>
        <p:spPr>
          <a:xfrm>
            <a:off x="4730877" y="2818891"/>
            <a:ext cx="20447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ndara"/>
                <a:cs typeface="Candara"/>
              </a:rPr>
              <a:t>2</a:t>
            </a:r>
            <a:r>
              <a:rPr sz="900" spc="-5" dirty="0">
                <a:solidFill>
                  <a:srgbClr val="585858"/>
                </a:solidFill>
                <a:latin typeface="Candara"/>
                <a:cs typeface="Candara"/>
              </a:rPr>
              <a:t>00</a:t>
            </a:r>
            <a:endParaRPr sz="900">
              <a:latin typeface="Candara"/>
              <a:cs typeface="Candara"/>
            </a:endParaRPr>
          </a:p>
        </p:txBody>
      </p:sp>
      <p:sp>
        <p:nvSpPr>
          <p:cNvPr id="134" name="object 68"/>
          <p:cNvSpPr txBox="1"/>
          <p:nvPr/>
        </p:nvSpPr>
        <p:spPr>
          <a:xfrm>
            <a:off x="4727828" y="2561590"/>
            <a:ext cx="20701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585858"/>
                </a:solidFill>
                <a:latin typeface="Candara"/>
                <a:cs typeface="Candara"/>
              </a:rPr>
              <a:t>3</a:t>
            </a:r>
            <a:r>
              <a:rPr sz="900" spc="5" dirty="0">
                <a:solidFill>
                  <a:srgbClr val="585858"/>
                </a:solidFill>
                <a:latin typeface="Candara"/>
                <a:cs typeface="Candara"/>
              </a:rPr>
              <a:t>0</a:t>
            </a:r>
            <a:r>
              <a:rPr sz="900" dirty="0">
                <a:solidFill>
                  <a:srgbClr val="585858"/>
                </a:solidFill>
                <a:latin typeface="Candara"/>
                <a:cs typeface="Candara"/>
              </a:rPr>
              <a:t>0</a:t>
            </a:r>
            <a:endParaRPr sz="900">
              <a:latin typeface="Candara"/>
              <a:cs typeface="Candara"/>
            </a:endParaRPr>
          </a:p>
        </p:txBody>
      </p:sp>
      <p:sp>
        <p:nvSpPr>
          <p:cNvPr id="135" name="object 69"/>
          <p:cNvSpPr txBox="1"/>
          <p:nvPr/>
        </p:nvSpPr>
        <p:spPr>
          <a:xfrm>
            <a:off x="4722621" y="2304415"/>
            <a:ext cx="2120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ndara"/>
                <a:cs typeface="Candara"/>
              </a:rPr>
              <a:t>400</a:t>
            </a:r>
            <a:endParaRPr sz="900">
              <a:latin typeface="Candara"/>
              <a:cs typeface="Candara"/>
            </a:endParaRPr>
          </a:p>
        </p:txBody>
      </p:sp>
      <p:sp>
        <p:nvSpPr>
          <p:cNvPr id="136" name="object 70"/>
          <p:cNvSpPr txBox="1"/>
          <p:nvPr/>
        </p:nvSpPr>
        <p:spPr>
          <a:xfrm>
            <a:off x="4727575" y="2047113"/>
            <a:ext cx="20764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ndara"/>
                <a:cs typeface="Candara"/>
              </a:rPr>
              <a:t>500</a:t>
            </a:r>
            <a:endParaRPr sz="900">
              <a:latin typeface="Candara"/>
              <a:cs typeface="Candara"/>
            </a:endParaRPr>
          </a:p>
        </p:txBody>
      </p:sp>
      <p:sp>
        <p:nvSpPr>
          <p:cNvPr id="137" name="object 71"/>
          <p:cNvSpPr txBox="1"/>
          <p:nvPr/>
        </p:nvSpPr>
        <p:spPr>
          <a:xfrm>
            <a:off x="4702302" y="1370203"/>
            <a:ext cx="3514725" cy="582295"/>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404040"/>
                </a:solidFill>
                <a:latin typeface="Calibri"/>
                <a:cs typeface="Calibri"/>
              </a:rPr>
              <a:t>Deuda </a:t>
            </a:r>
            <a:r>
              <a:rPr sz="1200" b="1" spc="-25" dirty="0">
                <a:solidFill>
                  <a:srgbClr val="404040"/>
                </a:solidFill>
                <a:latin typeface="Calibri"/>
                <a:cs typeface="Calibri"/>
              </a:rPr>
              <a:t>Total </a:t>
            </a:r>
            <a:r>
              <a:rPr sz="1200" b="1" dirty="0">
                <a:solidFill>
                  <a:srgbClr val="404040"/>
                </a:solidFill>
                <a:latin typeface="Calibri"/>
                <a:cs typeface="Calibri"/>
              </a:rPr>
              <a:t>de </a:t>
            </a:r>
            <a:r>
              <a:rPr sz="1200" b="1" spc="-5" dirty="0">
                <a:solidFill>
                  <a:srgbClr val="404040"/>
                </a:solidFill>
                <a:latin typeface="Calibri"/>
                <a:cs typeface="Calibri"/>
              </a:rPr>
              <a:t>Entidades </a:t>
            </a:r>
            <a:r>
              <a:rPr sz="1200" b="1" spc="-10" dirty="0">
                <a:solidFill>
                  <a:srgbClr val="404040"/>
                </a:solidFill>
                <a:latin typeface="Calibri"/>
                <a:cs typeface="Calibri"/>
              </a:rPr>
              <a:t>Federativas </a:t>
            </a:r>
            <a:r>
              <a:rPr sz="1200" b="1" dirty="0">
                <a:solidFill>
                  <a:srgbClr val="404040"/>
                </a:solidFill>
                <a:latin typeface="Calibri"/>
                <a:cs typeface="Calibri"/>
              </a:rPr>
              <a:t>y sus</a:t>
            </a:r>
            <a:r>
              <a:rPr sz="1200" b="1" spc="-20" dirty="0">
                <a:solidFill>
                  <a:srgbClr val="404040"/>
                </a:solidFill>
                <a:latin typeface="Calibri"/>
                <a:cs typeface="Calibri"/>
              </a:rPr>
              <a:t> </a:t>
            </a:r>
            <a:r>
              <a:rPr sz="1200" b="1" spc="-5" dirty="0">
                <a:solidFill>
                  <a:srgbClr val="404040"/>
                </a:solidFill>
                <a:latin typeface="Calibri"/>
                <a:cs typeface="Calibri"/>
              </a:rPr>
              <a:t>Organismos</a:t>
            </a:r>
            <a:endParaRPr sz="1200">
              <a:latin typeface="Calibri"/>
              <a:cs typeface="Calibri"/>
            </a:endParaRPr>
          </a:p>
          <a:p>
            <a:pPr marL="12700">
              <a:lnSpc>
                <a:spcPct val="100000"/>
              </a:lnSpc>
              <a:spcBef>
                <a:spcPts val="10"/>
              </a:spcBef>
            </a:pPr>
            <a:r>
              <a:rPr sz="900" i="1" spc="-5" dirty="0">
                <a:solidFill>
                  <a:srgbClr val="404040"/>
                </a:solidFill>
                <a:latin typeface="Calibri"/>
                <a:cs typeface="Calibri"/>
              </a:rPr>
              <a:t>Miles </a:t>
            </a:r>
            <a:r>
              <a:rPr sz="900" i="1" dirty="0">
                <a:solidFill>
                  <a:srgbClr val="404040"/>
                </a:solidFill>
                <a:latin typeface="Calibri"/>
                <a:cs typeface="Calibri"/>
              </a:rPr>
              <a:t>de </a:t>
            </a:r>
            <a:r>
              <a:rPr sz="900" i="1" spc="-5" dirty="0">
                <a:solidFill>
                  <a:srgbClr val="404040"/>
                </a:solidFill>
                <a:latin typeface="Calibri"/>
                <a:cs typeface="Calibri"/>
              </a:rPr>
              <a:t>millones </a:t>
            </a:r>
            <a:r>
              <a:rPr sz="900" i="1" dirty="0">
                <a:solidFill>
                  <a:srgbClr val="404040"/>
                </a:solidFill>
                <a:latin typeface="Calibri"/>
                <a:cs typeface="Calibri"/>
              </a:rPr>
              <a:t>de </a:t>
            </a:r>
            <a:r>
              <a:rPr sz="900" i="1" spc="-5" dirty="0">
                <a:solidFill>
                  <a:srgbClr val="404040"/>
                </a:solidFill>
                <a:latin typeface="Calibri"/>
                <a:cs typeface="Calibri"/>
              </a:rPr>
              <a:t>pesos corrientes</a:t>
            </a:r>
            <a:endParaRPr sz="900">
              <a:latin typeface="Calibri"/>
              <a:cs typeface="Calibri"/>
            </a:endParaRPr>
          </a:p>
          <a:p>
            <a:pPr marL="30480">
              <a:lnSpc>
                <a:spcPct val="100000"/>
              </a:lnSpc>
              <a:spcBef>
                <a:spcPts val="775"/>
              </a:spcBef>
            </a:pPr>
            <a:r>
              <a:rPr sz="900" dirty="0">
                <a:solidFill>
                  <a:srgbClr val="585858"/>
                </a:solidFill>
                <a:latin typeface="Candara"/>
                <a:cs typeface="Candara"/>
              </a:rPr>
              <a:t>600</a:t>
            </a:r>
            <a:endParaRPr sz="900">
              <a:latin typeface="Candara"/>
              <a:cs typeface="Candara"/>
            </a:endParaRPr>
          </a:p>
        </p:txBody>
      </p:sp>
      <p:sp>
        <p:nvSpPr>
          <p:cNvPr id="138" name="object 72"/>
          <p:cNvSpPr txBox="1"/>
          <p:nvPr/>
        </p:nvSpPr>
        <p:spPr>
          <a:xfrm>
            <a:off x="4743703" y="3076194"/>
            <a:ext cx="4117975" cy="52451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ndara"/>
                <a:cs typeface="Candara"/>
              </a:rPr>
              <a:t>100</a:t>
            </a:r>
            <a:endParaRPr sz="900">
              <a:latin typeface="Candara"/>
              <a:cs typeface="Candara"/>
            </a:endParaRPr>
          </a:p>
          <a:p>
            <a:pPr>
              <a:lnSpc>
                <a:spcPct val="100000"/>
              </a:lnSpc>
              <a:spcBef>
                <a:spcPts val="25"/>
              </a:spcBef>
            </a:pPr>
            <a:endParaRPr sz="750">
              <a:latin typeface="Candara"/>
              <a:cs typeface="Candara"/>
            </a:endParaRPr>
          </a:p>
          <a:p>
            <a:pPr marL="114935">
              <a:lnSpc>
                <a:spcPts val="1070"/>
              </a:lnSpc>
              <a:spcBef>
                <a:spcPts val="5"/>
              </a:spcBef>
            </a:pPr>
            <a:r>
              <a:rPr sz="900" dirty="0">
                <a:solidFill>
                  <a:srgbClr val="585858"/>
                </a:solidFill>
                <a:latin typeface="Candara"/>
                <a:cs typeface="Candara"/>
              </a:rPr>
              <a:t>0</a:t>
            </a:r>
            <a:endParaRPr sz="900">
              <a:latin typeface="Candara"/>
              <a:cs typeface="Candara"/>
            </a:endParaRPr>
          </a:p>
          <a:p>
            <a:pPr marL="341630">
              <a:lnSpc>
                <a:spcPts val="830"/>
              </a:lnSpc>
              <a:tabLst>
                <a:tab pos="2124075" algn="l"/>
                <a:tab pos="2411730" algn="l"/>
                <a:tab pos="2707005" algn="l"/>
                <a:tab pos="2998470" algn="l"/>
                <a:tab pos="3296285" algn="l"/>
              </a:tabLst>
            </a:pPr>
            <a:r>
              <a:rPr sz="700" b="1" spc="-5" dirty="0">
                <a:solidFill>
                  <a:srgbClr val="585858"/>
                </a:solidFill>
                <a:latin typeface="Candara"/>
                <a:cs typeface="Candara"/>
              </a:rPr>
              <a:t>2005      2006      2007      2008     </a:t>
            </a:r>
            <a:r>
              <a:rPr sz="700" b="1" spc="50" dirty="0">
                <a:solidFill>
                  <a:srgbClr val="585858"/>
                </a:solidFill>
                <a:latin typeface="Candara"/>
                <a:cs typeface="Candara"/>
              </a:rPr>
              <a:t> </a:t>
            </a:r>
            <a:r>
              <a:rPr sz="700" b="1" spc="-5" dirty="0">
                <a:solidFill>
                  <a:srgbClr val="585858"/>
                </a:solidFill>
                <a:latin typeface="Candara"/>
                <a:cs typeface="Candara"/>
              </a:rPr>
              <a:t>2009     </a:t>
            </a:r>
            <a:r>
              <a:rPr sz="700" b="1" spc="65" dirty="0">
                <a:solidFill>
                  <a:srgbClr val="585858"/>
                </a:solidFill>
                <a:latin typeface="Candara"/>
                <a:cs typeface="Candara"/>
              </a:rPr>
              <a:t> </a:t>
            </a:r>
            <a:r>
              <a:rPr sz="700" b="1" spc="-5" dirty="0">
                <a:solidFill>
                  <a:srgbClr val="585858"/>
                </a:solidFill>
                <a:latin typeface="Candara"/>
                <a:cs typeface="Candara"/>
              </a:rPr>
              <a:t>2010	2011	2012	2013	2014	2015 2016 - I 2016</a:t>
            </a:r>
            <a:r>
              <a:rPr sz="700" b="1" spc="10" dirty="0">
                <a:solidFill>
                  <a:srgbClr val="585858"/>
                </a:solidFill>
                <a:latin typeface="Candara"/>
                <a:cs typeface="Candara"/>
              </a:rPr>
              <a:t> </a:t>
            </a:r>
            <a:r>
              <a:rPr sz="700" b="1" spc="-5" dirty="0">
                <a:solidFill>
                  <a:srgbClr val="585858"/>
                </a:solidFill>
                <a:latin typeface="Candara"/>
                <a:cs typeface="Candara"/>
              </a:rPr>
              <a:t>- II</a:t>
            </a:r>
            <a:endParaRPr sz="700">
              <a:latin typeface="Candara"/>
              <a:cs typeface="Candara"/>
            </a:endParaRPr>
          </a:p>
        </p:txBody>
      </p:sp>
      <p:grpSp>
        <p:nvGrpSpPr>
          <p:cNvPr id="139" name="object 73"/>
          <p:cNvGrpSpPr/>
          <p:nvPr/>
        </p:nvGrpSpPr>
        <p:grpSpPr>
          <a:xfrm>
            <a:off x="4974145" y="4475797"/>
            <a:ext cx="3859529" cy="1390650"/>
            <a:chOff x="4974145" y="4475797"/>
            <a:chExt cx="3859529" cy="1390650"/>
          </a:xfrm>
        </p:grpSpPr>
        <p:sp>
          <p:nvSpPr>
            <p:cNvPr id="140" name="object 74"/>
            <p:cNvSpPr/>
            <p:nvPr/>
          </p:nvSpPr>
          <p:spPr>
            <a:xfrm>
              <a:off x="4978908" y="5401055"/>
              <a:ext cx="3850004" cy="230504"/>
            </a:xfrm>
            <a:custGeom>
              <a:avLst/>
              <a:gdLst/>
              <a:ahLst/>
              <a:cxnLst/>
              <a:rect l="l" t="t" r="r" b="b"/>
              <a:pathLst>
                <a:path w="3850004" h="230504">
                  <a:moveTo>
                    <a:pt x="0" y="230124"/>
                  </a:moveTo>
                  <a:lnTo>
                    <a:pt x="74675" y="230124"/>
                  </a:lnTo>
                </a:path>
                <a:path w="3850004" h="230504">
                  <a:moveTo>
                    <a:pt x="222503" y="230124"/>
                  </a:moveTo>
                  <a:lnTo>
                    <a:pt x="370331" y="230124"/>
                  </a:lnTo>
                </a:path>
                <a:path w="3850004" h="230504">
                  <a:moveTo>
                    <a:pt x="518159" y="230124"/>
                  </a:moveTo>
                  <a:lnTo>
                    <a:pt x="665988" y="230124"/>
                  </a:lnTo>
                </a:path>
                <a:path w="3850004" h="230504">
                  <a:moveTo>
                    <a:pt x="813815" y="230124"/>
                  </a:moveTo>
                  <a:lnTo>
                    <a:pt x="963167" y="230124"/>
                  </a:lnTo>
                </a:path>
                <a:path w="3850004" h="230504">
                  <a:moveTo>
                    <a:pt x="1110995" y="230124"/>
                  </a:moveTo>
                  <a:lnTo>
                    <a:pt x="1258824" y="230124"/>
                  </a:lnTo>
                </a:path>
                <a:path w="3850004" h="230504">
                  <a:moveTo>
                    <a:pt x="1406652" y="230124"/>
                  </a:moveTo>
                  <a:lnTo>
                    <a:pt x="1554480" y="230124"/>
                  </a:lnTo>
                </a:path>
                <a:path w="3850004" h="230504">
                  <a:moveTo>
                    <a:pt x="1702308" y="230124"/>
                  </a:moveTo>
                  <a:lnTo>
                    <a:pt x="1850136" y="230124"/>
                  </a:lnTo>
                </a:path>
                <a:path w="3850004" h="230504">
                  <a:moveTo>
                    <a:pt x="1999488" y="230124"/>
                  </a:moveTo>
                  <a:lnTo>
                    <a:pt x="2147316" y="230124"/>
                  </a:lnTo>
                </a:path>
                <a:path w="3850004" h="230504">
                  <a:moveTo>
                    <a:pt x="2295143" y="230124"/>
                  </a:moveTo>
                  <a:lnTo>
                    <a:pt x="2442971" y="230124"/>
                  </a:lnTo>
                </a:path>
                <a:path w="3850004" h="230504">
                  <a:moveTo>
                    <a:pt x="2590799" y="230124"/>
                  </a:moveTo>
                  <a:lnTo>
                    <a:pt x="2738627" y="230124"/>
                  </a:lnTo>
                </a:path>
                <a:path w="3850004" h="230504">
                  <a:moveTo>
                    <a:pt x="2887979" y="230124"/>
                  </a:moveTo>
                  <a:lnTo>
                    <a:pt x="3035808" y="230124"/>
                  </a:lnTo>
                </a:path>
                <a:path w="3850004" h="230504">
                  <a:moveTo>
                    <a:pt x="3183636" y="230124"/>
                  </a:moveTo>
                  <a:lnTo>
                    <a:pt x="3331464" y="230124"/>
                  </a:lnTo>
                </a:path>
                <a:path w="3850004" h="230504">
                  <a:moveTo>
                    <a:pt x="3479291" y="230124"/>
                  </a:moveTo>
                  <a:lnTo>
                    <a:pt x="3627119" y="230124"/>
                  </a:lnTo>
                </a:path>
                <a:path w="3850004" h="230504">
                  <a:moveTo>
                    <a:pt x="3774947" y="230124"/>
                  </a:moveTo>
                  <a:lnTo>
                    <a:pt x="3849623" y="230124"/>
                  </a:lnTo>
                </a:path>
                <a:path w="3850004" h="230504">
                  <a:moveTo>
                    <a:pt x="0" y="0"/>
                  </a:moveTo>
                  <a:lnTo>
                    <a:pt x="963167" y="0"/>
                  </a:lnTo>
                </a:path>
                <a:path w="3850004" h="230504">
                  <a:moveTo>
                    <a:pt x="1110995" y="0"/>
                  </a:moveTo>
                  <a:lnTo>
                    <a:pt x="1258824" y="0"/>
                  </a:lnTo>
                </a:path>
                <a:path w="3850004" h="230504">
                  <a:moveTo>
                    <a:pt x="1406652" y="0"/>
                  </a:moveTo>
                  <a:lnTo>
                    <a:pt x="1554480" y="0"/>
                  </a:lnTo>
                </a:path>
                <a:path w="3850004" h="230504">
                  <a:moveTo>
                    <a:pt x="1702308" y="0"/>
                  </a:moveTo>
                  <a:lnTo>
                    <a:pt x="1850136" y="0"/>
                  </a:lnTo>
                </a:path>
                <a:path w="3850004" h="230504">
                  <a:moveTo>
                    <a:pt x="1999488" y="0"/>
                  </a:moveTo>
                  <a:lnTo>
                    <a:pt x="2147316" y="0"/>
                  </a:lnTo>
                </a:path>
                <a:path w="3850004" h="230504">
                  <a:moveTo>
                    <a:pt x="2295143" y="0"/>
                  </a:moveTo>
                  <a:lnTo>
                    <a:pt x="2442971" y="0"/>
                  </a:lnTo>
                </a:path>
                <a:path w="3850004" h="230504">
                  <a:moveTo>
                    <a:pt x="2590799" y="0"/>
                  </a:moveTo>
                  <a:lnTo>
                    <a:pt x="2738627" y="0"/>
                  </a:lnTo>
                </a:path>
                <a:path w="3850004" h="230504">
                  <a:moveTo>
                    <a:pt x="2887979" y="0"/>
                  </a:moveTo>
                  <a:lnTo>
                    <a:pt x="3035808" y="0"/>
                  </a:lnTo>
                </a:path>
                <a:path w="3850004" h="230504">
                  <a:moveTo>
                    <a:pt x="3183636" y="0"/>
                  </a:moveTo>
                  <a:lnTo>
                    <a:pt x="3331464" y="0"/>
                  </a:lnTo>
                </a:path>
                <a:path w="3850004" h="230504">
                  <a:moveTo>
                    <a:pt x="3479291" y="0"/>
                  </a:moveTo>
                  <a:lnTo>
                    <a:pt x="3627119" y="0"/>
                  </a:lnTo>
                </a:path>
                <a:path w="3850004" h="230504">
                  <a:moveTo>
                    <a:pt x="3774947" y="0"/>
                  </a:moveTo>
                  <a:lnTo>
                    <a:pt x="3849623" y="0"/>
                  </a:lnTo>
                </a:path>
              </a:pathLst>
            </a:custGeom>
            <a:ln w="9143">
              <a:solidFill>
                <a:srgbClr val="D9D9D9"/>
              </a:solidFill>
            </a:ln>
          </p:spPr>
          <p:txBody>
            <a:bodyPr wrap="square" lIns="0" tIns="0" rIns="0" bIns="0" rtlCol="0"/>
            <a:lstStyle/>
            <a:p>
              <a:endParaRPr/>
            </a:p>
          </p:txBody>
        </p:sp>
        <p:sp>
          <p:nvSpPr>
            <p:cNvPr id="141" name="object 75"/>
            <p:cNvSpPr/>
            <p:nvPr/>
          </p:nvSpPr>
          <p:spPr>
            <a:xfrm>
              <a:off x="4978908" y="4940807"/>
              <a:ext cx="3850004" cy="230504"/>
            </a:xfrm>
            <a:custGeom>
              <a:avLst/>
              <a:gdLst/>
              <a:ahLst/>
              <a:cxnLst/>
              <a:rect l="l" t="t" r="r" b="b"/>
              <a:pathLst>
                <a:path w="3850004" h="230504">
                  <a:moveTo>
                    <a:pt x="0" y="230124"/>
                  </a:moveTo>
                  <a:lnTo>
                    <a:pt x="1258824" y="230124"/>
                  </a:lnTo>
                </a:path>
                <a:path w="3850004" h="230504">
                  <a:moveTo>
                    <a:pt x="1406652" y="230124"/>
                  </a:moveTo>
                  <a:lnTo>
                    <a:pt x="1554480" y="230124"/>
                  </a:lnTo>
                </a:path>
                <a:path w="3850004" h="230504">
                  <a:moveTo>
                    <a:pt x="1702308" y="230124"/>
                  </a:moveTo>
                  <a:lnTo>
                    <a:pt x="1850136" y="230124"/>
                  </a:lnTo>
                </a:path>
                <a:path w="3850004" h="230504">
                  <a:moveTo>
                    <a:pt x="1999488" y="230124"/>
                  </a:moveTo>
                  <a:lnTo>
                    <a:pt x="2147316" y="230124"/>
                  </a:lnTo>
                </a:path>
                <a:path w="3850004" h="230504">
                  <a:moveTo>
                    <a:pt x="2295143" y="230124"/>
                  </a:moveTo>
                  <a:lnTo>
                    <a:pt x="2442971" y="230124"/>
                  </a:lnTo>
                </a:path>
                <a:path w="3850004" h="230504">
                  <a:moveTo>
                    <a:pt x="2590799" y="230124"/>
                  </a:moveTo>
                  <a:lnTo>
                    <a:pt x="2738627" y="230124"/>
                  </a:lnTo>
                </a:path>
                <a:path w="3850004" h="230504">
                  <a:moveTo>
                    <a:pt x="2887979" y="230124"/>
                  </a:moveTo>
                  <a:lnTo>
                    <a:pt x="3035808" y="230124"/>
                  </a:lnTo>
                </a:path>
                <a:path w="3850004" h="230504">
                  <a:moveTo>
                    <a:pt x="3183636" y="230124"/>
                  </a:moveTo>
                  <a:lnTo>
                    <a:pt x="3331464" y="230124"/>
                  </a:lnTo>
                </a:path>
                <a:path w="3850004" h="230504">
                  <a:moveTo>
                    <a:pt x="3479291" y="230124"/>
                  </a:moveTo>
                  <a:lnTo>
                    <a:pt x="3627119" y="230124"/>
                  </a:lnTo>
                </a:path>
                <a:path w="3850004" h="230504">
                  <a:moveTo>
                    <a:pt x="3774947" y="230124"/>
                  </a:moveTo>
                  <a:lnTo>
                    <a:pt x="3849623" y="230124"/>
                  </a:lnTo>
                </a:path>
                <a:path w="3850004" h="230504">
                  <a:moveTo>
                    <a:pt x="0" y="0"/>
                  </a:moveTo>
                  <a:lnTo>
                    <a:pt x="1850136" y="0"/>
                  </a:lnTo>
                </a:path>
                <a:path w="3850004" h="230504">
                  <a:moveTo>
                    <a:pt x="1999488" y="0"/>
                  </a:moveTo>
                  <a:lnTo>
                    <a:pt x="2147316" y="0"/>
                  </a:lnTo>
                </a:path>
                <a:path w="3850004" h="230504">
                  <a:moveTo>
                    <a:pt x="2295143" y="0"/>
                  </a:moveTo>
                  <a:lnTo>
                    <a:pt x="2442971" y="0"/>
                  </a:lnTo>
                </a:path>
                <a:path w="3850004" h="230504">
                  <a:moveTo>
                    <a:pt x="2590799" y="0"/>
                  </a:moveTo>
                  <a:lnTo>
                    <a:pt x="2738627" y="0"/>
                  </a:lnTo>
                </a:path>
                <a:path w="3850004" h="230504">
                  <a:moveTo>
                    <a:pt x="2887979" y="0"/>
                  </a:moveTo>
                  <a:lnTo>
                    <a:pt x="3035808" y="0"/>
                  </a:lnTo>
                </a:path>
                <a:path w="3850004" h="230504">
                  <a:moveTo>
                    <a:pt x="3183636" y="0"/>
                  </a:moveTo>
                  <a:lnTo>
                    <a:pt x="3331464" y="0"/>
                  </a:lnTo>
                </a:path>
                <a:path w="3850004" h="230504">
                  <a:moveTo>
                    <a:pt x="3479291" y="0"/>
                  </a:moveTo>
                  <a:lnTo>
                    <a:pt x="3627119" y="0"/>
                  </a:lnTo>
                </a:path>
                <a:path w="3850004" h="230504">
                  <a:moveTo>
                    <a:pt x="3774947" y="0"/>
                  </a:moveTo>
                  <a:lnTo>
                    <a:pt x="3849623" y="0"/>
                  </a:lnTo>
                </a:path>
              </a:pathLst>
            </a:custGeom>
            <a:ln w="9144">
              <a:solidFill>
                <a:srgbClr val="D9D9D9"/>
              </a:solidFill>
            </a:ln>
          </p:spPr>
          <p:txBody>
            <a:bodyPr wrap="square" lIns="0" tIns="0" rIns="0" bIns="0" rtlCol="0"/>
            <a:lstStyle/>
            <a:p>
              <a:endParaRPr/>
            </a:p>
          </p:txBody>
        </p:sp>
        <p:sp>
          <p:nvSpPr>
            <p:cNvPr id="142" name="object 76"/>
            <p:cNvSpPr/>
            <p:nvPr/>
          </p:nvSpPr>
          <p:spPr>
            <a:xfrm>
              <a:off x="4978908" y="4708397"/>
              <a:ext cx="3850004" cy="5080"/>
            </a:xfrm>
            <a:custGeom>
              <a:avLst/>
              <a:gdLst/>
              <a:ahLst/>
              <a:cxnLst/>
              <a:rect l="l" t="t" r="r" b="b"/>
              <a:pathLst>
                <a:path w="3850004" h="5079">
                  <a:moveTo>
                    <a:pt x="0" y="4572"/>
                  </a:moveTo>
                  <a:lnTo>
                    <a:pt x="2147316" y="4572"/>
                  </a:lnTo>
                </a:path>
                <a:path w="3850004" h="5079">
                  <a:moveTo>
                    <a:pt x="2295143" y="4572"/>
                  </a:moveTo>
                  <a:lnTo>
                    <a:pt x="2442971" y="4572"/>
                  </a:lnTo>
                </a:path>
                <a:path w="3850004" h="5079">
                  <a:moveTo>
                    <a:pt x="2590799" y="4572"/>
                  </a:moveTo>
                  <a:lnTo>
                    <a:pt x="2738627" y="4572"/>
                  </a:lnTo>
                </a:path>
                <a:path w="3850004" h="5079">
                  <a:moveTo>
                    <a:pt x="2887979" y="4572"/>
                  </a:moveTo>
                  <a:lnTo>
                    <a:pt x="3035808" y="4572"/>
                  </a:lnTo>
                </a:path>
                <a:path w="3850004" h="5079">
                  <a:moveTo>
                    <a:pt x="3183636" y="4572"/>
                  </a:moveTo>
                  <a:lnTo>
                    <a:pt x="3331464" y="4572"/>
                  </a:lnTo>
                </a:path>
                <a:path w="3850004" h="5079">
                  <a:moveTo>
                    <a:pt x="3479291" y="4572"/>
                  </a:moveTo>
                  <a:lnTo>
                    <a:pt x="3627119" y="4572"/>
                  </a:lnTo>
                </a:path>
                <a:path w="3850004" h="5079">
                  <a:moveTo>
                    <a:pt x="3774947" y="4572"/>
                  </a:moveTo>
                  <a:lnTo>
                    <a:pt x="3849623" y="4572"/>
                  </a:lnTo>
                </a:path>
                <a:path w="3850004" h="5079">
                  <a:moveTo>
                    <a:pt x="0" y="0"/>
                  </a:moveTo>
                  <a:lnTo>
                    <a:pt x="2442971" y="0"/>
                  </a:lnTo>
                </a:path>
                <a:path w="3850004" h="5079">
                  <a:moveTo>
                    <a:pt x="2590799" y="0"/>
                  </a:moveTo>
                  <a:lnTo>
                    <a:pt x="2738627" y="0"/>
                  </a:lnTo>
                </a:path>
                <a:path w="3850004" h="5079">
                  <a:moveTo>
                    <a:pt x="2887979" y="0"/>
                  </a:moveTo>
                  <a:lnTo>
                    <a:pt x="3035808" y="0"/>
                  </a:lnTo>
                </a:path>
                <a:path w="3850004" h="5079">
                  <a:moveTo>
                    <a:pt x="3183636" y="0"/>
                  </a:moveTo>
                  <a:lnTo>
                    <a:pt x="3331464" y="0"/>
                  </a:lnTo>
                </a:path>
                <a:path w="3850004" h="5079">
                  <a:moveTo>
                    <a:pt x="3479291" y="0"/>
                  </a:moveTo>
                  <a:lnTo>
                    <a:pt x="3627119" y="0"/>
                  </a:lnTo>
                </a:path>
                <a:path w="3850004" h="5079">
                  <a:moveTo>
                    <a:pt x="3774947" y="0"/>
                  </a:moveTo>
                  <a:lnTo>
                    <a:pt x="3849623" y="0"/>
                  </a:lnTo>
                </a:path>
              </a:pathLst>
            </a:custGeom>
            <a:ln w="4572">
              <a:solidFill>
                <a:srgbClr val="D9D9D9"/>
              </a:solidFill>
            </a:ln>
          </p:spPr>
          <p:txBody>
            <a:bodyPr wrap="square" lIns="0" tIns="0" rIns="0" bIns="0" rtlCol="0"/>
            <a:lstStyle/>
            <a:p>
              <a:endParaRPr/>
            </a:p>
          </p:txBody>
        </p:sp>
        <p:sp>
          <p:nvSpPr>
            <p:cNvPr id="143" name="object 77"/>
            <p:cNvSpPr/>
            <p:nvPr/>
          </p:nvSpPr>
          <p:spPr>
            <a:xfrm>
              <a:off x="4978908" y="4480559"/>
              <a:ext cx="3850004" cy="0"/>
            </a:xfrm>
            <a:custGeom>
              <a:avLst/>
              <a:gdLst/>
              <a:ahLst/>
              <a:cxnLst/>
              <a:rect l="l" t="t" r="r" b="b"/>
              <a:pathLst>
                <a:path w="3850004">
                  <a:moveTo>
                    <a:pt x="0" y="0"/>
                  </a:moveTo>
                  <a:lnTo>
                    <a:pt x="3849623" y="0"/>
                  </a:lnTo>
                </a:path>
              </a:pathLst>
            </a:custGeom>
            <a:ln w="9144">
              <a:solidFill>
                <a:srgbClr val="D9D9D9"/>
              </a:solidFill>
            </a:ln>
          </p:spPr>
          <p:txBody>
            <a:bodyPr wrap="square" lIns="0" tIns="0" rIns="0" bIns="0" rtlCol="0"/>
            <a:lstStyle/>
            <a:p>
              <a:endParaRPr/>
            </a:p>
          </p:txBody>
        </p:sp>
        <p:sp>
          <p:nvSpPr>
            <p:cNvPr id="144" name="object 78"/>
            <p:cNvSpPr/>
            <p:nvPr/>
          </p:nvSpPr>
          <p:spPr>
            <a:xfrm>
              <a:off x="5053584" y="5562599"/>
              <a:ext cx="147955" cy="299085"/>
            </a:xfrm>
            <a:custGeom>
              <a:avLst/>
              <a:gdLst/>
              <a:ahLst/>
              <a:cxnLst/>
              <a:rect l="l" t="t" r="r" b="b"/>
              <a:pathLst>
                <a:path w="147954" h="299085">
                  <a:moveTo>
                    <a:pt x="147827" y="0"/>
                  </a:moveTo>
                  <a:lnTo>
                    <a:pt x="0" y="0"/>
                  </a:lnTo>
                  <a:lnTo>
                    <a:pt x="0" y="298703"/>
                  </a:lnTo>
                  <a:lnTo>
                    <a:pt x="147827" y="298703"/>
                  </a:lnTo>
                  <a:lnTo>
                    <a:pt x="147827" y="0"/>
                  </a:lnTo>
                  <a:close/>
                </a:path>
              </a:pathLst>
            </a:custGeom>
            <a:solidFill>
              <a:srgbClr val="990033"/>
            </a:solidFill>
          </p:spPr>
          <p:txBody>
            <a:bodyPr wrap="square" lIns="0" tIns="0" rIns="0" bIns="0" rtlCol="0"/>
            <a:lstStyle/>
            <a:p>
              <a:endParaRPr/>
            </a:p>
          </p:txBody>
        </p:sp>
        <p:sp>
          <p:nvSpPr>
            <p:cNvPr id="145" name="object 79"/>
            <p:cNvSpPr/>
            <p:nvPr/>
          </p:nvSpPr>
          <p:spPr>
            <a:xfrm>
              <a:off x="5053584" y="5562599"/>
              <a:ext cx="147955" cy="299085"/>
            </a:xfrm>
            <a:custGeom>
              <a:avLst/>
              <a:gdLst/>
              <a:ahLst/>
              <a:cxnLst/>
              <a:rect l="l" t="t" r="r" b="b"/>
              <a:pathLst>
                <a:path w="147954" h="299085">
                  <a:moveTo>
                    <a:pt x="0" y="298703"/>
                  </a:moveTo>
                  <a:lnTo>
                    <a:pt x="147827" y="298703"/>
                  </a:lnTo>
                  <a:lnTo>
                    <a:pt x="147827" y="0"/>
                  </a:lnTo>
                  <a:lnTo>
                    <a:pt x="0" y="0"/>
                  </a:lnTo>
                  <a:lnTo>
                    <a:pt x="0" y="298703"/>
                  </a:lnTo>
                  <a:close/>
                </a:path>
              </a:pathLst>
            </a:custGeom>
            <a:ln w="9144">
              <a:solidFill>
                <a:srgbClr val="990033"/>
              </a:solidFill>
            </a:ln>
          </p:spPr>
          <p:txBody>
            <a:bodyPr wrap="square" lIns="0" tIns="0" rIns="0" bIns="0" rtlCol="0"/>
            <a:lstStyle/>
            <a:p>
              <a:endParaRPr/>
            </a:p>
          </p:txBody>
        </p:sp>
        <p:sp>
          <p:nvSpPr>
            <p:cNvPr id="146" name="object 80"/>
            <p:cNvSpPr/>
            <p:nvPr/>
          </p:nvSpPr>
          <p:spPr>
            <a:xfrm>
              <a:off x="5349240" y="5494019"/>
              <a:ext cx="147955" cy="367665"/>
            </a:xfrm>
            <a:custGeom>
              <a:avLst/>
              <a:gdLst/>
              <a:ahLst/>
              <a:cxnLst/>
              <a:rect l="l" t="t" r="r" b="b"/>
              <a:pathLst>
                <a:path w="147954" h="367664">
                  <a:moveTo>
                    <a:pt x="147827" y="0"/>
                  </a:moveTo>
                  <a:lnTo>
                    <a:pt x="0" y="0"/>
                  </a:lnTo>
                  <a:lnTo>
                    <a:pt x="0" y="367283"/>
                  </a:lnTo>
                  <a:lnTo>
                    <a:pt x="147827" y="367283"/>
                  </a:lnTo>
                  <a:lnTo>
                    <a:pt x="147827" y="0"/>
                  </a:lnTo>
                  <a:close/>
                </a:path>
              </a:pathLst>
            </a:custGeom>
            <a:solidFill>
              <a:srgbClr val="990033"/>
            </a:solidFill>
          </p:spPr>
          <p:txBody>
            <a:bodyPr wrap="square" lIns="0" tIns="0" rIns="0" bIns="0" rtlCol="0"/>
            <a:lstStyle/>
            <a:p>
              <a:endParaRPr/>
            </a:p>
          </p:txBody>
        </p:sp>
        <p:sp>
          <p:nvSpPr>
            <p:cNvPr id="147" name="object 81"/>
            <p:cNvSpPr/>
            <p:nvPr/>
          </p:nvSpPr>
          <p:spPr>
            <a:xfrm>
              <a:off x="5349240" y="5494019"/>
              <a:ext cx="147955" cy="367665"/>
            </a:xfrm>
            <a:custGeom>
              <a:avLst/>
              <a:gdLst/>
              <a:ahLst/>
              <a:cxnLst/>
              <a:rect l="l" t="t" r="r" b="b"/>
              <a:pathLst>
                <a:path w="147954" h="367664">
                  <a:moveTo>
                    <a:pt x="0" y="367283"/>
                  </a:moveTo>
                  <a:lnTo>
                    <a:pt x="147827" y="367283"/>
                  </a:lnTo>
                  <a:lnTo>
                    <a:pt x="147827" y="0"/>
                  </a:lnTo>
                  <a:lnTo>
                    <a:pt x="0" y="0"/>
                  </a:lnTo>
                  <a:lnTo>
                    <a:pt x="0" y="367283"/>
                  </a:lnTo>
                  <a:close/>
                </a:path>
              </a:pathLst>
            </a:custGeom>
            <a:ln w="9144">
              <a:solidFill>
                <a:srgbClr val="990033"/>
              </a:solidFill>
            </a:ln>
          </p:spPr>
          <p:txBody>
            <a:bodyPr wrap="square" lIns="0" tIns="0" rIns="0" bIns="0" rtlCol="0"/>
            <a:lstStyle/>
            <a:p>
              <a:endParaRPr/>
            </a:p>
          </p:txBody>
        </p:sp>
        <p:sp>
          <p:nvSpPr>
            <p:cNvPr id="148" name="object 82"/>
            <p:cNvSpPr/>
            <p:nvPr/>
          </p:nvSpPr>
          <p:spPr>
            <a:xfrm>
              <a:off x="5644896" y="5446775"/>
              <a:ext cx="147955" cy="414655"/>
            </a:xfrm>
            <a:custGeom>
              <a:avLst/>
              <a:gdLst/>
              <a:ahLst/>
              <a:cxnLst/>
              <a:rect l="l" t="t" r="r" b="b"/>
              <a:pathLst>
                <a:path w="147954" h="414654">
                  <a:moveTo>
                    <a:pt x="147827" y="0"/>
                  </a:moveTo>
                  <a:lnTo>
                    <a:pt x="0" y="0"/>
                  </a:lnTo>
                  <a:lnTo>
                    <a:pt x="0" y="414528"/>
                  </a:lnTo>
                  <a:lnTo>
                    <a:pt x="147827" y="414528"/>
                  </a:lnTo>
                  <a:lnTo>
                    <a:pt x="147827" y="0"/>
                  </a:lnTo>
                  <a:close/>
                </a:path>
              </a:pathLst>
            </a:custGeom>
            <a:solidFill>
              <a:srgbClr val="990033"/>
            </a:solidFill>
          </p:spPr>
          <p:txBody>
            <a:bodyPr wrap="square" lIns="0" tIns="0" rIns="0" bIns="0" rtlCol="0"/>
            <a:lstStyle/>
            <a:p>
              <a:endParaRPr/>
            </a:p>
          </p:txBody>
        </p:sp>
        <p:sp>
          <p:nvSpPr>
            <p:cNvPr id="149" name="object 83"/>
            <p:cNvSpPr/>
            <p:nvPr/>
          </p:nvSpPr>
          <p:spPr>
            <a:xfrm>
              <a:off x="5644896" y="5446775"/>
              <a:ext cx="147955" cy="414655"/>
            </a:xfrm>
            <a:custGeom>
              <a:avLst/>
              <a:gdLst/>
              <a:ahLst/>
              <a:cxnLst/>
              <a:rect l="l" t="t" r="r" b="b"/>
              <a:pathLst>
                <a:path w="147954" h="414654">
                  <a:moveTo>
                    <a:pt x="0" y="414528"/>
                  </a:moveTo>
                  <a:lnTo>
                    <a:pt x="147827" y="414528"/>
                  </a:lnTo>
                  <a:lnTo>
                    <a:pt x="147827" y="0"/>
                  </a:lnTo>
                  <a:lnTo>
                    <a:pt x="0" y="0"/>
                  </a:lnTo>
                  <a:lnTo>
                    <a:pt x="0" y="414528"/>
                  </a:lnTo>
                  <a:close/>
                </a:path>
              </a:pathLst>
            </a:custGeom>
            <a:ln w="9144">
              <a:solidFill>
                <a:srgbClr val="990033"/>
              </a:solidFill>
            </a:ln>
          </p:spPr>
          <p:txBody>
            <a:bodyPr wrap="square" lIns="0" tIns="0" rIns="0" bIns="0" rtlCol="0"/>
            <a:lstStyle/>
            <a:p>
              <a:endParaRPr/>
            </a:p>
          </p:txBody>
        </p:sp>
        <p:sp>
          <p:nvSpPr>
            <p:cNvPr id="150" name="object 84"/>
            <p:cNvSpPr/>
            <p:nvPr/>
          </p:nvSpPr>
          <p:spPr>
            <a:xfrm>
              <a:off x="5942076" y="5309615"/>
              <a:ext cx="147955" cy="551815"/>
            </a:xfrm>
            <a:custGeom>
              <a:avLst/>
              <a:gdLst/>
              <a:ahLst/>
              <a:cxnLst/>
              <a:rect l="l" t="t" r="r" b="b"/>
              <a:pathLst>
                <a:path w="147954" h="551814">
                  <a:moveTo>
                    <a:pt x="147827" y="0"/>
                  </a:moveTo>
                  <a:lnTo>
                    <a:pt x="0" y="0"/>
                  </a:lnTo>
                  <a:lnTo>
                    <a:pt x="0" y="551688"/>
                  </a:lnTo>
                  <a:lnTo>
                    <a:pt x="147827" y="551688"/>
                  </a:lnTo>
                  <a:lnTo>
                    <a:pt x="147827" y="0"/>
                  </a:lnTo>
                  <a:close/>
                </a:path>
              </a:pathLst>
            </a:custGeom>
            <a:solidFill>
              <a:srgbClr val="990033"/>
            </a:solidFill>
          </p:spPr>
          <p:txBody>
            <a:bodyPr wrap="square" lIns="0" tIns="0" rIns="0" bIns="0" rtlCol="0"/>
            <a:lstStyle/>
            <a:p>
              <a:endParaRPr/>
            </a:p>
          </p:txBody>
        </p:sp>
        <p:sp>
          <p:nvSpPr>
            <p:cNvPr id="151" name="object 85"/>
            <p:cNvSpPr/>
            <p:nvPr/>
          </p:nvSpPr>
          <p:spPr>
            <a:xfrm>
              <a:off x="5942076" y="5309615"/>
              <a:ext cx="147955" cy="551815"/>
            </a:xfrm>
            <a:custGeom>
              <a:avLst/>
              <a:gdLst/>
              <a:ahLst/>
              <a:cxnLst/>
              <a:rect l="l" t="t" r="r" b="b"/>
              <a:pathLst>
                <a:path w="147954" h="551814">
                  <a:moveTo>
                    <a:pt x="0" y="551688"/>
                  </a:moveTo>
                  <a:lnTo>
                    <a:pt x="147827" y="551688"/>
                  </a:lnTo>
                  <a:lnTo>
                    <a:pt x="147827" y="0"/>
                  </a:lnTo>
                  <a:lnTo>
                    <a:pt x="0" y="0"/>
                  </a:lnTo>
                  <a:lnTo>
                    <a:pt x="0" y="551688"/>
                  </a:lnTo>
                  <a:close/>
                </a:path>
              </a:pathLst>
            </a:custGeom>
            <a:ln w="9144">
              <a:solidFill>
                <a:srgbClr val="990033"/>
              </a:solidFill>
            </a:ln>
          </p:spPr>
          <p:txBody>
            <a:bodyPr wrap="square" lIns="0" tIns="0" rIns="0" bIns="0" rtlCol="0"/>
            <a:lstStyle/>
            <a:p>
              <a:endParaRPr/>
            </a:p>
          </p:txBody>
        </p:sp>
        <p:sp>
          <p:nvSpPr>
            <p:cNvPr id="152" name="object 86"/>
            <p:cNvSpPr/>
            <p:nvPr/>
          </p:nvSpPr>
          <p:spPr>
            <a:xfrm>
              <a:off x="6237732" y="5148071"/>
              <a:ext cx="147955" cy="713740"/>
            </a:xfrm>
            <a:custGeom>
              <a:avLst/>
              <a:gdLst/>
              <a:ahLst/>
              <a:cxnLst/>
              <a:rect l="l" t="t" r="r" b="b"/>
              <a:pathLst>
                <a:path w="147954" h="713739">
                  <a:moveTo>
                    <a:pt x="147827" y="0"/>
                  </a:moveTo>
                  <a:lnTo>
                    <a:pt x="0" y="0"/>
                  </a:lnTo>
                  <a:lnTo>
                    <a:pt x="0" y="713231"/>
                  </a:lnTo>
                  <a:lnTo>
                    <a:pt x="147827" y="713231"/>
                  </a:lnTo>
                  <a:lnTo>
                    <a:pt x="147827" y="0"/>
                  </a:lnTo>
                  <a:close/>
                </a:path>
              </a:pathLst>
            </a:custGeom>
            <a:solidFill>
              <a:srgbClr val="990033"/>
            </a:solidFill>
          </p:spPr>
          <p:txBody>
            <a:bodyPr wrap="square" lIns="0" tIns="0" rIns="0" bIns="0" rtlCol="0"/>
            <a:lstStyle/>
            <a:p>
              <a:endParaRPr/>
            </a:p>
          </p:txBody>
        </p:sp>
        <p:sp>
          <p:nvSpPr>
            <p:cNvPr id="153" name="object 87"/>
            <p:cNvSpPr/>
            <p:nvPr/>
          </p:nvSpPr>
          <p:spPr>
            <a:xfrm>
              <a:off x="6237732" y="5148071"/>
              <a:ext cx="147955" cy="713740"/>
            </a:xfrm>
            <a:custGeom>
              <a:avLst/>
              <a:gdLst/>
              <a:ahLst/>
              <a:cxnLst/>
              <a:rect l="l" t="t" r="r" b="b"/>
              <a:pathLst>
                <a:path w="147954" h="713739">
                  <a:moveTo>
                    <a:pt x="0" y="713231"/>
                  </a:moveTo>
                  <a:lnTo>
                    <a:pt x="147827" y="713231"/>
                  </a:lnTo>
                  <a:lnTo>
                    <a:pt x="147827" y="0"/>
                  </a:lnTo>
                  <a:lnTo>
                    <a:pt x="0" y="0"/>
                  </a:lnTo>
                  <a:lnTo>
                    <a:pt x="0" y="713231"/>
                  </a:lnTo>
                  <a:close/>
                </a:path>
              </a:pathLst>
            </a:custGeom>
            <a:ln w="9143">
              <a:solidFill>
                <a:srgbClr val="990033"/>
              </a:solidFill>
            </a:ln>
          </p:spPr>
          <p:txBody>
            <a:bodyPr wrap="square" lIns="0" tIns="0" rIns="0" bIns="0" rtlCol="0"/>
            <a:lstStyle/>
            <a:p>
              <a:endParaRPr/>
            </a:p>
          </p:txBody>
        </p:sp>
        <p:sp>
          <p:nvSpPr>
            <p:cNvPr id="154" name="object 88"/>
            <p:cNvSpPr/>
            <p:nvPr/>
          </p:nvSpPr>
          <p:spPr>
            <a:xfrm>
              <a:off x="6533388" y="4986527"/>
              <a:ext cx="147955" cy="875030"/>
            </a:xfrm>
            <a:custGeom>
              <a:avLst/>
              <a:gdLst/>
              <a:ahLst/>
              <a:cxnLst/>
              <a:rect l="l" t="t" r="r" b="b"/>
              <a:pathLst>
                <a:path w="147954" h="875029">
                  <a:moveTo>
                    <a:pt x="147827" y="0"/>
                  </a:moveTo>
                  <a:lnTo>
                    <a:pt x="0" y="0"/>
                  </a:lnTo>
                  <a:lnTo>
                    <a:pt x="0" y="874776"/>
                  </a:lnTo>
                  <a:lnTo>
                    <a:pt x="147827" y="874776"/>
                  </a:lnTo>
                  <a:lnTo>
                    <a:pt x="147827" y="0"/>
                  </a:lnTo>
                  <a:close/>
                </a:path>
              </a:pathLst>
            </a:custGeom>
            <a:solidFill>
              <a:srgbClr val="990033"/>
            </a:solidFill>
          </p:spPr>
          <p:txBody>
            <a:bodyPr wrap="square" lIns="0" tIns="0" rIns="0" bIns="0" rtlCol="0"/>
            <a:lstStyle/>
            <a:p>
              <a:endParaRPr/>
            </a:p>
          </p:txBody>
        </p:sp>
        <p:sp>
          <p:nvSpPr>
            <p:cNvPr id="155" name="object 89"/>
            <p:cNvSpPr/>
            <p:nvPr/>
          </p:nvSpPr>
          <p:spPr>
            <a:xfrm>
              <a:off x="6533388" y="4986527"/>
              <a:ext cx="147955" cy="875030"/>
            </a:xfrm>
            <a:custGeom>
              <a:avLst/>
              <a:gdLst/>
              <a:ahLst/>
              <a:cxnLst/>
              <a:rect l="l" t="t" r="r" b="b"/>
              <a:pathLst>
                <a:path w="147954" h="875029">
                  <a:moveTo>
                    <a:pt x="0" y="874776"/>
                  </a:moveTo>
                  <a:lnTo>
                    <a:pt x="147827" y="874776"/>
                  </a:lnTo>
                  <a:lnTo>
                    <a:pt x="147827" y="0"/>
                  </a:lnTo>
                  <a:lnTo>
                    <a:pt x="0" y="0"/>
                  </a:lnTo>
                  <a:lnTo>
                    <a:pt x="0" y="874776"/>
                  </a:lnTo>
                  <a:close/>
                </a:path>
              </a:pathLst>
            </a:custGeom>
            <a:ln w="9144">
              <a:solidFill>
                <a:srgbClr val="990033"/>
              </a:solidFill>
            </a:ln>
          </p:spPr>
          <p:txBody>
            <a:bodyPr wrap="square" lIns="0" tIns="0" rIns="0" bIns="0" rtlCol="0"/>
            <a:lstStyle/>
            <a:p>
              <a:endParaRPr/>
            </a:p>
          </p:txBody>
        </p:sp>
        <p:sp>
          <p:nvSpPr>
            <p:cNvPr id="156" name="object 90"/>
            <p:cNvSpPr/>
            <p:nvPr/>
          </p:nvSpPr>
          <p:spPr>
            <a:xfrm>
              <a:off x="6829044" y="4710683"/>
              <a:ext cx="149860" cy="1150620"/>
            </a:xfrm>
            <a:custGeom>
              <a:avLst/>
              <a:gdLst/>
              <a:ahLst/>
              <a:cxnLst/>
              <a:rect l="l" t="t" r="r" b="b"/>
              <a:pathLst>
                <a:path w="149859" h="1150620">
                  <a:moveTo>
                    <a:pt x="149351" y="0"/>
                  </a:moveTo>
                  <a:lnTo>
                    <a:pt x="0" y="0"/>
                  </a:lnTo>
                  <a:lnTo>
                    <a:pt x="0" y="1150619"/>
                  </a:lnTo>
                  <a:lnTo>
                    <a:pt x="149351" y="1150619"/>
                  </a:lnTo>
                  <a:lnTo>
                    <a:pt x="149351" y="0"/>
                  </a:lnTo>
                  <a:close/>
                </a:path>
              </a:pathLst>
            </a:custGeom>
            <a:solidFill>
              <a:srgbClr val="990033"/>
            </a:solidFill>
          </p:spPr>
          <p:txBody>
            <a:bodyPr wrap="square" lIns="0" tIns="0" rIns="0" bIns="0" rtlCol="0"/>
            <a:lstStyle/>
            <a:p>
              <a:endParaRPr/>
            </a:p>
          </p:txBody>
        </p:sp>
        <p:sp>
          <p:nvSpPr>
            <p:cNvPr id="157" name="object 91"/>
            <p:cNvSpPr/>
            <p:nvPr/>
          </p:nvSpPr>
          <p:spPr>
            <a:xfrm>
              <a:off x="6829044" y="4710683"/>
              <a:ext cx="149860" cy="1150620"/>
            </a:xfrm>
            <a:custGeom>
              <a:avLst/>
              <a:gdLst/>
              <a:ahLst/>
              <a:cxnLst/>
              <a:rect l="l" t="t" r="r" b="b"/>
              <a:pathLst>
                <a:path w="149859" h="1150620">
                  <a:moveTo>
                    <a:pt x="0" y="1150619"/>
                  </a:moveTo>
                  <a:lnTo>
                    <a:pt x="149351" y="1150619"/>
                  </a:lnTo>
                  <a:lnTo>
                    <a:pt x="149351" y="0"/>
                  </a:lnTo>
                  <a:lnTo>
                    <a:pt x="0" y="0"/>
                  </a:lnTo>
                  <a:lnTo>
                    <a:pt x="0" y="1150619"/>
                  </a:lnTo>
                  <a:close/>
                </a:path>
              </a:pathLst>
            </a:custGeom>
            <a:ln w="9144">
              <a:solidFill>
                <a:srgbClr val="990033"/>
              </a:solidFill>
            </a:ln>
          </p:spPr>
          <p:txBody>
            <a:bodyPr wrap="square" lIns="0" tIns="0" rIns="0" bIns="0" rtlCol="0"/>
            <a:lstStyle/>
            <a:p>
              <a:endParaRPr/>
            </a:p>
          </p:txBody>
        </p:sp>
        <p:sp>
          <p:nvSpPr>
            <p:cNvPr id="158" name="object 92"/>
            <p:cNvSpPr/>
            <p:nvPr/>
          </p:nvSpPr>
          <p:spPr>
            <a:xfrm>
              <a:off x="7126224" y="4710683"/>
              <a:ext cx="147955" cy="1150620"/>
            </a:xfrm>
            <a:custGeom>
              <a:avLst/>
              <a:gdLst/>
              <a:ahLst/>
              <a:cxnLst/>
              <a:rect l="l" t="t" r="r" b="b"/>
              <a:pathLst>
                <a:path w="147954" h="1150620">
                  <a:moveTo>
                    <a:pt x="147827" y="0"/>
                  </a:moveTo>
                  <a:lnTo>
                    <a:pt x="0" y="0"/>
                  </a:lnTo>
                  <a:lnTo>
                    <a:pt x="0" y="1150619"/>
                  </a:lnTo>
                  <a:lnTo>
                    <a:pt x="147827" y="1150619"/>
                  </a:lnTo>
                  <a:lnTo>
                    <a:pt x="147827" y="0"/>
                  </a:lnTo>
                  <a:close/>
                </a:path>
              </a:pathLst>
            </a:custGeom>
            <a:solidFill>
              <a:srgbClr val="990033"/>
            </a:solidFill>
          </p:spPr>
          <p:txBody>
            <a:bodyPr wrap="square" lIns="0" tIns="0" rIns="0" bIns="0" rtlCol="0"/>
            <a:lstStyle/>
            <a:p>
              <a:endParaRPr/>
            </a:p>
          </p:txBody>
        </p:sp>
        <p:sp>
          <p:nvSpPr>
            <p:cNvPr id="159" name="object 93"/>
            <p:cNvSpPr/>
            <p:nvPr/>
          </p:nvSpPr>
          <p:spPr>
            <a:xfrm>
              <a:off x="7126224" y="4710683"/>
              <a:ext cx="147955" cy="1150620"/>
            </a:xfrm>
            <a:custGeom>
              <a:avLst/>
              <a:gdLst/>
              <a:ahLst/>
              <a:cxnLst/>
              <a:rect l="l" t="t" r="r" b="b"/>
              <a:pathLst>
                <a:path w="147954" h="1150620">
                  <a:moveTo>
                    <a:pt x="0" y="1150619"/>
                  </a:moveTo>
                  <a:lnTo>
                    <a:pt x="147827" y="1150619"/>
                  </a:lnTo>
                  <a:lnTo>
                    <a:pt x="147827" y="0"/>
                  </a:lnTo>
                  <a:lnTo>
                    <a:pt x="0" y="0"/>
                  </a:lnTo>
                  <a:lnTo>
                    <a:pt x="0" y="1150619"/>
                  </a:lnTo>
                  <a:close/>
                </a:path>
              </a:pathLst>
            </a:custGeom>
            <a:ln w="9144">
              <a:solidFill>
                <a:srgbClr val="990033"/>
              </a:solidFill>
            </a:ln>
          </p:spPr>
          <p:txBody>
            <a:bodyPr wrap="square" lIns="0" tIns="0" rIns="0" bIns="0" rtlCol="0"/>
            <a:lstStyle/>
            <a:p>
              <a:endParaRPr/>
            </a:p>
          </p:txBody>
        </p:sp>
        <p:sp>
          <p:nvSpPr>
            <p:cNvPr id="160" name="object 94"/>
            <p:cNvSpPr/>
            <p:nvPr/>
          </p:nvSpPr>
          <p:spPr>
            <a:xfrm>
              <a:off x="7421880" y="4663439"/>
              <a:ext cx="147955" cy="1198245"/>
            </a:xfrm>
            <a:custGeom>
              <a:avLst/>
              <a:gdLst/>
              <a:ahLst/>
              <a:cxnLst/>
              <a:rect l="l" t="t" r="r" b="b"/>
              <a:pathLst>
                <a:path w="147954" h="1198245">
                  <a:moveTo>
                    <a:pt x="147827" y="0"/>
                  </a:moveTo>
                  <a:lnTo>
                    <a:pt x="0" y="0"/>
                  </a:lnTo>
                  <a:lnTo>
                    <a:pt x="0" y="1197864"/>
                  </a:lnTo>
                  <a:lnTo>
                    <a:pt x="147827" y="1197864"/>
                  </a:lnTo>
                  <a:lnTo>
                    <a:pt x="147827" y="0"/>
                  </a:lnTo>
                  <a:close/>
                </a:path>
              </a:pathLst>
            </a:custGeom>
            <a:solidFill>
              <a:srgbClr val="990033"/>
            </a:solidFill>
          </p:spPr>
          <p:txBody>
            <a:bodyPr wrap="square" lIns="0" tIns="0" rIns="0" bIns="0" rtlCol="0"/>
            <a:lstStyle/>
            <a:p>
              <a:endParaRPr/>
            </a:p>
          </p:txBody>
        </p:sp>
        <p:sp>
          <p:nvSpPr>
            <p:cNvPr id="161" name="object 95"/>
            <p:cNvSpPr/>
            <p:nvPr/>
          </p:nvSpPr>
          <p:spPr>
            <a:xfrm>
              <a:off x="7421880" y="4663439"/>
              <a:ext cx="147955" cy="1198245"/>
            </a:xfrm>
            <a:custGeom>
              <a:avLst/>
              <a:gdLst/>
              <a:ahLst/>
              <a:cxnLst/>
              <a:rect l="l" t="t" r="r" b="b"/>
              <a:pathLst>
                <a:path w="147954" h="1198245">
                  <a:moveTo>
                    <a:pt x="0" y="1197864"/>
                  </a:moveTo>
                  <a:lnTo>
                    <a:pt x="147827" y="1197864"/>
                  </a:lnTo>
                  <a:lnTo>
                    <a:pt x="147827" y="0"/>
                  </a:lnTo>
                  <a:lnTo>
                    <a:pt x="0" y="0"/>
                  </a:lnTo>
                  <a:lnTo>
                    <a:pt x="0" y="1197864"/>
                  </a:lnTo>
                  <a:close/>
                </a:path>
              </a:pathLst>
            </a:custGeom>
            <a:ln w="9144">
              <a:solidFill>
                <a:srgbClr val="990033"/>
              </a:solidFill>
            </a:ln>
          </p:spPr>
          <p:txBody>
            <a:bodyPr wrap="square" lIns="0" tIns="0" rIns="0" bIns="0" rtlCol="0"/>
            <a:lstStyle/>
            <a:p>
              <a:endParaRPr/>
            </a:p>
          </p:txBody>
        </p:sp>
        <p:sp>
          <p:nvSpPr>
            <p:cNvPr id="162" name="object 96"/>
            <p:cNvSpPr/>
            <p:nvPr/>
          </p:nvSpPr>
          <p:spPr>
            <a:xfrm>
              <a:off x="7717536" y="4571999"/>
              <a:ext cx="149860" cy="1289685"/>
            </a:xfrm>
            <a:custGeom>
              <a:avLst/>
              <a:gdLst/>
              <a:ahLst/>
              <a:cxnLst/>
              <a:rect l="l" t="t" r="r" b="b"/>
              <a:pathLst>
                <a:path w="149859" h="1289685">
                  <a:moveTo>
                    <a:pt x="149351" y="0"/>
                  </a:moveTo>
                  <a:lnTo>
                    <a:pt x="0" y="0"/>
                  </a:lnTo>
                  <a:lnTo>
                    <a:pt x="0" y="1289304"/>
                  </a:lnTo>
                  <a:lnTo>
                    <a:pt x="149351" y="1289304"/>
                  </a:lnTo>
                  <a:lnTo>
                    <a:pt x="149351" y="0"/>
                  </a:lnTo>
                  <a:close/>
                </a:path>
              </a:pathLst>
            </a:custGeom>
            <a:solidFill>
              <a:srgbClr val="990033"/>
            </a:solidFill>
          </p:spPr>
          <p:txBody>
            <a:bodyPr wrap="square" lIns="0" tIns="0" rIns="0" bIns="0" rtlCol="0"/>
            <a:lstStyle/>
            <a:p>
              <a:endParaRPr/>
            </a:p>
          </p:txBody>
        </p:sp>
        <p:sp>
          <p:nvSpPr>
            <p:cNvPr id="163" name="object 97"/>
            <p:cNvSpPr/>
            <p:nvPr/>
          </p:nvSpPr>
          <p:spPr>
            <a:xfrm>
              <a:off x="7717536" y="4571999"/>
              <a:ext cx="149860" cy="1289685"/>
            </a:xfrm>
            <a:custGeom>
              <a:avLst/>
              <a:gdLst/>
              <a:ahLst/>
              <a:cxnLst/>
              <a:rect l="l" t="t" r="r" b="b"/>
              <a:pathLst>
                <a:path w="149859" h="1289685">
                  <a:moveTo>
                    <a:pt x="0" y="1289304"/>
                  </a:moveTo>
                  <a:lnTo>
                    <a:pt x="149351" y="1289304"/>
                  </a:lnTo>
                  <a:lnTo>
                    <a:pt x="149351" y="0"/>
                  </a:lnTo>
                  <a:lnTo>
                    <a:pt x="0" y="0"/>
                  </a:lnTo>
                  <a:lnTo>
                    <a:pt x="0" y="1289304"/>
                  </a:lnTo>
                  <a:close/>
                </a:path>
              </a:pathLst>
            </a:custGeom>
            <a:ln w="9144">
              <a:solidFill>
                <a:srgbClr val="990033"/>
              </a:solidFill>
            </a:ln>
          </p:spPr>
          <p:txBody>
            <a:bodyPr wrap="square" lIns="0" tIns="0" rIns="0" bIns="0" rtlCol="0"/>
            <a:lstStyle/>
            <a:p>
              <a:endParaRPr/>
            </a:p>
          </p:txBody>
        </p:sp>
        <p:sp>
          <p:nvSpPr>
            <p:cNvPr id="164" name="object 98"/>
            <p:cNvSpPr/>
            <p:nvPr/>
          </p:nvSpPr>
          <p:spPr>
            <a:xfrm>
              <a:off x="8014716" y="4617719"/>
              <a:ext cx="147955" cy="1243965"/>
            </a:xfrm>
            <a:custGeom>
              <a:avLst/>
              <a:gdLst/>
              <a:ahLst/>
              <a:cxnLst/>
              <a:rect l="l" t="t" r="r" b="b"/>
              <a:pathLst>
                <a:path w="147954" h="1243964">
                  <a:moveTo>
                    <a:pt x="147827" y="0"/>
                  </a:moveTo>
                  <a:lnTo>
                    <a:pt x="0" y="0"/>
                  </a:lnTo>
                  <a:lnTo>
                    <a:pt x="0" y="1243583"/>
                  </a:lnTo>
                  <a:lnTo>
                    <a:pt x="147827" y="1243583"/>
                  </a:lnTo>
                  <a:lnTo>
                    <a:pt x="147827" y="0"/>
                  </a:lnTo>
                  <a:close/>
                </a:path>
              </a:pathLst>
            </a:custGeom>
            <a:solidFill>
              <a:srgbClr val="990033"/>
            </a:solidFill>
          </p:spPr>
          <p:txBody>
            <a:bodyPr wrap="square" lIns="0" tIns="0" rIns="0" bIns="0" rtlCol="0"/>
            <a:lstStyle/>
            <a:p>
              <a:endParaRPr/>
            </a:p>
          </p:txBody>
        </p:sp>
        <p:sp>
          <p:nvSpPr>
            <p:cNvPr id="165" name="object 99"/>
            <p:cNvSpPr/>
            <p:nvPr/>
          </p:nvSpPr>
          <p:spPr>
            <a:xfrm>
              <a:off x="8014716" y="4617719"/>
              <a:ext cx="147955" cy="1243965"/>
            </a:xfrm>
            <a:custGeom>
              <a:avLst/>
              <a:gdLst/>
              <a:ahLst/>
              <a:cxnLst/>
              <a:rect l="l" t="t" r="r" b="b"/>
              <a:pathLst>
                <a:path w="147954" h="1243964">
                  <a:moveTo>
                    <a:pt x="0" y="1243583"/>
                  </a:moveTo>
                  <a:lnTo>
                    <a:pt x="147827" y="1243583"/>
                  </a:lnTo>
                  <a:lnTo>
                    <a:pt x="147827" y="0"/>
                  </a:lnTo>
                  <a:lnTo>
                    <a:pt x="0" y="0"/>
                  </a:lnTo>
                  <a:lnTo>
                    <a:pt x="0" y="1243583"/>
                  </a:lnTo>
                  <a:close/>
                </a:path>
              </a:pathLst>
            </a:custGeom>
            <a:ln w="9144">
              <a:solidFill>
                <a:srgbClr val="990033"/>
              </a:solidFill>
            </a:ln>
          </p:spPr>
          <p:txBody>
            <a:bodyPr wrap="square" lIns="0" tIns="0" rIns="0" bIns="0" rtlCol="0"/>
            <a:lstStyle/>
            <a:p>
              <a:endParaRPr/>
            </a:p>
          </p:txBody>
        </p:sp>
        <p:sp>
          <p:nvSpPr>
            <p:cNvPr id="166" name="object 100"/>
            <p:cNvSpPr/>
            <p:nvPr/>
          </p:nvSpPr>
          <p:spPr>
            <a:xfrm>
              <a:off x="8310372" y="4625339"/>
              <a:ext cx="147955" cy="1236345"/>
            </a:xfrm>
            <a:custGeom>
              <a:avLst/>
              <a:gdLst/>
              <a:ahLst/>
              <a:cxnLst/>
              <a:rect l="l" t="t" r="r" b="b"/>
              <a:pathLst>
                <a:path w="147954" h="1236345">
                  <a:moveTo>
                    <a:pt x="147827" y="0"/>
                  </a:moveTo>
                  <a:lnTo>
                    <a:pt x="0" y="0"/>
                  </a:lnTo>
                  <a:lnTo>
                    <a:pt x="0" y="1235964"/>
                  </a:lnTo>
                  <a:lnTo>
                    <a:pt x="147827" y="1235964"/>
                  </a:lnTo>
                  <a:lnTo>
                    <a:pt x="147827" y="0"/>
                  </a:lnTo>
                  <a:close/>
                </a:path>
              </a:pathLst>
            </a:custGeom>
            <a:solidFill>
              <a:srgbClr val="990033"/>
            </a:solidFill>
          </p:spPr>
          <p:txBody>
            <a:bodyPr wrap="square" lIns="0" tIns="0" rIns="0" bIns="0" rtlCol="0"/>
            <a:lstStyle/>
            <a:p>
              <a:endParaRPr/>
            </a:p>
          </p:txBody>
        </p:sp>
        <p:sp>
          <p:nvSpPr>
            <p:cNvPr id="167" name="object 101"/>
            <p:cNvSpPr/>
            <p:nvPr/>
          </p:nvSpPr>
          <p:spPr>
            <a:xfrm>
              <a:off x="8310372" y="4625339"/>
              <a:ext cx="147955" cy="1236345"/>
            </a:xfrm>
            <a:custGeom>
              <a:avLst/>
              <a:gdLst/>
              <a:ahLst/>
              <a:cxnLst/>
              <a:rect l="l" t="t" r="r" b="b"/>
              <a:pathLst>
                <a:path w="147954" h="1236345">
                  <a:moveTo>
                    <a:pt x="0" y="1235964"/>
                  </a:moveTo>
                  <a:lnTo>
                    <a:pt x="147827" y="1235964"/>
                  </a:lnTo>
                  <a:lnTo>
                    <a:pt x="147827" y="0"/>
                  </a:lnTo>
                  <a:lnTo>
                    <a:pt x="0" y="0"/>
                  </a:lnTo>
                  <a:lnTo>
                    <a:pt x="0" y="1235964"/>
                  </a:lnTo>
                  <a:close/>
                </a:path>
              </a:pathLst>
            </a:custGeom>
            <a:ln w="9144">
              <a:solidFill>
                <a:srgbClr val="990033"/>
              </a:solidFill>
            </a:ln>
          </p:spPr>
          <p:txBody>
            <a:bodyPr wrap="square" lIns="0" tIns="0" rIns="0" bIns="0" rtlCol="0"/>
            <a:lstStyle/>
            <a:p>
              <a:endParaRPr/>
            </a:p>
          </p:txBody>
        </p:sp>
        <p:sp>
          <p:nvSpPr>
            <p:cNvPr id="168" name="object 102"/>
            <p:cNvSpPr/>
            <p:nvPr/>
          </p:nvSpPr>
          <p:spPr>
            <a:xfrm>
              <a:off x="8606028" y="4636007"/>
              <a:ext cx="147955" cy="1225550"/>
            </a:xfrm>
            <a:custGeom>
              <a:avLst/>
              <a:gdLst/>
              <a:ahLst/>
              <a:cxnLst/>
              <a:rect l="l" t="t" r="r" b="b"/>
              <a:pathLst>
                <a:path w="147954" h="1225550">
                  <a:moveTo>
                    <a:pt x="147827" y="0"/>
                  </a:moveTo>
                  <a:lnTo>
                    <a:pt x="0" y="0"/>
                  </a:lnTo>
                  <a:lnTo>
                    <a:pt x="0" y="1225296"/>
                  </a:lnTo>
                  <a:lnTo>
                    <a:pt x="147827" y="1225296"/>
                  </a:lnTo>
                  <a:lnTo>
                    <a:pt x="147827" y="0"/>
                  </a:lnTo>
                  <a:close/>
                </a:path>
              </a:pathLst>
            </a:custGeom>
            <a:solidFill>
              <a:srgbClr val="990033"/>
            </a:solidFill>
          </p:spPr>
          <p:txBody>
            <a:bodyPr wrap="square" lIns="0" tIns="0" rIns="0" bIns="0" rtlCol="0"/>
            <a:lstStyle/>
            <a:p>
              <a:endParaRPr/>
            </a:p>
          </p:txBody>
        </p:sp>
        <p:sp>
          <p:nvSpPr>
            <p:cNvPr id="169" name="object 103"/>
            <p:cNvSpPr/>
            <p:nvPr/>
          </p:nvSpPr>
          <p:spPr>
            <a:xfrm>
              <a:off x="8606028" y="4636007"/>
              <a:ext cx="147955" cy="1225550"/>
            </a:xfrm>
            <a:custGeom>
              <a:avLst/>
              <a:gdLst/>
              <a:ahLst/>
              <a:cxnLst/>
              <a:rect l="l" t="t" r="r" b="b"/>
              <a:pathLst>
                <a:path w="147954" h="1225550">
                  <a:moveTo>
                    <a:pt x="0" y="1225296"/>
                  </a:moveTo>
                  <a:lnTo>
                    <a:pt x="147827" y="1225296"/>
                  </a:lnTo>
                  <a:lnTo>
                    <a:pt x="147827" y="0"/>
                  </a:lnTo>
                  <a:lnTo>
                    <a:pt x="0" y="0"/>
                  </a:lnTo>
                  <a:lnTo>
                    <a:pt x="0" y="1225296"/>
                  </a:lnTo>
                  <a:close/>
                </a:path>
              </a:pathLst>
            </a:custGeom>
            <a:ln w="9144">
              <a:solidFill>
                <a:srgbClr val="990033"/>
              </a:solidFill>
            </a:ln>
          </p:spPr>
          <p:txBody>
            <a:bodyPr wrap="square" lIns="0" tIns="0" rIns="0" bIns="0" rtlCol="0"/>
            <a:lstStyle/>
            <a:p>
              <a:endParaRPr/>
            </a:p>
          </p:txBody>
        </p:sp>
        <p:sp>
          <p:nvSpPr>
            <p:cNvPr id="170" name="object 104"/>
            <p:cNvSpPr/>
            <p:nvPr/>
          </p:nvSpPr>
          <p:spPr>
            <a:xfrm>
              <a:off x="4978908" y="5861303"/>
              <a:ext cx="3850004" cy="0"/>
            </a:xfrm>
            <a:custGeom>
              <a:avLst/>
              <a:gdLst/>
              <a:ahLst/>
              <a:cxnLst/>
              <a:rect l="l" t="t" r="r" b="b"/>
              <a:pathLst>
                <a:path w="3850004">
                  <a:moveTo>
                    <a:pt x="0" y="0"/>
                  </a:moveTo>
                  <a:lnTo>
                    <a:pt x="3849623" y="0"/>
                  </a:lnTo>
                </a:path>
              </a:pathLst>
            </a:custGeom>
            <a:ln w="9144">
              <a:solidFill>
                <a:srgbClr val="D9D9D9"/>
              </a:solidFill>
            </a:ln>
          </p:spPr>
          <p:txBody>
            <a:bodyPr wrap="square" lIns="0" tIns="0" rIns="0" bIns="0" rtlCol="0"/>
            <a:lstStyle/>
            <a:p>
              <a:endParaRPr/>
            </a:p>
          </p:txBody>
        </p:sp>
      </p:grpSp>
      <p:sp>
        <p:nvSpPr>
          <p:cNvPr id="171" name="object 105"/>
          <p:cNvSpPr txBox="1"/>
          <p:nvPr/>
        </p:nvSpPr>
        <p:spPr>
          <a:xfrm>
            <a:off x="5070475" y="5348096"/>
            <a:ext cx="1174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13</a:t>
            </a:r>
            <a:endParaRPr sz="900">
              <a:latin typeface="Candara"/>
              <a:cs typeface="Candara"/>
            </a:endParaRPr>
          </a:p>
        </p:txBody>
      </p:sp>
      <p:sp>
        <p:nvSpPr>
          <p:cNvPr id="172" name="object 106"/>
          <p:cNvSpPr txBox="1"/>
          <p:nvPr/>
        </p:nvSpPr>
        <p:spPr>
          <a:xfrm>
            <a:off x="5361813" y="5278882"/>
            <a:ext cx="12382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16</a:t>
            </a:r>
            <a:endParaRPr sz="900">
              <a:latin typeface="Candara"/>
              <a:cs typeface="Candara"/>
            </a:endParaRPr>
          </a:p>
        </p:txBody>
      </p:sp>
      <p:sp>
        <p:nvSpPr>
          <p:cNvPr id="173" name="object 107"/>
          <p:cNvSpPr txBox="1"/>
          <p:nvPr/>
        </p:nvSpPr>
        <p:spPr>
          <a:xfrm>
            <a:off x="5658103" y="5232908"/>
            <a:ext cx="12509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18</a:t>
            </a:r>
            <a:endParaRPr sz="900">
              <a:latin typeface="Candara"/>
              <a:cs typeface="Candara"/>
            </a:endParaRPr>
          </a:p>
        </p:txBody>
      </p:sp>
      <p:sp>
        <p:nvSpPr>
          <p:cNvPr id="174" name="object 108"/>
          <p:cNvSpPr txBox="1"/>
          <p:nvPr/>
        </p:nvSpPr>
        <p:spPr>
          <a:xfrm>
            <a:off x="5946775" y="5094478"/>
            <a:ext cx="14224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404040"/>
                </a:solidFill>
                <a:latin typeface="Candara"/>
                <a:cs typeface="Candara"/>
              </a:rPr>
              <a:t>24</a:t>
            </a:r>
            <a:endParaRPr sz="900">
              <a:latin typeface="Candara"/>
              <a:cs typeface="Candara"/>
            </a:endParaRPr>
          </a:p>
        </p:txBody>
      </p:sp>
      <p:sp>
        <p:nvSpPr>
          <p:cNvPr id="175" name="object 109"/>
          <p:cNvSpPr txBox="1"/>
          <p:nvPr/>
        </p:nvSpPr>
        <p:spPr>
          <a:xfrm>
            <a:off x="6255258" y="4933315"/>
            <a:ext cx="116839"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31</a:t>
            </a:r>
            <a:endParaRPr sz="900">
              <a:latin typeface="Candara"/>
              <a:cs typeface="Candara"/>
            </a:endParaRPr>
          </a:p>
        </p:txBody>
      </p:sp>
      <p:sp>
        <p:nvSpPr>
          <p:cNvPr id="176" name="object 110"/>
          <p:cNvSpPr txBox="1"/>
          <p:nvPr/>
        </p:nvSpPr>
        <p:spPr>
          <a:xfrm>
            <a:off x="6538976" y="4772025"/>
            <a:ext cx="139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38</a:t>
            </a:r>
            <a:endParaRPr sz="900">
              <a:latin typeface="Candara"/>
              <a:cs typeface="Candara"/>
            </a:endParaRPr>
          </a:p>
        </p:txBody>
      </p:sp>
      <p:sp>
        <p:nvSpPr>
          <p:cNvPr id="177" name="object 111"/>
          <p:cNvSpPr txBox="1"/>
          <p:nvPr/>
        </p:nvSpPr>
        <p:spPr>
          <a:xfrm>
            <a:off x="6835267" y="4495545"/>
            <a:ext cx="435609" cy="162560"/>
          </a:xfrm>
          <a:prstGeom prst="rect">
            <a:avLst/>
          </a:prstGeom>
        </p:spPr>
        <p:txBody>
          <a:bodyPr vert="horz" wrap="square" lIns="0" tIns="12700" rIns="0" bIns="0" rtlCol="0">
            <a:spAutoFit/>
          </a:bodyPr>
          <a:lstStyle/>
          <a:p>
            <a:pPr marL="12700">
              <a:lnSpc>
                <a:spcPct val="100000"/>
              </a:lnSpc>
              <a:spcBef>
                <a:spcPts val="100"/>
              </a:spcBef>
              <a:tabLst>
                <a:tab pos="308610" algn="l"/>
              </a:tabLst>
            </a:pPr>
            <a:r>
              <a:rPr sz="900" b="1" spc="-10" dirty="0">
                <a:solidFill>
                  <a:srgbClr val="404040"/>
                </a:solidFill>
                <a:latin typeface="Candara"/>
                <a:cs typeface="Candara"/>
              </a:rPr>
              <a:t>5</a:t>
            </a:r>
            <a:r>
              <a:rPr sz="900" b="1" dirty="0">
                <a:solidFill>
                  <a:srgbClr val="404040"/>
                </a:solidFill>
                <a:latin typeface="Candara"/>
                <a:cs typeface="Candara"/>
              </a:rPr>
              <a:t>0	</a:t>
            </a:r>
            <a:r>
              <a:rPr sz="900" b="1" spc="-10" dirty="0">
                <a:solidFill>
                  <a:srgbClr val="404040"/>
                </a:solidFill>
                <a:latin typeface="Candara"/>
                <a:cs typeface="Candara"/>
              </a:rPr>
              <a:t>50</a:t>
            </a:r>
            <a:endParaRPr sz="900">
              <a:latin typeface="Candara"/>
              <a:cs typeface="Candara"/>
            </a:endParaRPr>
          </a:p>
        </p:txBody>
      </p:sp>
      <p:sp>
        <p:nvSpPr>
          <p:cNvPr id="178" name="object 112"/>
          <p:cNvSpPr txBox="1"/>
          <p:nvPr/>
        </p:nvSpPr>
        <p:spPr>
          <a:xfrm>
            <a:off x="7430516" y="4449571"/>
            <a:ext cx="13335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404040"/>
                </a:solidFill>
                <a:latin typeface="Candara"/>
                <a:cs typeface="Candara"/>
              </a:rPr>
              <a:t>52</a:t>
            </a:r>
            <a:endParaRPr sz="900">
              <a:latin typeface="Candara"/>
              <a:cs typeface="Candara"/>
            </a:endParaRPr>
          </a:p>
        </p:txBody>
      </p:sp>
      <p:sp>
        <p:nvSpPr>
          <p:cNvPr id="179" name="object 113"/>
          <p:cNvSpPr txBox="1"/>
          <p:nvPr/>
        </p:nvSpPr>
        <p:spPr>
          <a:xfrm>
            <a:off x="7723758" y="4357242"/>
            <a:ext cx="1390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404040"/>
                </a:solidFill>
                <a:latin typeface="Candara"/>
                <a:cs typeface="Candara"/>
              </a:rPr>
              <a:t>56</a:t>
            </a:r>
            <a:endParaRPr sz="900">
              <a:latin typeface="Candara"/>
              <a:cs typeface="Candara"/>
            </a:endParaRPr>
          </a:p>
        </p:txBody>
      </p:sp>
      <p:sp>
        <p:nvSpPr>
          <p:cNvPr id="180" name="object 114"/>
          <p:cNvSpPr txBox="1"/>
          <p:nvPr/>
        </p:nvSpPr>
        <p:spPr>
          <a:xfrm>
            <a:off x="8020050" y="4403217"/>
            <a:ext cx="13970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404040"/>
                </a:solidFill>
                <a:latin typeface="Candara"/>
                <a:cs typeface="Candara"/>
              </a:rPr>
              <a:t>54</a:t>
            </a:r>
            <a:endParaRPr sz="900">
              <a:latin typeface="Candara"/>
              <a:cs typeface="Candara"/>
            </a:endParaRPr>
          </a:p>
        </p:txBody>
      </p:sp>
      <p:sp>
        <p:nvSpPr>
          <p:cNvPr id="181" name="object 115"/>
          <p:cNvSpPr txBox="1"/>
          <p:nvPr/>
        </p:nvSpPr>
        <p:spPr>
          <a:xfrm>
            <a:off x="8315959" y="4410582"/>
            <a:ext cx="13970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404040"/>
                </a:solidFill>
                <a:latin typeface="Candara"/>
                <a:cs typeface="Candara"/>
              </a:rPr>
              <a:t>54</a:t>
            </a:r>
            <a:endParaRPr sz="900">
              <a:latin typeface="Candara"/>
              <a:cs typeface="Candara"/>
            </a:endParaRPr>
          </a:p>
        </p:txBody>
      </p:sp>
      <p:sp>
        <p:nvSpPr>
          <p:cNvPr id="182" name="object 116"/>
          <p:cNvSpPr txBox="1"/>
          <p:nvPr/>
        </p:nvSpPr>
        <p:spPr>
          <a:xfrm>
            <a:off x="8616822" y="4420870"/>
            <a:ext cx="1320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404040"/>
                </a:solidFill>
                <a:latin typeface="Candara"/>
                <a:cs typeface="Candara"/>
              </a:rPr>
              <a:t>53</a:t>
            </a:r>
            <a:endParaRPr sz="900">
              <a:latin typeface="Candara"/>
              <a:cs typeface="Candara"/>
            </a:endParaRPr>
          </a:p>
        </p:txBody>
      </p:sp>
      <p:sp>
        <p:nvSpPr>
          <p:cNvPr id="183" name="object 117"/>
          <p:cNvSpPr txBox="1"/>
          <p:nvPr/>
        </p:nvSpPr>
        <p:spPr>
          <a:xfrm>
            <a:off x="4713859" y="4298594"/>
            <a:ext cx="162560" cy="1638935"/>
          </a:xfrm>
          <a:prstGeom prst="rect">
            <a:avLst/>
          </a:prstGeom>
        </p:spPr>
        <p:txBody>
          <a:bodyPr vert="horz" wrap="square" lIns="0" tIns="90805" rIns="0" bIns="0" rtlCol="0">
            <a:spAutoFit/>
          </a:bodyPr>
          <a:lstStyle/>
          <a:p>
            <a:pPr marR="5715" algn="r">
              <a:lnSpc>
                <a:spcPct val="100000"/>
              </a:lnSpc>
              <a:spcBef>
                <a:spcPts val="715"/>
              </a:spcBef>
            </a:pPr>
            <a:r>
              <a:rPr sz="1000" b="1" spc="-5" dirty="0">
                <a:solidFill>
                  <a:srgbClr val="585858"/>
                </a:solidFill>
                <a:latin typeface="Candara"/>
                <a:cs typeface="Candara"/>
              </a:rPr>
              <a:t>60</a:t>
            </a:r>
            <a:endParaRPr sz="1000">
              <a:latin typeface="Candara"/>
              <a:cs typeface="Candara"/>
            </a:endParaRPr>
          </a:p>
          <a:p>
            <a:pPr marR="6985" algn="r">
              <a:lnSpc>
                <a:spcPct val="100000"/>
              </a:lnSpc>
              <a:spcBef>
                <a:spcPts val="615"/>
              </a:spcBef>
            </a:pPr>
            <a:r>
              <a:rPr sz="1000" b="1" spc="-10" dirty="0">
                <a:solidFill>
                  <a:srgbClr val="585858"/>
                </a:solidFill>
                <a:latin typeface="Candara"/>
                <a:cs typeface="Candara"/>
              </a:rPr>
              <a:t>50</a:t>
            </a:r>
            <a:endParaRPr sz="1000">
              <a:latin typeface="Candara"/>
              <a:cs typeface="Candara"/>
            </a:endParaRPr>
          </a:p>
          <a:p>
            <a:pPr marR="5080" algn="r">
              <a:lnSpc>
                <a:spcPct val="100000"/>
              </a:lnSpc>
              <a:spcBef>
                <a:spcPts val="615"/>
              </a:spcBef>
            </a:pPr>
            <a:r>
              <a:rPr sz="1000" b="1" dirty="0">
                <a:solidFill>
                  <a:srgbClr val="585858"/>
                </a:solidFill>
                <a:latin typeface="Candara"/>
                <a:cs typeface="Candara"/>
              </a:rPr>
              <a:t>40</a:t>
            </a:r>
            <a:endParaRPr sz="1000">
              <a:latin typeface="Candara"/>
              <a:cs typeface="Candara"/>
            </a:endParaRPr>
          </a:p>
          <a:p>
            <a:pPr marR="6350" algn="r">
              <a:lnSpc>
                <a:spcPct val="100000"/>
              </a:lnSpc>
              <a:spcBef>
                <a:spcPts val="610"/>
              </a:spcBef>
            </a:pPr>
            <a:r>
              <a:rPr sz="1000" b="1" spc="-10" dirty="0">
                <a:solidFill>
                  <a:srgbClr val="585858"/>
                </a:solidFill>
                <a:latin typeface="Candara"/>
                <a:cs typeface="Candara"/>
              </a:rPr>
              <a:t>30</a:t>
            </a:r>
            <a:endParaRPr sz="1000">
              <a:latin typeface="Candara"/>
              <a:cs typeface="Candara"/>
            </a:endParaRPr>
          </a:p>
          <a:p>
            <a:pPr marR="5715" algn="r">
              <a:lnSpc>
                <a:spcPct val="100000"/>
              </a:lnSpc>
              <a:spcBef>
                <a:spcPts val="615"/>
              </a:spcBef>
            </a:pPr>
            <a:r>
              <a:rPr sz="1000" b="1" spc="-5" dirty="0">
                <a:solidFill>
                  <a:srgbClr val="585858"/>
                </a:solidFill>
                <a:latin typeface="Candara"/>
                <a:cs typeface="Candara"/>
              </a:rPr>
              <a:t>20</a:t>
            </a:r>
            <a:endParaRPr sz="1000">
              <a:latin typeface="Candara"/>
              <a:cs typeface="Candara"/>
            </a:endParaRPr>
          </a:p>
          <a:p>
            <a:pPr marR="5715" algn="r">
              <a:lnSpc>
                <a:spcPct val="100000"/>
              </a:lnSpc>
              <a:spcBef>
                <a:spcPts val="615"/>
              </a:spcBef>
            </a:pPr>
            <a:r>
              <a:rPr sz="1000" b="1" spc="-5" dirty="0">
                <a:solidFill>
                  <a:srgbClr val="585858"/>
                </a:solidFill>
                <a:latin typeface="Candara"/>
                <a:cs typeface="Candara"/>
              </a:rPr>
              <a:t>10</a:t>
            </a:r>
            <a:endParaRPr sz="1000">
              <a:latin typeface="Candara"/>
              <a:cs typeface="Candara"/>
            </a:endParaRPr>
          </a:p>
          <a:p>
            <a:pPr marR="5715" algn="r">
              <a:lnSpc>
                <a:spcPct val="100000"/>
              </a:lnSpc>
              <a:spcBef>
                <a:spcPts val="615"/>
              </a:spcBef>
            </a:pPr>
            <a:r>
              <a:rPr sz="1000" b="1" spc="-5" dirty="0">
                <a:solidFill>
                  <a:srgbClr val="585858"/>
                </a:solidFill>
                <a:latin typeface="Candara"/>
                <a:cs typeface="Candara"/>
              </a:rPr>
              <a:t>0</a:t>
            </a:r>
            <a:endParaRPr sz="1000">
              <a:latin typeface="Candara"/>
              <a:cs typeface="Candara"/>
            </a:endParaRPr>
          </a:p>
        </p:txBody>
      </p:sp>
      <p:sp>
        <p:nvSpPr>
          <p:cNvPr id="184" name="object 118"/>
          <p:cNvSpPr txBox="1"/>
          <p:nvPr/>
        </p:nvSpPr>
        <p:spPr>
          <a:xfrm>
            <a:off x="5025897" y="5903772"/>
            <a:ext cx="3808095" cy="132080"/>
          </a:xfrm>
          <a:prstGeom prst="rect">
            <a:avLst/>
          </a:prstGeom>
        </p:spPr>
        <p:txBody>
          <a:bodyPr vert="horz" wrap="square" lIns="0" tIns="12065" rIns="0" bIns="0" rtlCol="0">
            <a:spAutoFit/>
          </a:bodyPr>
          <a:lstStyle/>
          <a:p>
            <a:pPr marL="12700">
              <a:lnSpc>
                <a:spcPct val="100000"/>
              </a:lnSpc>
              <a:spcBef>
                <a:spcPts val="95"/>
              </a:spcBef>
              <a:tabLst>
                <a:tab pos="1804035" algn="l"/>
                <a:tab pos="2094230" algn="l"/>
                <a:tab pos="2390775" algn="l"/>
                <a:tab pos="2684145" algn="l"/>
                <a:tab pos="2983230" algn="l"/>
              </a:tabLst>
            </a:pPr>
            <a:r>
              <a:rPr sz="700" b="1" spc="-5" dirty="0">
                <a:solidFill>
                  <a:srgbClr val="585858"/>
                </a:solidFill>
                <a:latin typeface="Candara"/>
                <a:cs typeface="Candara"/>
              </a:rPr>
              <a:t>2005      2006      2007     </a:t>
            </a:r>
            <a:r>
              <a:rPr sz="700" b="1" spc="100" dirty="0">
                <a:solidFill>
                  <a:srgbClr val="585858"/>
                </a:solidFill>
                <a:latin typeface="Candara"/>
                <a:cs typeface="Candara"/>
              </a:rPr>
              <a:t> </a:t>
            </a:r>
            <a:r>
              <a:rPr sz="700" b="1" spc="-5" dirty="0">
                <a:solidFill>
                  <a:srgbClr val="585858"/>
                </a:solidFill>
                <a:latin typeface="Candara"/>
                <a:cs typeface="Candara"/>
              </a:rPr>
              <a:t>2008      2009     </a:t>
            </a:r>
            <a:r>
              <a:rPr sz="700" b="1" spc="75" dirty="0">
                <a:solidFill>
                  <a:srgbClr val="585858"/>
                </a:solidFill>
                <a:latin typeface="Candara"/>
                <a:cs typeface="Candara"/>
              </a:rPr>
              <a:t> </a:t>
            </a:r>
            <a:r>
              <a:rPr sz="700" b="1" spc="-5" dirty="0">
                <a:solidFill>
                  <a:srgbClr val="585858"/>
                </a:solidFill>
                <a:latin typeface="Candara"/>
                <a:cs typeface="Candara"/>
              </a:rPr>
              <a:t>2010	2011	2012	2013	2014	2015 2016 - I 2016 -</a:t>
            </a:r>
            <a:r>
              <a:rPr sz="700" b="1" spc="35" dirty="0">
                <a:solidFill>
                  <a:srgbClr val="585858"/>
                </a:solidFill>
                <a:latin typeface="Candara"/>
                <a:cs typeface="Candara"/>
              </a:rPr>
              <a:t> </a:t>
            </a:r>
            <a:r>
              <a:rPr sz="700" b="1" spc="-5" dirty="0">
                <a:solidFill>
                  <a:srgbClr val="585858"/>
                </a:solidFill>
                <a:latin typeface="Candara"/>
                <a:cs typeface="Candara"/>
              </a:rPr>
              <a:t>II</a:t>
            </a:r>
            <a:endParaRPr sz="700">
              <a:latin typeface="Candara"/>
              <a:cs typeface="Candara"/>
            </a:endParaRPr>
          </a:p>
        </p:txBody>
      </p:sp>
      <p:grpSp>
        <p:nvGrpSpPr>
          <p:cNvPr id="185" name="object 119"/>
          <p:cNvGrpSpPr/>
          <p:nvPr/>
        </p:nvGrpSpPr>
        <p:grpSpPr>
          <a:xfrm>
            <a:off x="470725" y="1511998"/>
            <a:ext cx="4165600" cy="4968240"/>
            <a:chOff x="470725" y="1511998"/>
            <a:chExt cx="4165600" cy="4968240"/>
          </a:xfrm>
        </p:grpSpPr>
        <p:sp>
          <p:nvSpPr>
            <p:cNvPr id="186" name="object 120"/>
            <p:cNvSpPr/>
            <p:nvPr/>
          </p:nvSpPr>
          <p:spPr>
            <a:xfrm>
              <a:off x="2280920" y="1516761"/>
              <a:ext cx="2350770" cy="2454910"/>
            </a:xfrm>
            <a:custGeom>
              <a:avLst/>
              <a:gdLst/>
              <a:ahLst/>
              <a:cxnLst/>
              <a:rect l="l" t="t" r="r" b="b"/>
              <a:pathLst>
                <a:path w="2350770" h="2454910">
                  <a:moveTo>
                    <a:pt x="2060447" y="1486535"/>
                  </a:moveTo>
                  <a:lnTo>
                    <a:pt x="2060702" y="2031"/>
                  </a:lnTo>
                </a:path>
                <a:path w="2350770" h="2454910">
                  <a:moveTo>
                    <a:pt x="2060702" y="1486535"/>
                  </a:moveTo>
                  <a:lnTo>
                    <a:pt x="2060447" y="2454656"/>
                  </a:lnTo>
                </a:path>
                <a:path w="2350770" h="2454910">
                  <a:moveTo>
                    <a:pt x="2065146" y="2454656"/>
                  </a:moveTo>
                  <a:lnTo>
                    <a:pt x="2349754" y="2453513"/>
                  </a:lnTo>
                </a:path>
                <a:path w="2350770" h="2454910">
                  <a:moveTo>
                    <a:pt x="2061464" y="4063"/>
                  </a:moveTo>
                  <a:lnTo>
                    <a:pt x="2350516" y="0"/>
                  </a:lnTo>
                </a:path>
                <a:path w="2350770" h="2454910">
                  <a:moveTo>
                    <a:pt x="0" y="1637918"/>
                  </a:moveTo>
                  <a:lnTo>
                    <a:pt x="0" y="1782444"/>
                  </a:lnTo>
                </a:path>
              </a:pathLst>
            </a:custGeom>
            <a:ln w="9525">
              <a:solidFill>
                <a:srgbClr val="252525"/>
              </a:solidFill>
              <a:prstDash val="sysDot"/>
            </a:ln>
          </p:spPr>
          <p:txBody>
            <a:bodyPr wrap="square" lIns="0" tIns="0" rIns="0" bIns="0" rtlCol="0"/>
            <a:lstStyle/>
            <a:p>
              <a:endParaRPr/>
            </a:p>
          </p:txBody>
        </p:sp>
        <p:sp>
          <p:nvSpPr>
            <p:cNvPr id="187" name="object 121"/>
            <p:cNvSpPr/>
            <p:nvPr/>
          </p:nvSpPr>
          <p:spPr>
            <a:xfrm>
              <a:off x="475487" y="5274564"/>
              <a:ext cx="3886200" cy="1001394"/>
            </a:xfrm>
            <a:custGeom>
              <a:avLst/>
              <a:gdLst/>
              <a:ahLst/>
              <a:cxnLst/>
              <a:rect l="l" t="t" r="r" b="b"/>
              <a:pathLst>
                <a:path w="3886200" h="1001395">
                  <a:moveTo>
                    <a:pt x="0" y="1001268"/>
                  </a:moveTo>
                  <a:lnTo>
                    <a:pt x="80772" y="1001268"/>
                  </a:lnTo>
                </a:path>
                <a:path w="3886200" h="1001395">
                  <a:moveTo>
                    <a:pt x="242316" y="1001268"/>
                  </a:moveTo>
                  <a:lnTo>
                    <a:pt x="403859" y="1001268"/>
                  </a:lnTo>
                </a:path>
                <a:path w="3886200" h="1001395">
                  <a:moveTo>
                    <a:pt x="566928" y="1001268"/>
                  </a:moveTo>
                  <a:lnTo>
                    <a:pt x="728472" y="1001268"/>
                  </a:lnTo>
                </a:path>
                <a:path w="3886200" h="1001395">
                  <a:moveTo>
                    <a:pt x="890016" y="1001268"/>
                  </a:moveTo>
                  <a:lnTo>
                    <a:pt x="1051560" y="1001268"/>
                  </a:lnTo>
                </a:path>
                <a:path w="3886200" h="1001395">
                  <a:moveTo>
                    <a:pt x="1214628" y="1001268"/>
                  </a:moveTo>
                  <a:lnTo>
                    <a:pt x="1376172" y="1001268"/>
                  </a:lnTo>
                </a:path>
                <a:path w="3886200" h="1001395">
                  <a:moveTo>
                    <a:pt x="1537716" y="1001268"/>
                  </a:moveTo>
                  <a:lnTo>
                    <a:pt x="1699260" y="1001268"/>
                  </a:lnTo>
                </a:path>
                <a:path w="3886200" h="1001395">
                  <a:moveTo>
                    <a:pt x="1862328" y="1001268"/>
                  </a:moveTo>
                  <a:lnTo>
                    <a:pt x="2023872" y="1001268"/>
                  </a:lnTo>
                </a:path>
                <a:path w="3886200" h="1001395">
                  <a:moveTo>
                    <a:pt x="2185416" y="1001268"/>
                  </a:moveTo>
                  <a:lnTo>
                    <a:pt x="2346960" y="1001268"/>
                  </a:lnTo>
                </a:path>
                <a:path w="3886200" h="1001395">
                  <a:moveTo>
                    <a:pt x="2510028" y="1001268"/>
                  </a:moveTo>
                  <a:lnTo>
                    <a:pt x="2671572" y="1001268"/>
                  </a:lnTo>
                </a:path>
                <a:path w="3886200" h="1001395">
                  <a:moveTo>
                    <a:pt x="2833116" y="1001268"/>
                  </a:moveTo>
                  <a:lnTo>
                    <a:pt x="2994660" y="1001268"/>
                  </a:lnTo>
                </a:path>
                <a:path w="3886200" h="1001395">
                  <a:moveTo>
                    <a:pt x="3157728" y="1001268"/>
                  </a:moveTo>
                  <a:lnTo>
                    <a:pt x="3319272" y="1001268"/>
                  </a:lnTo>
                </a:path>
                <a:path w="3886200" h="1001395">
                  <a:moveTo>
                    <a:pt x="3480816" y="1001268"/>
                  </a:moveTo>
                  <a:lnTo>
                    <a:pt x="3642360" y="1001268"/>
                  </a:lnTo>
                </a:path>
                <a:path w="3886200" h="1001395">
                  <a:moveTo>
                    <a:pt x="3805428" y="1001268"/>
                  </a:moveTo>
                  <a:lnTo>
                    <a:pt x="3886200" y="1001268"/>
                  </a:lnTo>
                </a:path>
                <a:path w="3886200" h="1001395">
                  <a:moveTo>
                    <a:pt x="0" y="800100"/>
                  </a:moveTo>
                  <a:lnTo>
                    <a:pt x="80772" y="800100"/>
                  </a:lnTo>
                </a:path>
                <a:path w="3886200" h="1001395">
                  <a:moveTo>
                    <a:pt x="242316" y="800100"/>
                  </a:moveTo>
                  <a:lnTo>
                    <a:pt x="403859" y="800100"/>
                  </a:lnTo>
                </a:path>
                <a:path w="3886200" h="1001395">
                  <a:moveTo>
                    <a:pt x="566928" y="800100"/>
                  </a:moveTo>
                  <a:lnTo>
                    <a:pt x="728472" y="800100"/>
                  </a:lnTo>
                </a:path>
                <a:path w="3886200" h="1001395">
                  <a:moveTo>
                    <a:pt x="890016" y="800100"/>
                  </a:moveTo>
                  <a:lnTo>
                    <a:pt x="1051560" y="800100"/>
                  </a:lnTo>
                </a:path>
                <a:path w="3886200" h="1001395">
                  <a:moveTo>
                    <a:pt x="1214628" y="800100"/>
                  </a:moveTo>
                  <a:lnTo>
                    <a:pt x="1376172" y="800100"/>
                  </a:lnTo>
                </a:path>
                <a:path w="3886200" h="1001395">
                  <a:moveTo>
                    <a:pt x="1537716" y="800100"/>
                  </a:moveTo>
                  <a:lnTo>
                    <a:pt x="1699260" y="800100"/>
                  </a:lnTo>
                </a:path>
                <a:path w="3886200" h="1001395">
                  <a:moveTo>
                    <a:pt x="1862328" y="800100"/>
                  </a:moveTo>
                  <a:lnTo>
                    <a:pt x="2023872" y="800100"/>
                  </a:lnTo>
                </a:path>
                <a:path w="3886200" h="1001395">
                  <a:moveTo>
                    <a:pt x="2185416" y="800100"/>
                  </a:moveTo>
                  <a:lnTo>
                    <a:pt x="2346960" y="800100"/>
                  </a:lnTo>
                </a:path>
                <a:path w="3886200" h="1001395">
                  <a:moveTo>
                    <a:pt x="2510028" y="800100"/>
                  </a:moveTo>
                  <a:lnTo>
                    <a:pt x="2671572" y="800100"/>
                  </a:lnTo>
                </a:path>
                <a:path w="3886200" h="1001395">
                  <a:moveTo>
                    <a:pt x="2833116" y="800100"/>
                  </a:moveTo>
                  <a:lnTo>
                    <a:pt x="2994660" y="800100"/>
                  </a:lnTo>
                </a:path>
                <a:path w="3886200" h="1001395">
                  <a:moveTo>
                    <a:pt x="3157728" y="800100"/>
                  </a:moveTo>
                  <a:lnTo>
                    <a:pt x="3319272" y="800100"/>
                  </a:lnTo>
                </a:path>
                <a:path w="3886200" h="1001395">
                  <a:moveTo>
                    <a:pt x="3480816" y="800100"/>
                  </a:moveTo>
                  <a:lnTo>
                    <a:pt x="3642360" y="800100"/>
                  </a:lnTo>
                </a:path>
                <a:path w="3886200" h="1001395">
                  <a:moveTo>
                    <a:pt x="3805428" y="800100"/>
                  </a:moveTo>
                  <a:lnTo>
                    <a:pt x="3886200" y="800100"/>
                  </a:lnTo>
                </a:path>
                <a:path w="3886200" h="1001395">
                  <a:moveTo>
                    <a:pt x="0" y="600456"/>
                  </a:moveTo>
                  <a:lnTo>
                    <a:pt x="80772" y="600456"/>
                  </a:lnTo>
                </a:path>
                <a:path w="3886200" h="1001395">
                  <a:moveTo>
                    <a:pt x="242316" y="600456"/>
                  </a:moveTo>
                  <a:lnTo>
                    <a:pt x="403859" y="600456"/>
                  </a:lnTo>
                </a:path>
                <a:path w="3886200" h="1001395">
                  <a:moveTo>
                    <a:pt x="566928" y="600456"/>
                  </a:moveTo>
                  <a:lnTo>
                    <a:pt x="728472" y="600456"/>
                  </a:lnTo>
                </a:path>
                <a:path w="3886200" h="1001395">
                  <a:moveTo>
                    <a:pt x="890016" y="600456"/>
                  </a:moveTo>
                  <a:lnTo>
                    <a:pt x="1051560" y="600456"/>
                  </a:lnTo>
                </a:path>
                <a:path w="3886200" h="1001395">
                  <a:moveTo>
                    <a:pt x="1214628" y="600456"/>
                  </a:moveTo>
                  <a:lnTo>
                    <a:pt x="1376172" y="600456"/>
                  </a:lnTo>
                </a:path>
                <a:path w="3886200" h="1001395">
                  <a:moveTo>
                    <a:pt x="1537716" y="600456"/>
                  </a:moveTo>
                  <a:lnTo>
                    <a:pt x="1699260" y="600456"/>
                  </a:lnTo>
                </a:path>
                <a:path w="3886200" h="1001395">
                  <a:moveTo>
                    <a:pt x="1862328" y="600456"/>
                  </a:moveTo>
                  <a:lnTo>
                    <a:pt x="2023872" y="600456"/>
                  </a:lnTo>
                </a:path>
                <a:path w="3886200" h="1001395">
                  <a:moveTo>
                    <a:pt x="2185416" y="600456"/>
                  </a:moveTo>
                  <a:lnTo>
                    <a:pt x="2346960" y="600456"/>
                  </a:lnTo>
                </a:path>
                <a:path w="3886200" h="1001395">
                  <a:moveTo>
                    <a:pt x="2510028" y="600456"/>
                  </a:moveTo>
                  <a:lnTo>
                    <a:pt x="2671572" y="600456"/>
                  </a:lnTo>
                </a:path>
                <a:path w="3886200" h="1001395">
                  <a:moveTo>
                    <a:pt x="2833116" y="600456"/>
                  </a:moveTo>
                  <a:lnTo>
                    <a:pt x="2994660" y="600456"/>
                  </a:lnTo>
                </a:path>
                <a:path w="3886200" h="1001395">
                  <a:moveTo>
                    <a:pt x="3157728" y="600456"/>
                  </a:moveTo>
                  <a:lnTo>
                    <a:pt x="3319272" y="600456"/>
                  </a:lnTo>
                </a:path>
                <a:path w="3886200" h="1001395">
                  <a:moveTo>
                    <a:pt x="3480816" y="600456"/>
                  </a:moveTo>
                  <a:lnTo>
                    <a:pt x="3642360" y="600456"/>
                  </a:lnTo>
                </a:path>
                <a:path w="3886200" h="1001395">
                  <a:moveTo>
                    <a:pt x="3805428" y="600456"/>
                  </a:moveTo>
                  <a:lnTo>
                    <a:pt x="3886200" y="600456"/>
                  </a:lnTo>
                </a:path>
                <a:path w="3886200" h="1001395">
                  <a:moveTo>
                    <a:pt x="0" y="400812"/>
                  </a:moveTo>
                  <a:lnTo>
                    <a:pt x="80772" y="400812"/>
                  </a:lnTo>
                </a:path>
                <a:path w="3886200" h="1001395">
                  <a:moveTo>
                    <a:pt x="242316" y="400812"/>
                  </a:moveTo>
                  <a:lnTo>
                    <a:pt x="403859" y="400812"/>
                  </a:lnTo>
                </a:path>
                <a:path w="3886200" h="1001395">
                  <a:moveTo>
                    <a:pt x="566928" y="400812"/>
                  </a:moveTo>
                  <a:lnTo>
                    <a:pt x="728472" y="400812"/>
                  </a:lnTo>
                </a:path>
                <a:path w="3886200" h="1001395">
                  <a:moveTo>
                    <a:pt x="890016" y="400812"/>
                  </a:moveTo>
                  <a:lnTo>
                    <a:pt x="1051560" y="400812"/>
                  </a:lnTo>
                </a:path>
                <a:path w="3886200" h="1001395">
                  <a:moveTo>
                    <a:pt x="1214628" y="400812"/>
                  </a:moveTo>
                  <a:lnTo>
                    <a:pt x="1376172" y="400812"/>
                  </a:lnTo>
                </a:path>
                <a:path w="3886200" h="1001395">
                  <a:moveTo>
                    <a:pt x="1537716" y="400812"/>
                  </a:moveTo>
                  <a:lnTo>
                    <a:pt x="1699260" y="400812"/>
                  </a:lnTo>
                </a:path>
                <a:path w="3886200" h="1001395">
                  <a:moveTo>
                    <a:pt x="1862328" y="400812"/>
                  </a:moveTo>
                  <a:lnTo>
                    <a:pt x="2023872" y="400812"/>
                  </a:lnTo>
                </a:path>
                <a:path w="3886200" h="1001395">
                  <a:moveTo>
                    <a:pt x="2185416" y="400812"/>
                  </a:moveTo>
                  <a:lnTo>
                    <a:pt x="2346960" y="400812"/>
                  </a:lnTo>
                </a:path>
                <a:path w="3886200" h="1001395">
                  <a:moveTo>
                    <a:pt x="2510028" y="400812"/>
                  </a:moveTo>
                  <a:lnTo>
                    <a:pt x="2671572" y="400812"/>
                  </a:lnTo>
                </a:path>
                <a:path w="3886200" h="1001395">
                  <a:moveTo>
                    <a:pt x="2833116" y="400812"/>
                  </a:moveTo>
                  <a:lnTo>
                    <a:pt x="2994660" y="400812"/>
                  </a:lnTo>
                </a:path>
                <a:path w="3886200" h="1001395">
                  <a:moveTo>
                    <a:pt x="3157728" y="400812"/>
                  </a:moveTo>
                  <a:lnTo>
                    <a:pt x="3319272" y="400812"/>
                  </a:lnTo>
                </a:path>
                <a:path w="3886200" h="1001395">
                  <a:moveTo>
                    <a:pt x="3480816" y="400812"/>
                  </a:moveTo>
                  <a:lnTo>
                    <a:pt x="3642360" y="400812"/>
                  </a:lnTo>
                </a:path>
                <a:path w="3886200" h="1001395">
                  <a:moveTo>
                    <a:pt x="3805428" y="400812"/>
                  </a:moveTo>
                  <a:lnTo>
                    <a:pt x="3886200" y="400812"/>
                  </a:lnTo>
                </a:path>
                <a:path w="3886200" h="1001395">
                  <a:moveTo>
                    <a:pt x="0" y="199644"/>
                  </a:moveTo>
                  <a:lnTo>
                    <a:pt x="80772" y="199644"/>
                  </a:lnTo>
                </a:path>
                <a:path w="3886200" h="1001395">
                  <a:moveTo>
                    <a:pt x="242316" y="199644"/>
                  </a:moveTo>
                  <a:lnTo>
                    <a:pt x="728472" y="199644"/>
                  </a:lnTo>
                </a:path>
                <a:path w="3886200" h="1001395">
                  <a:moveTo>
                    <a:pt x="890016" y="199644"/>
                  </a:moveTo>
                  <a:lnTo>
                    <a:pt x="1376172" y="199644"/>
                  </a:lnTo>
                </a:path>
                <a:path w="3886200" h="1001395">
                  <a:moveTo>
                    <a:pt x="1537716" y="199644"/>
                  </a:moveTo>
                  <a:lnTo>
                    <a:pt x="1699260" y="199644"/>
                  </a:lnTo>
                </a:path>
                <a:path w="3886200" h="1001395">
                  <a:moveTo>
                    <a:pt x="2185416" y="199644"/>
                  </a:moveTo>
                  <a:lnTo>
                    <a:pt x="2346960" y="199644"/>
                  </a:lnTo>
                </a:path>
                <a:path w="3886200" h="1001395">
                  <a:moveTo>
                    <a:pt x="2510028" y="199644"/>
                  </a:moveTo>
                  <a:lnTo>
                    <a:pt x="2671572" y="199644"/>
                  </a:lnTo>
                </a:path>
                <a:path w="3886200" h="1001395">
                  <a:moveTo>
                    <a:pt x="2833116" y="199644"/>
                  </a:moveTo>
                  <a:lnTo>
                    <a:pt x="2994660" y="199644"/>
                  </a:lnTo>
                </a:path>
                <a:path w="3886200" h="1001395">
                  <a:moveTo>
                    <a:pt x="3157728" y="199644"/>
                  </a:moveTo>
                  <a:lnTo>
                    <a:pt x="3319272" y="199644"/>
                  </a:lnTo>
                </a:path>
                <a:path w="3886200" h="1001395">
                  <a:moveTo>
                    <a:pt x="3480816" y="199644"/>
                  </a:moveTo>
                  <a:lnTo>
                    <a:pt x="3642360" y="199644"/>
                  </a:lnTo>
                </a:path>
                <a:path w="3886200" h="1001395">
                  <a:moveTo>
                    <a:pt x="3805428" y="199644"/>
                  </a:moveTo>
                  <a:lnTo>
                    <a:pt x="3886200" y="199644"/>
                  </a:lnTo>
                </a:path>
                <a:path w="3886200" h="1001395">
                  <a:moveTo>
                    <a:pt x="0" y="0"/>
                  </a:moveTo>
                  <a:lnTo>
                    <a:pt x="1376172" y="0"/>
                  </a:lnTo>
                </a:path>
                <a:path w="3886200" h="1001395">
                  <a:moveTo>
                    <a:pt x="1537716" y="0"/>
                  </a:moveTo>
                  <a:lnTo>
                    <a:pt x="1699260" y="0"/>
                  </a:lnTo>
                </a:path>
                <a:path w="3886200" h="1001395">
                  <a:moveTo>
                    <a:pt x="2185416" y="0"/>
                  </a:moveTo>
                  <a:lnTo>
                    <a:pt x="2346960" y="0"/>
                  </a:lnTo>
                </a:path>
                <a:path w="3886200" h="1001395">
                  <a:moveTo>
                    <a:pt x="2510028" y="0"/>
                  </a:moveTo>
                  <a:lnTo>
                    <a:pt x="2671572" y="0"/>
                  </a:lnTo>
                </a:path>
                <a:path w="3886200" h="1001395">
                  <a:moveTo>
                    <a:pt x="2833116" y="0"/>
                  </a:moveTo>
                  <a:lnTo>
                    <a:pt x="2994660" y="0"/>
                  </a:lnTo>
                </a:path>
                <a:path w="3886200" h="1001395">
                  <a:moveTo>
                    <a:pt x="3157728" y="0"/>
                  </a:moveTo>
                  <a:lnTo>
                    <a:pt x="3319272" y="0"/>
                  </a:lnTo>
                </a:path>
                <a:path w="3886200" h="1001395">
                  <a:moveTo>
                    <a:pt x="3480816" y="0"/>
                  </a:moveTo>
                  <a:lnTo>
                    <a:pt x="3642360" y="0"/>
                  </a:lnTo>
                </a:path>
                <a:path w="3886200" h="1001395">
                  <a:moveTo>
                    <a:pt x="3805428" y="0"/>
                  </a:moveTo>
                  <a:lnTo>
                    <a:pt x="3886200" y="0"/>
                  </a:lnTo>
                </a:path>
              </a:pathLst>
            </a:custGeom>
            <a:ln w="9143">
              <a:solidFill>
                <a:srgbClr val="D9D9D9"/>
              </a:solidFill>
            </a:ln>
          </p:spPr>
          <p:txBody>
            <a:bodyPr wrap="square" lIns="0" tIns="0" rIns="0" bIns="0" rtlCol="0"/>
            <a:lstStyle/>
            <a:p>
              <a:endParaRPr/>
            </a:p>
          </p:txBody>
        </p:sp>
        <p:sp>
          <p:nvSpPr>
            <p:cNvPr id="188" name="object 122"/>
            <p:cNvSpPr/>
            <p:nvPr/>
          </p:nvSpPr>
          <p:spPr>
            <a:xfrm>
              <a:off x="475487" y="4672584"/>
              <a:ext cx="3886200" cy="401320"/>
            </a:xfrm>
            <a:custGeom>
              <a:avLst/>
              <a:gdLst/>
              <a:ahLst/>
              <a:cxnLst/>
              <a:rect l="l" t="t" r="r" b="b"/>
              <a:pathLst>
                <a:path w="3886200" h="401320">
                  <a:moveTo>
                    <a:pt x="0" y="400812"/>
                  </a:moveTo>
                  <a:lnTo>
                    <a:pt x="1699260" y="400812"/>
                  </a:lnTo>
                </a:path>
                <a:path w="3886200" h="401320">
                  <a:moveTo>
                    <a:pt x="1862328" y="400812"/>
                  </a:moveTo>
                  <a:lnTo>
                    <a:pt x="2023872" y="400812"/>
                  </a:lnTo>
                </a:path>
                <a:path w="3886200" h="401320">
                  <a:moveTo>
                    <a:pt x="2185416" y="400812"/>
                  </a:moveTo>
                  <a:lnTo>
                    <a:pt x="2346960" y="400812"/>
                  </a:lnTo>
                </a:path>
                <a:path w="3886200" h="401320">
                  <a:moveTo>
                    <a:pt x="2510028" y="400812"/>
                  </a:moveTo>
                  <a:lnTo>
                    <a:pt x="2671572" y="400812"/>
                  </a:lnTo>
                </a:path>
                <a:path w="3886200" h="401320">
                  <a:moveTo>
                    <a:pt x="2833116" y="400812"/>
                  </a:moveTo>
                  <a:lnTo>
                    <a:pt x="2994660" y="400812"/>
                  </a:lnTo>
                </a:path>
                <a:path w="3886200" h="401320">
                  <a:moveTo>
                    <a:pt x="3157728" y="400812"/>
                  </a:moveTo>
                  <a:lnTo>
                    <a:pt x="3319272" y="400812"/>
                  </a:lnTo>
                </a:path>
                <a:path w="3886200" h="401320">
                  <a:moveTo>
                    <a:pt x="3480816" y="400812"/>
                  </a:moveTo>
                  <a:lnTo>
                    <a:pt x="3642360" y="400812"/>
                  </a:lnTo>
                </a:path>
                <a:path w="3886200" h="401320">
                  <a:moveTo>
                    <a:pt x="3805428" y="400812"/>
                  </a:moveTo>
                  <a:lnTo>
                    <a:pt x="3886200" y="400812"/>
                  </a:lnTo>
                </a:path>
                <a:path w="3886200" h="401320">
                  <a:moveTo>
                    <a:pt x="0" y="201168"/>
                  </a:moveTo>
                  <a:lnTo>
                    <a:pt x="2023872" y="201168"/>
                  </a:lnTo>
                </a:path>
                <a:path w="3886200" h="401320">
                  <a:moveTo>
                    <a:pt x="2185416" y="201168"/>
                  </a:moveTo>
                  <a:lnTo>
                    <a:pt x="2346960" y="201168"/>
                  </a:lnTo>
                </a:path>
                <a:path w="3886200" h="401320">
                  <a:moveTo>
                    <a:pt x="2510028" y="201168"/>
                  </a:moveTo>
                  <a:lnTo>
                    <a:pt x="2671572" y="201168"/>
                  </a:lnTo>
                </a:path>
                <a:path w="3886200" h="401320">
                  <a:moveTo>
                    <a:pt x="2833116" y="201168"/>
                  </a:moveTo>
                  <a:lnTo>
                    <a:pt x="2994660" y="201168"/>
                  </a:lnTo>
                </a:path>
                <a:path w="3886200" h="401320">
                  <a:moveTo>
                    <a:pt x="3157728" y="201168"/>
                  </a:moveTo>
                  <a:lnTo>
                    <a:pt x="3319272" y="201168"/>
                  </a:lnTo>
                </a:path>
                <a:path w="3886200" h="401320">
                  <a:moveTo>
                    <a:pt x="3480816" y="201168"/>
                  </a:moveTo>
                  <a:lnTo>
                    <a:pt x="3642360" y="201168"/>
                  </a:lnTo>
                </a:path>
                <a:path w="3886200" h="401320">
                  <a:moveTo>
                    <a:pt x="3805428" y="201168"/>
                  </a:moveTo>
                  <a:lnTo>
                    <a:pt x="3886200" y="201168"/>
                  </a:lnTo>
                </a:path>
                <a:path w="3886200" h="401320">
                  <a:moveTo>
                    <a:pt x="0" y="0"/>
                  </a:moveTo>
                  <a:lnTo>
                    <a:pt x="2671572" y="0"/>
                  </a:lnTo>
                </a:path>
                <a:path w="3886200" h="401320">
                  <a:moveTo>
                    <a:pt x="2833116" y="0"/>
                  </a:moveTo>
                  <a:lnTo>
                    <a:pt x="3886200" y="0"/>
                  </a:lnTo>
                </a:path>
              </a:pathLst>
            </a:custGeom>
            <a:ln w="9144">
              <a:solidFill>
                <a:srgbClr val="D9D9D9"/>
              </a:solidFill>
            </a:ln>
          </p:spPr>
          <p:txBody>
            <a:bodyPr wrap="square" lIns="0" tIns="0" rIns="0" bIns="0" rtlCol="0"/>
            <a:lstStyle/>
            <a:p>
              <a:endParaRPr/>
            </a:p>
          </p:txBody>
        </p:sp>
        <p:sp>
          <p:nvSpPr>
            <p:cNvPr id="189" name="object 123"/>
            <p:cNvSpPr/>
            <p:nvPr/>
          </p:nvSpPr>
          <p:spPr>
            <a:xfrm>
              <a:off x="475487" y="4472940"/>
              <a:ext cx="3886200" cy="0"/>
            </a:xfrm>
            <a:custGeom>
              <a:avLst/>
              <a:gdLst/>
              <a:ahLst/>
              <a:cxnLst/>
              <a:rect l="l" t="t" r="r" b="b"/>
              <a:pathLst>
                <a:path w="3886200">
                  <a:moveTo>
                    <a:pt x="0" y="0"/>
                  </a:moveTo>
                  <a:lnTo>
                    <a:pt x="3886200" y="0"/>
                  </a:lnTo>
                </a:path>
              </a:pathLst>
            </a:custGeom>
            <a:ln w="9144">
              <a:solidFill>
                <a:srgbClr val="D9D9D9"/>
              </a:solidFill>
            </a:ln>
          </p:spPr>
          <p:txBody>
            <a:bodyPr wrap="square" lIns="0" tIns="0" rIns="0" bIns="0" rtlCol="0"/>
            <a:lstStyle/>
            <a:p>
              <a:endParaRPr/>
            </a:p>
          </p:txBody>
        </p:sp>
        <p:sp>
          <p:nvSpPr>
            <p:cNvPr id="190" name="object 124"/>
            <p:cNvSpPr/>
            <p:nvPr/>
          </p:nvSpPr>
          <p:spPr>
            <a:xfrm>
              <a:off x="556260" y="4658867"/>
              <a:ext cx="3724910" cy="1816735"/>
            </a:xfrm>
            <a:custGeom>
              <a:avLst/>
              <a:gdLst/>
              <a:ahLst/>
              <a:cxnLst/>
              <a:rect l="l" t="t" r="r" b="b"/>
              <a:pathLst>
                <a:path w="3724910" h="1816735">
                  <a:moveTo>
                    <a:pt x="161544" y="757428"/>
                  </a:moveTo>
                  <a:lnTo>
                    <a:pt x="0" y="757428"/>
                  </a:lnTo>
                  <a:lnTo>
                    <a:pt x="0" y="1816608"/>
                  </a:lnTo>
                  <a:lnTo>
                    <a:pt x="161544" y="1816608"/>
                  </a:lnTo>
                  <a:lnTo>
                    <a:pt x="161544" y="757428"/>
                  </a:lnTo>
                  <a:close/>
                </a:path>
                <a:path w="3724910" h="1816735">
                  <a:moveTo>
                    <a:pt x="486156" y="842772"/>
                  </a:moveTo>
                  <a:lnTo>
                    <a:pt x="323088" y="842772"/>
                  </a:lnTo>
                  <a:lnTo>
                    <a:pt x="323088" y="1816608"/>
                  </a:lnTo>
                  <a:lnTo>
                    <a:pt x="486156" y="1816608"/>
                  </a:lnTo>
                  <a:lnTo>
                    <a:pt x="486156" y="842772"/>
                  </a:lnTo>
                  <a:close/>
                </a:path>
                <a:path w="3724910" h="1816735">
                  <a:moveTo>
                    <a:pt x="809244" y="694944"/>
                  </a:moveTo>
                  <a:lnTo>
                    <a:pt x="647700" y="694944"/>
                  </a:lnTo>
                  <a:lnTo>
                    <a:pt x="647700" y="1816608"/>
                  </a:lnTo>
                  <a:lnTo>
                    <a:pt x="809244" y="1816608"/>
                  </a:lnTo>
                  <a:lnTo>
                    <a:pt x="809244" y="694944"/>
                  </a:lnTo>
                  <a:close/>
                </a:path>
                <a:path w="3724910" h="1816735">
                  <a:moveTo>
                    <a:pt x="1133856" y="856488"/>
                  </a:moveTo>
                  <a:lnTo>
                    <a:pt x="970788" y="856488"/>
                  </a:lnTo>
                  <a:lnTo>
                    <a:pt x="970788" y="1816608"/>
                  </a:lnTo>
                  <a:lnTo>
                    <a:pt x="1133856" y="1816608"/>
                  </a:lnTo>
                  <a:lnTo>
                    <a:pt x="1133856" y="856488"/>
                  </a:lnTo>
                  <a:close/>
                </a:path>
                <a:path w="3724910" h="1816735">
                  <a:moveTo>
                    <a:pt x="1456944" y="472440"/>
                  </a:moveTo>
                  <a:lnTo>
                    <a:pt x="1295400" y="472440"/>
                  </a:lnTo>
                  <a:lnTo>
                    <a:pt x="1295400" y="1816608"/>
                  </a:lnTo>
                  <a:lnTo>
                    <a:pt x="1456944" y="1816608"/>
                  </a:lnTo>
                  <a:lnTo>
                    <a:pt x="1456944" y="472440"/>
                  </a:lnTo>
                  <a:close/>
                </a:path>
                <a:path w="3724910" h="1816735">
                  <a:moveTo>
                    <a:pt x="1781556" y="374904"/>
                  </a:moveTo>
                  <a:lnTo>
                    <a:pt x="1618488" y="374904"/>
                  </a:lnTo>
                  <a:lnTo>
                    <a:pt x="1618488" y="1816608"/>
                  </a:lnTo>
                  <a:lnTo>
                    <a:pt x="1781556" y="1816608"/>
                  </a:lnTo>
                  <a:lnTo>
                    <a:pt x="1781556" y="374904"/>
                  </a:lnTo>
                  <a:close/>
                </a:path>
                <a:path w="3724910" h="1816735">
                  <a:moveTo>
                    <a:pt x="2104644" y="176784"/>
                  </a:moveTo>
                  <a:lnTo>
                    <a:pt x="1943100" y="176784"/>
                  </a:lnTo>
                  <a:lnTo>
                    <a:pt x="1943100" y="1816608"/>
                  </a:lnTo>
                  <a:lnTo>
                    <a:pt x="2104644" y="1816608"/>
                  </a:lnTo>
                  <a:lnTo>
                    <a:pt x="2104644" y="176784"/>
                  </a:lnTo>
                  <a:close/>
                </a:path>
                <a:path w="3724910" h="1816735">
                  <a:moveTo>
                    <a:pt x="2429256" y="54864"/>
                  </a:moveTo>
                  <a:lnTo>
                    <a:pt x="2266188" y="54864"/>
                  </a:lnTo>
                  <a:lnTo>
                    <a:pt x="2266188" y="1816608"/>
                  </a:lnTo>
                  <a:lnTo>
                    <a:pt x="2429256" y="1816608"/>
                  </a:lnTo>
                  <a:lnTo>
                    <a:pt x="2429256" y="54864"/>
                  </a:lnTo>
                  <a:close/>
                </a:path>
                <a:path w="3724910" h="1816735">
                  <a:moveTo>
                    <a:pt x="2752331" y="0"/>
                  </a:moveTo>
                  <a:lnTo>
                    <a:pt x="2590800" y="0"/>
                  </a:lnTo>
                  <a:lnTo>
                    <a:pt x="2590800" y="1816608"/>
                  </a:lnTo>
                  <a:lnTo>
                    <a:pt x="2752331" y="1816608"/>
                  </a:lnTo>
                  <a:lnTo>
                    <a:pt x="2752331" y="0"/>
                  </a:lnTo>
                  <a:close/>
                </a:path>
                <a:path w="3724910" h="1816735">
                  <a:moveTo>
                    <a:pt x="3076956" y="70104"/>
                  </a:moveTo>
                  <a:lnTo>
                    <a:pt x="2913888" y="70104"/>
                  </a:lnTo>
                  <a:lnTo>
                    <a:pt x="2913888" y="1816608"/>
                  </a:lnTo>
                  <a:lnTo>
                    <a:pt x="3076956" y="1816608"/>
                  </a:lnTo>
                  <a:lnTo>
                    <a:pt x="3076956" y="70104"/>
                  </a:lnTo>
                  <a:close/>
                </a:path>
                <a:path w="3724910" h="1816735">
                  <a:moveTo>
                    <a:pt x="3400044" y="109728"/>
                  </a:moveTo>
                  <a:lnTo>
                    <a:pt x="3238500" y="109728"/>
                  </a:lnTo>
                  <a:lnTo>
                    <a:pt x="3238500" y="1816608"/>
                  </a:lnTo>
                  <a:lnTo>
                    <a:pt x="3400044" y="1816608"/>
                  </a:lnTo>
                  <a:lnTo>
                    <a:pt x="3400044" y="109728"/>
                  </a:lnTo>
                  <a:close/>
                </a:path>
                <a:path w="3724910" h="1816735">
                  <a:moveTo>
                    <a:pt x="3724656" y="202692"/>
                  </a:moveTo>
                  <a:lnTo>
                    <a:pt x="3561588" y="202692"/>
                  </a:lnTo>
                  <a:lnTo>
                    <a:pt x="3561588" y="1816608"/>
                  </a:lnTo>
                  <a:lnTo>
                    <a:pt x="3724656" y="1816608"/>
                  </a:lnTo>
                  <a:lnTo>
                    <a:pt x="3724656" y="202692"/>
                  </a:lnTo>
                  <a:close/>
                </a:path>
              </a:pathLst>
            </a:custGeom>
            <a:solidFill>
              <a:srgbClr val="6C0000"/>
            </a:solidFill>
          </p:spPr>
          <p:txBody>
            <a:bodyPr wrap="square" lIns="0" tIns="0" rIns="0" bIns="0" rtlCol="0"/>
            <a:lstStyle/>
            <a:p>
              <a:endParaRPr/>
            </a:p>
          </p:txBody>
        </p:sp>
        <p:sp>
          <p:nvSpPr>
            <p:cNvPr id="191" name="object 125"/>
            <p:cNvSpPr/>
            <p:nvPr/>
          </p:nvSpPr>
          <p:spPr>
            <a:xfrm>
              <a:off x="475487" y="6475476"/>
              <a:ext cx="3886200" cy="0"/>
            </a:xfrm>
            <a:custGeom>
              <a:avLst/>
              <a:gdLst/>
              <a:ahLst/>
              <a:cxnLst/>
              <a:rect l="l" t="t" r="r" b="b"/>
              <a:pathLst>
                <a:path w="3886200">
                  <a:moveTo>
                    <a:pt x="0" y="0"/>
                  </a:moveTo>
                  <a:lnTo>
                    <a:pt x="3886200" y="0"/>
                  </a:lnTo>
                </a:path>
              </a:pathLst>
            </a:custGeom>
            <a:ln w="9144">
              <a:solidFill>
                <a:srgbClr val="D9D9D9"/>
              </a:solidFill>
            </a:ln>
          </p:spPr>
          <p:txBody>
            <a:bodyPr wrap="square" lIns="0" tIns="0" rIns="0" bIns="0" rtlCol="0"/>
            <a:lstStyle/>
            <a:p>
              <a:endParaRPr/>
            </a:p>
          </p:txBody>
        </p:sp>
      </p:grpSp>
      <p:sp>
        <p:nvSpPr>
          <p:cNvPr id="192" name="object 126"/>
          <p:cNvSpPr txBox="1"/>
          <p:nvPr/>
        </p:nvSpPr>
        <p:spPr>
          <a:xfrm>
            <a:off x="542340" y="5202173"/>
            <a:ext cx="1898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404040"/>
                </a:solidFill>
                <a:latin typeface="Candara"/>
                <a:cs typeface="Candara"/>
              </a:rPr>
              <a:t>5</a:t>
            </a:r>
            <a:r>
              <a:rPr sz="900" b="1" spc="-5" dirty="0">
                <a:solidFill>
                  <a:srgbClr val="404040"/>
                </a:solidFill>
                <a:latin typeface="Candara"/>
                <a:cs typeface="Candara"/>
              </a:rPr>
              <a:t>3</a:t>
            </a:r>
            <a:r>
              <a:rPr sz="900" b="1" dirty="0">
                <a:solidFill>
                  <a:srgbClr val="404040"/>
                </a:solidFill>
                <a:latin typeface="Candara"/>
                <a:cs typeface="Candara"/>
              </a:rPr>
              <a:t>%</a:t>
            </a:r>
            <a:endParaRPr sz="900">
              <a:latin typeface="Candara"/>
              <a:cs typeface="Candara"/>
            </a:endParaRPr>
          </a:p>
        </p:txBody>
      </p:sp>
      <p:sp>
        <p:nvSpPr>
          <p:cNvPr id="193" name="object 127"/>
          <p:cNvSpPr txBox="1"/>
          <p:nvPr/>
        </p:nvSpPr>
        <p:spPr>
          <a:xfrm>
            <a:off x="858418" y="5287136"/>
            <a:ext cx="205104"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4</a:t>
            </a:r>
            <a:r>
              <a:rPr sz="900" b="1" dirty="0">
                <a:solidFill>
                  <a:srgbClr val="404040"/>
                </a:solidFill>
                <a:latin typeface="Candara"/>
                <a:cs typeface="Candara"/>
              </a:rPr>
              <a:t>9%</a:t>
            </a:r>
            <a:endParaRPr sz="900">
              <a:latin typeface="Candara"/>
              <a:cs typeface="Candara"/>
            </a:endParaRPr>
          </a:p>
        </p:txBody>
      </p:sp>
      <p:sp>
        <p:nvSpPr>
          <p:cNvPr id="194" name="object 128"/>
          <p:cNvSpPr txBox="1"/>
          <p:nvPr/>
        </p:nvSpPr>
        <p:spPr>
          <a:xfrm>
            <a:off x="1185468" y="5138420"/>
            <a:ext cx="19748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404040"/>
                </a:solidFill>
                <a:latin typeface="Candara"/>
                <a:cs typeface="Candara"/>
              </a:rPr>
              <a:t>5</a:t>
            </a:r>
            <a:r>
              <a:rPr sz="900" b="1" dirty="0">
                <a:solidFill>
                  <a:srgbClr val="404040"/>
                </a:solidFill>
                <a:latin typeface="Candara"/>
                <a:cs typeface="Candara"/>
              </a:rPr>
              <a:t>6%</a:t>
            </a:r>
            <a:endParaRPr sz="900">
              <a:latin typeface="Candara"/>
              <a:cs typeface="Candara"/>
            </a:endParaRPr>
          </a:p>
        </p:txBody>
      </p:sp>
      <p:sp>
        <p:nvSpPr>
          <p:cNvPr id="195" name="object 129"/>
          <p:cNvSpPr txBox="1"/>
          <p:nvPr/>
        </p:nvSpPr>
        <p:spPr>
          <a:xfrm>
            <a:off x="2325116" y="5138420"/>
            <a:ext cx="209550" cy="162560"/>
          </a:xfrm>
          <a:prstGeom prst="rect">
            <a:avLst/>
          </a:prstGeom>
        </p:spPr>
        <p:txBody>
          <a:bodyPr vert="horz" wrap="square" lIns="0" tIns="12700" rIns="0" bIns="0" rtlCol="0">
            <a:spAutoFit/>
          </a:bodyPr>
          <a:lstStyle/>
          <a:p>
            <a:pPr marL="12700">
              <a:lnSpc>
                <a:spcPct val="100000"/>
              </a:lnSpc>
              <a:spcBef>
                <a:spcPts val="100"/>
              </a:spcBef>
              <a:tabLst>
                <a:tab pos="195580" algn="l"/>
              </a:tabLst>
            </a:pPr>
            <a:r>
              <a:rPr sz="900" b="1" u="sng" dirty="0">
                <a:solidFill>
                  <a:srgbClr val="404040"/>
                </a:solidFill>
                <a:uFill>
                  <a:solidFill>
                    <a:srgbClr val="D9D9D9"/>
                  </a:solidFill>
                </a:uFill>
                <a:latin typeface="Candara"/>
                <a:cs typeface="Candara"/>
              </a:rPr>
              <a:t> 	</a:t>
            </a:r>
            <a:endParaRPr sz="900">
              <a:latin typeface="Candara"/>
              <a:cs typeface="Candara"/>
            </a:endParaRPr>
          </a:p>
        </p:txBody>
      </p:sp>
      <p:sp>
        <p:nvSpPr>
          <p:cNvPr id="196" name="object 130"/>
          <p:cNvSpPr txBox="1"/>
          <p:nvPr/>
        </p:nvSpPr>
        <p:spPr>
          <a:xfrm>
            <a:off x="1506474" y="5300294"/>
            <a:ext cx="205104" cy="163195"/>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48%</a:t>
            </a:r>
            <a:endParaRPr sz="900">
              <a:latin typeface="Candara"/>
              <a:cs typeface="Candara"/>
            </a:endParaRPr>
          </a:p>
        </p:txBody>
      </p:sp>
      <p:sp>
        <p:nvSpPr>
          <p:cNvPr id="197" name="object 131"/>
          <p:cNvSpPr txBox="1"/>
          <p:nvPr/>
        </p:nvSpPr>
        <p:spPr>
          <a:xfrm>
            <a:off x="2325116" y="5300294"/>
            <a:ext cx="209550" cy="163195"/>
          </a:xfrm>
          <a:prstGeom prst="rect">
            <a:avLst/>
          </a:prstGeom>
        </p:spPr>
        <p:txBody>
          <a:bodyPr vert="horz" wrap="square" lIns="0" tIns="12700" rIns="0" bIns="0" rtlCol="0">
            <a:spAutoFit/>
          </a:bodyPr>
          <a:lstStyle/>
          <a:p>
            <a:pPr marL="12700">
              <a:lnSpc>
                <a:spcPct val="100000"/>
              </a:lnSpc>
              <a:spcBef>
                <a:spcPts val="100"/>
              </a:spcBef>
              <a:tabLst>
                <a:tab pos="196215" algn="l"/>
              </a:tabLst>
            </a:pPr>
            <a:r>
              <a:rPr sz="900" b="1" u="sng" dirty="0">
                <a:solidFill>
                  <a:srgbClr val="404040"/>
                </a:solidFill>
                <a:uFill>
                  <a:solidFill>
                    <a:srgbClr val="D9D9D9"/>
                  </a:solidFill>
                </a:uFill>
                <a:latin typeface="Candara"/>
                <a:cs typeface="Candara"/>
              </a:rPr>
              <a:t> 	</a:t>
            </a:r>
            <a:endParaRPr sz="900">
              <a:latin typeface="Candara"/>
              <a:cs typeface="Candara"/>
            </a:endParaRPr>
          </a:p>
        </p:txBody>
      </p:sp>
      <p:sp>
        <p:nvSpPr>
          <p:cNvPr id="198" name="object 132"/>
          <p:cNvSpPr txBox="1"/>
          <p:nvPr/>
        </p:nvSpPr>
        <p:spPr>
          <a:xfrm>
            <a:off x="1833117" y="4916551"/>
            <a:ext cx="1974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404040"/>
                </a:solidFill>
                <a:latin typeface="Candara"/>
                <a:cs typeface="Candara"/>
              </a:rPr>
              <a:t>67%</a:t>
            </a:r>
            <a:endParaRPr sz="900">
              <a:latin typeface="Candara"/>
              <a:cs typeface="Candara"/>
            </a:endParaRPr>
          </a:p>
        </p:txBody>
      </p:sp>
      <p:sp>
        <p:nvSpPr>
          <p:cNvPr id="199" name="object 133"/>
          <p:cNvSpPr txBox="1"/>
          <p:nvPr/>
        </p:nvSpPr>
        <p:spPr>
          <a:xfrm>
            <a:off x="2160270" y="4819650"/>
            <a:ext cx="19113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404040"/>
                </a:solidFill>
                <a:latin typeface="Candara"/>
                <a:cs typeface="Candara"/>
              </a:rPr>
              <a:t>72%</a:t>
            </a:r>
            <a:endParaRPr sz="900">
              <a:latin typeface="Candara"/>
              <a:cs typeface="Candara"/>
            </a:endParaRPr>
          </a:p>
        </p:txBody>
      </p:sp>
      <p:sp>
        <p:nvSpPr>
          <p:cNvPr id="200" name="object 134"/>
          <p:cNvSpPr txBox="1"/>
          <p:nvPr/>
        </p:nvSpPr>
        <p:spPr>
          <a:xfrm>
            <a:off x="2481198" y="4620514"/>
            <a:ext cx="1993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82%</a:t>
            </a:r>
            <a:endParaRPr sz="900">
              <a:latin typeface="Candara"/>
              <a:cs typeface="Candara"/>
            </a:endParaRPr>
          </a:p>
        </p:txBody>
      </p:sp>
      <p:sp>
        <p:nvSpPr>
          <p:cNvPr id="201" name="object 135"/>
          <p:cNvSpPr txBox="1"/>
          <p:nvPr/>
        </p:nvSpPr>
        <p:spPr>
          <a:xfrm>
            <a:off x="2801873" y="4498594"/>
            <a:ext cx="205104"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88%</a:t>
            </a:r>
            <a:endParaRPr sz="900">
              <a:latin typeface="Candara"/>
              <a:cs typeface="Candara"/>
            </a:endParaRPr>
          </a:p>
        </p:txBody>
      </p:sp>
      <p:sp>
        <p:nvSpPr>
          <p:cNvPr id="202" name="object 136"/>
          <p:cNvSpPr txBox="1"/>
          <p:nvPr/>
        </p:nvSpPr>
        <p:spPr>
          <a:xfrm>
            <a:off x="3136519" y="4444110"/>
            <a:ext cx="18224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404040"/>
                </a:solidFill>
                <a:latin typeface="Candara"/>
                <a:cs typeface="Candara"/>
              </a:rPr>
              <a:t>9</a:t>
            </a:r>
            <a:r>
              <a:rPr sz="900" b="1" spc="-5" dirty="0">
                <a:solidFill>
                  <a:srgbClr val="404040"/>
                </a:solidFill>
                <a:latin typeface="Candara"/>
                <a:cs typeface="Candara"/>
              </a:rPr>
              <a:t>1%</a:t>
            </a:r>
            <a:endParaRPr sz="900">
              <a:latin typeface="Candara"/>
              <a:cs typeface="Candara"/>
            </a:endParaRPr>
          </a:p>
        </p:txBody>
      </p:sp>
      <p:sp>
        <p:nvSpPr>
          <p:cNvPr id="203" name="object 137"/>
          <p:cNvSpPr txBox="1"/>
          <p:nvPr/>
        </p:nvSpPr>
        <p:spPr>
          <a:xfrm>
            <a:off x="3452876" y="4514469"/>
            <a:ext cx="19748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87%</a:t>
            </a:r>
            <a:endParaRPr sz="900">
              <a:latin typeface="Candara"/>
              <a:cs typeface="Candara"/>
            </a:endParaRPr>
          </a:p>
        </p:txBody>
      </p:sp>
      <p:sp>
        <p:nvSpPr>
          <p:cNvPr id="204" name="object 138"/>
          <p:cNvSpPr txBox="1"/>
          <p:nvPr/>
        </p:nvSpPr>
        <p:spPr>
          <a:xfrm>
            <a:off x="3776598" y="4552950"/>
            <a:ext cx="19748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8</a:t>
            </a:r>
            <a:r>
              <a:rPr sz="900" b="1" spc="-10" dirty="0">
                <a:solidFill>
                  <a:srgbClr val="404040"/>
                </a:solidFill>
                <a:latin typeface="Candara"/>
                <a:cs typeface="Candara"/>
              </a:rPr>
              <a:t>5</a:t>
            </a:r>
            <a:r>
              <a:rPr sz="900" b="1" dirty="0">
                <a:solidFill>
                  <a:srgbClr val="404040"/>
                </a:solidFill>
                <a:latin typeface="Candara"/>
                <a:cs typeface="Candara"/>
              </a:rPr>
              <a:t>%</a:t>
            </a:r>
            <a:endParaRPr sz="900">
              <a:latin typeface="Candara"/>
              <a:cs typeface="Candara"/>
            </a:endParaRPr>
          </a:p>
        </p:txBody>
      </p:sp>
      <p:sp>
        <p:nvSpPr>
          <p:cNvPr id="205" name="object 139"/>
          <p:cNvSpPr txBox="1"/>
          <p:nvPr/>
        </p:nvSpPr>
        <p:spPr>
          <a:xfrm>
            <a:off x="4108196" y="4646803"/>
            <a:ext cx="18224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404040"/>
                </a:solidFill>
                <a:latin typeface="Candara"/>
                <a:cs typeface="Candara"/>
              </a:rPr>
              <a:t>81</a:t>
            </a:r>
            <a:r>
              <a:rPr sz="900" b="1" dirty="0">
                <a:solidFill>
                  <a:srgbClr val="404040"/>
                </a:solidFill>
                <a:latin typeface="Candara"/>
                <a:cs typeface="Candara"/>
              </a:rPr>
              <a:t>%</a:t>
            </a:r>
            <a:endParaRPr sz="900">
              <a:latin typeface="Candara"/>
              <a:cs typeface="Candara"/>
            </a:endParaRPr>
          </a:p>
        </p:txBody>
      </p:sp>
      <p:sp>
        <p:nvSpPr>
          <p:cNvPr id="206" name="object 140"/>
          <p:cNvSpPr txBox="1"/>
          <p:nvPr/>
        </p:nvSpPr>
        <p:spPr>
          <a:xfrm>
            <a:off x="138176" y="4314571"/>
            <a:ext cx="244475" cy="2230755"/>
          </a:xfrm>
          <a:prstGeom prst="rect">
            <a:avLst/>
          </a:prstGeom>
        </p:spPr>
        <p:txBody>
          <a:bodyPr vert="horz" wrap="square" lIns="0" tIns="75565" rIns="0" bIns="0" rtlCol="0">
            <a:spAutoFit/>
          </a:bodyPr>
          <a:lstStyle/>
          <a:p>
            <a:pPr marR="5715" algn="r">
              <a:lnSpc>
                <a:spcPct val="100000"/>
              </a:lnSpc>
              <a:spcBef>
                <a:spcPts val="595"/>
              </a:spcBef>
            </a:pPr>
            <a:r>
              <a:rPr sz="900" b="1" spc="-5" dirty="0">
                <a:solidFill>
                  <a:srgbClr val="585858"/>
                </a:solidFill>
                <a:latin typeface="Candara"/>
                <a:cs typeface="Candara"/>
              </a:rPr>
              <a:t>100%</a:t>
            </a:r>
            <a:endParaRPr sz="900">
              <a:latin typeface="Candara"/>
              <a:cs typeface="Candara"/>
            </a:endParaRPr>
          </a:p>
          <a:p>
            <a:pPr marR="5080" algn="r">
              <a:lnSpc>
                <a:spcPct val="100000"/>
              </a:lnSpc>
              <a:spcBef>
                <a:spcPts val="500"/>
              </a:spcBef>
            </a:pPr>
            <a:r>
              <a:rPr sz="900" b="1" dirty="0">
                <a:solidFill>
                  <a:srgbClr val="585858"/>
                </a:solidFill>
                <a:latin typeface="Candara"/>
                <a:cs typeface="Candara"/>
              </a:rPr>
              <a:t>9</a:t>
            </a:r>
            <a:r>
              <a:rPr sz="900" b="1" spc="-5" dirty="0">
                <a:solidFill>
                  <a:srgbClr val="585858"/>
                </a:solidFill>
                <a:latin typeface="Candara"/>
                <a:cs typeface="Candara"/>
              </a:rPr>
              <a:t>0%</a:t>
            </a:r>
            <a:endParaRPr sz="900">
              <a:latin typeface="Candara"/>
              <a:cs typeface="Candara"/>
            </a:endParaRPr>
          </a:p>
          <a:p>
            <a:pPr marR="5715" algn="r">
              <a:lnSpc>
                <a:spcPct val="100000"/>
              </a:lnSpc>
              <a:spcBef>
                <a:spcPts val="500"/>
              </a:spcBef>
            </a:pPr>
            <a:r>
              <a:rPr sz="900" b="1" spc="-5" dirty="0">
                <a:solidFill>
                  <a:srgbClr val="585858"/>
                </a:solidFill>
                <a:latin typeface="Candara"/>
                <a:cs typeface="Candara"/>
              </a:rPr>
              <a:t>80</a:t>
            </a:r>
            <a:r>
              <a:rPr sz="900" b="1" dirty="0">
                <a:solidFill>
                  <a:srgbClr val="585858"/>
                </a:solidFill>
                <a:latin typeface="Candara"/>
                <a:cs typeface="Candara"/>
              </a:rPr>
              <a:t>%</a:t>
            </a:r>
            <a:endParaRPr sz="900">
              <a:latin typeface="Candara"/>
              <a:cs typeface="Candara"/>
            </a:endParaRPr>
          </a:p>
          <a:p>
            <a:pPr marR="5080" algn="r">
              <a:lnSpc>
                <a:spcPct val="100000"/>
              </a:lnSpc>
              <a:spcBef>
                <a:spcPts val="495"/>
              </a:spcBef>
            </a:pPr>
            <a:r>
              <a:rPr sz="900" b="1" dirty="0">
                <a:solidFill>
                  <a:srgbClr val="585858"/>
                </a:solidFill>
                <a:latin typeface="Candara"/>
                <a:cs typeface="Candara"/>
              </a:rPr>
              <a:t>70%</a:t>
            </a:r>
            <a:endParaRPr sz="900">
              <a:latin typeface="Candara"/>
              <a:cs typeface="Candara"/>
            </a:endParaRPr>
          </a:p>
          <a:p>
            <a:pPr marR="5080" algn="r">
              <a:lnSpc>
                <a:spcPct val="100000"/>
              </a:lnSpc>
              <a:spcBef>
                <a:spcPts val="500"/>
              </a:spcBef>
            </a:pPr>
            <a:r>
              <a:rPr sz="900" b="1" dirty="0">
                <a:solidFill>
                  <a:srgbClr val="585858"/>
                </a:solidFill>
                <a:latin typeface="Candara"/>
                <a:cs typeface="Candara"/>
              </a:rPr>
              <a:t>6</a:t>
            </a:r>
            <a:r>
              <a:rPr sz="900" b="1" spc="-5" dirty="0">
                <a:solidFill>
                  <a:srgbClr val="585858"/>
                </a:solidFill>
                <a:latin typeface="Candara"/>
                <a:cs typeface="Candara"/>
              </a:rPr>
              <a:t>0%</a:t>
            </a:r>
            <a:endParaRPr sz="900">
              <a:latin typeface="Candara"/>
              <a:cs typeface="Candara"/>
            </a:endParaRPr>
          </a:p>
          <a:p>
            <a:pPr marR="5080" algn="r">
              <a:lnSpc>
                <a:spcPct val="100000"/>
              </a:lnSpc>
              <a:spcBef>
                <a:spcPts val="500"/>
              </a:spcBef>
            </a:pPr>
            <a:r>
              <a:rPr sz="900" b="1" spc="5" dirty="0">
                <a:solidFill>
                  <a:srgbClr val="585858"/>
                </a:solidFill>
                <a:latin typeface="Candara"/>
                <a:cs typeface="Candara"/>
              </a:rPr>
              <a:t>5</a:t>
            </a:r>
            <a:r>
              <a:rPr sz="900" b="1" spc="-5" dirty="0">
                <a:solidFill>
                  <a:srgbClr val="585858"/>
                </a:solidFill>
                <a:latin typeface="Candara"/>
                <a:cs typeface="Candara"/>
              </a:rPr>
              <a:t>0%</a:t>
            </a:r>
            <a:endParaRPr sz="900">
              <a:latin typeface="Candara"/>
              <a:cs typeface="Candara"/>
            </a:endParaRPr>
          </a:p>
          <a:p>
            <a:pPr marR="5715" algn="r">
              <a:lnSpc>
                <a:spcPct val="100000"/>
              </a:lnSpc>
              <a:spcBef>
                <a:spcPts val="495"/>
              </a:spcBef>
            </a:pPr>
            <a:r>
              <a:rPr sz="900" b="1" spc="-5" dirty="0">
                <a:solidFill>
                  <a:srgbClr val="585858"/>
                </a:solidFill>
                <a:latin typeface="Candara"/>
                <a:cs typeface="Candara"/>
              </a:rPr>
              <a:t>40%</a:t>
            </a:r>
            <a:endParaRPr sz="900">
              <a:latin typeface="Candara"/>
              <a:cs typeface="Candara"/>
            </a:endParaRPr>
          </a:p>
          <a:p>
            <a:pPr marR="5715" algn="r">
              <a:lnSpc>
                <a:spcPct val="100000"/>
              </a:lnSpc>
              <a:spcBef>
                <a:spcPts val="500"/>
              </a:spcBef>
            </a:pPr>
            <a:r>
              <a:rPr sz="900" b="1" spc="-5" dirty="0">
                <a:solidFill>
                  <a:srgbClr val="585858"/>
                </a:solidFill>
                <a:latin typeface="Candara"/>
                <a:cs typeface="Candara"/>
              </a:rPr>
              <a:t>30%</a:t>
            </a:r>
            <a:endParaRPr sz="900">
              <a:latin typeface="Candara"/>
              <a:cs typeface="Candara"/>
            </a:endParaRPr>
          </a:p>
          <a:p>
            <a:pPr marR="5080" algn="r">
              <a:lnSpc>
                <a:spcPct val="100000"/>
              </a:lnSpc>
              <a:spcBef>
                <a:spcPts val="495"/>
              </a:spcBef>
            </a:pPr>
            <a:r>
              <a:rPr sz="900" b="1" dirty="0">
                <a:solidFill>
                  <a:srgbClr val="585858"/>
                </a:solidFill>
                <a:latin typeface="Candara"/>
                <a:cs typeface="Candara"/>
              </a:rPr>
              <a:t>20%</a:t>
            </a:r>
            <a:endParaRPr sz="900">
              <a:latin typeface="Candara"/>
              <a:cs typeface="Candara"/>
            </a:endParaRPr>
          </a:p>
          <a:p>
            <a:pPr marR="5715" algn="r">
              <a:lnSpc>
                <a:spcPct val="100000"/>
              </a:lnSpc>
              <a:spcBef>
                <a:spcPts val="500"/>
              </a:spcBef>
            </a:pPr>
            <a:r>
              <a:rPr sz="900" b="1" spc="-5" dirty="0">
                <a:solidFill>
                  <a:srgbClr val="585858"/>
                </a:solidFill>
                <a:latin typeface="Candara"/>
                <a:cs typeface="Candara"/>
              </a:rPr>
              <a:t>10%</a:t>
            </a:r>
            <a:endParaRPr sz="900">
              <a:latin typeface="Candara"/>
              <a:cs typeface="Candara"/>
            </a:endParaRPr>
          </a:p>
          <a:p>
            <a:pPr marR="5715" algn="r">
              <a:lnSpc>
                <a:spcPct val="100000"/>
              </a:lnSpc>
              <a:spcBef>
                <a:spcPts val="500"/>
              </a:spcBef>
            </a:pPr>
            <a:r>
              <a:rPr sz="900" b="1" spc="-5" dirty="0">
                <a:solidFill>
                  <a:srgbClr val="585858"/>
                </a:solidFill>
                <a:latin typeface="Candara"/>
                <a:cs typeface="Candara"/>
              </a:rPr>
              <a:t>0%</a:t>
            </a:r>
            <a:endParaRPr sz="900">
              <a:latin typeface="Candara"/>
              <a:cs typeface="Candara"/>
            </a:endParaRPr>
          </a:p>
        </p:txBody>
      </p:sp>
      <p:sp>
        <p:nvSpPr>
          <p:cNvPr id="207" name="object 141"/>
          <p:cNvSpPr txBox="1"/>
          <p:nvPr/>
        </p:nvSpPr>
        <p:spPr>
          <a:xfrm>
            <a:off x="528015" y="6520383"/>
            <a:ext cx="3834129" cy="140970"/>
          </a:xfrm>
          <a:prstGeom prst="rect">
            <a:avLst/>
          </a:prstGeom>
        </p:spPr>
        <p:txBody>
          <a:bodyPr vert="horz" wrap="square" lIns="0" tIns="13335" rIns="0" bIns="0" rtlCol="0">
            <a:spAutoFit/>
          </a:bodyPr>
          <a:lstStyle/>
          <a:p>
            <a:pPr marL="12700">
              <a:lnSpc>
                <a:spcPct val="100000"/>
              </a:lnSpc>
              <a:spcBef>
                <a:spcPts val="105"/>
              </a:spcBef>
              <a:tabLst>
                <a:tab pos="333375" algn="l"/>
                <a:tab pos="660400" algn="l"/>
                <a:tab pos="981075" algn="l"/>
                <a:tab pos="1638300" algn="l"/>
                <a:tab pos="1971675" algn="l"/>
                <a:tab pos="2288540" algn="l"/>
                <a:tab pos="2613025" algn="l"/>
                <a:tab pos="2933700" algn="l"/>
                <a:tab pos="3260725" algn="l"/>
              </a:tabLst>
            </a:pPr>
            <a:r>
              <a:rPr sz="750" b="1" spc="-5" dirty="0">
                <a:solidFill>
                  <a:srgbClr val="585858"/>
                </a:solidFill>
                <a:latin typeface="Candara"/>
                <a:cs typeface="Candara"/>
              </a:rPr>
              <a:t>2005	2006	2007	2008     </a:t>
            </a:r>
            <a:r>
              <a:rPr sz="750" b="1" spc="50" dirty="0">
                <a:solidFill>
                  <a:srgbClr val="585858"/>
                </a:solidFill>
                <a:latin typeface="Candara"/>
                <a:cs typeface="Candara"/>
              </a:rPr>
              <a:t> </a:t>
            </a:r>
            <a:r>
              <a:rPr sz="750" b="1" spc="-5" dirty="0">
                <a:solidFill>
                  <a:srgbClr val="585858"/>
                </a:solidFill>
                <a:latin typeface="Candara"/>
                <a:cs typeface="Candara"/>
              </a:rPr>
              <a:t>2009	2010	2011	2012	2013	2014	2015 2016 </a:t>
            </a:r>
            <a:r>
              <a:rPr sz="750" b="1" dirty="0">
                <a:solidFill>
                  <a:srgbClr val="585858"/>
                </a:solidFill>
                <a:latin typeface="Candara"/>
                <a:cs typeface="Candara"/>
              </a:rPr>
              <a:t>-</a:t>
            </a:r>
            <a:r>
              <a:rPr sz="750" b="1" spc="-10" dirty="0">
                <a:solidFill>
                  <a:srgbClr val="585858"/>
                </a:solidFill>
                <a:latin typeface="Candara"/>
                <a:cs typeface="Candara"/>
              </a:rPr>
              <a:t> </a:t>
            </a:r>
            <a:r>
              <a:rPr sz="750" b="1" dirty="0">
                <a:solidFill>
                  <a:srgbClr val="585858"/>
                </a:solidFill>
                <a:latin typeface="Candara"/>
                <a:cs typeface="Candara"/>
              </a:rPr>
              <a:t>II</a:t>
            </a:r>
            <a:endParaRPr sz="750">
              <a:latin typeface="Candara"/>
              <a:cs typeface="Candara"/>
            </a:endParaRPr>
          </a:p>
        </p:txBody>
      </p:sp>
      <p:sp>
        <p:nvSpPr>
          <p:cNvPr id="208" name="object 142"/>
          <p:cNvSpPr txBox="1"/>
          <p:nvPr/>
        </p:nvSpPr>
        <p:spPr>
          <a:xfrm>
            <a:off x="274116" y="3842461"/>
            <a:ext cx="3117215" cy="24002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404040"/>
                </a:solidFill>
                <a:latin typeface="Calibri"/>
                <a:cs typeface="Calibri"/>
              </a:rPr>
              <a:t>Obligaciones Financieras </a:t>
            </a:r>
            <a:r>
              <a:rPr sz="1400" b="1" dirty="0">
                <a:solidFill>
                  <a:srgbClr val="404040"/>
                </a:solidFill>
                <a:latin typeface="Calibri"/>
                <a:cs typeface="Calibri"/>
              </a:rPr>
              <a:t>/</a:t>
            </a:r>
            <a:r>
              <a:rPr sz="1400" b="1" spc="-35" dirty="0">
                <a:solidFill>
                  <a:srgbClr val="404040"/>
                </a:solidFill>
                <a:latin typeface="Calibri"/>
                <a:cs typeface="Calibri"/>
              </a:rPr>
              <a:t> </a:t>
            </a:r>
            <a:r>
              <a:rPr sz="1400" b="1" spc="-5" dirty="0">
                <a:solidFill>
                  <a:srgbClr val="404040"/>
                </a:solidFill>
                <a:latin typeface="Calibri"/>
                <a:cs typeface="Calibri"/>
              </a:rPr>
              <a:t>Participaciones</a:t>
            </a:r>
            <a:endParaRPr sz="1400">
              <a:latin typeface="Calibri"/>
              <a:cs typeface="Calibri"/>
            </a:endParaRPr>
          </a:p>
        </p:txBody>
      </p:sp>
      <p:sp>
        <p:nvSpPr>
          <p:cNvPr id="209" name="object 143"/>
          <p:cNvSpPr txBox="1"/>
          <p:nvPr/>
        </p:nvSpPr>
        <p:spPr>
          <a:xfrm>
            <a:off x="274116" y="4060697"/>
            <a:ext cx="2567940" cy="330200"/>
          </a:xfrm>
          <a:prstGeom prst="rect">
            <a:avLst/>
          </a:prstGeom>
        </p:spPr>
        <p:txBody>
          <a:bodyPr vert="horz" wrap="square" lIns="0" tIns="12065" rIns="0" bIns="0" rtlCol="0">
            <a:spAutoFit/>
          </a:bodyPr>
          <a:lstStyle/>
          <a:p>
            <a:pPr marL="12700">
              <a:lnSpc>
                <a:spcPct val="100000"/>
              </a:lnSpc>
              <a:spcBef>
                <a:spcPts val="95"/>
              </a:spcBef>
            </a:pPr>
            <a:r>
              <a:rPr sz="1000" b="1" i="1" spc="-5" dirty="0">
                <a:solidFill>
                  <a:srgbClr val="404040"/>
                </a:solidFill>
                <a:latin typeface="Calibri"/>
                <a:cs typeface="Calibri"/>
              </a:rPr>
              <a:t>Entidades Federativas, Municipios y</a:t>
            </a:r>
            <a:r>
              <a:rPr sz="1000" b="1" i="1" spc="20" dirty="0">
                <a:solidFill>
                  <a:srgbClr val="404040"/>
                </a:solidFill>
                <a:latin typeface="Calibri"/>
                <a:cs typeface="Calibri"/>
              </a:rPr>
              <a:t> </a:t>
            </a:r>
            <a:r>
              <a:rPr sz="1000" b="1" i="1" spc="-5" dirty="0">
                <a:solidFill>
                  <a:srgbClr val="404040"/>
                </a:solidFill>
                <a:latin typeface="Calibri"/>
                <a:cs typeface="Calibri"/>
              </a:rPr>
              <a:t>Organismos</a:t>
            </a:r>
            <a:endParaRPr sz="1000">
              <a:latin typeface="Calibri"/>
              <a:cs typeface="Calibri"/>
            </a:endParaRPr>
          </a:p>
          <a:p>
            <a:pPr marL="12700">
              <a:lnSpc>
                <a:spcPct val="100000"/>
              </a:lnSpc>
            </a:pPr>
            <a:r>
              <a:rPr sz="1000" i="1" spc="-5" dirty="0">
                <a:solidFill>
                  <a:srgbClr val="404040"/>
                </a:solidFill>
                <a:latin typeface="Calibri"/>
                <a:cs typeface="Calibri"/>
              </a:rPr>
              <a:t>Porcentaje</a:t>
            </a:r>
            <a:endParaRPr sz="1000">
              <a:latin typeface="Calibri"/>
              <a:cs typeface="Calibri"/>
            </a:endParaRPr>
          </a:p>
        </p:txBody>
      </p:sp>
      <p:sp>
        <p:nvSpPr>
          <p:cNvPr id="210" name="object 144"/>
          <p:cNvSpPr txBox="1"/>
          <p:nvPr/>
        </p:nvSpPr>
        <p:spPr>
          <a:xfrm rot="10860000">
            <a:off x="65585" y="3913432"/>
            <a:ext cx="235289" cy="165100"/>
          </a:xfrm>
          <a:prstGeom prst="rect">
            <a:avLst/>
          </a:prstGeom>
        </p:spPr>
        <p:txBody>
          <a:bodyPr vert="horz" wrap="square" lIns="0" tIns="0" rIns="0" bIns="0" rtlCol="0">
            <a:spAutoFit/>
          </a:bodyPr>
          <a:lstStyle/>
          <a:p>
            <a:pPr>
              <a:lnSpc>
                <a:spcPts val="1300"/>
              </a:lnSpc>
            </a:pPr>
            <a:r>
              <a:rPr sz="1300" b="1" spc="20" dirty="0">
                <a:solidFill>
                  <a:srgbClr val="252525"/>
                </a:solidFill>
                <a:latin typeface="Cambria Math"/>
                <a:cs typeface="Cambria Math"/>
              </a:rPr>
              <a:t>⦿</a:t>
            </a:r>
            <a:endParaRPr sz="1300">
              <a:latin typeface="Cambria Math"/>
              <a:cs typeface="Cambria Math"/>
            </a:endParaRPr>
          </a:p>
        </p:txBody>
      </p:sp>
      <p:sp>
        <p:nvSpPr>
          <p:cNvPr id="211" name="object 145"/>
          <p:cNvSpPr/>
          <p:nvPr/>
        </p:nvSpPr>
        <p:spPr>
          <a:xfrm>
            <a:off x="165773" y="3568572"/>
            <a:ext cx="0" cy="252729"/>
          </a:xfrm>
          <a:custGeom>
            <a:avLst/>
            <a:gdLst/>
            <a:ahLst/>
            <a:cxnLst/>
            <a:rect l="l" t="t" r="r" b="b"/>
            <a:pathLst>
              <a:path h="252729">
                <a:moveTo>
                  <a:pt x="0" y="0"/>
                </a:moveTo>
                <a:lnTo>
                  <a:pt x="0" y="252221"/>
                </a:lnTo>
              </a:path>
            </a:pathLst>
          </a:custGeom>
          <a:ln w="9525">
            <a:solidFill>
              <a:srgbClr val="252525"/>
            </a:solidFill>
            <a:prstDash val="sysDot"/>
          </a:ln>
        </p:spPr>
        <p:txBody>
          <a:bodyPr wrap="square" lIns="0" tIns="0" rIns="0" bIns="0" rtlCol="0"/>
          <a:lstStyle/>
          <a:p>
            <a:endParaRPr/>
          </a:p>
        </p:txBody>
      </p:sp>
    </p:spTree>
    <p:extLst>
      <p:ext uri="{BB962C8B-B14F-4D97-AF65-F5344CB8AC3E}">
        <p14:creationId xmlns:p14="http://schemas.microsoft.com/office/powerpoint/2010/main" val="2469317923"/>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33400" y="762000"/>
            <a:ext cx="11125200" cy="5334000"/>
          </a:xfrm>
          <a:prstGeom prst="rect">
            <a:avLst/>
          </a:prstGeom>
        </p:spPr>
      </p:pic>
      <p:sp>
        <p:nvSpPr>
          <p:cNvPr id="5" name="CuadroTexto 4"/>
          <p:cNvSpPr txBox="1"/>
          <p:nvPr/>
        </p:nvSpPr>
        <p:spPr>
          <a:xfrm>
            <a:off x="533400" y="6373504"/>
            <a:ext cx="10794241" cy="369332"/>
          </a:xfrm>
          <a:prstGeom prst="rect">
            <a:avLst/>
          </a:prstGeom>
          <a:noFill/>
        </p:spPr>
        <p:txBody>
          <a:bodyPr wrap="square" rtlCol="0">
            <a:spAutoFit/>
          </a:bodyPr>
          <a:lstStyle/>
          <a:p>
            <a:r>
              <a:rPr lang="es-MX" dirty="0">
                <a:hlinkClick r:id="rId3"/>
              </a:rPr>
              <a:t>https://www.disciplinafinanciera.hacienda.gob.mx/es/DISCIPLINA_FINANCIERA/Motor_Calculo</a:t>
            </a:r>
            <a:endParaRPr lang="es-MX" dirty="0"/>
          </a:p>
        </p:txBody>
      </p:sp>
      <p:sp>
        <p:nvSpPr>
          <p:cNvPr id="6" name="Título 1"/>
          <p:cNvSpPr txBox="1">
            <a:spLocks/>
          </p:cNvSpPr>
          <p:nvPr/>
        </p:nvSpPr>
        <p:spPr>
          <a:xfrm>
            <a:off x="1579077" y="-1985"/>
            <a:ext cx="8702886"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Motor de Cálculo del Menor Costo Financiero</a:t>
            </a:r>
          </a:p>
        </p:txBody>
      </p:sp>
    </p:spTree>
    <p:extLst>
      <p:ext uri="{BB962C8B-B14F-4D97-AF65-F5344CB8AC3E}">
        <p14:creationId xmlns:p14="http://schemas.microsoft.com/office/powerpoint/2010/main" val="40625978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248167" y="2702327"/>
            <a:ext cx="5732060" cy="783193"/>
          </a:xfrm>
          <a:prstGeom prst="roundRect">
            <a:avLst/>
          </a:prstGeom>
          <a:solidFill>
            <a:schemeClr val="accent6">
              <a:alpha val="50000"/>
            </a:schemeClr>
          </a:solid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4000" dirty="0" smtClean="0">
                <a:solidFill>
                  <a:sysClr val="windowText" lastClr="000000"/>
                </a:solidFill>
                <a:latin typeface="Arial Narrow" charset="0"/>
                <a:ea typeface="Arial Narrow" charset="0"/>
                <a:cs typeface="Arial Narrow" charset="0"/>
              </a:rPr>
              <a:t>Registro Público Único</a:t>
            </a:r>
            <a:endParaRPr lang="es-MX" sz="4000" dirty="0">
              <a:solidFill>
                <a:sysClr val="windowText" lastClr="000000"/>
              </a:solidFill>
              <a:latin typeface="Arial Narrow" charset="0"/>
              <a:ea typeface="Arial Narrow" charset="0"/>
              <a:cs typeface="Arial Narrow" charset="0"/>
            </a:endParaRPr>
          </a:p>
        </p:txBody>
      </p:sp>
    </p:spTree>
    <p:extLst>
      <p:ext uri="{BB962C8B-B14F-4D97-AF65-F5344CB8AC3E}">
        <p14:creationId xmlns:p14="http://schemas.microsoft.com/office/powerpoint/2010/main" val="10418952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2017776" y="202693"/>
            <a:ext cx="4733544" cy="1348739"/>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0" y="330200"/>
            <a:ext cx="1174750" cy="574675"/>
          </a:xfrm>
          <a:prstGeom prst="rect">
            <a:avLst/>
          </a:prstGeom>
        </p:spPr>
        <p:txBody>
          <a:bodyPr vert="horz" wrap="square" lIns="0" tIns="12700" rIns="0" bIns="0" rtlCol="0" anchor="ctr">
            <a:spAutoFit/>
          </a:bodyPr>
          <a:lstStyle/>
          <a:p>
            <a:pPr marL="12700">
              <a:lnSpc>
                <a:spcPct val="100000"/>
              </a:lnSpc>
              <a:spcBef>
                <a:spcPts val="100"/>
              </a:spcBef>
            </a:pPr>
            <a:r>
              <a:rPr sz="3600" dirty="0">
                <a:solidFill>
                  <a:srgbClr val="404040"/>
                </a:solidFill>
              </a:rPr>
              <a:t>Índice</a:t>
            </a:r>
            <a:endParaRPr sz="3600"/>
          </a:p>
        </p:txBody>
      </p:sp>
      <p:sp>
        <p:nvSpPr>
          <p:cNvPr id="7" name="object 7"/>
          <p:cNvSpPr/>
          <p:nvPr/>
        </p:nvSpPr>
        <p:spPr>
          <a:xfrm>
            <a:off x="2121408" y="1708404"/>
            <a:ext cx="7891272" cy="1001268"/>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144774" y="1770127"/>
            <a:ext cx="5679440" cy="422275"/>
          </a:xfrm>
          <a:prstGeom prst="rect">
            <a:avLst/>
          </a:prstGeom>
        </p:spPr>
        <p:txBody>
          <a:bodyPr vert="horz" wrap="square" lIns="0" tIns="13335" rIns="0" bIns="0" rtlCol="0">
            <a:spAutoFit/>
          </a:bodyPr>
          <a:lstStyle/>
          <a:p>
            <a:pPr marL="12700">
              <a:spcBef>
                <a:spcPts val="105"/>
              </a:spcBef>
            </a:pPr>
            <a:r>
              <a:rPr sz="2600" b="1" spc="-10" dirty="0">
                <a:solidFill>
                  <a:srgbClr val="585858"/>
                </a:solidFill>
                <a:latin typeface="Calibri"/>
                <a:cs typeface="Calibri"/>
              </a:rPr>
              <a:t>Marco </a:t>
            </a:r>
            <a:r>
              <a:rPr sz="2600" b="1" spc="-5" dirty="0">
                <a:solidFill>
                  <a:srgbClr val="585858"/>
                </a:solidFill>
                <a:latin typeface="Calibri"/>
                <a:cs typeface="Calibri"/>
              </a:rPr>
              <a:t>Jurídico del </a:t>
            </a:r>
            <a:r>
              <a:rPr sz="2600" b="1" spc="-15" dirty="0">
                <a:solidFill>
                  <a:srgbClr val="585858"/>
                </a:solidFill>
                <a:latin typeface="Calibri"/>
                <a:cs typeface="Calibri"/>
              </a:rPr>
              <a:t>Registro </a:t>
            </a:r>
            <a:r>
              <a:rPr sz="2600" b="1" spc="-5" dirty="0">
                <a:solidFill>
                  <a:srgbClr val="585858"/>
                </a:solidFill>
                <a:latin typeface="Calibri"/>
                <a:cs typeface="Calibri"/>
              </a:rPr>
              <a:t>Público</a:t>
            </a:r>
            <a:r>
              <a:rPr sz="2600" b="1" dirty="0">
                <a:solidFill>
                  <a:srgbClr val="585858"/>
                </a:solidFill>
                <a:latin typeface="Calibri"/>
                <a:cs typeface="Calibri"/>
              </a:rPr>
              <a:t> </a:t>
            </a:r>
            <a:r>
              <a:rPr sz="2600" b="1" spc="-5" dirty="0">
                <a:solidFill>
                  <a:srgbClr val="585858"/>
                </a:solidFill>
                <a:latin typeface="Calibri"/>
                <a:cs typeface="Calibri"/>
              </a:rPr>
              <a:t>Único</a:t>
            </a:r>
            <a:endParaRPr sz="2600">
              <a:latin typeface="Calibri"/>
              <a:cs typeface="Calibri"/>
            </a:endParaRPr>
          </a:p>
        </p:txBody>
      </p:sp>
      <p:sp>
        <p:nvSpPr>
          <p:cNvPr id="9" name="object 9"/>
          <p:cNvSpPr/>
          <p:nvPr/>
        </p:nvSpPr>
        <p:spPr>
          <a:xfrm>
            <a:off x="2116837" y="1530096"/>
            <a:ext cx="893063" cy="934212"/>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2454047" y="1674367"/>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1</a:t>
            </a:r>
            <a:endParaRPr sz="3000">
              <a:latin typeface="Calibri"/>
              <a:cs typeface="Calibri"/>
            </a:endParaRPr>
          </a:p>
        </p:txBody>
      </p:sp>
      <p:sp>
        <p:nvSpPr>
          <p:cNvPr id="11" name="object 11"/>
          <p:cNvSpPr/>
          <p:nvPr/>
        </p:nvSpPr>
        <p:spPr>
          <a:xfrm>
            <a:off x="2228087" y="2484121"/>
            <a:ext cx="7784592" cy="999743"/>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3140456" y="2545157"/>
            <a:ext cx="5504815" cy="422909"/>
          </a:xfrm>
          <a:prstGeom prst="rect">
            <a:avLst/>
          </a:prstGeom>
        </p:spPr>
        <p:txBody>
          <a:bodyPr vert="horz" wrap="square" lIns="0" tIns="13335" rIns="0" bIns="0" rtlCol="0">
            <a:spAutoFit/>
          </a:bodyPr>
          <a:lstStyle/>
          <a:p>
            <a:pPr marL="12700">
              <a:spcBef>
                <a:spcPts val="105"/>
              </a:spcBef>
            </a:pPr>
            <a:r>
              <a:rPr sz="2600" spc="-5" dirty="0">
                <a:solidFill>
                  <a:srgbClr val="585858"/>
                </a:solidFill>
                <a:latin typeface="Calibri"/>
                <a:cs typeface="Calibri"/>
              </a:rPr>
              <a:t>Generalidades del </a:t>
            </a:r>
            <a:r>
              <a:rPr sz="2600" spc="-15" dirty="0">
                <a:solidFill>
                  <a:srgbClr val="585858"/>
                </a:solidFill>
                <a:latin typeface="Calibri"/>
                <a:cs typeface="Calibri"/>
              </a:rPr>
              <a:t>Registro </a:t>
            </a:r>
            <a:r>
              <a:rPr sz="2600" spc="-5" dirty="0">
                <a:solidFill>
                  <a:srgbClr val="585858"/>
                </a:solidFill>
                <a:latin typeface="Calibri"/>
                <a:cs typeface="Calibri"/>
              </a:rPr>
              <a:t>Público</a:t>
            </a:r>
            <a:r>
              <a:rPr sz="2600" spc="-90" dirty="0">
                <a:solidFill>
                  <a:srgbClr val="585858"/>
                </a:solidFill>
                <a:latin typeface="Calibri"/>
                <a:cs typeface="Calibri"/>
              </a:rPr>
              <a:t> </a:t>
            </a:r>
            <a:r>
              <a:rPr sz="2600" spc="-5" dirty="0">
                <a:solidFill>
                  <a:srgbClr val="585858"/>
                </a:solidFill>
                <a:latin typeface="Calibri"/>
                <a:cs typeface="Calibri"/>
              </a:rPr>
              <a:t>Único</a:t>
            </a:r>
            <a:endParaRPr sz="2600">
              <a:latin typeface="Calibri"/>
              <a:cs typeface="Calibri"/>
            </a:endParaRPr>
          </a:p>
        </p:txBody>
      </p:sp>
      <p:sp>
        <p:nvSpPr>
          <p:cNvPr id="13" name="object 13"/>
          <p:cNvSpPr/>
          <p:nvPr/>
        </p:nvSpPr>
        <p:spPr>
          <a:xfrm>
            <a:off x="2228087" y="3273552"/>
            <a:ext cx="7784592" cy="1007364"/>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3169412" y="3341878"/>
            <a:ext cx="3916679" cy="422275"/>
          </a:xfrm>
          <a:prstGeom prst="rect">
            <a:avLst/>
          </a:prstGeom>
        </p:spPr>
        <p:txBody>
          <a:bodyPr vert="horz" wrap="square" lIns="0" tIns="13335" rIns="0" bIns="0" rtlCol="0">
            <a:spAutoFit/>
          </a:bodyPr>
          <a:lstStyle/>
          <a:p>
            <a:pPr marL="12700">
              <a:spcBef>
                <a:spcPts val="105"/>
              </a:spcBef>
            </a:pPr>
            <a:r>
              <a:rPr sz="2600" spc="-10" dirty="0">
                <a:solidFill>
                  <a:srgbClr val="585858"/>
                </a:solidFill>
                <a:latin typeface="Calibri"/>
                <a:cs typeface="Calibri"/>
              </a:rPr>
              <a:t>Requisitos </a:t>
            </a:r>
            <a:r>
              <a:rPr sz="2600" spc="-15" dirty="0">
                <a:solidFill>
                  <a:srgbClr val="585858"/>
                </a:solidFill>
                <a:latin typeface="Calibri"/>
                <a:cs typeface="Calibri"/>
              </a:rPr>
              <a:t>para </a:t>
            </a:r>
            <a:r>
              <a:rPr sz="2600" dirty="0">
                <a:solidFill>
                  <a:srgbClr val="585858"/>
                </a:solidFill>
                <a:latin typeface="Calibri"/>
                <a:cs typeface="Calibri"/>
              </a:rPr>
              <a:t>la</a:t>
            </a:r>
            <a:r>
              <a:rPr sz="2600" spc="-35" dirty="0">
                <a:solidFill>
                  <a:srgbClr val="585858"/>
                </a:solidFill>
                <a:latin typeface="Calibri"/>
                <a:cs typeface="Calibri"/>
              </a:rPr>
              <a:t> </a:t>
            </a:r>
            <a:r>
              <a:rPr sz="2600" dirty="0">
                <a:solidFill>
                  <a:srgbClr val="585858"/>
                </a:solidFill>
                <a:latin typeface="Calibri"/>
                <a:cs typeface="Calibri"/>
              </a:rPr>
              <a:t>Inscripción</a:t>
            </a:r>
            <a:endParaRPr sz="2600">
              <a:latin typeface="Calibri"/>
              <a:cs typeface="Calibri"/>
            </a:endParaRPr>
          </a:p>
        </p:txBody>
      </p:sp>
      <p:sp>
        <p:nvSpPr>
          <p:cNvPr id="15" name="object 15"/>
          <p:cNvSpPr/>
          <p:nvPr/>
        </p:nvSpPr>
        <p:spPr>
          <a:xfrm>
            <a:off x="2246376" y="4050791"/>
            <a:ext cx="7766304" cy="1001268"/>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3157855" y="4113099"/>
            <a:ext cx="4309745" cy="422909"/>
          </a:xfrm>
          <a:prstGeom prst="rect">
            <a:avLst/>
          </a:prstGeom>
        </p:spPr>
        <p:txBody>
          <a:bodyPr vert="horz" wrap="square" lIns="0" tIns="13335" rIns="0" bIns="0" rtlCol="0">
            <a:spAutoFit/>
          </a:bodyPr>
          <a:lstStyle/>
          <a:p>
            <a:pPr marL="12700">
              <a:spcBef>
                <a:spcPts val="105"/>
              </a:spcBef>
            </a:pPr>
            <a:r>
              <a:rPr sz="2600" spc="-20" dirty="0">
                <a:solidFill>
                  <a:srgbClr val="585858"/>
                </a:solidFill>
                <a:latin typeface="Calibri"/>
                <a:cs typeface="Calibri"/>
              </a:rPr>
              <a:t>Transparencia </a:t>
            </a:r>
            <a:r>
              <a:rPr sz="2600" dirty="0">
                <a:solidFill>
                  <a:srgbClr val="585858"/>
                </a:solidFill>
                <a:latin typeface="Calibri"/>
                <a:cs typeface="Calibri"/>
              </a:rPr>
              <a:t>de la</a:t>
            </a:r>
            <a:r>
              <a:rPr sz="2600" spc="-70" dirty="0">
                <a:solidFill>
                  <a:srgbClr val="585858"/>
                </a:solidFill>
                <a:latin typeface="Calibri"/>
                <a:cs typeface="Calibri"/>
              </a:rPr>
              <a:t> </a:t>
            </a:r>
            <a:r>
              <a:rPr sz="2600" spc="-10" dirty="0">
                <a:solidFill>
                  <a:srgbClr val="585858"/>
                </a:solidFill>
                <a:latin typeface="Calibri"/>
                <a:cs typeface="Calibri"/>
              </a:rPr>
              <a:t>Información</a:t>
            </a:r>
            <a:endParaRPr sz="2600">
              <a:latin typeface="Calibri"/>
              <a:cs typeface="Calibri"/>
            </a:endParaRPr>
          </a:p>
        </p:txBody>
      </p:sp>
      <p:sp>
        <p:nvSpPr>
          <p:cNvPr id="19" name="object 19"/>
          <p:cNvSpPr/>
          <p:nvPr/>
        </p:nvSpPr>
        <p:spPr>
          <a:xfrm>
            <a:off x="2116837" y="2389632"/>
            <a:ext cx="893063" cy="932688"/>
          </a:xfrm>
          <a:prstGeom prst="rect">
            <a:avLst/>
          </a:prstGeom>
          <a:blipFill>
            <a:blip r:embed="rId10" cstate="print"/>
            <a:stretch>
              <a:fillRect/>
            </a:stretch>
          </a:blipFill>
        </p:spPr>
        <p:txBody>
          <a:bodyPr wrap="square" lIns="0" tIns="0" rIns="0" bIns="0" rtlCol="0"/>
          <a:lstStyle/>
          <a:p>
            <a:endParaRPr/>
          </a:p>
        </p:txBody>
      </p:sp>
      <p:sp>
        <p:nvSpPr>
          <p:cNvPr id="20" name="object 20"/>
          <p:cNvSpPr txBox="1"/>
          <p:nvPr/>
        </p:nvSpPr>
        <p:spPr>
          <a:xfrm>
            <a:off x="2454047" y="2533903"/>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2</a:t>
            </a:r>
            <a:endParaRPr sz="3000">
              <a:latin typeface="Calibri"/>
              <a:cs typeface="Calibri"/>
            </a:endParaRPr>
          </a:p>
        </p:txBody>
      </p:sp>
      <p:sp>
        <p:nvSpPr>
          <p:cNvPr id="21" name="object 21"/>
          <p:cNvSpPr/>
          <p:nvPr/>
        </p:nvSpPr>
        <p:spPr>
          <a:xfrm>
            <a:off x="2103119" y="3189732"/>
            <a:ext cx="894588" cy="934212"/>
          </a:xfrm>
          <a:prstGeom prst="rect">
            <a:avLst/>
          </a:prstGeom>
          <a:blipFill>
            <a:blip r:embed="rId11" cstate="print"/>
            <a:stretch>
              <a:fillRect/>
            </a:stretch>
          </a:blipFill>
        </p:spPr>
        <p:txBody>
          <a:bodyPr wrap="square" lIns="0" tIns="0" rIns="0" bIns="0" rtlCol="0"/>
          <a:lstStyle/>
          <a:p>
            <a:endParaRPr/>
          </a:p>
        </p:txBody>
      </p:sp>
      <p:sp>
        <p:nvSpPr>
          <p:cNvPr id="22" name="object 22"/>
          <p:cNvSpPr txBox="1"/>
          <p:nvPr/>
        </p:nvSpPr>
        <p:spPr>
          <a:xfrm>
            <a:off x="2441550" y="3335273"/>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3</a:t>
            </a:r>
            <a:endParaRPr sz="3000">
              <a:latin typeface="Calibri"/>
              <a:cs typeface="Calibri"/>
            </a:endParaRPr>
          </a:p>
        </p:txBody>
      </p:sp>
      <p:sp>
        <p:nvSpPr>
          <p:cNvPr id="23" name="object 23"/>
          <p:cNvSpPr/>
          <p:nvPr/>
        </p:nvSpPr>
        <p:spPr>
          <a:xfrm>
            <a:off x="2087881" y="4017264"/>
            <a:ext cx="893063" cy="932688"/>
          </a:xfrm>
          <a:prstGeom prst="rect">
            <a:avLst/>
          </a:prstGeom>
          <a:blipFill>
            <a:blip r:embed="rId12" cstate="print"/>
            <a:stretch>
              <a:fillRect/>
            </a:stretch>
          </a:blipFill>
        </p:spPr>
        <p:txBody>
          <a:bodyPr wrap="square" lIns="0" tIns="0" rIns="0" bIns="0" rtlCol="0"/>
          <a:lstStyle/>
          <a:p>
            <a:endParaRPr/>
          </a:p>
        </p:txBody>
      </p:sp>
      <p:sp>
        <p:nvSpPr>
          <p:cNvPr id="24" name="object 24"/>
          <p:cNvSpPr txBox="1"/>
          <p:nvPr/>
        </p:nvSpPr>
        <p:spPr>
          <a:xfrm>
            <a:off x="2424786" y="4161790"/>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4</a:t>
            </a:r>
            <a:endParaRPr sz="3000">
              <a:latin typeface="Calibri"/>
              <a:cs typeface="Calibri"/>
            </a:endParaRPr>
          </a:p>
        </p:txBody>
      </p:sp>
      <p:sp>
        <p:nvSpPr>
          <p:cNvPr id="26" name="object 26"/>
          <p:cNvSpPr txBox="1"/>
          <p:nvPr/>
        </p:nvSpPr>
        <p:spPr>
          <a:xfrm>
            <a:off x="2433016" y="4966208"/>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5</a:t>
            </a:r>
            <a:endParaRPr sz="3000">
              <a:latin typeface="Calibri"/>
              <a:cs typeface="Calibri"/>
            </a:endParaRPr>
          </a:p>
        </p:txBody>
      </p:sp>
    </p:spTree>
    <p:extLst>
      <p:ext uri="{BB962C8B-B14F-4D97-AF65-F5344CB8AC3E}">
        <p14:creationId xmlns:p14="http://schemas.microsoft.com/office/powerpoint/2010/main" val="5449192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a:off x="1979676" y="1164336"/>
            <a:ext cx="3078480" cy="1066800"/>
          </a:xfrm>
          <a:prstGeom prst="rect">
            <a:avLst/>
          </a:prstGeom>
          <a:blipFill>
            <a:blip r:embed="rId2" cstate="print"/>
            <a:stretch>
              <a:fillRect/>
            </a:stretch>
          </a:blipFill>
        </p:spPr>
        <p:txBody>
          <a:bodyPr wrap="square" lIns="0" tIns="0" rIns="0" bIns="0" rtlCol="0"/>
          <a:lstStyle/>
          <a:p>
            <a:endParaRPr/>
          </a:p>
        </p:txBody>
      </p:sp>
      <p:sp>
        <p:nvSpPr>
          <p:cNvPr id="7" name="object 5"/>
          <p:cNvSpPr txBox="1"/>
          <p:nvPr/>
        </p:nvSpPr>
        <p:spPr>
          <a:xfrm>
            <a:off x="2238858" y="1264996"/>
            <a:ext cx="2234565" cy="488950"/>
          </a:xfrm>
          <a:prstGeom prst="rect">
            <a:avLst/>
          </a:prstGeom>
        </p:spPr>
        <p:txBody>
          <a:bodyPr vert="horz" wrap="square" lIns="0" tIns="12065" rIns="0" bIns="0" rtlCol="0">
            <a:spAutoFit/>
          </a:bodyPr>
          <a:lstStyle/>
          <a:p>
            <a:pPr marL="12700">
              <a:lnSpc>
                <a:spcPts val="1825"/>
              </a:lnSpc>
              <a:spcBef>
                <a:spcPts val="95"/>
              </a:spcBef>
            </a:pPr>
            <a:r>
              <a:rPr sz="1600" spc="-5" dirty="0">
                <a:latin typeface="Calibri"/>
                <a:cs typeface="Calibri"/>
              </a:rPr>
              <a:t>Constitución </a:t>
            </a:r>
            <a:r>
              <a:rPr sz="1600" spc="-10" dirty="0">
                <a:latin typeface="Calibri"/>
                <a:cs typeface="Calibri"/>
              </a:rPr>
              <a:t>Política </a:t>
            </a:r>
            <a:r>
              <a:rPr sz="1600" spc="-5" dirty="0">
                <a:latin typeface="Calibri"/>
                <a:cs typeface="Calibri"/>
              </a:rPr>
              <a:t>de</a:t>
            </a:r>
            <a:r>
              <a:rPr sz="1600" spc="-70" dirty="0">
                <a:latin typeface="Calibri"/>
                <a:cs typeface="Calibri"/>
              </a:rPr>
              <a:t> </a:t>
            </a:r>
            <a:r>
              <a:rPr sz="1600" spc="-5" dirty="0">
                <a:latin typeface="Calibri"/>
                <a:cs typeface="Calibri"/>
              </a:rPr>
              <a:t>los</a:t>
            </a:r>
            <a:endParaRPr sz="1600">
              <a:latin typeface="Calibri"/>
              <a:cs typeface="Calibri"/>
            </a:endParaRPr>
          </a:p>
          <a:p>
            <a:pPr marL="26034">
              <a:lnSpc>
                <a:spcPts val="1825"/>
              </a:lnSpc>
            </a:pPr>
            <a:r>
              <a:rPr sz="1600" spc="-10" dirty="0">
                <a:latin typeface="Calibri"/>
                <a:cs typeface="Calibri"/>
              </a:rPr>
              <a:t>Estados </a:t>
            </a:r>
            <a:r>
              <a:rPr sz="1600" spc="-5" dirty="0">
                <a:latin typeface="Calibri"/>
                <a:cs typeface="Calibri"/>
              </a:rPr>
              <a:t>Unidos</a:t>
            </a:r>
            <a:r>
              <a:rPr sz="1600" spc="-40" dirty="0">
                <a:latin typeface="Calibri"/>
                <a:cs typeface="Calibri"/>
              </a:rPr>
              <a:t> </a:t>
            </a:r>
            <a:r>
              <a:rPr sz="1600" spc="-10" dirty="0">
                <a:latin typeface="Calibri"/>
                <a:cs typeface="Calibri"/>
              </a:rPr>
              <a:t>Mexicanos</a:t>
            </a:r>
            <a:endParaRPr sz="1600">
              <a:latin typeface="Calibri"/>
              <a:cs typeface="Calibri"/>
            </a:endParaRPr>
          </a:p>
        </p:txBody>
      </p:sp>
      <p:sp>
        <p:nvSpPr>
          <p:cNvPr id="8" name="object 6"/>
          <p:cNvSpPr/>
          <p:nvPr/>
        </p:nvSpPr>
        <p:spPr>
          <a:xfrm>
            <a:off x="1979676" y="2007107"/>
            <a:ext cx="3078480" cy="2997708"/>
          </a:xfrm>
          <a:prstGeom prst="rect">
            <a:avLst/>
          </a:prstGeom>
          <a:blipFill>
            <a:blip r:embed="rId3" cstate="print"/>
            <a:stretch>
              <a:fillRect/>
            </a:stretch>
          </a:blipFill>
        </p:spPr>
        <p:txBody>
          <a:bodyPr wrap="square" lIns="0" tIns="0" rIns="0" bIns="0" rtlCol="0"/>
          <a:lstStyle/>
          <a:p>
            <a:endParaRPr/>
          </a:p>
        </p:txBody>
      </p:sp>
      <p:sp>
        <p:nvSpPr>
          <p:cNvPr id="9" name="object 7"/>
          <p:cNvSpPr txBox="1"/>
          <p:nvPr/>
        </p:nvSpPr>
        <p:spPr>
          <a:xfrm>
            <a:off x="2217217" y="2152016"/>
            <a:ext cx="2279015" cy="1854835"/>
          </a:xfrm>
          <a:prstGeom prst="rect">
            <a:avLst/>
          </a:prstGeom>
        </p:spPr>
        <p:txBody>
          <a:bodyPr vert="horz" wrap="square" lIns="0" tIns="33020" rIns="0" bIns="0" rtlCol="0">
            <a:spAutoFit/>
          </a:bodyPr>
          <a:lstStyle/>
          <a:p>
            <a:pPr marL="299085" marR="81915" indent="-287020" algn="just">
              <a:lnSpc>
                <a:spcPts val="1300"/>
              </a:lnSpc>
              <a:spcBef>
                <a:spcPts val="260"/>
              </a:spcBef>
              <a:buFont typeface="Wingdings"/>
              <a:buChar char=""/>
              <a:tabLst>
                <a:tab pos="299720" algn="l"/>
              </a:tabLst>
            </a:pPr>
            <a:r>
              <a:rPr sz="1200" spc="-10" dirty="0">
                <a:latin typeface="Calibri"/>
                <a:cs typeface="Calibri"/>
              </a:rPr>
              <a:t>Reforma </a:t>
            </a:r>
            <a:r>
              <a:rPr sz="1200" spc="-5" dirty="0">
                <a:latin typeface="Calibri"/>
                <a:cs typeface="Calibri"/>
              </a:rPr>
              <a:t>publicada </a:t>
            </a:r>
            <a:r>
              <a:rPr sz="1200" dirty="0">
                <a:latin typeface="Calibri"/>
                <a:cs typeface="Calibri"/>
              </a:rPr>
              <a:t>en el</a:t>
            </a:r>
            <a:r>
              <a:rPr sz="1200" spc="-65" dirty="0">
                <a:latin typeface="Calibri"/>
                <a:cs typeface="Calibri"/>
              </a:rPr>
              <a:t> </a:t>
            </a:r>
            <a:r>
              <a:rPr sz="1200" spc="-30" dirty="0">
                <a:latin typeface="Calibri"/>
                <a:cs typeface="Calibri"/>
              </a:rPr>
              <a:t>D.O.F.  </a:t>
            </a:r>
            <a:r>
              <a:rPr sz="1200" dirty="0">
                <a:latin typeface="Calibri"/>
                <a:cs typeface="Calibri"/>
              </a:rPr>
              <a:t>26 de </a:t>
            </a:r>
            <a:r>
              <a:rPr sz="1200" spc="-15" dirty="0">
                <a:latin typeface="Calibri"/>
                <a:cs typeface="Calibri"/>
              </a:rPr>
              <a:t>mayo </a:t>
            </a:r>
            <a:r>
              <a:rPr sz="1200" dirty="0">
                <a:latin typeface="Calibri"/>
                <a:cs typeface="Calibri"/>
              </a:rPr>
              <a:t>de 2015.</a:t>
            </a:r>
          </a:p>
          <a:p>
            <a:pPr marL="299085" indent="-287020" algn="just">
              <a:lnSpc>
                <a:spcPts val="1200"/>
              </a:lnSpc>
              <a:buFont typeface="Wingdings"/>
              <a:buChar char=""/>
              <a:tabLst>
                <a:tab pos="299720" algn="l"/>
              </a:tabLst>
            </a:pPr>
            <a:r>
              <a:rPr sz="1200" b="1" dirty="0">
                <a:latin typeface="Calibri"/>
                <a:cs typeface="Calibri"/>
              </a:rPr>
              <a:t>73, </a:t>
            </a:r>
            <a:r>
              <a:rPr sz="1200" b="1" spc="-5" dirty="0">
                <a:latin typeface="Calibri"/>
                <a:cs typeface="Calibri"/>
              </a:rPr>
              <a:t>Fracción VIII, </a:t>
            </a:r>
            <a:r>
              <a:rPr sz="1200" b="1" spc="-10" dirty="0">
                <a:latin typeface="Calibri"/>
                <a:cs typeface="Calibri"/>
              </a:rPr>
              <a:t>Numeral </a:t>
            </a:r>
            <a:r>
              <a:rPr sz="1200" b="1" dirty="0">
                <a:latin typeface="Calibri"/>
                <a:cs typeface="Calibri"/>
              </a:rPr>
              <a:t>3,</a:t>
            </a:r>
            <a:r>
              <a:rPr sz="1200" b="1" spc="80" dirty="0">
                <a:latin typeface="Calibri"/>
                <a:cs typeface="Calibri"/>
              </a:rPr>
              <a:t> </a:t>
            </a:r>
            <a:r>
              <a:rPr sz="1200" dirty="0">
                <a:latin typeface="Calibri"/>
                <a:cs typeface="Calibri"/>
              </a:rPr>
              <a:t>la</a:t>
            </a:r>
          </a:p>
          <a:p>
            <a:pPr marL="299085" marR="5080" algn="just">
              <a:lnSpc>
                <a:spcPct val="90000"/>
              </a:lnSpc>
              <a:spcBef>
                <a:spcPts val="70"/>
              </a:spcBef>
            </a:pPr>
            <a:r>
              <a:rPr sz="1200" spc="-5" dirty="0">
                <a:latin typeface="Calibri"/>
                <a:cs typeface="Calibri"/>
              </a:rPr>
              <a:t>obligación </a:t>
            </a:r>
            <a:r>
              <a:rPr sz="1200" dirty="0">
                <a:latin typeface="Calibri"/>
                <a:cs typeface="Calibri"/>
              </a:rPr>
              <a:t>de los </a:t>
            </a:r>
            <a:r>
              <a:rPr sz="1200" spc="-5" dirty="0">
                <a:latin typeface="Calibri"/>
                <a:cs typeface="Calibri"/>
              </a:rPr>
              <a:t>entes </a:t>
            </a:r>
            <a:r>
              <a:rPr sz="1200" spc="-10" dirty="0">
                <a:latin typeface="Calibri"/>
                <a:cs typeface="Calibri"/>
              </a:rPr>
              <a:t>públicos  </a:t>
            </a:r>
            <a:r>
              <a:rPr sz="1200" spc="-5" dirty="0">
                <a:latin typeface="Calibri"/>
                <a:cs typeface="Calibri"/>
              </a:rPr>
              <a:t>locales </a:t>
            </a:r>
            <a:r>
              <a:rPr sz="1200" dirty="0">
                <a:latin typeface="Calibri"/>
                <a:cs typeface="Calibri"/>
              </a:rPr>
              <a:t>de </a:t>
            </a:r>
            <a:r>
              <a:rPr sz="1200" spc="-5" dirty="0">
                <a:latin typeface="Calibri"/>
                <a:cs typeface="Calibri"/>
              </a:rPr>
              <a:t>inscribir </a:t>
            </a:r>
            <a:r>
              <a:rPr sz="1200" dirty="0">
                <a:latin typeface="Calibri"/>
                <a:cs typeface="Calibri"/>
              </a:rPr>
              <a:t>y </a:t>
            </a:r>
            <a:r>
              <a:rPr sz="1200" spc="-10" dirty="0">
                <a:latin typeface="Calibri"/>
                <a:cs typeface="Calibri"/>
              </a:rPr>
              <a:t>publicar </a:t>
            </a:r>
            <a:r>
              <a:rPr sz="1200" dirty="0">
                <a:latin typeface="Calibri"/>
                <a:cs typeface="Calibri"/>
              </a:rPr>
              <a:t>la  </a:t>
            </a:r>
            <a:r>
              <a:rPr sz="1200" spc="-10" dirty="0">
                <a:latin typeface="Calibri"/>
                <a:cs typeface="Calibri"/>
              </a:rPr>
              <a:t>totalidad </a:t>
            </a:r>
            <a:r>
              <a:rPr sz="1200" dirty="0">
                <a:latin typeface="Calibri"/>
                <a:cs typeface="Calibri"/>
              </a:rPr>
              <a:t>de </a:t>
            </a:r>
            <a:r>
              <a:rPr sz="1200" spc="-5" dirty="0">
                <a:latin typeface="Calibri"/>
                <a:cs typeface="Calibri"/>
              </a:rPr>
              <a:t>sus </a:t>
            </a:r>
            <a:r>
              <a:rPr sz="1200" spc="-10" dirty="0">
                <a:latin typeface="Calibri"/>
                <a:cs typeface="Calibri"/>
              </a:rPr>
              <a:t>empréstitos </a:t>
            </a:r>
            <a:r>
              <a:rPr sz="1200" dirty="0">
                <a:latin typeface="Calibri"/>
                <a:cs typeface="Calibri"/>
              </a:rPr>
              <a:t>y  </a:t>
            </a:r>
            <a:r>
              <a:rPr sz="1200" spc="-5" dirty="0">
                <a:latin typeface="Calibri"/>
                <a:cs typeface="Calibri"/>
              </a:rPr>
              <a:t>obligaciones </a:t>
            </a:r>
            <a:r>
              <a:rPr sz="1200" dirty="0">
                <a:latin typeface="Calibri"/>
                <a:cs typeface="Calibri"/>
              </a:rPr>
              <a:t>de </a:t>
            </a:r>
            <a:r>
              <a:rPr sz="1200" spc="-5" dirty="0">
                <a:latin typeface="Calibri"/>
                <a:cs typeface="Calibri"/>
              </a:rPr>
              <a:t>pago </a:t>
            </a:r>
            <a:r>
              <a:rPr sz="1200" dirty="0">
                <a:latin typeface="Calibri"/>
                <a:cs typeface="Calibri"/>
              </a:rPr>
              <a:t>en </a:t>
            </a:r>
            <a:r>
              <a:rPr sz="1200" spc="-10" dirty="0">
                <a:latin typeface="Calibri"/>
                <a:cs typeface="Calibri"/>
              </a:rPr>
              <a:t>un  registro </a:t>
            </a:r>
            <a:r>
              <a:rPr sz="1200" spc="-5" dirty="0">
                <a:latin typeface="Calibri"/>
                <a:cs typeface="Calibri"/>
              </a:rPr>
              <a:t>público</a:t>
            </a:r>
            <a:r>
              <a:rPr sz="1200" spc="-25" dirty="0">
                <a:latin typeface="Calibri"/>
                <a:cs typeface="Calibri"/>
              </a:rPr>
              <a:t> </a:t>
            </a:r>
            <a:r>
              <a:rPr sz="1200" spc="-5" dirty="0">
                <a:latin typeface="Calibri"/>
                <a:cs typeface="Calibri"/>
              </a:rPr>
              <a:t>único.</a:t>
            </a:r>
            <a:endParaRPr sz="1200" dirty="0">
              <a:latin typeface="Calibri"/>
              <a:cs typeface="Calibri"/>
            </a:endParaRPr>
          </a:p>
          <a:p>
            <a:pPr marL="299085" marR="5715" indent="-287020" algn="just">
              <a:lnSpc>
                <a:spcPts val="1300"/>
              </a:lnSpc>
              <a:spcBef>
                <a:spcPts val="15"/>
              </a:spcBef>
              <a:buFont typeface="Wingdings"/>
              <a:buChar char=""/>
              <a:tabLst>
                <a:tab pos="299720" algn="l"/>
              </a:tabLst>
            </a:pPr>
            <a:r>
              <a:rPr sz="1200" b="1" dirty="0">
                <a:latin typeface="Calibri"/>
                <a:cs typeface="Calibri"/>
              </a:rPr>
              <a:t>117, </a:t>
            </a:r>
            <a:r>
              <a:rPr sz="1200" b="1" spc="-5" dirty="0">
                <a:latin typeface="Calibri"/>
                <a:cs typeface="Calibri"/>
              </a:rPr>
              <a:t>Fracción VIII, </a:t>
            </a:r>
            <a:r>
              <a:rPr sz="1200" spc="-10" dirty="0">
                <a:latin typeface="Calibri"/>
                <a:cs typeface="Calibri"/>
              </a:rPr>
              <a:t>destino,  voto </a:t>
            </a:r>
            <a:r>
              <a:rPr sz="1200" dirty="0">
                <a:latin typeface="Calibri"/>
                <a:cs typeface="Calibri"/>
              </a:rPr>
              <a:t>2/3 </a:t>
            </a:r>
            <a:r>
              <a:rPr sz="1200" spc="-5" dirty="0">
                <a:latin typeface="Calibri"/>
                <a:cs typeface="Calibri"/>
              </a:rPr>
              <a:t>partes; previo </a:t>
            </a:r>
            <a:r>
              <a:rPr sz="1200" dirty="0">
                <a:latin typeface="Calibri"/>
                <a:cs typeface="Calibri"/>
              </a:rPr>
              <a:t>análisis  del </a:t>
            </a:r>
            <a:r>
              <a:rPr sz="1200" spc="-10" dirty="0">
                <a:latin typeface="Calibri"/>
                <a:cs typeface="Calibri"/>
              </a:rPr>
              <a:t>destino </a:t>
            </a:r>
            <a:r>
              <a:rPr sz="1200" dirty="0">
                <a:latin typeface="Calibri"/>
                <a:cs typeface="Calibri"/>
              </a:rPr>
              <a:t>y la </a:t>
            </a:r>
            <a:r>
              <a:rPr sz="1200" spc="-5" dirty="0">
                <a:latin typeface="Calibri"/>
                <a:cs typeface="Calibri"/>
              </a:rPr>
              <a:t>capacidad</a:t>
            </a:r>
            <a:r>
              <a:rPr sz="1200" spc="95" dirty="0">
                <a:latin typeface="Calibri"/>
                <a:cs typeface="Calibri"/>
              </a:rPr>
              <a:t> </a:t>
            </a:r>
            <a:r>
              <a:rPr sz="1200" spc="-10" dirty="0">
                <a:latin typeface="Calibri"/>
                <a:cs typeface="Calibri"/>
              </a:rPr>
              <a:t>de</a:t>
            </a:r>
            <a:endParaRPr sz="1200" dirty="0">
              <a:latin typeface="Calibri"/>
              <a:cs typeface="Calibri"/>
            </a:endParaRPr>
          </a:p>
        </p:txBody>
      </p:sp>
      <p:sp>
        <p:nvSpPr>
          <p:cNvPr id="10" name="object 8"/>
          <p:cNvSpPr txBox="1"/>
          <p:nvPr/>
        </p:nvSpPr>
        <p:spPr>
          <a:xfrm>
            <a:off x="2503729" y="3962780"/>
            <a:ext cx="1990725" cy="197490"/>
          </a:xfrm>
          <a:prstGeom prst="rect">
            <a:avLst/>
          </a:prstGeom>
        </p:spPr>
        <p:txBody>
          <a:bodyPr vert="horz" wrap="square" lIns="0" tIns="12700" rIns="0" bIns="0" rtlCol="0">
            <a:spAutoFit/>
          </a:bodyPr>
          <a:lstStyle/>
          <a:p>
            <a:pPr marL="12700">
              <a:spcBef>
                <a:spcPts val="100"/>
              </a:spcBef>
              <a:tabLst>
                <a:tab pos="702945" algn="l"/>
                <a:tab pos="1823085" algn="l"/>
              </a:tabLst>
            </a:pPr>
            <a:r>
              <a:rPr sz="1200" dirty="0">
                <a:latin typeface="Calibri"/>
                <a:cs typeface="Calibri"/>
              </a:rPr>
              <a:t>pa</a:t>
            </a:r>
            <a:r>
              <a:rPr sz="1200" spc="-15" dirty="0">
                <a:latin typeface="Calibri"/>
                <a:cs typeface="Calibri"/>
              </a:rPr>
              <a:t>g</a:t>
            </a:r>
            <a:r>
              <a:rPr sz="1200" dirty="0">
                <a:latin typeface="Calibri"/>
                <a:cs typeface="Calibri"/>
              </a:rPr>
              <a:t>o;	</a:t>
            </a:r>
            <a:r>
              <a:rPr sz="1200" spc="-20" dirty="0">
                <a:latin typeface="Calibri"/>
                <a:cs typeface="Calibri"/>
              </a:rPr>
              <a:t>c</a:t>
            </a:r>
            <a:r>
              <a:rPr sz="1200" spc="-5" dirty="0">
                <a:latin typeface="Calibri"/>
                <a:cs typeface="Calibri"/>
              </a:rPr>
              <a:t>on</a:t>
            </a:r>
            <a:r>
              <a:rPr sz="1200" spc="-10" dirty="0">
                <a:latin typeface="Calibri"/>
                <a:cs typeface="Calibri"/>
              </a:rPr>
              <a:t>t</a:t>
            </a:r>
            <a:r>
              <a:rPr sz="1200" spc="-25" dirty="0">
                <a:latin typeface="Calibri"/>
                <a:cs typeface="Calibri"/>
              </a:rPr>
              <a:t>ra</a:t>
            </a:r>
            <a:r>
              <a:rPr sz="1200" spc="-10" dirty="0">
                <a:latin typeface="Calibri"/>
                <a:cs typeface="Calibri"/>
              </a:rPr>
              <a:t>t</a:t>
            </a:r>
            <a:r>
              <a:rPr sz="1200" dirty="0">
                <a:latin typeface="Calibri"/>
                <a:cs typeface="Calibri"/>
              </a:rPr>
              <a:t>ación	</a:t>
            </a:r>
            <a:r>
              <a:rPr sz="1200" spc="-10" dirty="0">
                <a:latin typeface="Calibri"/>
                <a:cs typeface="Calibri"/>
              </a:rPr>
              <a:t>de</a:t>
            </a:r>
            <a:endParaRPr sz="1200">
              <a:latin typeface="Calibri"/>
              <a:cs typeface="Calibri"/>
            </a:endParaRPr>
          </a:p>
        </p:txBody>
      </p:sp>
      <p:sp>
        <p:nvSpPr>
          <p:cNvPr id="11" name="object 9"/>
          <p:cNvSpPr txBox="1"/>
          <p:nvPr/>
        </p:nvSpPr>
        <p:spPr>
          <a:xfrm>
            <a:off x="2503729" y="4127372"/>
            <a:ext cx="1666239" cy="197490"/>
          </a:xfrm>
          <a:prstGeom prst="rect">
            <a:avLst/>
          </a:prstGeom>
        </p:spPr>
        <p:txBody>
          <a:bodyPr vert="horz" wrap="square" lIns="0" tIns="12700" rIns="0" bIns="0" rtlCol="0">
            <a:spAutoFit/>
          </a:bodyPr>
          <a:lstStyle/>
          <a:p>
            <a:pPr marL="12700">
              <a:spcBef>
                <a:spcPts val="100"/>
              </a:spcBef>
            </a:pPr>
            <a:r>
              <a:rPr sz="1200" spc="-5" dirty="0">
                <a:latin typeface="Calibri"/>
                <a:cs typeface="Calibri"/>
              </a:rPr>
              <a:t>obligaciones </a:t>
            </a:r>
            <a:r>
              <a:rPr sz="1200" dirty="0">
                <a:latin typeface="Calibri"/>
                <a:cs typeface="Calibri"/>
              </a:rPr>
              <a:t>a </a:t>
            </a:r>
            <a:r>
              <a:rPr sz="1200" spc="-10" dirty="0">
                <a:latin typeface="Calibri"/>
                <a:cs typeface="Calibri"/>
              </a:rPr>
              <a:t>corto</a:t>
            </a:r>
            <a:r>
              <a:rPr sz="1200" spc="-15" dirty="0">
                <a:latin typeface="Calibri"/>
                <a:cs typeface="Calibri"/>
              </a:rPr>
              <a:t> </a:t>
            </a:r>
            <a:r>
              <a:rPr sz="1200" spc="-5" dirty="0">
                <a:latin typeface="Calibri"/>
                <a:cs typeface="Calibri"/>
              </a:rPr>
              <a:t>plazo.</a:t>
            </a:r>
            <a:endParaRPr sz="1200">
              <a:latin typeface="Calibri"/>
              <a:cs typeface="Calibri"/>
            </a:endParaRPr>
          </a:p>
        </p:txBody>
      </p:sp>
      <p:sp>
        <p:nvSpPr>
          <p:cNvPr id="12" name="object 10"/>
          <p:cNvSpPr/>
          <p:nvPr/>
        </p:nvSpPr>
        <p:spPr>
          <a:xfrm>
            <a:off x="4765549" y="1592580"/>
            <a:ext cx="3188207" cy="1254252"/>
          </a:xfrm>
          <a:prstGeom prst="rect">
            <a:avLst/>
          </a:prstGeom>
          <a:blipFill>
            <a:blip r:embed="rId4" cstate="print"/>
            <a:stretch>
              <a:fillRect/>
            </a:stretch>
          </a:blipFill>
        </p:spPr>
        <p:txBody>
          <a:bodyPr wrap="square" lIns="0" tIns="0" rIns="0" bIns="0" rtlCol="0"/>
          <a:lstStyle/>
          <a:p>
            <a:endParaRPr/>
          </a:p>
        </p:txBody>
      </p:sp>
      <p:sp>
        <p:nvSpPr>
          <p:cNvPr id="13" name="object 11"/>
          <p:cNvSpPr txBox="1"/>
          <p:nvPr/>
        </p:nvSpPr>
        <p:spPr>
          <a:xfrm>
            <a:off x="4907407" y="1660906"/>
            <a:ext cx="2532380" cy="708025"/>
          </a:xfrm>
          <a:prstGeom prst="rect">
            <a:avLst/>
          </a:prstGeom>
        </p:spPr>
        <p:txBody>
          <a:bodyPr vert="horz" wrap="square" lIns="0" tIns="36195" rIns="0" bIns="0" rtlCol="0">
            <a:spAutoFit/>
          </a:bodyPr>
          <a:lstStyle/>
          <a:p>
            <a:pPr marL="12700" marR="5080" algn="ctr">
              <a:lnSpc>
                <a:spcPct val="90100"/>
              </a:lnSpc>
              <a:spcBef>
                <a:spcPts val="285"/>
              </a:spcBef>
            </a:pPr>
            <a:r>
              <a:rPr sz="1600" spc="-10" dirty="0">
                <a:latin typeface="Calibri"/>
                <a:cs typeface="Calibri"/>
              </a:rPr>
              <a:t>Ley </a:t>
            </a:r>
            <a:r>
              <a:rPr sz="1600" spc="-5" dirty="0">
                <a:latin typeface="Calibri"/>
                <a:cs typeface="Calibri"/>
              </a:rPr>
              <a:t>de Disciplina </a:t>
            </a:r>
            <a:r>
              <a:rPr sz="1600" spc="-10" dirty="0">
                <a:latin typeface="Calibri"/>
                <a:cs typeface="Calibri"/>
              </a:rPr>
              <a:t>Financiera</a:t>
            </a:r>
            <a:r>
              <a:rPr sz="1600" spc="-60" dirty="0">
                <a:latin typeface="Calibri"/>
                <a:cs typeface="Calibri"/>
              </a:rPr>
              <a:t> </a:t>
            </a:r>
            <a:r>
              <a:rPr sz="1600" spc="-5" dirty="0">
                <a:latin typeface="Calibri"/>
                <a:cs typeface="Calibri"/>
              </a:rPr>
              <a:t>de  </a:t>
            </a:r>
            <a:r>
              <a:rPr sz="1600" dirty="0">
                <a:latin typeface="Calibri"/>
                <a:cs typeface="Calibri"/>
              </a:rPr>
              <a:t>las </a:t>
            </a:r>
            <a:r>
              <a:rPr sz="1600" spc="-5" dirty="0">
                <a:latin typeface="Calibri"/>
                <a:cs typeface="Calibri"/>
              </a:rPr>
              <a:t>Entidades </a:t>
            </a:r>
            <a:r>
              <a:rPr sz="1600" spc="-15" dirty="0">
                <a:latin typeface="Calibri"/>
                <a:cs typeface="Calibri"/>
              </a:rPr>
              <a:t>Federativas </a:t>
            </a:r>
            <a:r>
              <a:rPr sz="1600" spc="-5" dirty="0">
                <a:latin typeface="Calibri"/>
                <a:cs typeface="Calibri"/>
              </a:rPr>
              <a:t>y los  Municipios</a:t>
            </a:r>
            <a:endParaRPr sz="1600">
              <a:latin typeface="Calibri"/>
              <a:cs typeface="Calibri"/>
            </a:endParaRPr>
          </a:p>
        </p:txBody>
      </p:sp>
      <p:sp>
        <p:nvSpPr>
          <p:cNvPr id="14" name="object 12"/>
          <p:cNvSpPr/>
          <p:nvPr/>
        </p:nvSpPr>
        <p:spPr>
          <a:xfrm>
            <a:off x="4796029" y="2481073"/>
            <a:ext cx="3078479" cy="2904743"/>
          </a:xfrm>
          <a:prstGeom prst="rect">
            <a:avLst/>
          </a:prstGeom>
          <a:blipFill>
            <a:blip r:embed="rId5" cstate="print"/>
            <a:stretch>
              <a:fillRect/>
            </a:stretch>
          </a:blipFill>
        </p:spPr>
        <p:txBody>
          <a:bodyPr wrap="square" lIns="0" tIns="0" rIns="0" bIns="0" rtlCol="0"/>
          <a:lstStyle/>
          <a:p>
            <a:endParaRPr/>
          </a:p>
        </p:txBody>
      </p:sp>
      <p:sp>
        <p:nvSpPr>
          <p:cNvPr id="15" name="object 13"/>
          <p:cNvSpPr txBox="1"/>
          <p:nvPr/>
        </p:nvSpPr>
        <p:spPr>
          <a:xfrm>
            <a:off x="5030851" y="2661665"/>
            <a:ext cx="2287270" cy="2033890"/>
          </a:xfrm>
          <a:prstGeom prst="rect">
            <a:avLst/>
          </a:prstGeom>
        </p:spPr>
        <p:txBody>
          <a:bodyPr vert="horz" wrap="square" lIns="0" tIns="33020" rIns="0" bIns="0" rtlCol="0">
            <a:spAutoFit/>
          </a:bodyPr>
          <a:lstStyle/>
          <a:p>
            <a:pPr marL="299085" marR="272415" indent="-287020">
              <a:lnSpc>
                <a:spcPts val="1300"/>
              </a:lnSpc>
              <a:spcBef>
                <a:spcPts val="260"/>
              </a:spcBef>
              <a:buFont typeface="Wingdings"/>
              <a:buChar char=""/>
              <a:tabLst>
                <a:tab pos="299085" algn="l"/>
                <a:tab pos="299720" algn="l"/>
              </a:tabLst>
            </a:pPr>
            <a:r>
              <a:rPr sz="1200" spc="-5" dirty="0">
                <a:latin typeface="Calibri"/>
                <a:cs typeface="Calibri"/>
              </a:rPr>
              <a:t>Publicada </a:t>
            </a:r>
            <a:r>
              <a:rPr sz="1200" dirty="0">
                <a:latin typeface="Calibri"/>
                <a:cs typeface="Calibri"/>
              </a:rPr>
              <a:t>en el </a:t>
            </a:r>
            <a:r>
              <a:rPr sz="1200" spc="-30" dirty="0">
                <a:latin typeface="Calibri"/>
                <a:cs typeface="Calibri"/>
              </a:rPr>
              <a:t>D.O.F. </a:t>
            </a:r>
            <a:r>
              <a:rPr sz="1200" dirty="0">
                <a:latin typeface="Calibri"/>
                <a:cs typeface="Calibri"/>
              </a:rPr>
              <a:t>27</a:t>
            </a:r>
            <a:r>
              <a:rPr sz="1200" spc="-45" dirty="0">
                <a:latin typeface="Calibri"/>
                <a:cs typeface="Calibri"/>
              </a:rPr>
              <a:t> </a:t>
            </a:r>
            <a:r>
              <a:rPr sz="1200" dirty="0">
                <a:latin typeface="Calibri"/>
                <a:cs typeface="Calibri"/>
              </a:rPr>
              <a:t>de  abril de</a:t>
            </a:r>
            <a:r>
              <a:rPr sz="1200" spc="-35" dirty="0">
                <a:latin typeface="Calibri"/>
                <a:cs typeface="Calibri"/>
              </a:rPr>
              <a:t> </a:t>
            </a:r>
            <a:r>
              <a:rPr sz="1200" dirty="0">
                <a:latin typeface="Calibri"/>
                <a:cs typeface="Calibri"/>
              </a:rPr>
              <a:t>2016.</a:t>
            </a:r>
            <a:endParaRPr sz="1200">
              <a:latin typeface="Calibri"/>
              <a:cs typeface="Calibri"/>
            </a:endParaRPr>
          </a:p>
          <a:p>
            <a:pPr marL="299085" indent="-287020">
              <a:lnSpc>
                <a:spcPts val="1200"/>
              </a:lnSpc>
              <a:buFont typeface="Wingdings"/>
              <a:buChar char=""/>
              <a:tabLst>
                <a:tab pos="299085" algn="l"/>
                <a:tab pos="299720" algn="l"/>
              </a:tabLst>
            </a:pPr>
            <a:r>
              <a:rPr sz="1200" b="1" dirty="0">
                <a:latin typeface="Calibri"/>
                <a:cs typeface="Calibri"/>
              </a:rPr>
              <a:t>Título </a:t>
            </a:r>
            <a:r>
              <a:rPr sz="1200" b="1" spc="-20" dirty="0">
                <a:latin typeface="Calibri"/>
                <a:cs typeface="Calibri"/>
              </a:rPr>
              <a:t>Tercero, </a:t>
            </a:r>
            <a:r>
              <a:rPr sz="1200" b="1" spc="-5" dirty="0">
                <a:latin typeface="Calibri"/>
                <a:cs typeface="Calibri"/>
              </a:rPr>
              <a:t>Capitulo </a:t>
            </a:r>
            <a:r>
              <a:rPr sz="1200" b="1" dirty="0">
                <a:latin typeface="Calibri"/>
                <a:cs typeface="Calibri"/>
              </a:rPr>
              <a:t>VI</a:t>
            </a:r>
            <a:r>
              <a:rPr sz="1200" dirty="0">
                <a:latin typeface="Calibri"/>
                <a:cs typeface="Calibri"/>
              </a:rPr>
              <a:t>, del</a:t>
            </a:r>
            <a:endParaRPr sz="1200">
              <a:latin typeface="Calibri"/>
              <a:cs typeface="Calibri"/>
            </a:endParaRPr>
          </a:p>
          <a:p>
            <a:pPr marL="299085">
              <a:lnSpc>
                <a:spcPts val="1295"/>
              </a:lnSpc>
            </a:pPr>
            <a:r>
              <a:rPr sz="1200" spc="-10" dirty="0">
                <a:latin typeface="Calibri"/>
                <a:cs typeface="Calibri"/>
              </a:rPr>
              <a:t>Registro </a:t>
            </a:r>
            <a:r>
              <a:rPr sz="1200" spc="-5" dirty="0">
                <a:latin typeface="Calibri"/>
                <a:cs typeface="Calibri"/>
              </a:rPr>
              <a:t>Público</a:t>
            </a:r>
            <a:r>
              <a:rPr sz="1200" dirty="0">
                <a:latin typeface="Calibri"/>
                <a:cs typeface="Calibri"/>
              </a:rPr>
              <a:t> </a:t>
            </a:r>
            <a:r>
              <a:rPr sz="1200" spc="-5" dirty="0">
                <a:latin typeface="Calibri"/>
                <a:cs typeface="Calibri"/>
              </a:rPr>
              <a:t>Único.</a:t>
            </a:r>
            <a:endParaRPr sz="1200">
              <a:latin typeface="Calibri"/>
              <a:cs typeface="Calibri"/>
            </a:endParaRPr>
          </a:p>
          <a:p>
            <a:pPr marL="299085" indent="-287020">
              <a:lnSpc>
                <a:spcPts val="1295"/>
              </a:lnSpc>
              <a:buFont typeface="Wingdings"/>
              <a:buChar char=""/>
              <a:tabLst>
                <a:tab pos="299085" algn="l"/>
                <a:tab pos="299720" algn="l"/>
              </a:tabLst>
            </a:pPr>
            <a:r>
              <a:rPr sz="1200" b="1" spc="-5" dirty="0">
                <a:latin typeface="Calibri"/>
                <a:cs typeface="Calibri"/>
              </a:rPr>
              <a:t>Décimo </a:t>
            </a:r>
            <a:r>
              <a:rPr sz="1200" b="1" spc="-10" dirty="0">
                <a:latin typeface="Calibri"/>
                <a:cs typeface="Calibri"/>
              </a:rPr>
              <a:t>Octavo</a:t>
            </a:r>
            <a:r>
              <a:rPr sz="1200" b="1" dirty="0">
                <a:latin typeface="Calibri"/>
                <a:cs typeface="Calibri"/>
              </a:rPr>
              <a:t> </a:t>
            </a:r>
            <a:r>
              <a:rPr sz="1200" b="1" spc="-10" dirty="0">
                <a:latin typeface="Calibri"/>
                <a:cs typeface="Calibri"/>
              </a:rPr>
              <a:t>Transitorio</a:t>
            </a:r>
            <a:r>
              <a:rPr sz="1200" spc="-10" dirty="0">
                <a:latin typeface="Calibri"/>
                <a:cs typeface="Calibri"/>
              </a:rPr>
              <a:t>:</a:t>
            </a:r>
            <a:endParaRPr sz="1200">
              <a:latin typeface="Calibri"/>
              <a:cs typeface="Calibri"/>
            </a:endParaRPr>
          </a:p>
          <a:p>
            <a:pPr marL="291465">
              <a:lnSpc>
                <a:spcPts val="1295"/>
              </a:lnSpc>
            </a:pPr>
            <a:r>
              <a:rPr sz="1200" dirty="0">
                <a:latin typeface="Calibri"/>
                <a:cs typeface="Calibri"/>
              </a:rPr>
              <a:t>-RPU </a:t>
            </a:r>
            <a:r>
              <a:rPr sz="1200" spc="-5" dirty="0">
                <a:latin typeface="Calibri"/>
                <a:cs typeface="Calibri"/>
              </a:rPr>
              <a:t>sustituirá </a:t>
            </a:r>
            <a:r>
              <a:rPr sz="1200" dirty="0">
                <a:latin typeface="Calibri"/>
                <a:cs typeface="Calibri"/>
              </a:rPr>
              <a:t>al</a:t>
            </a:r>
            <a:r>
              <a:rPr sz="1200" spc="-45" dirty="0">
                <a:latin typeface="Calibri"/>
                <a:cs typeface="Calibri"/>
              </a:rPr>
              <a:t> </a:t>
            </a:r>
            <a:r>
              <a:rPr sz="1200" spc="-5" dirty="0">
                <a:latin typeface="Calibri"/>
                <a:cs typeface="Calibri"/>
              </a:rPr>
              <a:t>ROEEM;</a:t>
            </a:r>
            <a:endParaRPr sz="1200">
              <a:latin typeface="Calibri"/>
              <a:cs typeface="Calibri"/>
            </a:endParaRPr>
          </a:p>
          <a:p>
            <a:pPr marL="361315" marR="437515" indent="-70485" algn="just">
              <a:lnSpc>
                <a:spcPts val="1300"/>
              </a:lnSpc>
              <a:spcBef>
                <a:spcPts val="85"/>
              </a:spcBef>
            </a:pPr>
            <a:r>
              <a:rPr sz="1200" dirty="0">
                <a:latin typeface="Calibri"/>
                <a:cs typeface="Calibri"/>
              </a:rPr>
              <a:t>-180 días </a:t>
            </a:r>
            <a:r>
              <a:rPr sz="1200" spc="-10" dirty="0">
                <a:latin typeface="Calibri"/>
                <a:cs typeface="Calibri"/>
              </a:rPr>
              <a:t>para </a:t>
            </a:r>
            <a:r>
              <a:rPr sz="1200" spc="-5" dirty="0">
                <a:latin typeface="Calibri"/>
                <a:cs typeface="Calibri"/>
              </a:rPr>
              <a:t>publicar</a:t>
            </a:r>
            <a:r>
              <a:rPr sz="1200" spc="-105" dirty="0">
                <a:latin typeface="Calibri"/>
                <a:cs typeface="Calibri"/>
              </a:rPr>
              <a:t> </a:t>
            </a:r>
            <a:r>
              <a:rPr sz="1200" dirty="0">
                <a:latin typeface="Calibri"/>
                <a:cs typeface="Calibri"/>
              </a:rPr>
              <a:t>el  </a:t>
            </a:r>
            <a:r>
              <a:rPr sz="1200" spc="-5" dirty="0">
                <a:latin typeface="Calibri"/>
                <a:cs typeface="Calibri"/>
              </a:rPr>
              <a:t>Reglamento </a:t>
            </a:r>
            <a:r>
              <a:rPr sz="1200" dirty="0">
                <a:latin typeface="Calibri"/>
                <a:cs typeface="Calibri"/>
              </a:rPr>
              <a:t>del</a:t>
            </a:r>
            <a:r>
              <a:rPr sz="1200" spc="-30" dirty="0">
                <a:latin typeface="Calibri"/>
                <a:cs typeface="Calibri"/>
              </a:rPr>
              <a:t> </a:t>
            </a:r>
            <a:r>
              <a:rPr sz="1200" spc="-10" dirty="0">
                <a:latin typeface="Calibri"/>
                <a:cs typeface="Calibri"/>
              </a:rPr>
              <a:t>RPU.</a:t>
            </a:r>
            <a:endParaRPr sz="1200">
              <a:latin typeface="Calibri"/>
              <a:cs typeface="Calibri"/>
            </a:endParaRPr>
          </a:p>
          <a:p>
            <a:pPr marL="299085" indent="-287020" algn="just">
              <a:lnSpc>
                <a:spcPts val="1200"/>
              </a:lnSpc>
              <a:buFont typeface="Wingdings"/>
              <a:buChar char=""/>
              <a:tabLst>
                <a:tab pos="299720" algn="l"/>
              </a:tabLst>
            </a:pPr>
            <a:r>
              <a:rPr sz="1200" b="1" spc="-5" dirty="0">
                <a:latin typeface="Calibri"/>
                <a:cs typeface="Calibri"/>
              </a:rPr>
              <a:t>Décimo Noveno</a:t>
            </a:r>
            <a:r>
              <a:rPr sz="1200" b="1" spc="5" dirty="0">
                <a:latin typeface="Calibri"/>
                <a:cs typeface="Calibri"/>
              </a:rPr>
              <a:t> </a:t>
            </a:r>
            <a:r>
              <a:rPr sz="1200" b="1" spc="-10" dirty="0">
                <a:latin typeface="Calibri"/>
                <a:cs typeface="Calibri"/>
              </a:rPr>
              <a:t>Transitorio,</a:t>
            </a:r>
            <a:endParaRPr sz="1200">
              <a:latin typeface="Calibri"/>
              <a:cs typeface="Calibri"/>
            </a:endParaRPr>
          </a:p>
          <a:p>
            <a:pPr marL="299085" marR="5080" algn="just">
              <a:lnSpc>
                <a:spcPts val="1300"/>
              </a:lnSpc>
              <a:spcBef>
                <a:spcPts val="90"/>
              </a:spcBef>
            </a:pPr>
            <a:r>
              <a:rPr sz="1200" dirty="0">
                <a:latin typeface="Calibri"/>
                <a:cs typeface="Calibri"/>
              </a:rPr>
              <a:t>los </a:t>
            </a:r>
            <a:r>
              <a:rPr sz="1200" spc="-5" dirty="0">
                <a:latin typeface="Calibri"/>
                <a:cs typeface="Calibri"/>
              </a:rPr>
              <a:t>Capítulos I, II </a:t>
            </a:r>
            <a:r>
              <a:rPr sz="1200" dirty="0">
                <a:latin typeface="Calibri"/>
                <a:cs typeface="Calibri"/>
              </a:rPr>
              <a:t>y </a:t>
            </a:r>
            <a:r>
              <a:rPr sz="1200" spc="-5" dirty="0">
                <a:latin typeface="Calibri"/>
                <a:cs typeface="Calibri"/>
              </a:rPr>
              <a:t>III </a:t>
            </a:r>
            <a:r>
              <a:rPr sz="1200" dirty="0">
                <a:latin typeface="Calibri"/>
                <a:cs typeface="Calibri"/>
              </a:rPr>
              <a:t>del </a:t>
            </a:r>
            <a:r>
              <a:rPr sz="1200" spc="-5" dirty="0">
                <a:latin typeface="Calibri"/>
                <a:cs typeface="Calibri"/>
              </a:rPr>
              <a:t>título  </a:t>
            </a:r>
            <a:r>
              <a:rPr sz="1200" spc="-20" dirty="0">
                <a:latin typeface="Calibri"/>
                <a:cs typeface="Calibri"/>
              </a:rPr>
              <a:t>Tercero </a:t>
            </a:r>
            <a:r>
              <a:rPr sz="1200" spc="-10" dirty="0">
                <a:latin typeface="Calibri"/>
                <a:cs typeface="Calibri"/>
              </a:rPr>
              <a:t>serán </a:t>
            </a:r>
            <a:r>
              <a:rPr sz="1200" spc="-5" dirty="0">
                <a:latin typeface="Calibri"/>
                <a:cs typeface="Calibri"/>
              </a:rPr>
              <a:t>aplicables </a:t>
            </a:r>
            <a:r>
              <a:rPr sz="1200" spc="-10" dirty="0">
                <a:latin typeface="Calibri"/>
                <a:cs typeface="Calibri"/>
              </a:rPr>
              <a:t>hasta  </a:t>
            </a:r>
            <a:r>
              <a:rPr sz="1200" dirty="0">
                <a:latin typeface="Calibri"/>
                <a:cs typeface="Calibri"/>
              </a:rPr>
              <a:t>la </a:t>
            </a:r>
            <a:r>
              <a:rPr sz="1200" spc="-10" dirty="0">
                <a:latin typeface="Calibri"/>
                <a:cs typeface="Calibri"/>
              </a:rPr>
              <a:t>entrada </a:t>
            </a:r>
            <a:r>
              <a:rPr sz="1200" spc="-5" dirty="0">
                <a:latin typeface="Calibri"/>
                <a:cs typeface="Calibri"/>
              </a:rPr>
              <a:t>en </a:t>
            </a:r>
            <a:r>
              <a:rPr sz="1200" spc="-10" dirty="0">
                <a:latin typeface="Calibri"/>
                <a:cs typeface="Calibri"/>
              </a:rPr>
              <a:t>operación </a:t>
            </a:r>
            <a:r>
              <a:rPr sz="1200" dirty="0">
                <a:latin typeface="Calibri"/>
                <a:cs typeface="Calibri"/>
              </a:rPr>
              <a:t>del  </a:t>
            </a:r>
            <a:r>
              <a:rPr sz="1200" spc="-10" dirty="0">
                <a:latin typeface="Calibri"/>
                <a:cs typeface="Calibri"/>
              </a:rPr>
              <a:t>RPU.</a:t>
            </a:r>
            <a:endParaRPr sz="1200">
              <a:latin typeface="Calibri"/>
              <a:cs typeface="Calibri"/>
            </a:endParaRPr>
          </a:p>
        </p:txBody>
      </p:sp>
      <p:sp>
        <p:nvSpPr>
          <p:cNvPr id="16" name="object 14"/>
          <p:cNvSpPr/>
          <p:nvPr/>
        </p:nvSpPr>
        <p:spPr>
          <a:xfrm>
            <a:off x="7613904" y="2142744"/>
            <a:ext cx="3054095" cy="1066800"/>
          </a:xfrm>
          <a:prstGeom prst="rect">
            <a:avLst/>
          </a:prstGeom>
          <a:blipFill>
            <a:blip r:embed="rId6" cstate="print"/>
            <a:stretch>
              <a:fillRect/>
            </a:stretch>
          </a:blipFill>
        </p:spPr>
        <p:txBody>
          <a:bodyPr wrap="square" lIns="0" tIns="0" rIns="0" bIns="0" rtlCol="0"/>
          <a:lstStyle/>
          <a:p>
            <a:endParaRPr/>
          </a:p>
        </p:txBody>
      </p:sp>
      <p:sp>
        <p:nvSpPr>
          <p:cNvPr id="17" name="object 15"/>
          <p:cNvSpPr txBox="1"/>
          <p:nvPr/>
        </p:nvSpPr>
        <p:spPr>
          <a:xfrm>
            <a:off x="7976997" y="2244344"/>
            <a:ext cx="2030095" cy="488315"/>
          </a:xfrm>
          <a:prstGeom prst="rect">
            <a:avLst/>
          </a:prstGeom>
        </p:spPr>
        <p:txBody>
          <a:bodyPr vert="horz" wrap="square" lIns="0" tIns="12065" rIns="0" bIns="0" rtlCol="0">
            <a:spAutoFit/>
          </a:bodyPr>
          <a:lstStyle/>
          <a:p>
            <a:pPr algn="ctr">
              <a:lnSpc>
                <a:spcPts val="1825"/>
              </a:lnSpc>
              <a:spcBef>
                <a:spcPts val="95"/>
              </a:spcBef>
            </a:pPr>
            <a:r>
              <a:rPr sz="1600" spc="-10" dirty="0">
                <a:latin typeface="Calibri"/>
                <a:cs typeface="Calibri"/>
              </a:rPr>
              <a:t>Reglamento </a:t>
            </a:r>
            <a:r>
              <a:rPr sz="1600" spc="-5" dirty="0">
                <a:latin typeface="Calibri"/>
                <a:cs typeface="Calibri"/>
              </a:rPr>
              <a:t>del</a:t>
            </a:r>
            <a:r>
              <a:rPr sz="1600" spc="-30" dirty="0">
                <a:latin typeface="Calibri"/>
                <a:cs typeface="Calibri"/>
              </a:rPr>
              <a:t> </a:t>
            </a:r>
            <a:r>
              <a:rPr sz="1600" spc="-15" dirty="0">
                <a:latin typeface="Calibri"/>
                <a:cs typeface="Calibri"/>
              </a:rPr>
              <a:t>Registro</a:t>
            </a:r>
            <a:endParaRPr sz="1600">
              <a:latin typeface="Calibri"/>
              <a:cs typeface="Calibri"/>
            </a:endParaRPr>
          </a:p>
          <a:p>
            <a:pPr marL="1270" algn="ctr">
              <a:lnSpc>
                <a:spcPts val="1825"/>
              </a:lnSpc>
            </a:pPr>
            <a:r>
              <a:rPr sz="1600" spc="-5" dirty="0">
                <a:latin typeface="Calibri"/>
                <a:cs typeface="Calibri"/>
              </a:rPr>
              <a:t>Público</a:t>
            </a:r>
            <a:r>
              <a:rPr sz="1600" spc="-30" dirty="0">
                <a:latin typeface="Calibri"/>
                <a:cs typeface="Calibri"/>
              </a:rPr>
              <a:t> </a:t>
            </a:r>
            <a:r>
              <a:rPr sz="1600" spc="-10" dirty="0">
                <a:latin typeface="Calibri"/>
                <a:cs typeface="Calibri"/>
              </a:rPr>
              <a:t>Único</a:t>
            </a:r>
            <a:endParaRPr sz="1600">
              <a:latin typeface="Calibri"/>
              <a:cs typeface="Calibri"/>
            </a:endParaRPr>
          </a:p>
        </p:txBody>
      </p:sp>
      <p:sp>
        <p:nvSpPr>
          <p:cNvPr id="18" name="object 16"/>
          <p:cNvSpPr/>
          <p:nvPr/>
        </p:nvSpPr>
        <p:spPr>
          <a:xfrm>
            <a:off x="7613904" y="2953511"/>
            <a:ext cx="3054095" cy="2906268"/>
          </a:xfrm>
          <a:prstGeom prst="rect">
            <a:avLst/>
          </a:prstGeom>
          <a:blipFill>
            <a:blip r:embed="rId7" cstate="print"/>
            <a:stretch>
              <a:fillRect/>
            </a:stretch>
          </a:blipFill>
        </p:spPr>
        <p:txBody>
          <a:bodyPr wrap="square" lIns="0" tIns="0" rIns="0" bIns="0" rtlCol="0"/>
          <a:lstStyle/>
          <a:p>
            <a:endParaRPr/>
          </a:p>
        </p:txBody>
      </p:sp>
      <p:sp>
        <p:nvSpPr>
          <p:cNvPr id="19" name="object 17"/>
          <p:cNvSpPr txBox="1"/>
          <p:nvPr/>
        </p:nvSpPr>
        <p:spPr>
          <a:xfrm>
            <a:off x="7848728" y="3278836"/>
            <a:ext cx="2220595" cy="1896745"/>
          </a:xfrm>
          <a:prstGeom prst="rect">
            <a:avLst/>
          </a:prstGeom>
        </p:spPr>
        <p:txBody>
          <a:bodyPr vert="horz" wrap="square" lIns="0" tIns="12700" rIns="0" bIns="0" rtlCol="0">
            <a:spAutoFit/>
          </a:bodyPr>
          <a:lstStyle/>
          <a:p>
            <a:pPr marL="299085" indent="-287020">
              <a:lnSpc>
                <a:spcPts val="1370"/>
              </a:lnSpc>
              <a:spcBef>
                <a:spcPts val="100"/>
              </a:spcBef>
              <a:buFont typeface="Wingdings"/>
              <a:buChar char=""/>
              <a:tabLst>
                <a:tab pos="299085" algn="l"/>
                <a:tab pos="299720" algn="l"/>
              </a:tabLst>
            </a:pPr>
            <a:r>
              <a:rPr sz="1200" spc="-5" dirty="0">
                <a:latin typeface="Calibri"/>
                <a:cs typeface="Calibri"/>
              </a:rPr>
              <a:t>Publicada </a:t>
            </a:r>
            <a:r>
              <a:rPr sz="1200" dirty="0">
                <a:latin typeface="Calibri"/>
                <a:cs typeface="Calibri"/>
              </a:rPr>
              <a:t>en el </a:t>
            </a:r>
            <a:r>
              <a:rPr sz="1200" spc="-30" dirty="0">
                <a:latin typeface="Calibri"/>
                <a:cs typeface="Calibri"/>
              </a:rPr>
              <a:t>D.O.F. </a:t>
            </a:r>
            <a:r>
              <a:rPr sz="1200" dirty="0">
                <a:latin typeface="Calibri"/>
                <a:cs typeface="Calibri"/>
              </a:rPr>
              <a:t>25</a:t>
            </a:r>
            <a:r>
              <a:rPr sz="1200" spc="-25" dirty="0">
                <a:latin typeface="Calibri"/>
                <a:cs typeface="Calibri"/>
              </a:rPr>
              <a:t> </a:t>
            </a:r>
            <a:r>
              <a:rPr sz="1200" dirty="0">
                <a:latin typeface="Calibri"/>
                <a:cs typeface="Calibri"/>
              </a:rPr>
              <a:t>de</a:t>
            </a:r>
            <a:endParaRPr sz="1200">
              <a:latin typeface="Calibri"/>
              <a:cs typeface="Calibri"/>
            </a:endParaRPr>
          </a:p>
          <a:p>
            <a:pPr marL="299085">
              <a:lnSpc>
                <a:spcPts val="1295"/>
              </a:lnSpc>
            </a:pPr>
            <a:r>
              <a:rPr sz="1200" spc="-5" dirty="0">
                <a:latin typeface="Calibri"/>
                <a:cs typeface="Calibri"/>
              </a:rPr>
              <a:t>octubre </a:t>
            </a:r>
            <a:r>
              <a:rPr sz="1200" dirty="0">
                <a:latin typeface="Calibri"/>
                <a:cs typeface="Calibri"/>
              </a:rPr>
              <a:t>de</a:t>
            </a:r>
            <a:r>
              <a:rPr sz="1200" spc="-40" dirty="0">
                <a:latin typeface="Calibri"/>
                <a:cs typeface="Calibri"/>
              </a:rPr>
              <a:t> </a:t>
            </a:r>
            <a:r>
              <a:rPr sz="1200" dirty="0">
                <a:latin typeface="Calibri"/>
                <a:cs typeface="Calibri"/>
              </a:rPr>
              <a:t>2016.</a:t>
            </a:r>
            <a:endParaRPr sz="1200">
              <a:latin typeface="Calibri"/>
              <a:cs typeface="Calibri"/>
            </a:endParaRPr>
          </a:p>
          <a:p>
            <a:pPr marL="299085" indent="-287020">
              <a:lnSpc>
                <a:spcPts val="1295"/>
              </a:lnSpc>
              <a:buFont typeface="Wingdings"/>
              <a:buChar char=""/>
              <a:tabLst>
                <a:tab pos="299085" algn="l"/>
                <a:tab pos="299720" algn="l"/>
              </a:tabLst>
            </a:pPr>
            <a:r>
              <a:rPr sz="1200" b="1" spc="-5" dirty="0">
                <a:latin typeface="Calibri"/>
                <a:cs typeface="Calibri"/>
              </a:rPr>
              <a:t>Segundo</a:t>
            </a:r>
            <a:r>
              <a:rPr sz="1200" b="1" spc="-20" dirty="0">
                <a:latin typeface="Calibri"/>
                <a:cs typeface="Calibri"/>
              </a:rPr>
              <a:t> </a:t>
            </a:r>
            <a:r>
              <a:rPr sz="1200" b="1" spc="-10" dirty="0">
                <a:latin typeface="Calibri"/>
                <a:cs typeface="Calibri"/>
              </a:rPr>
              <a:t>Transitorio</a:t>
            </a:r>
            <a:r>
              <a:rPr sz="1200" spc="-10" dirty="0">
                <a:latin typeface="Calibri"/>
                <a:cs typeface="Calibri"/>
              </a:rPr>
              <a:t>:</a:t>
            </a:r>
            <a:endParaRPr sz="1200">
              <a:latin typeface="Calibri"/>
              <a:cs typeface="Calibri"/>
            </a:endParaRPr>
          </a:p>
          <a:p>
            <a:pPr marL="326390" marR="5080">
              <a:lnSpc>
                <a:spcPts val="1300"/>
              </a:lnSpc>
              <a:spcBef>
                <a:spcPts val="90"/>
              </a:spcBef>
            </a:pPr>
            <a:r>
              <a:rPr sz="1200" dirty="0">
                <a:latin typeface="Calibri"/>
                <a:cs typeface="Calibri"/>
              </a:rPr>
              <a:t>El RPU </a:t>
            </a:r>
            <a:r>
              <a:rPr sz="1200" spc="-10" dirty="0">
                <a:latin typeface="Calibri"/>
                <a:cs typeface="Calibri"/>
              </a:rPr>
              <a:t>entrará </a:t>
            </a:r>
            <a:r>
              <a:rPr sz="1200" dirty="0">
                <a:latin typeface="Calibri"/>
                <a:cs typeface="Calibri"/>
              </a:rPr>
              <a:t>en </a:t>
            </a:r>
            <a:r>
              <a:rPr sz="1200" spc="-5" dirty="0">
                <a:latin typeface="Calibri"/>
                <a:cs typeface="Calibri"/>
              </a:rPr>
              <a:t>operación</a:t>
            </a:r>
            <a:r>
              <a:rPr sz="1200" spc="-80" dirty="0">
                <a:latin typeface="Calibri"/>
                <a:cs typeface="Calibri"/>
              </a:rPr>
              <a:t> </a:t>
            </a:r>
            <a:r>
              <a:rPr sz="1200" dirty="0">
                <a:latin typeface="Calibri"/>
                <a:cs typeface="Calibri"/>
              </a:rPr>
              <a:t>el  01 de </a:t>
            </a:r>
            <a:r>
              <a:rPr sz="1200" spc="-5" dirty="0">
                <a:latin typeface="Calibri"/>
                <a:cs typeface="Calibri"/>
              </a:rPr>
              <a:t>noviembre </a:t>
            </a:r>
            <a:r>
              <a:rPr sz="1200" dirty="0">
                <a:latin typeface="Calibri"/>
                <a:cs typeface="Calibri"/>
              </a:rPr>
              <a:t>de</a:t>
            </a:r>
            <a:r>
              <a:rPr sz="1200" spc="-55" dirty="0">
                <a:latin typeface="Calibri"/>
                <a:cs typeface="Calibri"/>
              </a:rPr>
              <a:t> </a:t>
            </a:r>
            <a:r>
              <a:rPr sz="1200" dirty="0">
                <a:latin typeface="Calibri"/>
                <a:cs typeface="Calibri"/>
              </a:rPr>
              <a:t>2016.</a:t>
            </a:r>
            <a:endParaRPr sz="1200">
              <a:latin typeface="Calibri"/>
              <a:cs typeface="Calibri"/>
            </a:endParaRPr>
          </a:p>
          <a:p>
            <a:pPr marL="326390" marR="344170" indent="-314325">
              <a:lnSpc>
                <a:spcPts val="1300"/>
              </a:lnSpc>
              <a:spcBef>
                <a:spcPts val="315"/>
              </a:spcBef>
              <a:buFont typeface="Wingdings"/>
              <a:buChar char=""/>
              <a:tabLst>
                <a:tab pos="324485" algn="l"/>
                <a:tab pos="325120" algn="l"/>
              </a:tabLst>
            </a:pPr>
            <a:r>
              <a:rPr sz="1200" spc="-5" dirty="0">
                <a:latin typeface="Calibri"/>
                <a:cs typeface="Calibri"/>
              </a:rPr>
              <a:t>Establece </a:t>
            </a:r>
            <a:r>
              <a:rPr sz="1200" dirty="0">
                <a:latin typeface="Calibri"/>
                <a:cs typeface="Calibri"/>
              </a:rPr>
              <a:t>los </a:t>
            </a:r>
            <a:r>
              <a:rPr sz="1200" spc="-5" dirty="0">
                <a:latin typeface="Calibri"/>
                <a:cs typeface="Calibri"/>
              </a:rPr>
              <a:t>requisitos</a:t>
            </a:r>
            <a:r>
              <a:rPr sz="1200" spc="-70" dirty="0">
                <a:latin typeface="Calibri"/>
                <a:cs typeface="Calibri"/>
              </a:rPr>
              <a:t> </a:t>
            </a:r>
            <a:r>
              <a:rPr sz="1200" dirty="0">
                <a:latin typeface="Calibri"/>
                <a:cs typeface="Calibri"/>
              </a:rPr>
              <a:t>y  </a:t>
            </a:r>
            <a:r>
              <a:rPr sz="1200" spc="-5" dirty="0">
                <a:latin typeface="Calibri"/>
                <a:cs typeface="Calibri"/>
              </a:rPr>
              <a:t>plazos.</a:t>
            </a:r>
            <a:endParaRPr sz="1200">
              <a:latin typeface="Calibri"/>
              <a:cs typeface="Calibri"/>
            </a:endParaRPr>
          </a:p>
          <a:p>
            <a:pPr marL="325120" indent="-312420">
              <a:lnSpc>
                <a:spcPts val="1200"/>
              </a:lnSpc>
              <a:buFont typeface="Wingdings"/>
              <a:buChar char=""/>
              <a:tabLst>
                <a:tab pos="324485" algn="l"/>
                <a:tab pos="325120" algn="l"/>
              </a:tabLst>
            </a:pPr>
            <a:r>
              <a:rPr sz="1200" spc="-5" dirty="0">
                <a:latin typeface="Calibri"/>
                <a:cs typeface="Calibri"/>
              </a:rPr>
              <a:t>Sistema</a:t>
            </a:r>
            <a:r>
              <a:rPr sz="1200" spc="-70" dirty="0">
                <a:latin typeface="Calibri"/>
                <a:cs typeface="Calibri"/>
              </a:rPr>
              <a:t> </a:t>
            </a:r>
            <a:r>
              <a:rPr sz="1200" spc="-10" dirty="0">
                <a:latin typeface="Calibri"/>
                <a:cs typeface="Calibri"/>
              </a:rPr>
              <a:t>informático,</a:t>
            </a:r>
            <a:endParaRPr sz="1200">
              <a:latin typeface="Calibri"/>
              <a:cs typeface="Calibri"/>
            </a:endParaRPr>
          </a:p>
          <a:p>
            <a:pPr marL="326390">
              <a:lnSpc>
                <a:spcPts val="1300"/>
              </a:lnSpc>
            </a:pPr>
            <a:r>
              <a:rPr sz="1200" spc="-5" dirty="0">
                <a:latin typeface="Calibri"/>
                <a:cs typeface="Calibri"/>
              </a:rPr>
              <a:t>Procedimiento</a:t>
            </a:r>
            <a:r>
              <a:rPr sz="1200" spc="-70" dirty="0">
                <a:latin typeface="Calibri"/>
                <a:cs typeface="Calibri"/>
              </a:rPr>
              <a:t> </a:t>
            </a:r>
            <a:r>
              <a:rPr sz="1200" spc="-5" dirty="0">
                <a:latin typeface="Calibri"/>
                <a:cs typeface="Calibri"/>
              </a:rPr>
              <a:t>electrónico</a:t>
            </a:r>
            <a:endParaRPr sz="1200">
              <a:latin typeface="Calibri"/>
              <a:cs typeface="Calibri"/>
            </a:endParaRPr>
          </a:p>
          <a:p>
            <a:pPr marL="326390">
              <a:lnSpc>
                <a:spcPts val="1295"/>
              </a:lnSpc>
            </a:pPr>
            <a:r>
              <a:rPr sz="1200" spc="-5" dirty="0">
                <a:latin typeface="Calibri"/>
                <a:cs typeface="Calibri"/>
              </a:rPr>
              <a:t>utilizando </a:t>
            </a:r>
            <a:r>
              <a:rPr sz="1200" dirty="0">
                <a:latin typeface="Calibri"/>
                <a:cs typeface="Calibri"/>
              </a:rPr>
              <a:t>la</a:t>
            </a:r>
            <a:r>
              <a:rPr sz="1200" spc="-30" dirty="0">
                <a:latin typeface="Calibri"/>
                <a:cs typeface="Calibri"/>
              </a:rPr>
              <a:t> </a:t>
            </a:r>
            <a:r>
              <a:rPr sz="1200" spc="-5" dirty="0">
                <a:latin typeface="Calibri"/>
                <a:cs typeface="Calibri"/>
              </a:rPr>
              <a:t>FIEL.</a:t>
            </a:r>
            <a:endParaRPr sz="1200">
              <a:latin typeface="Calibri"/>
              <a:cs typeface="Calibri"/>
            </a:endParaRPr>
          </a:p>
          <a:p>
            <a:pPr marL="325120" indent="-312420">
              <a:lnSpc>
                <a:spcPts val="1370"/>
              </a:lnSpc>
              <a:buFont typeface="Wingdings"/>
              <a:buChar char=""/>
              <a:tabLst>
                <a:tab pos="324485" algn="l"/>
                <a:tab pos="325120" algn="l"/>
              </a:tabLst>
            </a:pPr>
            <a:r>
              <a:rPr sz="1200" spc="-15" dirty="0">
                <a:latin typeface="Calibri"/>
                <a:cs typeface="Calibri"/>
              </a:rPr>
              <a:t>Trámites </a:t>
            </a:r>
            <a:r>
              <a:rPr sz="1200" dirty="0">
                <a:latin typeface="Calibri"/>
                <a:cs typeface="Calibri"/>
              </a:rPr>
              <a:t>de</a:t>
            </a:r>
            <a:r>
              <a:rPr sz="1200" spc="-15" dirty="0">
                <a:latin typeface="Calibri"/>
                <a:cs typeface="Calibri"/>
              </a:rPr>
              <a:t> </a:t>
            </a:r>
            <a:r>
              <a:rPr sz="1200" spc="-10" dirty="0">
                <a:latin typeface="Calibri"/>
                <a:cs typeface="Calibri"/>
              </a:rPr>
              <a:t>Transparencia.</a:t>
            </a:r>
            <a:endParaRPr sz="1200">
              <a:latin typeface="Calibri"/>
              <a:cs typeface="Calibri"/>
            </a:endParaRPr>
          </a:p>
        </p:txBody>
      </p:sp>
      <p:sp>
        <p:nvSpPr>
          <p:cNvPr id="20" name="object 18"/>
          <p:cNvSpPr/>
          <p:nvPr/>
        </p:nvSpPr>
        <p:spPr>
          <a:xfrm>
            <a:off x="1856231" y="199645"/>
            <a:ext cx="6896100" cy="1135379"/>
          </a:xfrm>
          <a:prstGeom prst="rect">
            <a:avLst/>
          </a:prstGeom>
          <a:blipFill>
            <a:blip r:embed="rId8" cstate="print"/>
            <a:stretch>
              <a:fillRect/>
            </a:stretch>
          </a:blipFill>
        </p:spPr>
        <p:txBody>
          <a:bodyPr wrap="square" lIns="0" tIns="0" rIns="0" bIns="0" rtlCol="0"/>
          <a:lstStyle/>
          <a:p>
            <a:endParaRPr/>
          </a:p>
        </p:txBody>
      </p:sp>
      <p:sp>
        <p:nvSpPr>
          <p:cNvPr id="21" name="object 19"/>
          <p:cNvSpPr txBox="1">
            <a:spLocks noGrp="1"/>
          </p:cNvSpPr>
          <p:nvPr>
            <p:ph type="title" idx="4294967295"/>
          </p:nvPr>
        </p:nvSpPr>
        <p:spPr>
          <a:xfrm>
            <a:off x="0" y="246063"/>
            <a:ext cx="7918450" cy="566737"/>
          </a:xfrm>
          <a:prstGeom prst="rect">
            <a:avLst/>
          </a:prstGeom>
        </p:spPr>
        <p:txBody>
          <a:bodyPr vert="horz" wrap="square" lIns="0" tIns="12065" rIns="0" bIns="0" rtlCol="0" anchor="ctr">
            <a:spAutoFit/>
          </a:bodyPr>
          <a:lstStyle/>
          <a:p>
            <a:pPr marL="12700">
              <a:lnSpc>
                <a:spcPct val="100000"/>
              </a:lnSpc>
              <a:spcBef>
                <a:spcPts val="95"/>
              </a:spcBef>
            </a:pPr>
            <a:r>
              <a:rPr sz="3600" b="1" spc="-15" dirty="0"/>
              <a:t>Marco </a:t>
            </a:r>
            <a:r>
              <a:rPr sz="3600" b="1" spc="-10" dirty="0"/>
              <a:t>Jurídico </a:t>
            </a:r>
            <a:r>
              <a:rPr sz="3600" b="1" spc="-5" dirty="0"/>
              <a:t>del </a:t>
            </a:r>
            <a:r>
              <a:rPr sz="3600" b="1" spc="-20" dirty="0"/>
              <a:t>Registro </a:t>
            </a:r>
            <a:r>
              <a:rPr sz="3600" b="1" spc="-10" dirty="0"/>
              <a:t>Público</a:t>
            </a:r>
            <a:r>
              <a:rPr sz="3600" b="1" spc="80" dirty="0"/>
              <a:t> </a:t>
            </a:r>
            <a:r>
              <a:rPr sz="3600" b="1" spc="-5" dirty="0"/>
              <a:t>Único</a:t>
            </a:r>
          </a:p>
        </p:txBody>
      </p:sp>
    </p:spTree>
    <p:extLst>
      <p:ext uri="{BB962C8B-B14F-4D97-AF65-F5344CB8AC3E}">
        <p14:creationId xmlns:p14="http://schemas.microsoft.com/office/powerpoint/2010/main" val="389639540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5879591" y="5583935"/>
            <a:ext cx="3806952" cy="943356"/>
          </a:xfrm>
          <a:prstGeom prst="rect">
            <a:avLst/>
          </a:prstGeom>
          <a:blipFill>
            <a:blip r:embed="rId2" cstate="print"/>
            <a:stretch>
              <a:fillRect/>
            </a:stretch>
          </a:blipFill>
        </p:spPr>
        <p:txBody>
          <a:bodyPr wrap="square" lIns="0" tIns="0" rIns="0" bIns="0" rtlCol="0"/>
          <a:lstStyle/>
          <a:p>
            <a:endParaRPr/>
          </a:p>
        </p:txBody>
      </p:sp>
      <p:sp>
        <p:nvSpPr>
          <p:cNvPr id="7" name="object 5"/>
          <p:cNvSpPr/>
          <p:nvPr/>
        </p:nvSpPr>
        <p:spPr>
          <a:xfrm>
            <a:off x="5769864" y="1048512"/>
            <a:ext cx="3916680" cy="1437131"/>
          </a:xfrm>
          <a:prstGeom prst="rect">
            <a:avLst/>
          </a:prstGeom>
          <a:blipFill>
            <a:blip r:embed="rId3" cstate="print"/>
            <a:stretch>
              <a:fillRect/>
            </a:stretch>
          </a:blipFill>
        </p:spPr>
        <p:txBody>
          <a:bodyPr wrap="square" lIns="0" tIns="0" rIns="0" bIns="0" rtlCol="0"/>
          <a:lstStyle/>
          <a:p>
            <a:endParaRPr/>
          </a:p>
        </p:txBody>
      </p:sp>
      <p:sp>
        <p:nvSpPr>
          <p:cNvPr id="8" name="object 6"/>
          <p:cNvSpPr/>
          <p:nvPr/>
        </p:nvSpPr>
        <p:spPr>
          <a:xfrm>
            <a:off x="2543555" y="4782311"/>
            <a:ext cx="2886456" cy="1022604"/>
          </a:xfrm>
          <a:prstGeom prst="rect">
            <a:avLst/>
          </a:prstGeom>
          <a:blipFill>
            <a:blip r:embed="rId4" cstate="print"/>
            <a:stretch>
              <a:fillRect/>
            </a:stretch>
          </a:blipFill>
        </p:spPr>
        <p:txBody>
          <a:bodyPr wrap="square" lIns="0" tIns="0" rIns="0" bIns="0" rtlCol="0"/>
          <a:lstStyle/>
          <a:p>
            <a:endParaRPr/>
          </a:p>
        </p:txBody>
      </p:sp>
      <p:sp>
        <p:nvSpPr>
          <p:cNvPr id="9" name="object 7"/>
          <p:cNvSpPr/>
          <p:nvPr/>
        </p:nvSpPr>
        <p:spPr>
          <a:xfrm>
            <a:off x="2481072" y="1267968"/>
            <a:ext cx="3176016" cy="1155191"/>
          </a:xfrm>
          <a:prstGeom prst="rect">
            <a:avLst/>
          </a:prstGeom>
          <a:blipFill>
            <a:blip r:embed="rId5" cstate="print"/>
            <a:stretch>
              <a:fillRect/>
            </a:stretch>
          </a:blipFill>
        </p:spPr>
        <p:txBody>
          <a:bodyPr wrap="square" lIns="0" tIns="0" rIns="0" bIns="0" rtlCol="0"/>
          <a:lstStyle/>
          <a:p>
            <a:endParaRPr/>
          </a:p>
        </p:txBody>
      </p:sp>
      <p:sp>
        <p:nvSpPr>
          <p:cNvPr id="10" name="object 8"/>
          <p:cNvSpPr/>
          <p:nvPr/>
        </p:nvSpPr>
        <p:spPr>
          <a:xfrm>
            <a:off x="2598419" y="2351532"/>
            <a:ext cx="2849880" cy="1415796"/>
          </a:xfrm>
          <a:prstGeom prst="rect">
            <a:avLst/>
          </a:prstGeom>
          <a:blipFill>
            <a:blip r:embed="rId6" cstate="print"/>
            <a:stretch>
              <a:fillRect/>
            </a:stretch>
          </a:blipFill>
        </p:spPr>
        <p:txBody>
          <a:bodyPr wrap="square" lIns="0" tIns="0" rIns="0" bIns="0" rtlCol="0"/>
          <a:lstStyle/>
          <a:p>
            <a:endParaRPr/>
          </a:p>
        </p:txBody>
      </p:sp>
      <p:sp>
        <p:nvSpPr>
          <p:cNvPr id="11" name="object 9"/>
          <p:cNvSpPr/>
          <p:nvPr/>
        </p:nvSpPr>
        <p:spPr>
          <a:xfrm>
            <a:off x="5000245" y="1478280"/>
            <a:ext cx="758951" cy="675132"/>
          </a:xfrm>
          <a:prstGeom prst="rect">
            <a:avLst/>
          </a:prstGeom>
          <a:blipFill>
            <a:blip r:embed="rId7" cstate="print"/>
            <a:stretch>
              <a:fillRect/>
            </a:stretch>
          </a:blipFill>
        </p:spPr>
        <p:txBody>
          <a:bodyPr wrap="square" lIns="0" tIns="0" rIns="0" bIns="0" rtlCol="0"/>
          <a:lstStyle/>
          <a:p>
            <a:endParaRPr/>
          </a:p>
        </p:txBody>
      </p:sp>
      <p:sp>
        <p:nvSpPr>
          <p:cNvPr id="12" name="object 10"/>
          <p:cNvSpPr/>
          <p:nvPr/>
        </p:nvSpPr>
        <p:spPr>
          <a:xfrm>
            <a:off x="4940808" y="4945379"/>
            <a:ext cx="760476" cy="675132"/>
          </a:xfrm>
          <a:prstGeom prst="rect">
            <a:avLst/>
          </a:prstGeom>
          <a:blipFill>
            <a:blip r:embed="rId8" cstate="print"/>
            <a:stretch>
              <a:fillRect/>
            </a:stretch>
          </a:blipFill>
        </p:spPr>
        <p:txBody>
          <a:bodyPr wrap="square" lIns="0" tIns="0" rIns="0" bIns="0" rtlCol="0"/>
          <a:lstStyle/>
          <a:p>
            <a:endParaRPr/>
          </a:p>
        </p:txBody>
      </p:sp>
      <p:sp>
        <p:nvSpPr>
          <p:cNvPr id="13" name="object 11"/>
          <p:cNvSpPr/>
          <p:nvPr/>
        </p:nvSpPr>
        <p:spPr>
          <a:xfrm>
            <a:off x="5791200" y="4704588"/>
            <a:ext cx="3951732" cy="1286256"/>
          </a:xfrm>
          <a:prstGeom prst="rect">
            <a:avLst/>
          </a:prstGeom>
          <a:blipFill>
            <a:blip r:embed="rId9" cstate="print"/>
            <a:stretch>
              <a:fillRect/>
            </a:stretch>
          </a:blipFill>
        </p:spPr>
        <p:txBody>
          <a:bodyPr wrap="square" lIns="0" tIns="0" rIns="0" bIns="0" rtlCol="0"/>
          <a:lstStyle/>
          <a:p>
            <a:endParaRPr/>
          </a:p>
        </p:txBody>
      </p:sp>
      <p:sp>
        <p:nvSpPr>
          <p:cNvPr id="14" name="object 12"/>
          <p:cNvSpPr/>
          <p:nvPr/>
        </p:nvSpPr>
        <p:spPr>
          <a:xfrm>
            <a:off x="5000245" y="2755393"/>
            <a:ext cx="758951" cy="675131"/>
          </a:xfrm>
          <a:prstGeom prst="rect">
            <a:avLst/>
          </a:prstGeom>
          <a:blipFill>
            <a:blip r:embed="rId10" cstate="print"/>
            <a:stretch>
              <a:fillRect/>
            </a:stretch>
          </a:blipFill>
        </p:spPr>
        <p:txBody>
          <a:bodyPr wrap="square" lIns="0" tIns="0" rIns="0" bIns="0" rtlCol="0"/>
          <a:lstStyle/>
          <a:p>
            <a:endParaRPr/>
          </a:p>
        </p:txBody>
      </p:sp>
      <p:sp>
        <p:nvSpPr>
          <p:cNvPr id="15" name="object 13"/>
          <p:cNvSpPr/>
          <p:nvPr/>
        </p:nvSpPr>
        <p:spPr>
          <a:xfrm>
            <a:off x="5771389" y="2197607"/>
            <a:ext cx="4005071" cy="1769364"/>
          </a:xfrm>
          <a:prstGeom prst="rect">
            <a:avLst/>
          </a:prstGeom>
          <a:blipFill>
            <a:blip r:embed="rId11" cstate="print"/>
            <a:stretch>
              <a:fillRect/>
            </a:stretch>
          </a:blipFill>
        </p:spPr>
        <p:txBody>
          <a:bodyPr wrap="square" lIns="0" tIns="0" rIns="0" bIns="0" rtlCol="0"/>
          <a:lstStyle/>
          <a:p>
            <a:endParaRPr/>
          </a:p>
        </p:txBody>
      </p:sp>
      <p:sp>
        <p:nvSpPr>
          <p:cNvPr id="16" name="object 14"/>
          <p:cNvSpPr/>
          <p:nvPr/>
        </p:nvSpPr>
        <p:spPr>
          <a:xfrm>
            <a:off x="4956048" y="3852671"/>
            <a:ext cx="758951" cy="675132"/>
          </a:xfrm>
          <a:prstGeom prst="rect">
            <a:avLst/>
          </a:prstGeom>
          <a:blipFill>
            <a:blip r:embed="rId12" cstate="print"/>
            <a:stretch>
              <a:fillRect/>
            </a:stretch>
          </a:blipFill>
        </p:spPr>
        <p:txBody>
          <a:bodyPr wrap="square" lIns="0" tIns="0" rIns="0" bIns="0" rtlCol="0"/>
          <a:lstStyle/>
          <a:p>
            <a:endParaRPr/>
          </a:p>
        </p:txBody>
      </p:sp>
      <p:sp>
        <p:nvSpPr>
          <p:cNvPr id="17" name="object 15"/>
          <p:cNvSpPr/>
          <p:nvPr/>
        </p:nvSpPr>
        <p:spPr>
          <a:xfrm>
            <a:off x="2494788" y="3672840"/>
            <a:ext cx="3084576" cy="1155192"/>
          </a:xfrm>
          <a:prstGeom prst="rect">
            <a:avLst/>
          </a:prstGeom>
          <a:blipFill>
            <a:blip r:embed="rId13" cstate="print"/>
            <a:stretch>
              <a:fillRect/>
            </a:stretch>
          </a:blipFill>
        </p:spPr>
        <p:txBody>
          <a:bodyPr wrap="square" lIns="0" tIns="0" rIns="0" bIns="0" rtlCol="0"/>
          <a:lstStyle/>
          <a:p>
            <a:endParaRPr/>
          </a:p>
        </p:txBody>
      </p:sp>
      <p:sp>
        <p:nvSpPr>
          <p:cNvPr id="19" name="object 17"/>
          <p:cNvSpPr/>
          <p:nvPr/>
        </p:nvSpPr>
        <p:spPr>
          <a:xfrm>
            <a:off x="5791201" y="3607308"/>
            <a:ext cx="3979163" cy="1315212"/>
          </a:xfrm>
          <a:prstGeom prst="rect">
            <a:avLst/>
          </a:prstGeom>
          <a:blipFill>
            <a:blip r:embed="rId14" cstate="print"/>
            <a:stretch>
              <a:fillRect/>
            </a:stretch>
          </a:blipFill>
        </p:spPr>
        <p:txBody>
          <a:bodyPr wrap="square" lIns="0" tIns="0" rIns="0" bIns="0" rtlCol="0"/>
          <a:lstStyle/>
          <a:p>
            <a:endParaRPr/>
          </a:p>
        </p:txBody>
      </p:sp>
      <p:sp>
        <p:nvSpPr>
          <p:cNvPr id="20" name="object 18"/>
          <p:cNvSpPr txBox="1"/>
          <p:nvPr/>
        </p:nvSpPr>
        <p:spPr>
          <a:xfrm>
            <a:off x="5894959" y="1145541"/>
            <a:ext cx="3431540" cy="4985467"/>
          </a:xfrm>
          <a:prstGeom prst="rect">
            <a:avLst/>
          </a:prstGeom>
        </p:spPr>
        <p:txBody>
          <a:bodyPr vert="horz" wrap="square" lIns="0" tIns="12700" rIns="0" bIns="0" rtlCol="0">
            <a:spAutoFit/>
          </a:bodyPr>
          <a:lstStyle/>
          <a:p>
            <a:pPr marL="299085" indent="-287020">
              <a:lnSpc>
                <a:spcPts val="1710"/>
              </a:lnSpc>
              <a:spcBef>
                <a:spcPts val="100"/>
              </a:spcBef>
              <a:buFont typeface="Wingdings"/>
              <a:buChar char=""/>
              <a:tabLst>
                <a:tab pos="299085" algn="l"/>
                <a:tab pos="299720" algn="l"/>
              </a:tabLst>
            </a:pPr>
            <a:r>
              <a:rPr sz="1500" spc="-5" dirty="0">
                <a:latin typeface="Calibri"/>
                <a:cs typeface="Calibri"/>
              </a:rPr>
              <a:t>Publicados </a:t>
            </a:r>
            <a:r>
              <a:rPr sz="1500" dirty="0">
                <a:latin typeface="Calibri"/>
                <a:cs typeface="Calibri"/>
              </a:rPr>
              <a:t>en </a:t>
            </a:r>
            <a:r>
              <a:rPr sz="1500" spc="-5" dirty="0">
                <a:latin typeface="Calibri"/>
                <a:cs typeface="Calibri"/>
              </a:rPr>
              <a:t>el </a:t>
            </a:r>
            <a:r>
              <a:rPr sz="1500" spc="-40" dirty="0">
                <a:latin typeface="Calibri"/>
                <a:cs typeface="Calibri"/>
              </a:rPr>
              <a:t>D.O.F.</a:t>
            </a:r>
            <a:r>
              <a:rPr sz="1500" spc="-35" dirty="0">
                <a:latin typeface="Calibri"/>
                <a:cs typeface="Calibri"/>
              </a:rPr>
              <a:t> </a:t>
            </a:r>
            <a:r>
              <a:rPr sz="1500" spc="-10" dirty="0">
                <a:latin typeface="Calibri"/>
                <a:cs typeface="Calibri"/>
              </a:rPr>
              <a:t>25/10/2016.</a:t>
            </a:r>
            <a:endParaRPr sz="1500">
              <a:latin typeface="Calibri"/>
              <a:cs typeface="Calibri"/>
            </a:endParaRPr>
          </a:p>
          <a:p>
            <a:pPr marL="299085" indent="-287020">
              <a:lnSpc>
                <a:spcPts val="1620"/>
              </a:lnSpc>
              <a:buFont typeface="Wingdings"/>
              <a:buChar char=""/>
              <a:tabLst>
                <a:tab pos="299085" algn="l"/>
                <a:tab pos="299720" algn="l"/>
              </a:tabLst>
            </a:pPr>
            <a:r>
              <a:rPr sz="1500" spc="-10" dirty="0">
                <a:latin typeface="Calibri"/>
                <a:cs typeface="Calibri"/>
              </a:rPr>
              <a:t>Procesos</a:t>
            </a:r>
            <a:r>
              <a:rPr sz="1500" spc="-20" dirty="0">
                <a:latin typeface="Calibri"/>
                <a:cs typeface="Calibri"/>
              </a:rPr>
              <a:t> </a:t>
            </a:r>
            <a:r>
              <a:rPr sz="1500" spc="-10" dirty="0">
                <a:latin typeface="Calibri"/>
                <a:cs typeface="Calibri"/>
              </a:rPr>
              <a:t>competitivos.</a:t>
            </a:r>
            <a:endParaRPr sz="1500">
              <a:latin typeface="Calibri"/>
              <a:cs typeface="Calibri"/>
            </a:endParaRPr>
          </a:p>
          <a:p>
            <a:pPr marL="299085" indent="-287020">
              <a:lnSpc>
                <a:spcPts val="1620"/>
              </a:lnSpc>
              <a:buFont typeface="Wingdings"/>
              <a:buChar char=""/>
              <a:tabLst>
                <a:tab pos="299085" algn="l"/>
                <a:tab pos="299720" algn="l"/>
              </a:tabLst>
            </a:pPr>
            <a:r>
              <a:rPr sz="1500" spc="-5" dirty="0">
                <a:latin typeface="Calibri"/>
                <a:cs typeface="Calibri"/>
              </a:rPr>
              <a:t>Licitación</a:t>
            </a:r>
            <a:r>
              <a:rPr sz="1500" spc="-20" dirty="0">
                <a:latin typeface="Calibri"/>
                <a:cs typeface="Calibri"/>
              </a:rPr>
              <a:t> </a:t>
            </a:r>
            <a:r>
              <a:rPr sz="1500" spc="-5" dirty="0">
                <a:latin typeface="Calibri"/>
                <a:cs typeface="Calibri"/>
              </a:rPr>
              <a:t>Pública.</a:t>
            </a:r>
            <a:endParaRPr sz="1500">
              <a:latin typeface="Calibri"/>
              <a:cs typeface="Calibri"/>
            </a:endParaRPr>
          </a:p>
          <a:p>
            <a:pPr marL="299085" indent="-287020">
              <a:lnSpc>
                <a:spcPts val="1710"/>
              </a:lnSpc>
              <a:buFont typeface="Wingdings"/>
              <a:buChar char=""/>
              <a:tabLst>
                <a:tab pos="299085" algn="l"/>
                <a:tab pos="299720" algn="l"/>
              </a:tabLst>
            </a:pPr>
            <a:r>
              <a:rPr sz="1500" spc="-10" dirty="0">
                <a:latin typeface="Calibri"/>
                <a:cs typeface="Calibri"/>
              </a:rPr>
              <a:t>Formatos.</a:t>
            </a:r>
            <a:endParaRPr sz="1500">
              <a:latin typeface="Calibri"/>
              <a:cs typeface="Calibri"/>
            </a:endParaRPr>
          </a:p>
          <a:p>
            <a:pPr>
              <a:spcBef>
                <a:spcPts val="5"/>
              </a:spcBef>
              <a:buChar char=""/>
            </a:pPr>
            <a:endParaRPr sz="2000">
              <a:latin typeface="Times New Roman"/>
              <a:cs typeface="Times New Roman"/>
            </a:endParaRPr>
          </a:p>
          <a:p>
            <a:pPr marL="299085" marR="5080" indent="-287020" algn="just">
              <a:lnSpc>
                <a:spcPct val="90000"/>
              </a:lnSpc>
              <a:buFont typeface="Wingdings"/>
              <a:buChar char=""/>
              <a:tabLst>
                <a:tab pos="299720" algn="l"/>
              </a:tabLst>
            </a:pPr>
            <a:r>
              <a:rPr sz="1450" spc="-10" dirty="0">
                <a:latin typeface="Calibri"/>
                <a:cs typeface="Calibri"/>
              </a:rPr>
              <a:t>Establecerán </a:t>
            </a:r>
            <a:r>
              <a:rPr sz="1450" spc="-5" dirty="0">
                <a:latin typeface="Calibri"/>
                <a:cs typeface="Calibri"/>
              </a:rPr>
              <a:t>el </a:t>
            </a:r>
            <a:r>
              <a:rPr sz="1450" spc="-10" dirty="0">
                <a:latin typeface="Calibri"/>
                <a:cs typeface="Calibri"/>
              </a:rPr>
              <a:t>procedimiento para  </a:t>
            </a:r>
            <a:r>
              <a:rPr sz="1450" spc="-5" dirty="0">
                <a:latin typeface="Calibri"/>
                <a:cs typeface="Calibri"/>
              </a:rPr>
              <a:t>acceder </a:t>
            </a:r>
            <a:r>
              <a:rPr sz="1450" dirty="0">
                <a:latin typeface="Calibri"/>
                <a:cs typeface="Calibri"/>
              </a:rPr>
              <a:t>al </a:t>
            </a:r>
            <a:r>
              <a:rPr sz="1450" spc="-5" dirty="0">
                <a:latin typeface="Calibri"/>
                <a:cs typeface="Calibri"/>
              </a:rPr>
              <a:t>Sistema, </a:t>
            </a:r>
            <a:r>
              <a:rPr sz="1450" dirty="0">
                <a:latin typeface="Calibri"/>
                <a:cs typeface="Calibri"/>
              </a:rPr>
              <a:t>las </a:t>
            </a:r>
            <a:r>
              <a:rPr sz="1450" spc="-5" dirty="0">
                <a:latin typeface="Calibri"/>
                <a:cs typeface="Calibri"/>
              </a:rPr>
              <a:t>obligaciones </a:t>
            </a:r>
            <a:r>
              <a:rPr sz="1450" spc="5" dirty="0">
                <a:latin typeface="Calibri"/>
                <a:cs typeface="Calibri"/>
              </a:rPr>
              <a:t>de  </a:t>
            </a:r>
            <a:r>
              <a:rPr sz="1450" dirty="0">
                <a:latin typeface="Calibri"/>
                <a:cs typeface="Calibri"/>
              </a:rPr>
              <a:t>los </a:t>
            </a:r>
            <a:r>
              <a:rPr sz="1450" spc="-5" dirty="0">
                <a:latin typeface="Calibri"/>
                <a:cs typeface="Calibri"/>
              </a:rPr>
              <a:t>solicitantes autorizados, el </a:t>
            </a:r>
            <a:r>
              <a:rPr sz="1450" spc="-15" dirty="0">
                <a:latin typeface="Calibri"/>
                <a:cs typeface="Calibri"/>
              </a:rPr>
              <a:t>Formato  </a:t>
            </a:r>
            <a:r>
              <a:rPr sz="1450" dirty="0">
                <a:latin typeface="Calibri"/>
                <a:cs typeface="Calibri"/>
              </a:rPr>
              <a:t>de la </a:t>
            </a:r>
            <a:r>
              <a:rPr sz="1450" spc="-5" dirty="0">
                <a:latin typeface="Calibri"/>
                <a:cs typeface="Calibri"/>
              </a:rPr>
              <a:t>Carta Aceptación, </a:t>
            </a:r>
            <a:r>
              <a:rPr sz="1450" dirty="0">
                <a:latin typeface="Calibri"/>
                <a:cs typeface="Calibri"/>
              </a:rPr>
              <a:t>así </a:t>
            </a:r>
            <a:r>
              <a:rPr sz="1450" spc="-5" dirty="0">
                <a:latin typeface="Calibri"/>
                <a:cs typeface="Calibri"/>
              </a:rPr>
              <a:t>como </a:t>
            </a:r>
            <a:r>
              <a:rPr sz="1450" dirty="0">
                <a:latin typeface="Calibri"/>
                <a:cs typeface="Calibri"/>
              </a:rPr>
              <a:t>las  </a:t>
            </a:r>
            <a:r>
              <a:rPr sz="1450" spc="-10" dirty="0">
                <a:latin typeface="Calibri"/>
                <a:cs typeface="Calibri"/>
              </a:rPr>
              <a:t>características </a:t>
            </a:r>
            <a:r>
              <a:rPr sz="1450" dirty="0">
                <a:latin typeface="Calibri"/>
                <a:cs typeface="Calibri"/>
              </a:rPr>
              <a:t>de </a:t>
            </a:r>
            <a:r>
              <a:rPr sz="1450" spc="-5" dirty="0">
                <a:latin typeface="Calibri"/>
                <a:cs typeface="Calibri"/>
              </a:rPr>
              <a:t>los documentos </a:t>
            </a:r>
            <a:r>
              <a:rPr sz="1450" dirty="0">
                <a:latin typeface="Calibri"/>
                <a:cs typeface="Calibri"/>
              </a:rPr>
              <a:t>que </a:t>
            </a:r>
            <a:r>
              <a:rPr sz="1450" spc="-20" dirty="0">
                <a:latin typeface="Calibri"/>
                <a:cs typeface="Calibri"/>
              </a:rPr>
              <a:t>se  </a:t>
            </a:r>
            <a:r>
              <a:rPr sz="1450" spc="-5" dirty="0">
                <a:latin typeface="Calibri"/>
                <a:cs typeface="Calibri"/>
              </a:rPr>
              <a:t>adjuntarán.</a:t>
            </a:r>
            <a:endParaRPr sz="1450">
              <a:latin typeface="Calibri"/>
              <a:cs typeface="Calibri"/>
            </a:endParaRPr>
          </a:p>
          <a:p>
            <a:pPr>
              <a:spcBef>
                <a:spcPts val="35"/>
              </a:spcBef>
              <a:buChar char=""/>
            </a:pPr>
            <a:endParaRPr sz="2000">
              <a:latin typeface="Times New Roman"/>
              <a:cs typeface="Times New Roman"/>
            </a:endParaRPr>
          </a:p>
          <a:p>
            <a:pPr marL="321310" marR="59055" indent="-287020" algn="just">
              <a:lnSpc>
                <a:spcPts val="1620"/>
              </a:lnSpc>
              <a:buFont typeface="Wingdings"/>
              <a:buChar char=""/>
              <a:tabLst>
                <a:tab pos="321945" algn="l"/>
              </a:tabLst>
            </a:pPr>
            <a:r>
              <a:rPr sz="1500" spc="-10" dirty="0">
                <a:latin typeface="Calibri"/>
                <a:cs typeface="Calibri"/>
              </a:rPr>
              <a:t>Establecerán </a:t>
            </a:r>
            <a:r>
              <a:rPr sz="1500" dirty="0">
                <a:latin typeface="Calibri"/>
                <a:cs typeface="Calibri"/>
              </a:rPr>
              <a:t>las </a:t>
            </a:r>
            <a:r>
              <a:rPr sz="1500" spc="-5" dirty="0">
                <a:latin typeface="Calibri"/>
                <a:cs typeface="Calibri"/>
              </a:rPr>
              <a:t>reglas </a:t>
            </a:r>
            <a:r>
              <a:rPr sz="1500" spc="-10" dirty="0">
                <a:latin typeface="Calibri"/>
                <a:cs typeface="Calibri"/>
              </a:rPr>
              <a:t>para </a:t>
            </a:r>
            <a:r>
              <a:rPr sz="1500" spc="-5" dirty="0">
                <a:latin typeface="Calibri"/>
                <a:cs typeface="Calibri"/>
              </a:rPr>
              <a:t>determinar  </a:t>
            </a:r>
            <a:r>
              <a:rPr sz="1500" dirty="0">
                <a:latin typeface="Calibri"/>
                <a:cs typeface="Calibri"/>
              </a:rPr>
              <a:t>el </a:t>
            </a:r>
            <a:r>
              <a:rPr sz="1500" spc="-5" dirty="0">
                <a:latin typeface="Calibri"/>
                <a:cs typeface="Calibri"/>
              </a:rPr>
              <a:t>nivel de endeudamiento </a:t>
            </a:r>
            <a:r>
              <a:rPr sz="1500" dirty="0">
                <a:latin typeface="Calibri"/>
                <a:cs typeface="Calibri"/>
              </a:rPr>
              <a:t>de los </a:t>
            </a:r>
            <a:r>
              <a:rPr sz="1500" spc="-10" dirty="0">
                <a:latin typeface="Calibri"/>
                <a:cs typeface="Calibri"/>
              </a:rPr>
              <a:t>Entes  </a:t>
            </a:r>
            <a:r>
              <a:rPr sz="1500" spc="-5" dirty="0">
                <a:latin typeface="Calibri"/>
                <a:cs typeface="Calibri"/>
              </a:rPr>
              <a:t>Públicos.</a:t>
            </a:r>
            <a:endParaRPr sz="1500">
              <a:latin typeface="Calibri"/>
              <a:cs typeface="Calibri"/>
            </a:endParaRPr>
          </a:p>
          <a:p>
            <a:pPr>
              <a:lnSpc>
                <a:spcPct val="100000"/>
              </a:lnSpc>
              <a:buChar char=""/>
            </a:pPr>
            <a:endParaRPr sz="1500">
              <a:latin typeface="Times New Roman"/>
              <a:cs typeface="Times New Roman"/>
            </a:endParaRPr>
          </a:p>
          <a:p>
            <a:pPr>
              <a:spcBef>
                <a:spcPts val="40"/>
              </a:spcBef>
              <a:buChar char=""/>
            </a:pPr>
            <a:endParaRPr sz="1650">
              <a:latin typeface="Times New Roman"/>
              <a:cs typeface="Times New Roman"/>
            </a:endParaRPr>
          </a:p>
          <a:p>
            <a:pPr marL="321310" marR="81915" indent="-287020">
              <a:lnSpc>
                <a:spcPts val="1620"/>
              </a:lnSpc>
              <a:spcBef>
                <a:spcPts val="5"/>
              </a:spcBef>
              <a:buFont typeface="Wingdings"/>
              <a:buChar char=""/>
              <a:tabLst>
                <a:tab pos="321310" algn="l"/>
                <a:tab pos="321945" algn="l"/>
              </a:tabLst>
            </a:pPr>
            <a:r>
              <a:rPr sz="1500" spc="-5" dirty="0">
                <a:latin typeface="Calibri"/>
                <a:cs typeface="Calibri"/>
              </a:rPr>
              <a:t>Debe </a:t>
            </a:r>
            <a:r>
              <a:rPr sz="1500" spc="-10" dirty="0">
                <a:latin typeface="Calibri"/>
                <a:cs typeface="Calibri"/>
              </a:rPr>
              <a:t>homologarse con </a:t>
            </a:r>
            <a:r>
              <a:rPr sz="1500" dirty="0">
                <a:latin typeface="Calibri"/>
                <a:cs typeface="Calibri"/>
              </a:rPr>
              <a:t>la </a:t>
            </a:r>
            <a:r>
              <a:rPr sz="1500" spc="-5" dirty="0">
                <a:latin typeface="Calibri"/>
                <a:cs typeface="Calibri"/>
              </a:rPr>
              <a:t>Constitución  </a:t>
            </a:r>
            <a:r>
              <a:rPr sz="1500" dirty="0">
                <a:latin typeface="Calibri"/>
                <a:cs typeface="Calibri"/>
              </a:rPr>
              <a:t>y la </a:t>
            </a:r>
            <a:r>
              <a:rPr sz="1500" spc="-10" dirty="0">
                <a:latin typeface="Calibri"/>
                <a:cs typeface="Calibri"/>
              </a:rPr>
              <a:t>Ley </a:t>
            </a:r>
            <a:r>
              <a:rPr sz="1500" dirty="0">
                <a:latin typeface="Calibri"/>
                <a:cs typeface="Calibri"/>
              </a:rPr>
              <a:t>de Disciplina </a:t>
            </a:r>
            <a:r>
              <a:rPr sz="1500" spc="-5" dirty="0">
                <a:latin typeface="Calibri"/>
                <a:cs typeface="Calibri"/>
              </a:rPr>
              <a:t>Financiera de  Entidades </a:t>
            </a:r>
            <a:r>
              <a:rPr sz="1500" spc="-10" dirty="0">
                <a:latin typeface="Calibri"/>
                <a:cs typeface="Calibri"/>
              </a:rPr>
              <a:t>Federativas </a:t>
            </a:r>
            <a:r>
              <a:rPr sz="1500" dirty="0">
                <a:latin typeface="Calibri"/>
                <a:cs typeface="Calibri"/>
              </a:rPr>
              <a:t>y los</a:t>
            </a:r>
            <a:r>
              <a:rPr sz="1500" spc="-25" dirty="0">
                <a:latin typeface="Calibri"/>
                <a:cs typeface="Calibri"/>
              </a:rPr>
              <a:t> </a:t>
            </a:r>
            <a:r>
              <a:rPr sz="1500" spc="-5" dirty="0">
                <a:latin typeface="Calibri"/>
                <a:cs typeface="Calibri"/>
              </a:rPr>
              <a:t>Municipios.</a:t>
            </a:r>
            <a:endParaRPr sz="1500">
              <a:latin typeface="Calibri"/>
              <a:cs typeface="Calibri"/>
            </a:endParaRPr>
          </a:p>
          <a:p>
            <a:pPr>
              <a:spcBef>
                <a:spcPts val="20"/>
              </a:spcBef>
            </a:pPr>
            <a:endParaRPr sz="1500">
              <a:latin typeface="Times New Roman"/>
              <a:cs typeface="Times New Roman"/>
            </a:endParaRPr>
          </a:p>
          <a:p>
            <a:pPr marL="457834" marR="182880" indent="-245745">
              <a:lnSpc>
                <a:spcPts val="1400"/>
              </a:lnSpc>
            </a:pPr>
            <a:r>
              <a:rPr sz="1300" b="1" spc="-30" dirty="0">
                <a:solidFill>
                  <a:srgbClr val="FFFFFF"/>
                </a:solidFill>
                <a:latin typeface="Calibri"/>
                <a:cs typeface="Calibri"/>
              </a:rPr>
              <a:t>Tercero </a:t>
            </a:r>
            <a:r>
              <a:rPr sz="1300" b="1" spc="-15" dirty="0">
                <a:solidFill>
                  <a:srgbClr val="FFFFFF"/>
                </a:solidFill>
                <a:latin typeface="Calibri"/>
                <a:cs typeface="Calibri"/>
              </a:rPr>
              <a:t>Transitorio </a:t>
            </a:r>
            <a:r>
              <a:rPr sz="1300" b="1" spc="-5" dirty="0">
                <a:solidFill>
                  <a:srgbClr val="FFFFFF"/>
                </a:solidFill>
                <a:latin typeface="Calibri"/>
                <a:cs typeface="Calibri"/>
              </a:rPr>
              <a:t>del </a:t>
            </a:r>
            <a:r>
              <a:rPr sz="1300" b="1" spc="-15" dirty="0">
                <a:solidFill>
                  <a:srgbClr val="FFFFFF"/>
                </a:solidFill>
                <a:latin typeface="Calibri"/>
                <a:cs typeface="Calibri"/>
              </a:rPr>
              <a:t>Decreto </a:t>
            </a:r>
            <a:r>
              <a:rPr sz="1300" b="1" spc="-5" dirty="0">
                <a:solidFill>
                  <a:srgbClr val="FFFFFF"/>
                </a:solidFill>
                <a:latin typeface="Calibri"/>
                <a:cs typeface="Calibri"/>
              </a:rPr>
              <a:t>por el que se  </a:t>
            </a:r>
            <a:r>
              <a:rPr sz="1300" b="1" spc="-10" dirty="0">
                <a:solidFill>
                  <a:srgbClr val="FFFFFF"/>
                </a:solidFill>
                <a:latin typeface="Calibri"/>
                <a:cs typeface="Calibri"/>
              </a:rPr>
              <a:t>expide </a:t>
            </a:r>
            <a:r>
              <a:rPr sz="1300" b="1" spc="-5" dirty="0">
                <a:solidFill>
                  <a:srgbClr val="FFFFFF"/>
                </a:solidFill>
                <a:latin typeface="Calibri"/>
                <a:cs typeface="Calibri"/>
              </a:rPr>
              <a:t>la </a:t>
            </a:r>
            <a:r>
              <a:rPr sz="1300" b="1" spc="-10" dirty="0">
                <a:solidFill>
                  <a:srgbClr val="FFFFFF"/>
                </a:solidFill>
                <a:latin typeface="Calibri"/>
                <a:cs typeface="Calibri"/>
              </a:rPr>
              <a:t>Ley </a:t>
            </a:r>
            <a:r>
              <a:rPr sz="1300" b="1" spc="-5" dirty="0">
                <a:solidFill>
                  <a:srgbClr val="FFFFFF"/>
                </a:solidFill>
                <a:latin typeface="Calibri"/>
                <a:cs typeface="Calibri"/>
              </a:rPr>
              <a:t>de Disciplina</a:t>
            </a:r>
            <a:r>
              <a:rPr sz="1300" b="1" spc="95" dirty="0">
                <a:solidFill>
                  <a:srgbClr val="FFFFFF"/>
                </a:solidFill>
                <a:latin typeface="Calibri"/>
                <a:cs typeface="Calibri"/>
              </a:rPr>
              <a:t> </a:t>
            </a:r>
            <a:r>
              <a:rPr sz="1300" b="1" spc="-10" dirty="0">
                <a:solidFill>
                  <a:srgbClr val="FFFFFF"/>
                </a:solidFill>
                <a:latin typeface="Calibri"/>
                <a:cs typeface="Calibri"/>
              </a:rPr>
              <a:t>Financiera</a:t>
            </a:r>
            <a:endParaRPr sz="1300">
              <a:latin typeface="Calibri"/>
              <a:cs typeface="Calibri"/>
            </a:endParaRPr>
          </a:p>
        </p:txBody>
      </p:sp>
      <p:sp>
        <p:nvSpPr>
          <p:cNvPr id="21" name="object 19"/>
          <p:cNvSpPr/>
          <p:nvPr/>
        </p:nvSpPr>
        <p:spPr>
          <a:xfrm>
            <a:off x="1865375" y="217931"/>
            <a:ext cx="6896100" cy="1135380"/>
          </a:xfrm>
          <a:prstGeom prst="rect">
            <a:avLst/>
          </a:prstGeom>
          <a:blipFill>
            <a:blip r:embed="rId15" cstate="print"/>
            <a:stretch>
              <a:fillRect/>
            </a:stretch>
          </a:blipFill>
        </p:spPr>
        <p:txBody>
          <a:bodyPr wrap="square" lIns="0" tIns="0" rIns="0" bIns="0" rtlCol="0"/>
          <a:lstStyle/>
          <a:p>
            <a:endParaRPr/>
          </a:p>
        </p:txBody>
      </p:sp>
      <p:sp>
        <p:nvSpPr>
          <p:cNvPr id="22" name="object 20"/>
          <p:cNvSpPr txBox="1">
            <a:spLocks noGrp="1"/>
          </p:cNvSpPr>
          <p:nvPr>
            <p:ph type="title" idx="4294967295"/>
          </p:nvPr>
        </p:nvSpPr>
        <p:spPr>
          <a:xfrm>
            <a:off x="3876675" y="265113"/>
            <a:ext cx="8315325" cy="566737"/>
          </a:xfrm>
          <a:prstGeom prst="rect">
            <a:avLst/>
          </a:prstGeom>
        </p:spPr>
        <p:txBody>
          <a:bodyPr vert="horz" wrap="square" lIns="0" tIns="12065" rIns="0" bIns="0" rtlCol="0" anchor="ctr">
            <a:spAutoFit/>
          </a:bodyPr>
          <a:lstStyle/>
          <a:p>
            <a:pPr marL="12700">
              <a:lnSpc>
                <a:spcPct val="100000"/>
              </a:lnSpc>
              <a:spcBef>
                <a:spcPts val="95"/>
              </a:spcBef>
            </a:pPr>
            <a:r>
              <a:rPr sz="3600" b="1" spc="-15" dirty="0"/>
              <a:t>Marco </a:t>
            </a:r>
            <a:r>
              <a:rPr sz="3600" b="1" spc="-10" dirty="0"/>
              <a:t>Jurídico </a:t>
            </a:r>
            <a:r>
              <a:rPr sz="3600" b="1" spc="-5" dirty="0"/>
              <a:t>del </a:t>
            </a:r>
            <a:r>
              <a:rPr sz="3600" b="1" spc="-20" dirty="0"/>
              <a:t>Registro </a:t>
            </a:r>
            <a:r>
              <a:rPr sz="3600" b="1" spc="-10" dirty="0"/>
              <a:t>Público</a:t>
            </a:r>
            <a:r>
              <a:rPr sz="3600" b="1" spc="80" dirty="0"/>
              <a:t> </a:t>
            </a:r>
            <a:r>
              <a:rPr sz="3600" b="1" spc="-5" dirty="0"/>
              <a:t>Único</a:t>
            </a:r>
          </a:p>
        </p:txBody>
      </p:sp>
      <p:sp>
        <p:nvSpPr>
          <p:cNvPr id="23" name="object 16"/>
          <p:cNvSpPr txBox="1">
            <a:spLocks/>
          </p:cNvSpPr>
          <p:nvPr/>
        </p:nvSpPr>
        <p:spPr>
          <a:xfrm>
            <a:off x="2611120" y="1384782"/>
            <a:ext cx="2413000" cy="3914775"/>
          </a:xfrm>
          <a:prstGeom prst="rect">
            <a:avLst/>
          </a:prstGeom>
        </p:spPr>
        <p:txBody>
          <a:bodyPr vert="horz" wrap="square" lIns="0" tIns="45085" rIns="0" bIns="0" rtlCol="0">
            <a:spAutoFit/>
          </a:bodyPr>
          <a:lstStyle>
            <a:lvl1pPr marL="0">
              <a:defRPr sz="19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lvl="0" indent="0" algn="ctr" defTabSz="914400" eaLnBrk="1" fontAlgn="auto" latinLnBrk="0" hangingPunct="1">
              <a:lnSpc>
                <a:spcPts val="2050"/>
              </a:lnSpc>
              <a:spcBef>
                <a:spcPts val="355"/>
              </a:spcBef>
              <a:spcAft>
                <a:spcPts val="0"/>
              </a:spcAft>
              <a:buClrTx/>
              <a:buSzTx/>
              <a:buFontTx/>
              <a:buNone/>
              <a:tabLst/>
              <a:defRPr/>
            </a:pPr>
            <a:r>
              <a:rPr kumimoji="0" lang="es-MX" sz="1900" b="0" i="0" u="none" strike="noStrike" kern="0" cap="none" spc="-10" normalizeH="0" baseline="0" noProof="0" smtClean="0">
                <a:ln>
                  <a:noFill/>
                </a:ln>
                <a:solidFill>
                  <a:sysClr val="windowText" lastClr="000000"/>
                </a:solidFill>
                <a:effectLst/>
                <a:uLnTx/>
                <a:uFillTx/>
                <a:latin typeface="Calibri"/>
                <a:ea typeface="+mn-ea"/>
                <a:cs typeface="Calibri"/>
              </a:rPr>
              <a:t>Lineamientos </a:t>
            </a:r>
            <a:r>
              <a:rPr kumimoji="0" lang="es-MX" sz="1900" b="0" i="0" u="none" strike="noStrike" kern="0" cap="none" spc="-5" normalizeH="0" baseline="0" noProof="0" smtClean="0">
                <a:ln>
                  <a:noFill/>
                </a:ln>
                <a:solidFill>
                  <a:sysClr val="windowText" lastClr="000000"/>
                </a:solidFill>
                <a:effectLst/>
                <a:uLnTx/>
                <a:uFillTx/>
                <a:latin typeface="Calibri"/>
                <a:ea typeface="+mn-ea"/>
                <a:cs typeface="Calibri"/>
              </a:rPr>
              <a:t>del Menor  </a:t>
            </a:r>
            <a:r>
              <a:rPr kumimoji="0" lang="es-MX" sz="1900" b="0" i="0" u="none" strike="noStrike" kern="0" cap="none" spc="-15" normalizeH="0" baseline="0" noProof="0" smtClean="0">
                <a:ln>
                  <a:noFill/>
                </a:ln>
                <a:solidFill>
                  <a:sysClr val="windowText" lastClr="000000"/>
                </a:solidFill>
                <a:effectLst/>
                <a:uLnTx/>
                <a:uFillTx/>
                <a:latin typeface="Calibri"/>
                <a:ea typeface="+mn-ea"/>
                <a:cs typeface="Calibri"/>
              </a:rPr>
              <a:t>Costo</a:t>
            </a:r>
            <a:r>
              <a:rPr kumimoji="0" lang="es-MX" sz="1900" b="0" i="0" u="none" strike="noStrike" kern="0" cap="none" spc="-5" normalizeH="0" baseline="0" noProof="0" smtClean="0">
                <a:ln>
                  <a:noFill/>
                </a:ln>
                <a:solidFill>
                  <a:sysClr val="windowText" lastClr="000000"/>
                </a:solidFill>
                <a:effectLst/>
                <a:uLnTx/>
                <a:uFillTx/>
                <a:latin typeface="Calibri"/>
                <a:ea typeface="+mn-ea"/>
                <a:cs typeface="Calibri"/>
              </a:rPr>
              <a:t> </a:t>
            </a:r>
            <a:r>
              <a:rPr kumimoji="0" lang="es-MX" sz="1900" b="0" i="0" u="none" strike="noStrike" kern="0" cap="none" spc="-10" normalizeH="0" baseline="0" noProof="0" smtClean="0">
                <a:ln>
                  <a:noFill/>
                </a:ln>
                <a:solidFill>
                  <a:sysClr val="windowText" lastClr="000000"/>
                </a:solidFill>
                <a:effectLst/>
                <a:uLnTx/>
                <a:uFillTx/>
                <a:latin typeface="Calibri"/>
                <a:ea typeface="+mn-ea"/>
                <a:cs typeface="Calibri"/>
              </a:rPr>
              <a:t>Financiero</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900" b="0" i="0" u="none" strike="noStrike" kern="0" cap="none" spc="-10" normalizeH="0" baseline="0" noProof="0" smtClean="0">
              <a:ln>
                <a:noFill/>
              </a:ln>
              <a:solidFill>
                <a:sysClr val="windowText" lastClr="000000"/>
              </a:solidFill>
              <a:effectLst/>
              <a:uLnTx/>
              <a:uFillTx/>
              <a:latin typeface="Calibri"/>
              <a:ea typeface="+mn-ea"/>
              <a:cs typeface="Calibri"/>
            </a:endParaRPr>
          </a:p>
          <a:p>
            <a:pPr marL="0" marR="0" lvl="0" indent="0" defTabSz="914400" eaLnBrk="1" fontAlgn="auto" latinLnBrk="0" hangingPunct="1">
              <a:lnSpc>
                <a:spcPct val="100000"/>
              </a:lnSpc>
              <a:spcBef>
                <a:spcPts val="25"/>
              </a:spcBef>
              <a:spcAft>
                <a:spcPts val="0"/>
              </a:spcAft>
              <a:buClrTx/>
              <a:buSzTx/>
              <a:buFontTx/>
              <a:buNone/>
              <a:tabLst/>
              <a:defRPr/>
            </a:pPr>
            <a:endParaRPr kumimoji="0" lang="es-MX" sz="1900" b="0" i="0" u="none" strike="noStrike" kern="0" cap="none" spc="-10" normalizeH="0" baseline="0" noProof="0" smtClean="0">
              <a:ln>
                <a:noFill/>
              </a:ln>
              <a:solidFill>
                <a:sysClr val="windowText" lastClr="000000"/>
              </a:solidFill>
              <a:effectLst/>
              <a:uLnTx/>
              <a:uFillTx/>
              <a:latin typeface="Calibri"/>
              <a:ea typeface="+mn-ea"/>
              <a:cs typeface="Calibri"/>
            </a:endParaRPr>
          </a:p>
          <a:p>
            <a:pPr marL="231775" marR="205104" lvl="0" indent="-2540" algn="ctr" defTabSz="914400" eaLnBrk="1" fontAlgn="auto" latinLnBrk="0" hangingPunct="1">
              <a:lnSpc>
                <a:spcPct val="90000"/>
              </a:lnSpc>
              <a:spcBef>
                <a:spcPts val="0"/>
              </a:spcBef>
              <a:spcAft>
                <a:spcPts val="0"/>
              </a:spcAft>
              <a:buClrTx/>
              <a:buSzTx/>
              <a:buFontTx/>
              <a:buNone/>
              <a:tabLst/>
              <a:defRPr/>
            </a:pPr>
            <a:r>
              <a:rPr kumimoji="0" lang="es-MX" sz="1900" b="0" i="0" u="none" strike="noStrike" kern="0" cap="none" spc="-10" normalizeH="0" baseline="0" noProof="0" smtClean="0">
                <a:ln>
                  <a:noFill/>
                </a:ln>
                <a:solidFill>
                  <a:sysClr val="windowText" lastClr="000000"/>
                </a:solidFill>
                <a:effectLst/>
                <a:uLnTx/>
                <a:uFillTx/>
                <a:latin typeface="Calibri"/>
                <a:ea typeface="+mn-ea"/>
                <a:cs typeface="Calibri"/>
              </a:rPr>
              <a:t>Lineamientos del  Sistema </a:t>
            </a:r>
            <a:r>
              <a:rPr kumimoji="0" lang="es-MX" sz="1900" b="0" i="0" u="none" strike="noStrike" kern="0" cap="none" spc="-5" normalizeH="0" baseline="0" noProof="0" smtClean="0">
                <a:ln>
                  <a:noFill/>
                </a:ln>
                <a:solidFill>
                  <a:sysClr val="windowText" lastClr="000000"/>
                </a:solidFill>
                <a:effectLst/>
                <a:uLnTx/>
                <a:uFillTx/>
                <a:latin typeface="Calibri"/>
                <a:ea typeface="+mn-ea"/>
                <a:cs typeface="Calibri"/>
              </a:rPr>
              <a:t>del</a:t>
            </a:r>
            <a:r>
              <a:rPr kumimoji="0" lang="es-MX" sz="1900" b="0" i="0" u="none" strike="noStrike" kern="0" cap="none" spc="-80" normalizeH="0" baseline="0" noProof="0" smtClean="0">
                <a:ln>
                  <a:noFill/>
                </a:ln>
                <a:solidFill>
                  <a:sysClr val="windowText" lastClr="000000"/>
                </a:solidFill>
                <a:effectLst/>
                <a:uLnTx/>
                <a:uFillTx/>
                <a:latin typeface="Calibri"/>
                <a:ea typeface="+mn-ea"/>
                <a:cs typeface="Calibri"/>
              </a:rPr>
              <a:t> </a:t>
            </a:r>
            <a:r>
              <a:rPr kumimoji="0" lang="es-MX" sz="1900" b="0" i="0" u="none" strike="noStrike" kern="0" cap="none" spc="-15" normalizeH="0" baseline="0" noProof="0" smtClean="0">
                <a:ln>
                  <a:noFill/>
                </a:ln>
                <a:solidFill>
                  <a:sysClr val="windowText" lastClr="000000"/>
                </a:solidFill>
                <a:effectLst/>
                <a:uLnTx/>
                <a:uFillTx/>
                <a:latin typeface="Calibri"/>
                <a:ea typeface="+mn-ea"/>
                <a:cs typeface="Calibri"/>
              </a:rPr>
              <a:t>Registro  </a:t>
            </a:r>
            <a:r>
              <a:rPr kumimoji="0" lang="es-MX" sz="1900" b="0" i="0" u="none" strike="noStrike" kern="0" cap="none" spc="-5" normalizeH="0" baseline="0" noProof="0" smtClean="0">
                <a:ln>
                  <a:noFill/>
                </a:ln>
                <a:solidFill>
                  <a:sysClr val="windowText" lastClr="000000"/>
                </a:solidFill>
                <a:effectLst/>
                <a:uLnTx/>
                <a:uFillTx/>
                <a:latin typeface="Calibri"/>
                <a:ea typeface="+mn-ea"/>
                <a:cs typeface="Calibri"/>
              </a:rPr>
              <a:t>Público</a:t>
            </a:r>
            <a:r>
              <a:rPr kumimoji="0" lang="es-MX" sz="1900" b="0" i="0" u="none" strike="noStrike" kern="0" cap="none" spc="-10" normalizeH="0" baseline="0" noProof="0" smtClean="0">
                <a:ln>
                  <a:noFill/>
                </a:ln>
                <a:solidFill>
                  <a:sysClr val="windowText" lastClr="000000"/>
                </a:solidFill>
                <a:effectLst/>
                <a:uLnTx/>
                <a:uFillTx/>
                <a:latin typeface="Calibri"/>
                <a:ea typeface="+mn-ea"/>
                <a:cs typeface="Calibri"/>
              </a:rPr>
              <a:t> Único</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900" b="0" i="0" u="none" strike="noStrike" kern="0" cap="none" spc="-10" normalizeH="0" baseline="0" noProof="0" smtClean="0">
              <a:ln>
                <a:noFill/>
              </a:ln>
              <a:solidFill>
                <a:sysClr val="windowText" lastClr="000000"/>
              </a:solidFill>
              <a:effectLst/>
              <a:uLnTx/>
              <a:uFillTx/>
              <a:latin typeface="Calibri"/>
              <a:ea typeface="+mn-ea"/>
              <a:cs typeface="Calibri"/>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lang="es-MX" sz="1800" b="0" i="0" u="none" strike="noStrike" kern="0" cap="none" spc="0" normalizeH="0" baseline="0" noProof="0" smtClean="0">
              <a:ln>
                <a:noFill/>
              </a:ln>
              <a:solidFill>
                <a:sysClr val="windowText" lastClr="000000"/>
              </a:solidFill>
              <a:effectLst/>
              <a:uLnTx/>
              <a:uFillTx/>
              <a:latin typeface="Times New Roman"/>
              <a:ea typeface="+mn-ea"/>
              <a:cs typeface="Times New Roman"/>
            </a:endParaRPr>
          </a:p>
          <a:p>
            <a:pPr marL="27305" marR="26034" lvl="0" indent="0" algn="ctr" defTabSz="914400" eaLnBrk="1" fontAlgn="auto" latinLnBrk="0" hangingPunct="1">
              <a:lnSpc>
                <a:spcPts val="2050"/>
              </a:lnSpc>
              <a:spcBef>
                <a:spcPts val="0"/>
              </a:spcBef>
              <a:spcAft>
                <a:spcPts val="0"/>
              </a:spcAft>
              <a:buClrTx/>
              <a:buSzTx/>
              <a:buFontTx/>
              <a:buNone/>
              <a:tabLst/>
              <a:defRPr/>
            </a:pPr>
            <a:r>
              <a:rPr kumimoji="0" lang="es-MX" sz="1900" b="0" i="0" u="none" strike="noStrike" kern="0" cap="none" spc="-10" normalizeH="0" baseline="0" noProof="0" smtClean="0">
                <a:ln>
                  <a:noFill/>
                </a:ln>
                <a:solidFill>
                  <a:sysClr val="windowText" lastClr="000000"/>
                </a:solidFill>
                <a:effectLst/>
                <a:uLnTx/>
                <a:uFillTx/>
                <a:latin typeface="Calibri"/>
                <a:ea typeface="+mn-ea"/>
                <a:cs typeface="Calibri"/>
              </a:rPr>
              <a:t>Reglamento </a:t>
            </a:r>
            <a:r>
              <a:rPr kumimoji="0" lang="es-MX" sz="1900" b="0" i="0" u="none" strike="noStrike" kern="0" cap="none" spc="-5" normalizeH="0" baseline="0" noProof="0" smtClean="0">
                <a:ln>
                  <a:noFill/>
                </a:ln>
                <a:solidFill>
                  <a:sysClr val="windowText" lastClr="000000"/>
                </a:solidFill>
                <a:effectLst/>
                <a:uLnTx/>
                <a:uFillTx/>
                <a:latin typeface="Calibri"/>
                <a:ea typeface="+mn-ea"/>
                <a:cs typeface="Calibri"/>
              </a:rPr>
              <a:t>del</a:t>
            </a:r>
            <a:r>
              <a:rPr kumimoji="0" lang="es-MX" sz="1900" b="0" i="0" u="none" strike="noStrike" kern="0" cap="none" spc="-45" normalizeH="0" baseline="0" noProof="0" smtClean="0">
                <a:ln>
                  <a:noFill/>
                </a:ln>
                <a:solidFill>
                  <a:sysClr val="windowText" lastClr="000000"/>
                </a:solidFill>
                <a:effectLst/>
                <a:uLnTx/>
                <a:uFillTx/>
                <a:latin typeface="Calibri"/>
                <a:ea typeface="+mn-ea"/>
                <a:cs typeface="Calibri"/>
              </a:rPr>
              <a:t> </a:t>
            </a:r>
            <a:r>
              <a:rPr kumimoji="0" lang="es-MX" sz="1900" b="0" i="0" u="none" strike="noStrike" kern="0" cap="none" spc="-10" normalizeH="0" baseline="0" noProof="0" smtClean="0">
                <a:ln>
                  <a:noFill/>
                </a:ln>
                <a:solidFill>
                  <a:sysClr val="windowText" lastClr="000000"/>
                </a:solidFill>
                <a:effectLst/>
                <a:uLnTx/>
                <a:uFillTx/>
                <a:latin typeface="Calibri"/>
                <a:ea typeface="+mn-ea"/>
                <a:cs typeface="Calibri"/>
              </a:rPr>
              <a:t>Sistema  </a:t>
            </a:r>
            <a:r>
              <a:rPr kumimoji="0" lang="es-MX" sz="1900" b="0" i="0" u="none" strike="noStrike" kern="0" cap="none" spc="-5" normalizeH="0" baseline="0" noProof="0" smtClean="0">
                <a:ln>
                  <a:noFill/>
                </a:ln>
                <a:solidFill>
                  <a:sysClr val="windowText" lastClr="000000"/>
                </a:solidFill>
                <a:effectLst/>
                <a:uLnTx/>
                <a:uFillTx/>
                <a:latin typeface="Calibri"/>
                <a:ea typeface="+mn-ea"/>
                <a:cs typeface="Calibri"/>
              </a:rPr>
              <a:t>de</a:t>
            </a:r>
            <a:r>
              <a:rPr kumimoji="0" lang="es-MX" sz="1900" b="0" i="0" u="none" strike="noStrike" kern="0" cap="none" spc="-10" normalizeH="0" baseline="0" noProof="0" smtClean="0">
                <a:ln>
                  <a:noFill/>
                </a:ln>
                <a:solidFill>
                  <a:sysClr val="windowText" lastClr="000000"/>
                </a:solidFill>
                <a:effectLst/>
                <a:uLnTx/>
                <a:uFillTx/>
                <a:latin typeface="Calibri"/>
                <a:ea typeface="+mn-ea"/>
                <a:cs typeface="Calibri"/>
              </a:rPr>
              <a:t> Alertas</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900" b="0" i="0" u="none" strike="noStrike" kern="0" cap="none" spc="-10" normalizeH="0" baseline="0" noProof="0" smtClean="0">
              <a:ln>
                <a:noFill/>
              </a:ln>
              <a:solidFill>
                <a:sysClr val="windowText" lastClr="000000"/>
              </a:solidFill>
              <a:effectLst/>
              <a:uLnTx/>
              <a:uFillTx/>
              <a:latin typeface="Calibri"/>
              <a:ea typeface="+mn-ea"/>
              <a:cs typeface="Calibri"/>
            </a:endParaRPr>
          </a:p>
          <a:p>
            <a:pPr marL="0" marR="0" lvl="0" indent="0" defTabSz="914400" eaLnBrk="1" fontAlgn="auto" latinLnBrk="0" hangingPunct="1">
              <a:lnSpc>
                <a:spcPct val="100000"/>
              </a:lnSpc>
              <a:spcBef>
                <a:spcPts val="50"/>
              </a:spcBef>
              <a:spcAft>
                <a:spcPts val="0"/>
              </a:spcAft>
              <a:buClrTx/>
              <a:buSzTx/>
              <a:buFontTx/>
              <a:buNone/>
              <a:tabLst/>
              <a:defRPr/>
            </a:pPr>
            <a:endParaRPr kumimoji="0" lang="es-MX" sz="2450" b="0" i="0" u="none" strike="noStrike" kern="0" cap="none" spc="0" normalizeH="0" baseline="0" noProof="0" smtClean="0">
              <a:ln>
                <a:noFill/>
              </a:ln>
              <a:solidFill>
                <a:sysClr val="windowText" lastClr="000000"/>
              </a:solidFill>
              <a:effectLst/>
              <a:uLnTx/>
              <a:uFillTx/>
              <a:latin typeface="Times New Roman"/>
              <a:ea typeface="+mn-ea"/>
              <a:cs typeface="Times New Roman"/>
            </a:endParaRPr>
          </a:p>
          <a:p>
            <a:pPr marL="0" marR="45085"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5" normalizeH="0" baseline="0" noProof="0" smtClean="0">
                <a:ln>
                  <a:noFill/>
                </a:ln>
                <a:solidFill>
                  <a:sysClr val="windowText" lastClr="000000"/>
                </a:solidFill>
                <a:effectLst/>
                <a:uLnTx/>
                <a:uFillTx/>
                <a:latin typeface="Calibri"/>
                <a:ea typeface="+mn-ea"/>
                <a:cs typeface="Calibri"/>
              </a:rPr>
              <a:t>Legislación</a:t>
            </a:r>
            <a:r>
              <a:rPr kumimoji="0" lang="es-MX" sz="1800" b="0" i="0" u="none" strike="noStrike" kern="0" cap="none" spc="5" normalizeH="0" baseline="0" noProof="0" smtClean="0">
                <a:ln>
                  <a:noFill/>
                </a:ln>
                <a:solidFill>
                  <a:sysClr val="windowText" lastClr="000000"/>
                </a:solidFill>
                <a:effectLst/>
                <a:uLnTx/>
                <a:uFillTx/>
                <a:latin typeface="Calibri"/>
                <a:ea typeface="+mn-ea"/>
                <a:cs typeface="Calibri"/>
              </a:rPr>
              <a:t> </a:t>
            </a:r>
            <a:r>
              <a:rPr kumimoji="0" lang="es-MX" sz="1800" b="0" i="0" u="none" strike="noStrike" kern="0" cap="none" spc="-5" normalizeH="0" baseline="0" noProof="0" smtClean="0">
                <a:ln>
                  <a:noFill/>
                </a:ln>
                <a:solidFill>
                  <a:sysClr val="windowText" lastClr="000000"/>
                </a:solidFill>
                <a:effectLst/>
                <a:uLnTx/>
                <a:uFillTx/>
                <a:latin typeface="Calibri"/>
                <a:ea typeface="+mn-ea"/>
                <a:cs typeface="Calibri"/>
              </a:rPr>
              <a:t>Loca</a:t>
            </a:r>
            <a:r>
              <a:rPr kumimoji="0" lang="es-MX" sz="1900" b="0" i="0" u="none" strike="noStrike" kern="0" cap="none" spc="-5" normalizeH="0" baseline="0" noProof="0" smtClean="0">
                <a:ln>
                  <a:noFill/>
                </a:ln>
                <a:solidFill>
                  <a:sysClr val="windowText" lastClr="000000"/>
                </a:solidFill>
                <a:effectLst/>
                <a:uLnTx/>
                <a:uFillTx/>
                <a:latin typeface="Calibri"/>
                <a:ea typeface="+mn-ea"/>
                <a:cs typeface="Calibri"/>
              </a:rPr>
              <a:t>l</a:t>
            </a:r>
            <a:endParaRPr kumimoji="0" lang="es-MX" sz="1800" b="0" i="0" u="none" strike="noStrike" kern="0" cap="none" spc="0" normalizeH="0" baseline="0" noProof="0" dirty="0">
              <a:ln>
                <a:noFill/>
              </a:ln>
              <a:solidFill>
                <a:sysClr val="windowText" lastClr="000000"/>
              </a:solidFill>
              <a:effectLst/>
              <a:uLnTx/>
              <a:uFillTx/>
              <a:latin typeface="Calibri"/>
              <a:ea typeface="+mn-ea"/>
              <a:cs typeface="Calibri"/>
            </a:endParaRPr>
          </a:p>
        </p:txBody>
      </p:sp>
    </p:spTree>
    <p:extLst>
      <p:ext uri="{BB962C8B-B14F-4D97-AF65-F5344CB8AC3E}">
        <p14:creationId xmlns:p14="http://schemas.microsoft.com/office/powerpoint/2010/main" val="219454894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2485645" y="1644395"/>
            <a:ext cx="2647187" cy="138836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689047" y="1874902"/>
            <a:ext cx="1906270" cy="546735"/>
          </a:xfrm>
          <a:prstGeom prst="rect">
            <a:avLst/>
          </a:prstGeom>
        </p:spPr>
        <p:txBody>
          <a:bodyPr vert="horz" wrap="square" lIns="0" tIns="43815" rIns="0" bIns="0" rtlCol="0">
            <a:spAutoFit/>
          </a:bodyPr>
          <a:lstStyle/>
          <a:p>
            <a:pPr marL="701040" marR="5080" indent="-688975">
              <a:lnSpc>
                <a:spcPts val="1939"/>
              </a:lnSpc>
              <a:spcBef>
                <a:spcPts val="345"/>
              </a:spcBef>
            </a:pPr>
            <a:r>
              <a:rPr spc="-5" dirty="0">
                <a:latin typeface="Calibri"/>
                <a:cs typeface="Calibri"/>
              </a:rPr>
              <a:t>Ley de </a:t>
            </a:r>
            <a:r>
              <a:rPr spc="-10" dirty="0">
                <a:latin typeface="Calibri"/>
                <a:cs typeface="Calibri"/>
              </a:rPr>
              <a:t>Coordinación  Fiscal</a:t>
            </a:r>
            <a:endParaRPr>
              <a:latin typeface="Calibri"/>
              <a:cs typeface="Calibri"/>
            </a:endParaRPr>
          </a:p>
        </p:txBody>
      </p:sp>
      <p:sp>
        <p:nvSpPr>
          <p:cNvPr id="7" name="object 7"/>
          <p:cNvSpPr/>
          <p:nvPr/>
        </p:nvSpPr>
        <p:spPr>
          <a:xfrm>
            <a:off x="2250948" y="254508"/>
            <a:ext cx="6790944" cy="1135380"/>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idx="4294967295"/>
          </p:nvPr>
        </p:nvSpPr>
        <p:spPr>
          <a:xfrm>
            <a:off x="4714875" y="301625"/>
            <a:ext cx="7477125" cy="565150"/>
          </a:xfrm>
          <a:prstGeom prst="rect">
            <a:avLst/>
          </a:prstGeom>
        </p:spPr>
        <p:txBody>
          <a:bodyPr vert="horz" wrap="square" lIns="0" tIns="12065" rIns="0" bIns="0" rtlCol="0" anchor="ctr">
            <a:spAutoFit/>
          </a:bodyPr>
          <a:lstStyle/>
          <a:p>
            <a:pPr marL="12700">
              <a:lnSpc>
                <a:spcPct val="100000"/>
              </a:lnSpc>
              <a:spcBef>
                <a:spcPts val="95"/>
              </a:spcBef>
              <a:tabLst>
                <a:tab pos="2212975" algn="l"/>
              </a:tabLst>
            </a:pPr>
            <a:r>
              <a:rPr sz="3600" b="1" spc="-10" dirty="0" err="1" smtClean="0"/>
              <a:t>Normatividad</a:t>
            </a:r>
            <a:r>
              <a:rPr lang="es-MX" sz="3600" b="1" spc="-10" dirty="0" smtClean="0"/>
              <a:t> </a:t>
            </a:r>
            <a:r>
              <a:rPr sz="3600" b="1" spc="-10" dirty="0" err="1" smtClean="0"/>
              <a:t>Complementaria</a:t>
            </a:r>
            <a:endParaRPr sz="3600" b="1" spc="-10" dirty="0"/>
          </a:p>
        </p:txBody>
      </p:sp>
      <p:sp>
        <p:nvSpPr>
          <p:cNvPr id="9" name="object 9"/>
          <p:cNvSpPr/>
          <p:nvPr/>
        </p:nvSpPr>
        <p:spPr>
          <a:xfrm>
            <a:off x="4892041" y="1644395"/>
            <a:ext cx="2714243" cy="1388364"/>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5050029" y="1874902"/>
            <a:ext cx="2022475" cy="546735"/>
          </a:xfrm>
          <a:prstGeom prst="rect">
            <a:avLst/>
          </a:prstGeom>
        </p:spPr>
        <p:txBody>
          <a:bodyPr vert="horz" wrap="square" lIns="0" tIns="43815" rIns="0" bIns="0" rtlCol="0">
            <a:spAutoFit/>
          </a:bodyPr>
          <a:lstStyle/>
          <a:p>
            <a:pPr marL="678180" marR="5080" indent="-666115">
              <a:lnSpc>
                <a:spcPts val="1939"/>
              </a:lnSpc>
              <a:spcBef>
                <a:spcPts val="345"/>
              </a:spcBef>
            </a:pPr>
            <a:r>
              <a:rPr spc="-5" dirty="0">
                <a:latin typeface="Calibri"/>
                <a:cs typeface="Calibri"/>
              </a:rPr>
              <a:t>Ley </a:t>
            </a:r>
            <a:r>
              <a:rPr spc="-10" dirty="0">
                <a:latin typeface="Calibri"/>
                <a:cs typeface="Calibri"/>
              </a:rPr>
              <a:t>Federal </a:t>
            </a:r>
            <a:r>
              <a:rPr spc="-5" dirty="0">
                <a:latin typeface="Calibri"/>
                <a:cs typeface="Calibri"/>
              </a:rPr>
              <a:t>de Deuda  </a:t>
            </a:r>
            <a:r>
              <a:rPr spc="-10" dirty="0">
                <a:latin typeface="Calibri"/>
                <a:cs typeface="Calibri"/>
              </a:rPr>
              <a:t>Pública</a:t>
            </a:r>
            <a:endParaRPr>
              <a:latin typeface="Calibri"/>
              <a:cs typeface="Calibri"/>
            </a:endParaRPr>
          </a:p>
        </p:txBody>
      </p:sp>
      <p:sp>
        <p:nvSpPr>
          <p:cNvPr id="11" name="object 11"/>
          <p:cNvSpPr/>
          <p:nvPr/>
        </p:nvSpPr>
        <p:spPr>
          <a:xfrm>
            <a:off x="7322820" y="1644395"/>
            <a:ext cx="2638044" cy="1394460"/>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7737094" y="1750899"/>
            <a:ext cx="1485900" cy="794385"/>
          </a:xfrm>
          <a:prstGeom prst="rect">
            <a:avLst/>
          </a:prstGeom>
        </p:spPr>
        <p:txBody>
          <a:bodyPr vert="horz" wrap="square" lIns="0" tIns="44450" rIns="0" bIns="0" rtlCol="0">
            <a:spAutoFit/>
          </a:bodyPr>
          <a:lstStyle/>
          <a:p>
            <a:pPr marL="12700" marR="5080" algn="ctr">
              <a:lnSpc>
                <a:spcPts val="1939"/>
              </a:lnSpc>
              <a:spcBef>
                <a:spcPts val="350"/>
              </a:spcBef>
            </a:pPr>
            <a:r>
              <a:rPr spc="-10" dirty="0">
                <a:latin typeface="Calibri"/>
                <a:cs typeface="Calibri"/>
              </a:rPr>
              <a:t>Ley </a:t>
            </a:r>
            <a:r>
              <a:rPr spc="-5" dirty="0">
                <a:latin typeface="Calibri"/>
                <a:cs typeface="Calibri"/>
              </a:rPr>
              <a:t>General de  </a:t>
            </a:r>
            <a:r>
              <a:rPr spc="-10" dirty="0">
                <a:latin typeface="Calibri"/>
                <a:cs typeface="Calibri"/>
              </a:rPr>
              <a:t>Contabilidad  </a:t>
            </a:r>
            <a:r>
              <a:rPr dirty="0">
                <a:latin typeface="Calibri"/>
                <a:cs typeface="Calibri"/>
              </a:rPr>
              <a:t>G</a:t>
            </a:r>
            <a:r>
              <a:rPr spc="5" dirty="0">
                <a:latin typeface="Calibri"/>
                <a:cs typeface="Calibri"/>
              </a:rPr>
              <a:t>u</a:t>
            </a:r>
            <a:r>
              <a:rPr spc="-5" dirty="0">
                <a:latin typeface="Calibri"/>
                <a:cs typeface="Calibri"/>
              </a:rPr>
              <a:t>b</a:t>
            </a:r>
            <a:r>
              <a:rPr dirty="0">
                <a:latin typeface="Calibri"/>
                <a:cs typeface="Calibri"/>
              </a:rPr>
              <a:t>ername</a:t>
            </a:r>
            <a:r>
              <a:rPr spc="-10" dirty="0">
                <a:latin typeface="Calibri"/>
                <a:cs typeface="Calibri"/>
              </a:rPr>
              <a:t>n</a:t>
            </a:r>
            <a:r>
              <a:rPr spc="-30" dirty="0">
                <a:latin typeface="Calibri"/>
                <a:cs typeface="Calibri"/>
              </a:rPr>
              <a:t>t</a:t>
            </a:r>
            <a:r>
              <a:rPr dirty="0">
                <a:latin typeface="Calibri"/>
                <a:cs typeface="Calibri"/>
              </a:rPr>
              <a:t>al</a:t>
            </a:r>
            <a:endParaRPr>
              <a:latin typeface="Calibri"/>
              <a:cs typeface="Calibri"/>
            </a:endParaRPr>
          </a:p>
        </p:txBody>
      </p:sp>
      <p:sp>
        <p:nvSpPr>
          <p:cNvPr id="13" name="object 13"/>
          <p:cNvSpPr/>
          <p:nvPr/>
        </p:nvSpPr>
        <p:spPr>
          <a:xfrm>
            <a:off x="2496311" y="2770633"/>
            <a:ext cx="2680716" cy="1443227"/>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2658262" y="3028316"/>
            <a:ext cx="1987550" cy="556563"/>
          </a:xfrm>
          <a:prstGeom prst="rect">
            <a:avLst/>
          </a:prstGeom>
        </p:spPr>
        <p:txBody>
          <a:bodyPr vert="horz" wrap="square" lIns="0" tIns="43180" rIns="0" bIns="0" rtlCol="0">
            <a:spAutoFit/>
          </a:bodyPr>
          <a:lstStyle/>
          <a:p>
            <a:pPr marL="12700" marR="5080" indent="391160">
              <a:lnSpc>
                <a:spcPts val="1950"/>
              </a:lnSpc>
              <a:spcBef>
                <a:spcPts val="340"/>
              </a:spcBef>
            </a:pPr>
            <a:r>
              <a:rPr spc="-5" dirty="0">
                <a:latin typeface="Calibri"/>
                <a:cs typeface="Calibri"/>
              </a:rPr>
              <a:t>Ley de Firma  </a:t>
            </a:r>
            <a:r>
              <a:rPr spc="-10" dirty="0">
                <a:latin typeface="Calibri"/>
                <a:cs typeface="Calibri"/>
              </a:rPr>
              <a:t>Electrónica</a:t>
            </a:r>
            <a:r>
              <a:rPr spc="-20" dirty="0">
                <a:latin typeface="Calibri"/>
                <a:cs typeface="Calibri"/>
              </a:rPr>
              <a:t> </a:t>
            </a:r>
            <a:r>
              <a:rPr spc="-15" dirty="0">
                <a:latin typeface="Calibri"/>
                <a:cs typeface="Calibri"/>
              </a:rPr>
              <a:t>Avanzada</a:t>
            </a:r>
            <a:endParaRPr>
              <a:latin typeface="Calibri"/>
              <a:cs typeface="Calibri"/>
            </a:endParaRPr>
          </a:p>
        </p:txBody>
      </p:sp>
      <p:sp>
        <p:nvSpPr>
          <p:cNvPr id="15" name="object 15"/>
          <p:cNvSpPr/>
          <p:nvPr/>
        </p:nvSpPr>
        <p:spPr>
          <a:xfrm>
            <a:off x="4914900" y="2770633"/>
            <a:ext cx="2638044" cy="1443227"/>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5378958" y="2904871"/>
            <a:ext cx="1385570" cy="793750"/>
          </a:xfrm>
          <a:prstGeom prst="rect">
            <a:avLst/>
          </a:prstGeom>
        </p:spPr>
        <p:txBody>
          <a:bodyPr vert="horz" wrap="square" lIns="0" tIns="43815" rIns="0" bIns="0" rtlCol="0">
            <a:spAutoFit/>
          </a:bodyPr>
          <a:lstStyle/>
          <a:p>
            <a:pPr marL="12700" marR="5080" indent="10160" algn="just">
              <a:lnSpc>
                <a:spcPts val="1939"/>
              </a:lnSpc>
              <a:spcBef>
                <a:spcPts val="345"/>
              </a:spcBef>
            </a:pPr>
            <a:r>
              <a:rPr spc="-5" dirty="0">
                <a:latin typeface="Calibri"/>
                <a:cs typeface="Calibri"/>
              </a:rPr>
              <a:t>Ley </a:t>
            </a:r>
            <a:r>
              <a:rPr spc="-10" dirty="0">
                <a:latin typeface="Calibri"/>
                <a:cs typeface="Calibri"/>
              </a:rPr>
              <a:t>Federal </a:t>
            </a:r>
            <a:r>
              <a:rPr spc="-5" dirty="0">
                <a:latin typeface="Calibri"/>
                <a:cs typeface="Calibri"/>
              </a:rPr>
              <a:t>de  </a:t>
            </a:r>
            <a:r>
              <a:rPr spc="-10" dirty="0">
                <a:latin typeface="Calibri"/>
                <a:cs typeface="Calibri"/>
              </a:rPr>
              <a:t>P</a:t>
            </a:r>
            <a:r>
              <a:rPr spc="-30" dirty="0">
                <a:latin typeface="Calibri"/>
                <a:cs typeface="Calibri"/>
              </a:rPr>
              <a:t>r</a:t>
            </a:r>
            <a:r>
              <a:rPr spc="-5" dirty="0">
                <a:latin typeface="Calibri"/>
                <a:cs typeface="Calibri"/>
              </a:rPr>
              <a:t>o</a:t>
            </a:r>
            <a:r>
              <a:rPr spc="-10" dirty="0">
                <a:latin typeface="Calibri"/>
                <a:cs typeface="Calibri"/>
              </a:rPr>
              <a:t>c</a:t>
            </a:r>
            <a:r>
              <a:rPr dirty="0">
                <a:latin typeface="Calibri"/>
                <a:cs typeface="Calibri"/>
              </a:rPr>
              <a:t>edim</a:t>
            </a:r>
            <a:r>
              <a:rPr spc="-10" dirty="0">
                <a:latin typeface="Calibri"/>
                <a:cs typeface="Calibri"/>
              </a:rPr>
              <a:t>i</a:t>
            </a:r>
            <a:r>
              <a:rPr dirty="0">
                <a:latin typeface="Calibri"/>
                <a:cs typeface="Calibri"/>
              </a:rPr>
              <a:t>e</a:t>
            </a:r>
            <a:r>
              <a:rPr spc="-10" dirty="0">
                <a:latin typeface="Calibri"/>
                <a:cs typeface="Calibri"/>
              </a:rPr>
              <a:t>n</a:t>
            </a:r>
            <a:r>
              <a:rPr spc="-20" dirty="0">
                <a:latin typeface="Calibri"/>
                <a:cs typeface="Calibri"/>
              </a:rPr>
              <a:t>t</a:t>
            </a:r>
            <a:r>
              <a:rPr dirty="0">
                <a:latin typeface="Calibri"/>
                <a:cs typeface="Calibri"/>
              </a:rPr>
              <a:t>o  Ad</a:t>
            </a:r>
            <a:r>
              <a:rPr spc="5" dirty="0">
                <a:latin typeface="Calibri"/>
                <a:cs typeface="Calibri"/>
              </a:rPr>
              <a:t>m</a:t>
            </a:r>
            <a:r>
              <a:rPr spc="-5" dirty="0">
                <a:latin typeface="Calibri"/>
                <a:cs typeface="Calibri"/>
              </a:rPr>
              <a:t>ini</a:t>
            </a:r>
            <a:r>
              <a:rPr spc="-25" dirty="0">
                <a:latin typeface="Calibri"/>
                <a:cs typeface="Calibri"/>
              </a:rPr>
              <a:t>s</a:t>
            </a:r>
            <a:r>
              <a:rPr dirty="0">
                <a:latin typeface="Calibri"/>
                <a:cs typeface="Calibri"/>
              </a:rPr>
              <a:t>t</a:t>
            </a:r>
            <a:r>
              <a:rPr spc="-45" dirty="0">
                <a:latin typeface="Calibri"/>
                <a:cs typeface="Calibri"/>
              </a:rPr>
              <a:t>r</a:t>
            </a:r>
            <a:r>
              <a:rPr spc="-15" dirty="0">
                <a:latin typeface="Calibri"/>
                <a:cs typeface="Calibri"/>
              </a:rPr>
              <a:t>a</a:t>
            </a:r>
            <a:r>
              <a:rPr dirty="0">
                <a:latin typeface="Calibri"/>
                <a:cs typeface="Calibri"/>
              </a:rPr>
              <a:t>t</a:t>
            </a:r>
            <a:r>
              <a:rPr spc="-10" dirty="0">
                <a:latin typeface="Calibri"/>
                <a:cs typeface="Calibri"/>
              </a:rPr>
              <a:t>iv</a:t>
            </a:r>
            <a:r>
              <a:rPr dirty="0">
                <a:latin typeface="Calibri"/>
                <a:cs typeface="Calibri"/>
              </a:rPr>
              <a:t>o</a:t>
            </a:r>
            <a:endParaRPr>
              <a:latin typeface="Calibri"/>
              <a:cs typeface="Calibri"/>
            </a:endParaRPr>
          </a:p>
        </p:txBody>
      </p:sp>
      <p:sp>
        <p:nvSpPr>
          <p:cNvPr id="17" name="object 17"/>
          <p:cNvSpPr/>
          <p:nvPr/>
        </p:nvSpPr>
        <p:spPr>
          <a:xfrm>
            <a:off x="7258811" y="2770633"/>
            <a:ext cx="2839212" cy="1443227"/>
          </a:xfrm>
          <a:prstGeom prst="rect">
            <a:avLst/>
          </a:prstGeom>
          <a:blipFill>
            <a:blip r:embed="rId10" cstate="print"/>
            <a:stretch>
              <a:fillRect/>
            </a:stretch>
          </a:blipFill>
        </p:spPr>
        <p:txBody>
          <a:bodyPr wrap="square" lIns="0" tIns="0" rIns="0" bIns="0" rtlCol="0"/>
          <a:lstStyle/>
          <a:p>
            <a:endParaRPr/>
          </a:p>
        </p:txBody>
      </p:sp>
      <p:sp>
        <p:nvSpPr>
          <p:cNvPr id="18" name="object 18"/>
          <p:cNvSpPr txBox="1"/>
          <p:nvPr/>
        </p:nvSpPr>
        <p:spPr>
          <a:xfrm>
            <a:off x="7416800" y="3028316"/>
            <a:ext cx="2146300" cy="556563"/>
          </a:xfrm>
          <a:prstGeom prst="rect">
            <a:avLst/>
          </a:prstGeom>
        </p:spPr>
        <p:txBody>
          <a:bodyPr vert="horz" wrap="square" lIns="0" tIns="43180" rIns="0" bIns="0" rtlCol="0">
            <a:spAutoFit/>
          </a:bodyPr>
          <a:lstStyle/>
          <a:p>
            <a:pPr marL="733425" marR="5080" indent="-721360">
              <a:lnSpc>
                <a:spcPts val="1950"/>
              </a:lnSpc>
              <a:spcBef>
                <a:spcPts val="340"/>
              </a:spcBef>
            </a:pPr>
            <a:r>
              <a:rPr spc="-5" dirty="0">
                <a:latin typeface="Calibri"/>
                <a:cs typeface="Calibri"/>
              </a:rPr>
              <a:t>Ley de Instituciones de  </a:t>
            </a:r>
            <a:r>
              <a:rPr spc="-10" dirty="0">
                <a:latin typeface="Calibri"/>
                <a:cs typeface="Calibri"/>
              </a:rPr>
              <a:t>Crédito</a:t>
            </a:r>
            <a:endParaRPr>
              <a:latin typeface="Calibri"/>
              <a:cs typeface="Calibri"/>
            </a:endParaRPr>
          </a:p>
        </p:txBody>
      </p:sp>
      <p:sp>
        <p:nvSpPr>
          <p:cNvPr id="19" name="object 19"/>
          <p:cNvSpPr/>
          <p:nvPr/>
        </p:nvSpPr>
        <p:spPr>
          <a:xfrm>
            <a:off x="2487167" y="3898391"/>
            <a:ext cx="2752344" cy="1705356"/>
          </a:xfrm>
          <a:prstGeom prst="rect">
            <a:avLst/>
          </a:prstGeom>
          <a:blipFill>
            <a:blip r:embed="rId11" cstate="print"/>
            <a:stretch>
              <a:fillRect/>
            </a:stretch>
          </a:blipFill>
        </p:spPr>
        <p:txBody>
          <a:bodyPr wrap="square" lIns="0" tIns="0" rIns="0" bIns="0" rtlCol="0"/>
          <a:lstStyle/>
          <a:p>
            <a:endParaRPr/>
          </a:p>
        </p:txBody>
      </p:sp>
      <p:sp>
        <p:nvSpPr>
          <p:cNvPr id="20" name="object 20"/>
          <p:cNvSpPr txBox="1"/>
          <p:nvPr/>
        </p:nvSpPr>
        <p:spPr>
          <a:xfrm>
            <a:off x="2644547" y="3974338"/>
            <a:ext cx="2060575" cy="1136650"/>
          </a:xfrm>
          <a:prstGeom prst="rect">
            <a:avLst/>
          </a:prstGeom>
        </p:spPr>
        <p:txBody>
          <a:bodyPr vert="horz" wrap="square" lIns="0" tIns="43815" rIns="0" bIns="0" rtlCol="0">
            <a:spAutoFit/>
          </a:bodyPr>
          <a:lstStyle/>
          <a:p>
            <a:pPr marL="12065" marR="5080" algn="ctr">
              <a:lnSpc>
                <a:spcPts val="1939"/>
              </a:lnSpc>
              <a:spcBef>
                <a:spcPts val="345"/>
              </a:spcBef>
            </a:pPr>
            <a:r>
              <a:rPr spc="-5" dirty="0">
                <a:latin typeface="Calibri"/>
                <a:cs typeface="Calibri"/>
              </a:rPr>
              <a:t>Acuerdo por </a:t>
            </a:r>
            <a:r>
              <a:rPr dirty="0">
                <a:latin typeface="Calibri"/>
                <a:cs typeface="Calibri"/>
              </a:rPr>
              <a:t>el </a:t>
            </a:r>
            <a:r>
              <a:rPr spc="-5" dirty="0">
                <a:latin typeface="Calibri"/>
                <a:cs typeface="Calibri"/>
              </a:rPr>
              <a:t>que</a:t>
            </a:r>
            <a:r>
              <a:rPr spc="-45" dirty="0">
                <a:latin typeface="Calibri"/>
                <a:cs typeface="Calibri"/>
              </a:rPr>
              <a:t> </a:t>
            </a:r>
            <a:r>
              <a:rPr spc="-5" dirty="0">
                <a:latin typeface="Calibri"/>
                <a:cs typeface="Calibri"/>
              </a:rPr>
              <a:t>se  </a:t>
            </a:r>
            <a:r>
              <a:rPr spc="-10" dirty="0">
                <a:latin typeface="Calibri"/>
                <a:cs typeface="Calibri"/>
              </a:rPr>
              <a:t>emite </a:t>
            </a:r>
            <a:r>
              <a:rPr dirty="0">
                <a:latin typeface="Calibri"/>
                <a:cs typeface="Calibri"/>
              </a:rPr>
              <a:t>el </a:t>
            </a:r>
            <a:r>
              <a:rPr spc="-5" dirty="0">
                <a:latin typeface="Calibri"/>
                <a:cs typeface="Calibri"/>
              </a:rPr>
              <a:t>Clasificador  por </a:t>
            </a:r>
            <a:r>
              <a:rPr spc="-10" dirty="0">
                <a:latin typeface="Calibri"/>
                <a:cs typeface="Calibri"/>
              </a:rPr>
              <a:t>Objeto </a:t>
            </a:r>
            <a:r>
              <a:rPr spc="-5" dirty="0">
                <a:latin typeface="Calibri"/>
                <a:cs typeface="Calibri"/>
              </a:rPr>
              <a:t>de</a:t>
            </a:r>
            <a:r>
              <a:rPr spc="-25" dirty="0">
                <a:latin typeface="Calibri"/>
                <a:cs typeface="Calibri"/>
              </a:rPr>
              <a:t> </a:t>
            </a:r>
            <a:r>
              <a:rPr spc="-10" dirty="0">
                <a:latin typeface="Calibri"/>
                <a:cs typeface="Calibri"/>
              </a:rPr>
              <a:t>Gasto</a:t>
            </a:r>
            <a:endParaRPr>
              <a:latin typeface="Calibri"/>
              <a:cs typeface="Calibri"/>
            </a:endParaRPr>
          </a:p>
          <a:p>
            <a:pPr marL="1905" algn="ctr">
              <a:spcBef>
                <a:spcPts val="520"/>
              </a:spcBef>
            </a:pPr>
            <a:r>
              <a:rPr spc="-10" dirty="0">
                <a:latin typeface="Calibri"/>
                <a:cs typeface="Calibri"/>
              </a:rPr>
              <a:t>CONAC</a:t>
            </a:r>
            <a:endParaRPr>
              <a:latin typeface="Calibri"/>
              <a:cs typeface="Calibri"/>
            </a:endParaRPr>
          </a:p>
        </p:txBody>
      </p:sp>
      <p:sp>
        <p:nvSpPr>
          <p:cNvPr id="21" name="object 21"/>
          <p:cNvSpPr/>
          <p:nvPr/>
        </p:nvSpPr>
        <p:spPr>
          <a:xfrm>
            <a:off x="4904233" y="3951732"/>
            <a:ext cx="2679191" cy="1562100"/>
          </a:xfrm>
          <a:prstGeom prst="rect">
            <a:avLst/>
          </a:prstGeom>
          <a:blipFill>
            <a:blip r:embed="rId12" cstate="print"/>
            <a:stretch>
              <a:fillRect/>
            </a:stretch>
          </a:blipFill>
        </p:spPr>
        <p:txBody>
          <a:bodyPr wrap="square" lIns="0" tIns="0" rIns="0" bIns="0" rtlCol="0"/>
          <a:lstStyle/>
          <a:p>
            <a:endParaRPr/>
          </a:p>
        </p:txBody>
      </p:sp>
      <p:sp>
        <p:nvSpPr>
          <p:cNvPr id="22" name="object 22"/>
          <p:cNvSpPr txBox="1"/>
          <p:nvPr/>
        </p:nvSpPr>
        <p:spPr>
          <a:xfrm>
            <a:off x="5071364" y="4145661"/>
            <a:ext cx="1979930" cy="794385"/>
          </a:xfrm>
          <a:prstGeom prst="rect">
            <a:avLst/>
          </a:prstGeom>
        </p:spPr>
        <p:txBody>
          <a:bodyPr vert="horz" wrap="square" lIns="0" tIns="39370" rIns="0" bIns="0" rtlCol="0">
            <a:spAutoFit/>
          </a:bodyPr>
          <a:lstStyle/>
          <a:p>
            <a:pPr marL="12700" marR="5080" indent="-3175" algn="ctr">
              <a:lnSpc>
                <a:spcPct val="90100"/>
              </a:lnSpc>
              <a:spcBef>
                <a:spcPts val="310"/>
              </a:spcBef>
            </a:pPr>
            <a:r>
              <a:rPr spc="-5" dirty="0">
                <a:latin typeface="Calibri"/>
                <a:cs typeface="Calibri"/>
              </a:rPr>
              <a:t>Disposiciones de  </a:t>
            </a:r>
            <a:r>
              <a:rPr spc="-15" dirty="0">
                <a:latin typeface="Calibri"/>
                <a:cs typeface="Calibri"/>
              </a:rPr>
              <a:t>Carácter </a:t>
            </a:r>
            <a:r>
              <a:rPr spc="-5" dirty="0">
                <a:latin typeface="Calibri"/>
                <a:cs typeface="Calibri"/>
              </a:rPr>
              <a:t>General  Emitidas por la</a:t>
            </a:r>
            <a:r>
              <a:rPr spc="-35" dirty="0">
                <a:latin typeface="Calibri"/>
                <a:cs typeface="Calibri"/>
              </a:rPr>
              <a:t> </a:t>
            </a:r>
            <a:r>
              <a:rPr spc="-10" dirty="0">
                <a:latin typeface="Calibri"/>
                <a:cs typeface="Calibri"/>
              </a:rPr>
              <a:t>CNBV</a:t>
            </a:r>
            <a:endParaRPr>
              <a:latin typeface="Calibri"/>
              <a:cs typeface="Calibri"/>
            </a:endParaRPr>
          </a:p>
        </p:txBody>
      </p:sp>
      <p:sp>
        <p:nvSpPr>
          <p:cNvPr id="23" name="object 23"/>
          <p:cNvSpPr/>
          <p:nvPr/>
        </p:nvSpPr>
        <p:spPr>
          <a:xfrm>
            <a:off x="7248144" y="3883152"/>
            <a:ext cx="2854452" cy="1735836"/>
          </a:xfrm>
          <a:prstGeom prst="rect">
            <a:avLst/>
          </a:prstGeom>
          <a:blipFill>
            <a:blip r:embed="rId13" cstate="print"/>
            <a:stretch>
              <a:fillRect/>
            </a:stretch>
          </a:blipFill>
        </p:spPr>
        <p:txBody>
          <a:bodyPr wrap="square" lIns="0" tIns="0" rIns="0" bIns="0" rtlCol="0"/>
          <a:lstStyle/>
          <a:p>
            <a:endParaRPr/>
          </a:p>
        </p:txBody>
      </p:sp>
      <p:sp>
        <p:nvSpPr>
          <p:cNvPr id="24" name="object 24"/>
          <p:cNvSpPr txBox="1"/>
          <p:nvPr/>
        </p:nvSpPr>
        <p:spPr>
          <a:xfrm>
            <a:off x="7394829" y="3953383"/>
            <a:ext cx="2197735" cy="1183640"/>
          </a:xfrm>
          <a:prstGeom prst="rect">
            <a:avLst/>
          </a:prstGeom>
        </p:spPr>
        <p:txBody>
          <a:bodyPr vert="horz" wrap="square" lIns="0" tIns="38100" rIns="0" bIns="0" rtlCol="0">
            <a:spAutoFit/>
          </a:bodyPr>
          <a:lstStyle/>
          <a:p>
            <a:pPr marL="12700" marR="5080" indent="-2540" algn="ctr">
              <a:lnSpc>
                <a:spcPct val="90000"/>
              </a:lnSpc>
              <a:spcBef>
                <a:spcPts val="300"/>
              </a:spcBef>
            </a:pPr>
            <a:r>
              <a:rPr sz="1650" spc="-5" dirty="0">
                <a:latin typeface="Calibri"/>
                <a:cs typeface="Calibri"/>
              </a:rPr>
              <a:t>Criterios </a:t>
            </a:r>
            <a:r>
              <a:rPr sz="1650" spc="-10" dirty="0">
                <a:latin typeface="Calibri"/>
                <a:cs typeface="Calibri"/>
              </a:rPr>
              <a:t>para </a:t>
            </a:r>
            <a:r>
              <a:rPr sz="1650" dirty="0">
                <a:latin typeface="Calibri"/>
                <a:cs typeface="Calibri"/>
              </a:rPr>
              <a:t>la  </a:t>
            </a:r>
            <a:r>
              <a:rPr sz="1650" spc="-5" dirty="0">
                <a:latin typeface="Calibri"/>
                <a:cs typeface="Calibri"/>
              </a:rPr>
              <a:t>elaboración </a:t>
            </a:r>
            <a:r>
              <a:rPr sz="1650" dirty="0">
                <a:latin typeface="Calibri"/>
                <a:cs typeface="Calibri"/>
              </a:rPr>
              <a:t>y  </a:t>
            </a:r>
            <a:r>
              <a:rPr sz="1650" spc="-5" dirty="0">
                <a:latin typeface="Calibri"/>
                <a:cs typeface="Calibri"/>
              </a:rPr>
              <a:t>presentación</a:t>
            </a:r>
            <a:r>
              <a:rPr sz="1650" spc="-60" dirty="0">
                <a:latin typeface="Calibri"/>
                <a:cs typeface="Calibri"/>
              </a:rPr>
              <a:t> </a:t>
            </a:r>
            <a:r>
              <a:rPr sz="1650" spc="-5" dirty="0">
                <a:latin typeface="Calibri"/>
                <a:cs typeface="Calibri"/>
              </a:rPr>
              <a:t>homogénea  </a:t>
            </a:r>
            <a:r>
              <a:rPr sz="1650" dirty="0">
                <a:latin typeface="Calibri"/>
                <a:cs typeface="Calibri"/>
              </a:rPr>
              <a:t>de la </a:t>
            </a:r>
            <a:r>
              <a:rPr sz="1650" spc="-5" dirty="0">
                <a:latin typeface="Calibri"/>
                <a:cs typeface="Calibri"/>
              </a:rPr>
              <a:t>Información  Financiera</a:t>
            </a:r>
            <a:r>
              <a:rPr sz="1650" spc="-50" dirty="0">
                <a:latin typeface="Calibri"/>
                <a:cs typeface="Calibri"/>
              </a:rPr>
              <a:t> </a:t>
            </a:r>
            <a:r>
              <a:rPr sz="1650" spc="-5" dirty="0">
                <a:latin typeface="Calibri"/>
                <a:cs typeface="Calibri"/>
              </a:rPr>
              <a:t>CONAC</a:t>
            </a:r>
            <a:endParaRPr sz="1650">
              <a:latin typeface="Calibri"/>
              <a:cs typeface="Calibri"/>
            </a:endParaRPr>
          </a:p>
        </p:txBody>
      </p:sp>
    </p:spTree>
    <p:extLst>
      <p:ext uri="{BB962C8B-B14F-4D97-AF65-F5344CB8AC3E}">
        <p14:creationId xmlns:p14="http://schemas.microsoft.com/office/powerpoint/2010/main" val="13152670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2017776" y="202693"/>
            <a:ext cx="4733544" cy="1348739"/>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0" y="330200"/>
            <a:ext cx="1174750" cy="574675"/>
          </a:xfrm>
          <a:prstGeom prst="rect">
            <a:avLst/>
          </a:prstGeom>
        </p:spPr>
        <p:txBody>
          <a:bodyPr vert="horz" wrap="square" lIns="0" tIns="12700" rIns="0" bIns="0" rtlCol="0" anchor="ctr">
            <a:spAutoFit/>
          </a:bodyPr>
          <a:lstStyle/>
          <a:p>
            <a:pPr marL="12700">
              <a:lnSpc>
                <a:spcPct val="100000"/>
              </a:lnSpc>
              <a:spcBef>
                <a:spcPts val="100"/>
              </a:spcBef>
            </a:pPr>
            <a:r>
              <a:rPr sz="3600" b="1" dirty="0">
                <a:solidFill>
                  <a:srgbClr val="404040"/>
                </a:solidFill>
              </a:rPr>
              <a:t>Índice</a:t>
            </a:r>
            <a:endParaRPr sz="3600" b="1" dirty="0"/>
          </a:p>
        </p:txBody>
      </p:sp>
      <p:sp>
        <p:nvSpPr>
          <p:cNvPr id="7" name="object 7"/>
          <p:cNvSpPr/>
          <p:nvPr/>
        </p:nvSpPr>
        <p:spPr>
          <a:xfrm>
            <a:off x="2121408" y="1716024"/>
            <a:ext cx="7891272" cy="1001267"/>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220974" y="1777746"/>
            <a:ext cx="5549265" cy="422275"/>
          </a:xfrm>
          <a:prstGeom prst="rect">
            <a:avLst/>
          </a:prstGeom>
        </p:spPr>
        <p:txBody>
          <a:bodyPr vert="horz" wrap="square" lIns="0" tIns="13335" rIns="0" bIns="0" rtlCol="0">
            <a:spAutoFit/>
          </a:bodyPr>
          <a:lstStyle/>
          <a:p>
            <a:pPr marL="12700">
              <a:spcBef>
                <a:spcPts val="105"/>
              </a:spcBef>
            </a:pPr>
            <a:r>
              <a:rPr sz="2600" spc="-10" dirty="0">
                <a:solidFill>
                  <a:srgbClr val="585858"/>
                </a:solidFill>
                <a:latin typeface="Calibri"/>
                <a:cs typeface="Calibri"/>
              </a:rPr>
              <a:t>Marco </a:t>
            </a:r>
            <a:r>
              <a:rPr sz="2600" spc="-5" dirty="0">
                <a:solidFill>
                  <a:srgbClr val="585858"/>
                </a:solidFill>
                <a:latin typeface="Calibri"/>
                <a:cs typeface="Calibri"/>
              </a:rPr>
              <a:t>Jurídico del </a:t>
            </a:r>
            <a:r>
              <a:rPr sz="2600" spc="-15" dirty="0">
                <a:solidFill>
                  <a:srgbClr val="585858"/>
                </a:solidFill>
                <a:latin typeface="Calibri"/>
                <a:cs typeface="Calibri"/>
              </a:rPr>
              <a:t>Registro </a:t>
            </a:r>
            <a:r>
              <a:rPr sz="2600" spc="-5" dirty="0">
                <a:solidFill>
                  <a:srgbClr val="585858"/>
                </a:solidFill>
                <a:latin typeface="Calibri"/>
                <a:cs typeface="Calibri"/>
              </a:rPr>
              <a:t>Público</a:t>
            </a:r>
            <a:r>
              <a:rPr sz="2600" spc="-50" dirty="0">
                <a:solidFill>
                  <a:srgbClr val="585858"/>
                </a:solidFill>
                <a:latin typeface="Calibri"/>
                <a:cs typeface="Calibri"/>
              </a:rPr>
              <a:t> </a:t>
            </a:r>
            <a:r>
              <a:rPr sz="2600" spc="-5" dirty="0">
                <a:solidFill>
                  <a:srgbClr val="585858"/>
                </a:solidFill>
                <a:latin typeface="Calibri"/>
                <a:cs typeface="Calibri"/>
              </a:rPr>
              <a:t>Único</a:t>
            </a:r>
            <a:endParaRPr sz="2600">
              <a:latin typeface="Calibri"/>
              <a:cs typeface="Calibri"/>
            </a:endParaRPr>
          </a:p>
        </p:txBody>
      </p:sp>
      <p:sp>
        <p:nvSpPr>
          <p:cNvPr id="9" name="object 9"/>
          <p:cNvSpPr/>
          <p:nvPr/>
        </p:nvSpPr>
        <p:spPr>
          <a:xfrm>
            <a:off x="2116837" y="1530096"/>
            <a:ext cx="893063" cy="934212"/>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2454047" y="1674367"/>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1</a:t>
            </a:r>
            <a:endParaRPr sz="3000">
              <a:latin typeface="Calibri"/>
              <a:cs typeface="Calibri"/>
            </a:endParaRPr>
          </a:p>
        </p:txBody>
      </p:sp>
      <p:sp>
        <p:nvSpPr>
          <p:cNvPr id="11" name="object 11"/>
          <p:cNvSpPr/>
          <p:nvPr/>
        </p:nvSpPr>
        <p:spPr>
          <a:xfrm>
            <a:off x="2228087" y="2484121"/>
            <a:ext cx="7784592" cy="999743"/>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3140456" y="2545157"/>
            <a:ext cx="5639435" cy="422909"/>
          </a:xfrm>
          <a:prstGeom prst="rect">
            <a:avLst/>
          </a:prstGeom>
        </p:spPr>
        <p:txBody>
          <a:bodyPr vert="horz" wrap="square" lIns="0" tIns="13335" rIns="0" bIns="0" rtlCol="0">
            <a:spAutoFit/>
          </a:bodyPr>
          <a:lstStyle/>
          <a:p>
            <a:pPr marL="12700">
              <a:spcBef>
                <a:spcPts val="105"/>
              </a:spcBef>
            </a:pPr>
            <a:r>
              <a:rPr sz="2600" b="1" spc="-10" dirty="0">
                <a:solidFill>
                  <a:srgbClr val="585858"/>
                </a:solidFill>
                <a:latin typeface="Calibri"/>
                <a:cs typeface="Calibri"/>
              </a:rPr>
              <a:t>Generalidades </a:t>
            </a:r>
            <a:r>
              <a:rPr sz="2600" b="1" spc="-5" dirty="0">
                <a:solidFill>
                  <a:srgbClr val="585858"/>
                </a:solidFill>
                <a:latin typeface="Calibri"/>
                <a:cs typeface="Calibri"/>
              </a:rPr>
              <a:t>del </a:t>
            </a:r>
            <a:r>
              <a:rPr sz="2600" b="1" spc="-15" dirty="0">
                <a:solidFill>
                  <a:srgbClr val="585858"/>
                </a:solidFill>
                <a:latin typeface="Calibri"/>
                <a:cs typeface="Calibri"/>
              </a:rPr>
              <a:t>Registro </a:t>
            </a:r>
            <a:r>
              <a:rPr sz="2600" b="1" spc="-5" dirty="0">
                <a:solidFill>
                  <a:srgbClr val="585858"/>
                </a:solidFill>
                <a:latin typeface="Calibri"/>
                <a:cs typeface="Calibri"/>
              </a:rPr>
              <a:t>Público</a:t>
            </a:r>
            <a:r>
              <a:rPr sz="2600" b="1" spc="45" dirty="0">
                <a:solidFill>
                  <a:srgbClr val="585858"/>
                </a:solidFill>
                <a:latin typeface="Calibri"/>
                <a:cs typeface="Calibri"/>
              </a:rPr>
              <a:t> </a:t>
            </a:r>
            <a:r>
              <a:rPr sz="2600" b="1" spc="-5" dirty="0">
                <a:solidFill>
                  <a:srgbClr val="585858"/>
                </a:solidFill>
                <a:latin typeface="Calibri"/>
                <a:cs typeface="Calibri"/>
              </a:rPr>
              <a:t>Único</a:t>
            </a:r>
            <a:endParaRPr sz="2600">
              <a:latin typeface="Calibri"/>
              <a:cs typeface="Calibri"/>
            </a:endParaRPr>
          </a:p>
        </p:txBody>
      </p:sp>
      <p:sp>
        <p:nvSpPr>
          <p:cNvPr id="13" name="object 13"/>
          <p:cNvSpPr/>
          <p:nvPr/>
        </p:nvSpPr>
        <p:spPr>
          <a:xfrm>
            <a:off x="2228087" y="3273552"/>
            <a:ext cx="7784592" cy="1007364"/>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3169412" y="3341878"/>
            <a:ext cx="3916679" cy="422275"/>
          </a:xfrm>
          <a:prstGeom prst="rect">
            <a:avLst/>
          </a:prstGeom>
        </p:spPr>
        <p:txBody>
          <a:bodyPr vert="horz" wrap="square" lIns="0" tIns="13335" rIns="0" bIns="0" rtlCol="0">
            <a:spAutoFit/>
          </a:bodyPr>
          <a:lstStyle/>
          <a:p>
            <a:pPr marL="12700">
              <a:spcBef>
                <a:spcPts val="105"/>
              </a:spcBef>
            </a:pPr>
            <a:r>
              <a:rPr sz="2600" spc="-10" dirty="0">
                <a:solidFill>
                  <a:srgbClr val="585858"/>
                </a:solidFill>
                <a:latin typeface="Calibri"/>
                <a:cs typeface="Calibri"/>
              </a:rPr>
              <a:t>Requisitos </a:t>
            </a:r>
            <a:r>
              <a:rPr sz="2600" spc="-15" dirty="0">
                <a:solidFill>
                  <a:srgbClr val="585858"/>
                </a:solidFill>
                <a:latin typeface="Calibri"/>
                <a:cs typeface="Calibri"/>
              </a:rPr>
              <a:t>para </a:t>
            </a:r>
            <a:r>
              <a:rPr sz="2600" dirty="0">
                <a:solidFill>
                  <a:srgbClr val="585858"/>
                </a:solidFill>
                <a:latin typeface="Calibri"/>
                <a:cs typeface="Calibri"/>
              </a:rPr>
              <a:t>la</a:t>
            </a:r>
            <a:r>
              <a:rPr sz="2600" spc="-35" dirty="0">
                <a:solidFill>
                  <a:srgbClr val="585858"/>
                </a:solidFill>
                <a:latin typeface="Calibri"/>
                <a:cs typeface="Calibri"/>
              </a:rPr>
              <a:t> </a:t>
            </a:r>
            <a:r>
              <a:rPr sz="2600" dirty="0">
                <a:solidFill>
                  <a:srgbClr val="585858"/>
                </a:solidFill>
                <a:latin typeface="Calibri"/>
                <a:cs typeface="Calibri"/>
              </a:rPr>
              <a:t>Inscripción</a:t>
            </a:r>
            <a:endParaRPr sz="2600">
              <a:latin typeface="Calibri"/>
              <a:cs typeface="Calibri"/>
            </a:endParaRPr>
          </a:p>
        </p:txBody>
      </p:sp>
      <p:sp>
        <p:nvSpPr>
          <p:cNvPr id="15" name="object 15"/>
          <p:cNvSpPr/>
          <p:nvPr/>
        </p:nvSpPr>
        <p:spPr>
          <a:xfrm>
            <a:off x="2246376" y="4050791"/>
            <a:ext cx="7766304" cy="1001268"/>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3157855" y="4113099"/>
            <a:ext cx="4309745" cy="422909"/>
          </a:xfrm>
          <a:prstGeom prst="rect">
            <a:avLst/>
          </a:prstGeom>
        </p:spPr>
        <p:txBody>
          <a:bodyPr vert="horz" wrap="square" lIns="0" tIns="13335" rIns="0" bIns="0" rtlCol="0">
            <a:spAutoFit/>
          </a:bodyPr>
          <a:lstStyle/>
          <a:p>
            <a:pPr marL="12700">
              <a:spcBef>
                <a:spcPts val="105"/>
              </a:spcBef>
            </a:pPr>
            <a:r>
              <a:rPr sz="2600" spc="-20" dirty="0">
                <a:solidFill>
                  <a:srgbClr val="585858"/>
                </a:solidFill>
                <a:latin typeface="Calibri"/>
                <a:cs typeface="Calibri"/>
              </a:rPr>
              <a:t>Transparencia </a:t>
            </a:r>
            <a:r>
              <a:rPr sz="2600" dirty="0">
                <a:solidFill>
                  <a:srgbClr val="585858"/>
                </a:solidFill>
                <a:latin typeface="Calibri"/>
                <a:cs typeface="Calibri"/>
              </a:rPr>
              <a:t>de la</a:t>
            </a:r>
            <a:r>
              <a:rPr sz="2600" spc="-70" dirty="0">
                <a:solidFill>
                  <a:srgbClr val="585858"/>
                </a:solidFill>
                <a:latin typeface="Calibri"/>
                <a:cs typeface="Calibri"/>
              </a:rPr>
              <a:t> </a:t>
            </a:r>
            <a:r>
              <a:rPr sz="2600" spc="-10" dirty="0">
                <a:solidFill>
                  <a:srgbClr val="585858"/>
                </a:solidFill>
                <a:latin typeface="Calibri"/>
                <a:cs typeface="Calibri"/>
              </a:rPr>
              <a:t>Información</a:t>
            </a:r>
            <a:endParaRPr sz="2600">
              <a:latin typeface="Calibri"/>
              <a:cs typeface="Calibri"/>
            </a:endParaRPr>
          </a:p>
        </p:txBody>
      </p:sp>
      <p:sp>
        <p:nvSpPr>
          <p:cNvPr id="19" name="object 19"/>
          <p:cNvSpPr/>
          <p:nvPr/>
        </p:nvSpPr>
        <p:spPr>
          <a:xfrm>
            <a:off x="2116837" y="2389632"/>
            <a:ext cx="893063" cy="932688"/>
          </a:xfrm>
          <a:prstGeom prst="rect">
            <a:avLst/>
          </a:prstGeom>
          <a:blipFill>
            <a:blip r:embed="rId10" cstate="print"/>
            <a:stretch>
              <a:fillRect/>
            </a:stretch>
          </a:blipFill>
        </p:spPr>
        <p:txBody>
          <a:bodyPr wrap="square" lIns="0" tIns="0" rIns="0" bIns="0" rtlCol="0"/>
          <a:lstStyle/>
          <a:p>
            <a:endParaRPr/>
          </a:p>
        </p:txBody>
      </p:sp>
      <p:sp>
        <p:nvSpPr>
          <p:cNvPr id="20" name="object 20"/>
          <p:cNvSpPr txBox="1"/>
          <p:nvPr/>
        </p:nvSpPr>
        <p:spPr>
          <a:xfrm>
            <a:off x="2454047" y="2533903"/>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2</a:t>
            </a:r>
            <a:endParaRPr sz="3000">
              <a:latin typeface="Calibri"/>
              <a:cs typeface="Calibri"/>
            </a:endParaRPr>
          </a:p>
        </p:txBody>
      </p:sp>
      <p:sp>
        <p:nvSpPr>
          <p:cNvPr id="21" name="object 21"/>
          <p:cNvSpPr/>
          <p:nvPr/>
        </p:nvSpPr>
        <p:spPr>
          <a:xfrm>
            <a:off x="2103119" y="3189732"/>
            <a:ext cx="894588" cy="934212"/>
          </a:xfrm>
          <a:prstGeom prst="rect">
            <a:avLst/>
          </a:prstGeom>
          <a:blipFill>
            <a:blip r:embed="rId11" cstate="print"/>
            <a:stretch>
              <a:fillRect/>
            </a:stretch>
          </a:blipFill>
        </p:spPr>
        <p:txBody>
          <a:bodyPr wrap="square" lIns="0" tIns="0" rIns="0" bIns="0" rtlCol="0"/>
          <a:lstStyle/>
          <a:p>
            <a:endParaRPr/>
          </a:p>
        </p:txBody>
      </p:sp>
      <p:sp>
        <p:nvSpPr>
          <p:cNvPr id="22" name="object 22"/>
          <p:cNvSpPr txBox="1"/>
          <p:nvPr/>
        </p:nvSpPr>
        <p:spPr>
          <a:xfrm>
            <a:off x="2441550" y="3335273"/>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3</a:t>
            </a:r>
            <a:endParaRPr sz="3000">
              <a:latin typeface="Calibri"/>
              <a:cs typeface="Calibri"/>
            </a:endParaRPr>
          </a:p>
        </p:txBody>
      </p:sp>
      <p:sp>
        <p:nvSpPr>
          <p:cNvPr id="23" name="object 23"/>
          <p:cNvSpPr/>
          <p:nvPr/>
        </p:nvSpPr>
        <p:spPr>
          <a:xfrm>
            <a:off x="2087881" y="4017264"/>
            <a:ext cx="893063" cy="932688"/>
          </a:xfrm>
          <a:prstGeom prst="rect">
            <a:avLst/>
          </a:prstGeom>
          <a:blipFill>
            <a:blip r:embed="rId12" cstate="print"/>
            <a:stretch>
              <a:fillRect/>
            </a:stretch>
          </a:blipFill>
        </p:spPr>
        <p:txBody>
          <a:bodyPr wrap="square" lIns="0" tIns="0" rIns="0" bIns="0" rtlCol="0"/>
          <a:lstStyle/>
          <a:p>
            <a:endParaRPr/>
          </a:p>
        </p:txBody>
      </p:sp>
      <p:sp>
        <p:nvSpPr>
          <p:cNvPr id="24" name="object 24"/>
          <p:cNvSpPr txBox="1"/>
          <p:nvPr/>
        </p:nvSpPr>
        <p:spPr>
          <a:xfrm>
            <a:off x="2424786" y="4161790"/>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4</a:t>
            </a:r>
            <a:endParaRPr sz="3000">
              <a:latin typeface="Calibri"/>
              <a:cs typeface="Calibri"/>
            </a:endParaRPr>
          </a:p>
        </p:txBody>
      </p:sp>
    </p:spTree>
    <p:extLst>
      <p:ext uri="{BB962C8B-B14F-4D97-AF65-F5344CB8AC3E}">
        <p14:creationId xmlns:p14="http://schemas.microsoft.com/office/powerpoint/2010/main" val="300240875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1982724" y="310896"/>
            <a:ext cx="6268211" cy="1135379"/>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0" y="358775"/>
            <a:ext cx="6613525" cy="565150"/>
          </a:xfrm>
          <a:prstGeom prst="rect">
            <a:avLst/>
          </a:prstGeom>
        </p:spPr>
        <p:txBody>
          <a:bodyPr vert="horz" wrap="square" lIns="0" tIns="12065" rIns="0" bIns="0" rtlCol="0" anchor="ctr">
            <a:spAutoFit/>
          </a:bodyPr>
          <a:lstStyle/>
          <a:p>
            <a:pPr marL="12700">
              <a:lnSpc>
                <a:spcPct val="100000"/>
              </a:lnSpc>
              <a:spcBef>
                <a:spcPts val="95"/>
              </a:spcBef>
            </a:pPr>
            <a:r>
              <a:rPr sz="3600" b="1" spc="-15" dirty="0"/>
              <a:t>Objeto </a:t>
            </a:r>
            <a:r>
              <a:rPr sz="3600" b="1" spc="-5" dirty="0"/>
              <a:t>del </a:t>
            </a:r>
            <a:r>
              <a:rPr sz="3600" b="1" spc="-20" dirty="0"/>
              <a:t>Registro </a:t>
            </a:r>
            <a:r>
              <a:rPr sz="3600" b="1" spc="-10" dirty="0"/>
              <a:t>Público</a:t>
            </a:r>
            <a:r>
              <a:rPr sz="3600" b="1" spc="40" dirty="0"/>
              <a:t> </a:t>
            </a:r>
            <a:r>
              <a:rPr sz="3600" b="1" spc="-5" dirty="0"/>
              <a:t>Único</a:t>
            </a:r>
          </a:p>
        </p:txBody>
      </p:sp>
      <p:sp>
        <p:nvSpPr>
          <p:cNvPr id="7" name="object 7"/>
          <p:cNvSpPr/>
          <p:nvPr/>
        </p:nvSpPr>
        <p:spPr>
          <a:xfrm>
            <a:off x="2157983" y="2731007"/>
            <a:ext cx="2307336" cy="227076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205228" y="2755392"/>
            <a:ext cx="2212975" cy="2176780"/>
          </a:xfrm>
          <a:custGeom>
            <a:avLst/>
            <a:gdLst/>
            <a:ahLst/>
            <a:cxnLst/>
            <a:rect l="l" t="t" r="r" b="b"/>
            <a:pathLst>
              <a:path w="2212975" h="2176779">
                <a:moveTo>
                  <a:pt x="1106423" y="0"/>
                </a:moveTo>
                <a:lnTo>
                  <a:pt x="1058429" y="1005"/>
                </a:lnTo>
                <a:lnTo>
                  <a:pt x="1010957" y="3994"/>
                </a:lnTo>
                <a:lnTo>
                  <a:pt x="964049" y="8925"/>
                </a:lnTo>
                <a:lnTo>
                  <a:pt x="917746" y="15758"/>
                </a:lnTo>
                <a:lnTo>
                  <a:pt x="872089" y="24452"/>
                </a:lnTo>
                <a:lnTo>
                  <a:pt x="827122" y="34966"/>
                </a:lnTo>
                <a:lnTo>
                  <a:pt x="782883" y="47260"/>
                </a:lnTo>
                <a:lnTo>
                  <a:pt x="739417" y="61292"/>
                </a:lnTo>
                <a:lnTo>
                  <a:pt x="696763" y="77022"/>
                </a:lnTo>
                <a:lnTo>
                  <a:pt x="654963" y="94408"/>
                </a:lnTo>
                <a:lnTo>
                  <a:pt x="614060" y="113410"/>
                </a:lnTo>
                <a:lnTo>
                  <a:pt x="574093" y="133988"/>
                </a:lnTo>
                <a:lnTo>
                  <a:pt x="535106" y="156100"/>
                </a:lnTo>
                <a:lnTo>
                  <a:pt x="497139" y="179705"/>
                </a:lnTo>
                <a:lnTo>
                  <a:pt x="460234" y="204763"/>
                </a:lnTo>
                <a:lnTo>
                  <a:pt x="424433" y="231233"/>
                </a:lnTo>
                <a:lnTo>
                  <a:pt x="389776" y="259074"/>
                </a:lnTo>
                <a:lnTo>
                  <a:pt x="356306" y="288245"/>
                </a:lnTo>
                <a:lnTo>
                  <a:pt x="324064" y="318706"/>
                </a:lnTo>
                <a:lnTo>
                  <a:pt x="293091" y="350415"/>
                </a:lnTo>
                <a:lnTo>
                  <a:pt x="263430" y="383332"/>
                </a:lnTo>
                <a:lnTo>
                  <a:pt x="235121" y="417416"/>
                </a:lnTo>
                <a:lnTo>
                  <a:pt x="208206" y="452625"/>
                </a:lnTo>
                <a:lnTo>
                  <a:pt x="182727" y="488920"/>
                </a:lnTo>
                <a:lnTo>
                  <a:pt x="158724" y="526260"/>
                </a:lnTo>
                <a:lnTo>
                  <a:pt x="136241" y="564603"/>
                </a:lnTo>
                <a:lnTo>
                  <a:pt x="115317" y="603908"/>
                </a:lnTo>
                <a:lnTo>
                  <a:pt x="95995" y="644136"/>
                </a:lnTo>
                <a:lnTo>
                  <a:pt x="78316" y="685244"/>
                </a:lnTo>
                <a:lnTo>
                  <a:pt x="62322" y="727193"/>
                </a:lnTo>
                <a:lnTo>
                  <a:pt x="48055" y="769942"/>
                </a:lnTo>
                <a:lnTo>
                  <a:pt x="35554" y="813449"/>
                </a:lnTo>
                <a:lnTo>
                  <a:pt x="24863" y="857674"/>
                </a:lnTo>
                <a:lnTo>
                  <a:pt x="16023" y="902575"/>
                </a:lnTo>
                <a:lnTo>
                  <a:pt x="9075" y="948113"/>
                </a:lnTo>
                <a:lnTo>
                  <a:pt x="4061" y="994247"/>
                </a:lnTo>
                <a:lnTo>
                  <a:pt x="1022" y="1040934"/>
                </a:lnTo>
                <a:lnTo>
                  <a:pt x="0" y="1088136"/>
                </a:lnTo>
                <a:lnTo>
                  <a:pt x="1022" y="1135337"/>
                </a:lnTo>
                <a:lnTo>
                  <a:pt x="4061" y="1182024"/>
                </a:lnTo>
                <a:lnTo>
                  <a:pt x="9075" y="1228158"/>
                </a:lnTo>
                <a:lnTo>
                  <a:pt x="16023" y="1273696"/>
                </a:lnTo>
                <a:lnTo>
                  <a:pt x="24863" y="1318597"/>
                </a:lnTo>
                <a:lnTo>
                  <a:pt x="35554" y="1362822"/>
                </a:lnTo>
                <a:lnTo>
                  <a:pt x="48055" y="1406329"/>
                </a:lnTo>
                <a:lnTo>
                  <a:pt x="62322" y="1449078"/>
                </a:lnTo>
                <a:lnTo>
                  <a:pt x="78316" y="1491027"/>
                </a:lnTo>
                <a:lnTo>
                  <a:pt x="95995" y="1532135"/>
                </a:lnTo>
                <a:lnTo>
                  <a:pt x="115317" y="1572363"/>
                </a:lnTo>
                <a:lnTo>
                  <a:pt x="136241" y="1611668"/>
                </a:lnTo>
                <a:lnTo>
                  <a:pt x="158724" y="1650011"/>
                </a:lnTo>
                <a:lnTo>
                  <a:pt x="182727" y="1687351"/>
                </a:lnTo>
                <a:lnTo>
                  <a:pt x="208206" y="1723646"/>
                </a:lnTo>
                <a:lnTo>
                  <a:pt x="235121" y="1758855"/>
                </a:lnTo>
                <a:lnTo>
                  <a:pt x="263430" y="1792939"/>
                </a:lnTo>
                <a:lnTo>
                  <a:pt x="293091" y="1825856"/>
                </a:lnTo>
                <a:lnTo>
                  <a:pt x="324064" y="1857565"/>
                </a:lnTo>
                <a:lnTo>
                  <a:pt x="356306" y="1888026"/>
                </a:lnTo>
                <a:lnTo>
                  <a:pt x="389776" y="1917197"/>
                </a:lnTo>
                <a:lnTo>
                  <a:pt x="424433" y="1945038"/>
                </a:lnTo>
                <a:lnTo>
                  <a:pt x="460234" y="1971508"/>
                </a:lnTo>
                <a:lnTo>
                  <a:pt x="497139" y="1996566"/>
                </a:lnTo>
                <a:lnTo>
                  <a:pt x="535106" y="2020171"/>
                </a:lnTo>
                <a:lnTo>
                  <a:pt x="574093" y="2042283"/>
                </a:lnTo>
                <a:lnTo>
                  <a:pt x="614060" y="2062861"/>
                </a:lnTo>
                <a:lnTo>
                  <a:pt x="654963" y="2081863"/>
                </a:lnTo>
                <a:lnTo>
                  <a:pt x="696763" y="2099249"/>
                </a:lnTo>
                <a:lnTo>
                  <a:pt x="739417" y="2114979"/>
                </a:lnTo>
                <a:lnTo>
                  <a:pt x="782883" y="2129011"/>
                </a:lnTo>
                <a:lnTo>
                  <a:pt x="827122" y="2141305"/>
                </a:lnTo>
                <a:lnTo>
                  <a:pt x="872089" y="2151819"/>
                </a:lnTo>
                <a:lnTo>
                  <a:pt x="917746" y="2160513"/>
                </a:lnTo>
                <a:lnTo>
                  <a:pt x="964049" y="2167346"/>
                </a:lnTo>
                <a:lnTo>
                  <a:pt x="1010957" y="2172277"/>
                </a:lnTo>
                <a:lnTo>
                  <a:pt x="1058429" y="2175266"/>
                </a:lnTo>
                <a:lnTo>
                  <a:pt x="1106423" y="2176272"/>
                </a:lnTo>
                <a:lnTo>
                  <a:pt x="1154423" y="2175266"/>
                </a:lnTo>
                <a:lnTo>
                  <a:pt x="1201899" y="2172277"/>
                </a:lnTo>
                <a:lnTo>
                  <a:pt x="1248811" y="2167346"/>
                </a:lnTo>
                <a:lnTo>
                  <a:pt x="1295117" y="2160513"/>
                </a:lnTo>
                <a:lnTo>
                  <a:pt x="1340776" y="2151819"/>
                </a:lnTo>
                <a:lnTo>
                  <a:pt x="1385747" y="2141305"/>
                </a:lnTo>
                <a:lnTo>
                  <a:pt x="1429987" y="2129011"/>
                </a:lnTo>
                <a:lnTo>
                  <a:pt x="1473455" y="2114979"/>
                </a:lnTo>
                <a:lnTo>
                  <a:pt x="1516111" y="2099249"/>
                </a:lnTo>
                <a:lnTo>
                  <a:pt x="1557911" y="2081863"/>
                </a:lnTo>
                <a:lnTo>
                  <a:pt x="1598815" y="2062861"/>
                </a:lnTo>
                <a:lnTo>
                  <a:pt x="1638782" y="2042283"/>
                </a:lnTo>
                <a:lnTo>
                  <a:pt x="1677769" y="2020171"/>
                </a:lnTo>
                <a:lnTo>
                  <a:pt x="1715736" y="1996566"/>
                </a:lnTo>
                <a:lnTo>
                  <a:pt x="1752641" y="1971508"/>
                </a:lnTo>
                <a:lnTo>
                  <a:pt x="1788441" y="1945038"/>
                </a:lnTo>
                <a:lnTo>
                  <a:pt x="1823097" y="1917197"/>
                </a:lnTo>
                <a:lnTo>
                  <a:pt x="1856566" y="1888026"/>
                </a:lnTo>
                <a:lnTo>
                  <a:pt x="1888807" y="1857565"/>
                </a:lnTo>
                <a:lnTo>
                  <a:pt x="1919778" y="1825856"/>
                </a:lnTo>
                <a:lnTo>
                  <a:pt x="1949438" y="1792939"/>
                </a:lnTo>
                <a:lnTo>
                  <a:pt x="1977746" y="1758855"/>
                </a:lnTo>
                <a:lnTo>
                  <a:pt x="2004659" y="1723646"/>
                </a:lnTo>
                <a:lnTo>
                  <a:pt x="2030137" y="1687351"/>
                </a:lnTo>
                <a:lnTo>
                  <a:pt x="2054137" y="1650011"/>
                </a:lnTo>
                <a:lnTo>
                  <a:pt x="2076619" y="1611668"/>
                </a:lnTo>
                <a:lnTo>
                  <a:pt x="2097541" y="1572363"/>
                </a:lnTo>
                <a:lnTo>
                  <a:pt x="2116861" y="1532135"/>
                </a:lnTo>
                <a:lnTo>
                  <a:pt x="2134539" y="1491027"/>
                </a:lnTo>
                <a:lnTo>
                  <a:pt x="2150531" y="1449078"/>
                </a:lnTo>
                <a:lnTo>
                  <a:pt x="2164798" y="1406329"/>
                </a:lnTo>
                <a:lnTo>
                  <a:pt x="2177297" y="1362822"/>
                </a:lnTo>
                <a:lnTo>
                  <a:pt x="2187987" y="1318597"/>
                </a:lnTo>
                <a:lnTo>
                  <a:pt x="2196826" y="1273696"/>
                </a:lnTo>
                <a:lnTo>
                  <a:pt x="2203773" y="1228158"/>
                </a:lnTo>
                <a:lnTo>
                  <a:pt x="2208787" y="1182024"/>
                </a:lnTo>
                <a:lnTo>
                  <a:pt x="2211825" y="1135337"/>
                </a:lnTo>
                <a:lnTo>
                  <a:pt x="2212848" y="1088136"/>
                </a:lnTo>
                <a:lnTo>
                  <a:pt x="2211825" y="1040934"/>
                </a:lnTo>
                <a:lnTo>
                  <a:pt x="2208787" y="994247"/>
                </a:lnTo>
                <a:lnTo>
                  <a:pt x="2203773" y="948113"/>
                </a:lnTo>
                <a:lnTo>
                  <a:pt x="2196826" y="902575"/>
                </a:lnTo>
                <a:lnTo>
                  <a:pt x="2187987" y="857674"/>
                </a:lnTo>
                <a:lnTo>
                  <a:pt x="2177297" y="813449"/>
                </a:lnTo>
                <a:lnTo>
                  <a:pt x="2164798" y="769942"/>
                </a:lnTo>
                <a:lnTo>
                  <a:pt x="2150531" y="727193"/>
                </a:lnTo>
                <a:lnTo>
                  <a:pt x="2134539" y="685244"/>
                </a:lnTo>
                <a:lnTo>
                  <a:pt x="2116861" y="644136"/>
                </a:lnTo>
                <a:lnTo>
                  <a:pt x="2097541" y="603908"/>
                </a:lnTo>
                <a:lnTo>
                  <a:pt x="2076619" y="564603"/>
                </a:lnTo>
                <a:lnTo>
                  <a:pt x="2054137" y="526260"/>
                </a:lnTo>
                <a:lnTo>
                  <a:pt x="2030137" y="488920"/>
                </a:lnTo>
                <a:lnTo>
                  <a:pt x="2004659" y="452625"/>
                </a:lnTo>
                <a:lnTo>
                  <a:pt x="1977746" y="417416"/>
                </a:lnTo>
                <a:lnTo>
                  <a:pt x="1949438" y="383332"/>
                </a:lnTo>
                <a:lnTo>
                  <a:pt x="1919778" y="350415"/>
                </a:lnTo>
                <a:lnTo>
                  <a:pt x="1888807" y="318706"/>
                </a:lnTo>
                <a:lnTo>
                  <a:pt x="1856566" y="288245"/>
                </a:lnTo>
                <a:lnTo>
                  <a:pt x="1823097" y="259074"/>
                </a:lnTo>
                <a:lnTo>
                  <a:pt x="1788441" y="231233"/>
                </a:lnTo>
                <a:lnTo>
                  <a:pt x="1752641" y="204763"/>
                </a:lnTo>
                <a:lnTo>
                  <a:pt x="1715736" y="179705"/>
                </a:lnTo>
                <a:lnTo>
                  <a:pt x="1677769" y="156100"/>
                </a:lnTo>
                <a:lnTo>
                  <a:pt x="1638782" y="133988"/>
                </a:lnTo>
                <a:lnTo>
                  <a:pt x="1598815" y="113410"/>
                </a:lnTo>
                <a:lnTo>
                  <a:pt x="1557911" y="94408"/>
                </a:lnTo>
                <a:lnTo>
                  <a:pt x="1516111" y="77022"/>
                </a:lnTo>
                <a:lnTo>
                  <a:pt x="1473455" y="61292"/>
                </a:lnTo>
                <a:lnTo>
                  <a:pt x="1429987" y="47260"/>
                </a:lnTo>
                <a:lnTo>
                  <a:pt x="1385747" y="34966"/>
                </a:lnTo>
                <a:lnTo>
                  <a:pt x="1340776" y="24452"/>
                </a:lnTo>
                <a:lnTo>
                  <a:pt x="1295117" y="15758"/>
                </a:lnTo>
                <a:lnTo>
                  <a:pt x="1248811" y="8925"/>
                </a:lnTo>
                <a:lnTo>
                  <a:pt x="1201899" y="3994"/>
                </a:lnTo>
                <a:lnTo>
                  <a:pt x="1154423" y="1005"/>
                </a:lnTo>
                <a:lnTo>
                  <a:pt x="1106423" y="0"/>
                </a:lnTo>
                <a:close/>
              </a:path>
            </a:pathLst>
          </a:custGeom>
          <a:solidFill>
            <a:srgbClr val="FFFFFF"/>
          </a:solidFill>
        </p:spPr>
        <p:txBody>
          <a:bodyPr wrap="square" lIns="0" tIns="0" rIns="0" bIns="0" rtlCol="0"/>
          <a:lstStyle/>
          <a:p>
            <a:endParaRPr/>
          </a:p>
        </p:txBody>
      </p:sp>
      <p:sp>
        <p:nvSpPr>
          <p:cNvPr id="9" name="object 9"/>
          <p:cNvSpPr/>
          <p:nvPr/>
        </p:nvSpPr>
        <p:spPr>
          <a:xfrm>
            <a:off x="2205228" y="2755392"/>
            <a:ext cx="2212975" cy="2176780"/>
          </a:xfrm>
          <a:custGeom>
            <a:avLst/>
            <a:gdLst/>
            <a:ahLst/>
            <a:cxnLst/>
            <a:rect l="l" t="t" r="r" b="b"/>
            <a:pathLst>
              <a:path w="2212975" h="2176779">
                <a:moveTo>
                  <a:pt x="0" y="1088136"/>
                </a:moveTo>
                <a:lnTo>
                  <a:pt x="1022" y="1040934"/>
                </a:lnTo>
                <a:lnTo>
                  <a:pt x="4061" y="994247"/>
                </a:lnTo>
                <a:lnTo>
                  <a:pt x="9075" y="948113"/>
                </a:lnTo>
                <a:lnTo>
                  <a:pt x="16023" y="902575"/>
                </a:lnTo>
                <a:lnTo>
                  <a:pt x="24863" y="857674"/>
                </a:lnTo>
                <a:lnTo>
                  <a:pt x="35554" y="813449"/>
                </a:lnTo>
                <a:lnTo>
                  <a:pt x="48055" y="769942"/>
                </a:lnTo>
                <a:lnTo>
                  <a:pt x="62322" y="727193"/>
                </a:lnTo>
                <a:lnTo>
                  <a:pt x="78316" y="685244"/>
                </a:lnTo>
                <a:lnTo>
                  <a:pt x="95995" y="644136"/>
                </a:lnTo>
                <a:lnTo>
                  <a:pt x="115317" y="603908"/>
                </a:lnTo>
                <a:lnTo>
                  <a:pt x="136241" y="564603"/>
                </a:lnTo>
                <a:lnTo>
                  <a:pt x="158724" y="526260"/>
                </a:lnTo>
                <a:lnTo>
                  <a:pt x="182727" y="488920"/>
                </a:lnTo>
                <a:lnTo>
                  <a:pt x="208206" y="452625"/>
                </a:lnTo>
                <a:lnTo>
                  <a:pt x="235121" y="417416"/>
                </a:lnTo>
                <a:lnTo>
                  <a:pt x="263430" y="383332"/>
                </a:lnTo>
                <a:lnTo>
                  <a:pt x="293091" y="350415"/>
                </a:lnTo>
                <a:lnTo>
                  <a:pt x="324064" y="318706"/>
                </a:lnTo>
                <a:lnTo>
                  <a:pt x="356306" y="288245"/>
                </a:lnTo>
                <a:lnTo>
                  <a:pt x="389776" y="259074"/>
                </a:lnTo>
                <a:lnTo>
                  <a:pt x="424433" y="231233"/>
                </a:lnTo>
                <a:lnTo>
                  <a:pt x="460234" y="204763"/>
                </a:lnTo>
                <a:lnTo>
                  <a:pt x="497139" y="179705"/>
                </a:lnTo>
                <a:lnTo>
                  <a:pt x="535106" y="156100"/>
                </a:lnTo>
                <a:lnTo>
                  <a:pt x="574093" y="133988"/>
                </a:lnTo>
                <a:lnTo>
                  <a:pt x="614060" y="113410"/>
                </a:lnTo>
                <a:lnTo>
                  <a:pt x="654963" y="94408"/>
                </a:lnTo>
                <a:lnTo>
                  <a:pt x="696763" y="77022"/>
                </a:lnTo>
                <a:lnTo>
                  <a:pt x="739417" y="61292"/>
                </a:lnTo>
                <a:lnTo>
                  <a:pt x="782883" y="47260"/>
                </a:lnTo>
                <a:lnTo>
                  <a:pt x="827122" y="34966"/>
                </a:lnTo>
                <a:lnTo>
                  <a:pt x="872089" y="24452"/>
                </a:lnTo>
                <a:lnTo>
                  <a:pt x="917746" y="15758"/>
                </a:lnTo>
                <a:lnTo>
                  <a:pt x="964049" y="8925"/>
                </a:lnTo>
                <a:lnTo>
                  <a:pt x="1010957" y="3994"/>
                </a:lnTo>
                <a:lnTo>
                  <a:pt x="1058429" y="1005"/>
                </a:lnTo>
                <a:lnTo>
                  <a:pt x="1106423" y="0"/>
                </a:lnTo>
                <a:lnTo>
                  <a:pt x="1154423" y="1005"/>
                </a:lnTo>
                <a:lnTo>
                  <a:pt x="1201899" y="3994"/>
                </a:lnTo>
                <a:lnTo>
                  <a:pt x="1248811" y="8925"/>
                </a:lnTo>
                <a:lnTo>
                  <a:pt x="1295117" y="15758"/>
                </a:lnTo>
                <a:lnTo>
                  <a:pt x="1340776" y="24452"/>
                </a:lnTo>
                <a:lnTo>
                  <a:pt x="1385747" y="34966"/>
                </a:lnTo>
                <a:lnTo>
                  <a:pt x="1429987" y="47260"/>
                </a:lnTo>
                <a:lnTo>
                  <a:pt x="1473455" y="61292"/>
                </a:lnTo>
                <a:lnTo>
                  <a:pt x="1516111" y="77022"/>
                </a:lnTo>
                <a:lnTo>
                  <a:pt x="1557911" y="94408"/>
                </a:lnTo>
                <a:lnTo>
                  <a:pt x="1598815" y="113410"/>
                </a:lnTo>
                <a:lnTo>
                  <a:pt x="1638782" y="133988"/>
                </a:lnTo>
                <a:lnTo>
                  <a:pt x="1677769" y="156100"/>
                </a:lnTo>
                <a:lnTo>
                  <a:pt x="1715736" y="179705"/>
                </a:lnTo>
                <a:lnTo>
                  <a:pt x="1752641" y="204763"/>
                </a:lnTo>
                <a:lnTo>
                  <a:pt x="1788441" y="231233"/>
                </a:lnTo>
                <a:lnTo>
                  <a:pt x="1823097" y="259074"/>
                </a:lnTo>
                <a:lnTo>
                  <a:pt x="1856566" y="288245"/>
                </a:lnTo>
                <a:lnTo>
                  <a:pt x="1888807" y="318706"/>
                </a:lnTo>
                <a:lnTo>
                  <a:pt x="1919778" y="350415"/>
                </a:lnTo>
                <a:lnTo>
                  <a:pt x="1949438" y="383332"/>
                </a:lnTo>
                <a:lnTo>
                  <a:pt x="1977746" y="417416"/>
                </a:lnTo>
                <a:lnTo>
                  <a:pt x="2004659" y="452625"/>
                </a:lnTo>
                <a:lnTo>
                  <a:pt x="2030137" y="488920"/>
                </a:lnTo>
                <a:lnTo>
                  <a:pt x="2054137" y="526260"/>
                </a:lnTo>
                <a:lnTo>
                  <a:pt x="2076619" y="564603"/>
                </a:lnTo>
                <a:lnTo>
                  <a:pt x="2097541" y="603908"/>
                </a:lnTo>
                <a:lnTo>
                  <a:pt x="2116861" y="644136"/>
                </a:lnTo>
                <a:lnTo>
                  <a:pt x="2134539" y="685244"/>
                </a:lnTo>
                <a:lnTo>
                  <a:pt x="2150531" y="727193"/>
                </a:lnTo>
                <a:lnTo>
                  <a:pt x="2164798" y="769942"/>
                </a:lnTo>
                <a:lnTo>
                  <a:pt x="2177297" y="813449"/>
                </a:lnTo>
                <a:lnTo>
                  <a:pt x="2187987" y="857674"/>
                </a:lnTo>
                <a:lnTo>
                  <a:pt x="2196826" y="902575"/>
                </a:lnTo>
                <a:lnTo>
                  <a:pt x="2203773" y="948113"/>
                </a:lnTo>
                <a:lnTo>
                  <a:pt x="2208787" y="994247"/>
                </a:lnTo>
                <a:lnTo>
                  <a:pt x="2211825" y="1040934"/>
                </a:lnTo>
                <a:lnTo>
                  <a:pt x="2212848" y="1088136"/>
                </a:lnTo>
                <a:lnTo>
                  <a:pt x="2211825" y="1135337"/>
                </a:lnTo>
                <a:lnTo>
                  <a:pt x="2208787" y="1182024"/>
                </a:lnTo>
                <a:lnTo>
                  <a:pt x="2203773" y="1228158"/>
                </a:lnTo>
                <a:lnTo>
                  <a:pt x="2196826" y="1273696"/>
                </a:lnTo>
                <a:lnTo>
                  <a:pt x="2187987" y="1318597"/>
                </a:lnTo>
                <a:lnTo>
                  <a:pt x="2177297" y="1362822"/>
                </a:lnTo>
                <a:lnTo>
                  <a:pt x="2164798" y="1406329"/>
                </a:lnTo>
                <a:lnTo>
                  <a:pt x="2150531" y="1449078"/>
                </a:lnTo>
                <a:lnTo>
                  <a:pt x="2134539" y="1491027"/>
                </a:lnTo>
                <a:lnTo>
                  <a:pt x="2116861" y="1532135"/>
                </a:lnTo>
                <a:lnTo>
                  <a:pt x="2097541" y="1572363"/>
                </a:lnTo>
                <a:lnTo>
                  <a:pt x="2076619" y="1611668"/>
                </a:lnTo>
                <a:lnTo>
                  <a:pt x="2054137" y="1650011"/>
                </a:lnTo>
                <a:lnTo>
                  <a:pt x="2030137" y="1687351"/>
                </a:lnTo>
                <a:lnTo>
                  <a:pt x="2004659" y="1723646"/>
                </a:lnTo>
                <a:lnTo>
                  <a:pt x="1977746" y="1758855"/>
                </a:lnTo>
                <a:lnTo>
                  <a:pt x="1949438" y="1792939"/>
                </a:lnTo>
                <a:lnTo>
                  <a:pt x="1919778" y="1825856"/>
                </a:lnTo>
                <a:lnTo>
                  <a:pt x="1888807" y="1857565"/>
                </a:lnTo>
                <a:lnTo>
                  <a:pt x="1856566" y="1888026"/>
                </a:lnTo>
                <a:lnTo>
                  <a:pt x="1823097" y="1917197"/>
                </a:lnTo>
                <a:lnTo>
                  <a:pt x="1788441" y="1945038"/>
                </a:lnTo>
                <a:lnTo>
                  <a:pt x="1752641" y="1971508"/>
                </a:lnTo>
                <a:lnTo>
                  <a:pt x="1715736" y="1996566"/>
                </a:lnTo>
                <a:lnTo>
                  <a:pt x="1677769" y="2020171"/>
                </a:lnTo>
                <a:lnTo>
                  <a:pt x="1638782" y="2042283"/>
                </a:lnTo>
                <a:lnTo>
                  <a:pt x="1598815" y="2062861"/>
                </a:lnTo>
                <a:lnTo>
                  <a:pt x="1557911" y="2081863"/>
                </a:lnTo>
                <a:lnTo>
                  <a:pt x="1516111" y="2099249"/>
                </a:lnTo>
                <a:lnTo>
                  <a:pt x="1473455" y="2114979"/>
                </a:lnTo>
                <a:lnTo>
                  <a:pt x="1429987" y="2129011"/>
                </a:lnTo>
                <a:lnTo>
                  <a:pt x="1385747" y="2141305"/>
                </a:lnTo>
                <a:lnTo>
                  <a:pt x="1340776" y="2151819"/>
                </a:lnTo>
                <a:lnTo>
                  <a:pt x="1295117" y="2160513"/>
                </a:lnTo>
                <a:lnTo>
                  <a:pt x="1248811" y="2167346"/>
                </a:lnTo>
                <a:lnTo>
                  <a:pt x="1201899" y="2172277"/>
                </a:lnTo>
                <a:lnTo>
                  <a:pt x="1154423" y="2175266"/>
                </a:lnTo>
                <a:lnTo>
                  <a:pt x="1106423" y="2176272"/>
                </a:lnTo>
                <a:lnTo>
                  <a:pt x="1058429" y="2175266"/>
                </a:lnTo>
                <a:lnTo>
                  <a:pt x="1010957" y="2172277"/>
                </a:lnTo>
                <a:lnTo>
                  <a:pt x="964049" y="2167346"/>
                </a:lnTo>
                <a:lnTo>
                  <a:pt x="917746" y="2160513"/>
                </a:lnTo>
                <a:lnTo>
                  <a:pt x="872089" y="2151819"/>
                </a:lnTo>
                <a:lnTo>
                  <a:pt x="827122" y="2141305"/>
                </a:lnTo>
                <a:lnTo>
                  <a:pt x="782883" y="2129011"/>
                </a:lnTo>
                <a:lnTo>
                  <a:pt x="739417" y="2114979"/>
                </a:lnTo>
                <a:lnTo>
                  <a:pt x="696763" y="2099249"/>
                </a:lnTo>
                <a:lnTo>
                  <a:pt x="654963" y="2081863"/>
                </a:lnTo>
                <a:lnTo>
                  <a:pt x="614060" y="2062861"/>
                </a:lnTo>
                <a:lnTo>
                  <a:pt x="574093" y="2042283"/>
                </a:lnTo>
                <a:lnTo>
                  <a:pt x="535106" y="2020171"/>
                </a:lnTo>
                <a:lnTo>
                  <a:pt x="497139" y="1996566"/>
                </a:lnTo>
                <a:lnTo>
                  <a:pt x="460234" y="1971508"/>
                </a:lnTo>
                <a:lnTo>
                  <a:pt x="424433" y="1945038"/>
                </a:lnTo>
                <a:lnTo>
                  <a:pt x="389776" y="1917197"/>
                </a:lnTo>
                <a:lnTo>
                  <a:pt x="356306" y="1888026"/>
                </a:lnTo>
                <a:lnTo>
                  <a:pt x="324064" y="1857565"/>
                </a:lnTo>
                <a:lnTo>
                  <a:pt x="293091" y="1825856"/>
                </a:lnTo>
                <a:lnTo>
                  <a:pt x="263430" y="1792939"/>
                </a:lnTo>
                <a:lnTo>
                  <a:pt x="235121" y="1758855"/>
                </a:lnTo>
                <a:lnTo>
                  <a:pt x="208206" y="1723646"/>
                </a:lnTo>
                <a:lnTo>
                  <a:pt x="182727" y="1687351"/>
                </a:lnTo>
                <a:lnTo>
                  <a:pt x="158724" y="1650011"/>
                </a:lnTo>
                <a:lnTo>
                  <a:pt x="136241" y="1611668"/>
                </a:lnTo>
                <a:lnTo>
                  <a:pt x="115317" y="1572363"/>
                </a:lnTo>
                <a:lnTo>
                  <a:pt x="95995" y="1532135"/>
                </a:lnTo>
                <a:lnTo>
                  <a:pt x="78316" y="1491027"/>
                </a:lnTo>
                <a:lnTo>
                  <a:pt x="62322" y="1449078"/>
                </a:lnTo>
                <a:lnTo>
                  <a:pt x="48055" y="1406329"/>
                </a:lnTo>
                <a:lnTo>
                  <a:pt x="35554" y="1362822"/>
                </a:lnTo>
                <a:lnTo>
                  <a:pt x="24863" y="1318597"/>
                </a:lnTo>
                <a:lnTo>
                  <a:pt x="16023" y="1273696"/>
                </a:lnTo>
                <a:lnTo>
                  <a:pt x="9075" y="1228158"/>
                </a:lnTo>
                <a:lnTo>
                  <a:pt x="4061" y="1182024"/>
                </a:lnTo>
                <a:lnTo>
                  <a:pt x="1022" y="1135337"/>
                </a:lnTo>
                <a:lnTo>
                  <a:pt x="0" y="1088136"/>
                </a:lnTo>
                <a:close/>
              </a:path>
            </a:pathLst>
          </a:custGeom>
          <a:ln w="9144">
            <a:solidFill>
              <a:srgbClr val="FFFFFF"/>
            </a:solidFill>
          </a:ln>
        </p:spPr>
        <p:txBody>
          <a:bodyPr wrap="square" lIns="0" tIns="0" rIns="0" bIns="0" rtlCol="0"/>
          <a:lstStyle/>
          <a:p>
            <a:endParaRPr/>
          </a:p>
        </p:txBody>
      </p:sp>
      <p:sp>
        <p:nvSpPr>
          <p:cNvPr id="10" name="object 10"/>
          <p:cNvSpPr/>
          <p:nvPr/>
        </p:nvSpPr>
        <p:spPr>
          <a:xfrm>
            <a:off x="2406396" y="2935223"/>
            <a:ext cx="1812036" cy="180289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641091" y="3206496"/>
            <a:ext cx="1406652" cy="1342643"/>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2453639" y="2959608"/>
            <a:ext cx="1717548" cy="1708403"/>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2453640" y="2959608"/>
            <a:ext cx="1717675" cy="1708785"/>
          </a:xfrm>
          <a:custGeom>
            <a:avLst/>
            <a:gdLst/>
            <a:ahLst/>
            <a:cxnLst/>
            <a:rect l="l" t="t" r="r" b="b"/>
            <a:pathLst>
              <a:path w="1717675" h="1708785">
                <a:moveTo>
                  <a:pt x="0" y="854201"/>
                </a:moveTo>
                <a:lnTo>
                  <a:pt x="1359" y="805725"/>
                </a:lnTo>
                <a:lnTo>
                  <a:pt x="5388" y="757959"/>
                </a:lnTo>
                <a:lnTo>
                  <a:pt x="12015" y="710974"/>
                </a:lnTo>
                <a:lnTo>
                  <a:pt x="21168" y="664844"/>
                </a:lnTo>
                <a:lnTo>
                  <a:pt x="32773" y="619639"/>
                </a:lnTo>
                <a:lnTo>
                  <a:pt x="46759" y="575434"/>
                </a:lnTo>
                <a:lnTo>
                  <a:pt x="63053" y="532298"/>
                </a:lnTo>
                <a:lnTo>
                  <a:pt x="81582" y="490305"/>
                </a:lnTo>
                <a:lnTo>
                  <a:pt x="102274" y="449526"/>
                </a:lnTo>
                <a:lnTo>
                  <a:pt x="125057" y="410034"/>
                </a:lnTo>
                <a:lnTo>
                  <a:pt x="149858" y="371901"/>
                </a:lnTo>
                <a:lnTo>
                  <a:pt x="176604" y="335198"/>
                </a:lnTo>
                <a:lnTo>
                  <a:pt x="205224" y="299998"/>
                </a:lnTo>
                <a:lnTo>
                  <a:pt x="235644" y="266373"/>
                </a:lnTo>
                <a:lnTo>
                  <a:pt x="267793" y="234395"/>
                </a:lnTo>
                <a:lnTo>
                  <a:pt x="301598" y="204136"/>
                </a:lnTo>
                <a:lnTo>
                  <a:pt x="336986" y="175668"/>
                </a:lnTo>
                <a:lnTo>
                  <a:pt x="373885" y="149064"/>
                </a:lnTo>
                <a:lnTo>
                  <a:pt x="412222" y="124394"/>
                </a:lnTo>
                <a:lnTo>
                  <a:pt x="451926" y="101732"/>
                </a:lnTo>
                <a:lnTo>
                  <a:pt x="492923" y="81150"/>
                </a:lnTo>
                <a:lnTo>
                  <a:pt x="535141" y="62719"/>
                </a:lnTo>
                <a:lnTo>
                  <a:pt x="578508" y="46512"/>
                </a:lnTo>
                <a:lnTo>
                  <a:pt x="622951" y="32600"/>
                </a:lnTo>
                <a:lnTo>
                  <a:pt x="668398" y="21056"/>
                </a:lnTo>
                <a:lnTo>
                  <a:pt x="714776" y="11952"/>
                </a:lnTo>
                <a:lnTo>
                  <a:pt x="762013" y="5360"/>
                </a:lnTo>
                <a:lnTo>
                  <a:pt x="810036" y="1352"/>
                </a:lnTo>
                <a:lnTo>
                  <a:pt x="858773" y="0"/>
                </a:lnTo>
                <a:lnTo>
                  <a:pt x="907511" y="1352"/>
                </a:lnTo>
                <a:lnTo>
                  <a:pt x="955534" y="5360"/>
                </a:lnTo>
                <a:lnTo>
                  <a:pt x="1002771" y="11952"/>
                </a:lnTo>
                <a:lnTo>
                  <a:pt x="1049149" y="21056"/>
                </a:lnTo>
                <a:lnTo>
                  <a:pt x="1094596" y="32600"/>
                </a:lnTo>
                <a:lnTo>
                  <a:pt x="1139039" y="46512"/>
                </a:lnTo>
                <a:lnTo>
                  <a:pt x="1182406" y="62719"/>
                </a:lnTo>
                <a:lnTo>
                  <a:pt x="1224624" y="81150"/>
                </a:lnTo>
                <a:lnTo>
                  <a:pt x="1265621" y="101732"/>
                </a:lnTo>
                <a:lnTo>
                  <a:pt x="1305325" y="124394"/>
                </a:lnTo>
                <a:lnTo>
                  <a:pt x="1343662" y="149064"/>
                </a:lnTo>
                <a:lnTo>
                  <a:pt x="1380561" y="175668"/>
                </a:lnTo>
                <a:lnTo>
                  <a:pt x="1415949" y="204136"/>
                </a:lnTo>
                <a:lnTo>
                  <a:pt x="1449754" y="234395"/>
                </a:lnTo>
                <a:lnTo>
                  <a:pt x="1481903" y="266373"/>
                </a:lnTo>
                <a:lnTo>
                  <a:pt x="1512323" y="299998"/>
                </a:lnTo>
                <a:lnTo>
                  <a:pt x="1540943" y="335198"/>
                </a:lnTo>
                <a:lnTo>
                  <a:pt x="1567689" y="371901"/>
                </a:lnTo>
                <a:lnTo>
                  <a:pt x="1592490" y="410034"/>
                </a:lnTo>
                <a:lnTo>
                  <a:pt x="1615273" y="449526"/>
                </a:lnTo>
                <a:lnTo>
                  <a:pt x="1635965" y="490305"/>
                </a:lnTo>
                <a:lnTo>
                  <a:pt x="1654494" y="532298"/>
                </a:lnTo>
                <a:lnTo>
                  <a:pt x="1670788" y="575434"/>
                </a:lnTo>
                <a:lnTo>
                  <a:pt x="1684774" y="619639"/>
                </a:lnTo>
                <a:lnTo>
                  <a:pt x="1696379" y="664844"/>
                </a:lnTo>
                <a:lnTo>
                  <a:pt x="1705532" y="710974"/>
                </a:lnTo>
                <a:lnTo>
                  <a:pt x="1712159" y="757959"/>
                </a:lnTo>
                <a:lnTo>
                  <a:pt x="1716188" y="805725"/>
                </a:lnTo>
                <a:lnTo>
                  <a:pt x="1717548" y="854201"/>
                </a:lnTo>
                <a:lnTo>
                  <a:pt x="1716188" y="902678"/>
                </a:lnTo>
                <a:lnTo>
                  <a:pt x="1712159" y="950444"/>
                </a:lnTo>
                <a:lnTo>
                  <a:pt x="1705532" y="997429"/>
                </a:lnTo>
                <a:lnTo>
                  <a:pt x="1696379" y="1043559"/>
                </a:lnTo>
                <a:lnTo>
                  <a:pt x="1684774" y="1088764"/>
                </a:lnTo>
                <a:lnTo>
                  <a:pt x="1670788" y="1132969"/>
                </a:lnTo>
                <a:lnTo>
                  <a:pt x="1654494" y="1176105"/>
                </a:lnTo>
                <a:lnTo>
                  <a:pt x="1635965" y="1218098"/>
                </a:lnTo>
                <a:lnTo>
                  <a:pt x="1615273" y="1258877"/>
                </a:lnTo>
                <a:lnTo>
                  <a:pt x="1592490" y="1298369"/>
                </a:lnTo>
                <a:lnTo>
                  <a:pt x="1567689" y="1336502"/>
                </a:lnTo>
                <a:lnTo>
                  <a:pt x="1540943" y="1373205"/>
                </a:lnTo>
                <a:lnTo>
                  <a:pt x="1512323" y="1408405"/>
                </a:lnTo>
                <a:lnTo>
                  <a:pt x="1481903" y="1442030"/>
                </a:lnTo>
                <a:lnTo>
                  <a:pt x="1449754" y="1474008"/>
                </a:lnTo>
                <a:lnTo>
                  <a:pt x="1415949" y="1504267"/>
                </a:lnTo>
                <a:lnTo>
                  <a:pt x="1380561" y="1532735"/>
                </a:lnTo>
                <a:lnTo>
                  <a:pt x="1343662" y="1559339"/>
                </a:lnTo>
                <a:lnTo>
                  <a:pt x="1305325" y="1584009"/>
                </a:lnTo>
                <a:lnTo>
                  <a:pt x="1265621" y="1606671"/>
                </a:lnTo>
                <a:lnTo>
                  <a:pt x="1224624" y="1627253"/>
                </a:lnTo>
                <a:lnTo>
                  <a:pt x="1182406" y="1645684"/>
                </a:lnTo>
                <a:lnTo>
                  <a:pt x="1139039" y="1661891"/>
                </a:lnTo>
                <a:lnTo>
                  <a:pt x="1094596" y="1675803"/>
                </a:lnTo>
                <a:lnTo>
                  <a:pt x="1049149" y="1687347"/>
                </a:lnTo>
                <a:lnTo>
                  <a:pt x="1002771" y="1696451"/>
                </a:lnTo>
                <a:lnTo>
                  <a:pt x="955534" y="1703043"/>
                </a:lnTo>
                <a:lnTo>
                  <a:pt x="907511" y="1707051"/>
                </a:lnTo>
                <a:lnTo>
                  <a:pt x="858773" y="1708403"/>
                </a:lnTo>
                <a:lnTo>
                  <a:pt x="810036" y="1707051"/>
                </a:lnTo>
                <a:lnTo>
                  <a:pt x="762013" y="1703043"/>
                </a:lnTo>
                <a:lnTo>
                  <a:pt x="714776" y="1696451"/>
                </a:lnTo>
                <a:lnTo>
                  <a:pt x="668398" y="1687347"/>
                </a:lnTo>
                <a:lnTo>
                  <a:pt x="622951" y="1675803"/>
                </a:lnTo>
                <a:lnTo>
                  <a:pt x="578508" y="1661891"/>
                </a:lnTo>
                <a:lnTo>
                  <a:pt x="535141" y="1645684"/>
                </a:lnTo>
                <a:lnTo>
                  <a:pt x="492923" y="1627253"/>
                </a:lnTo>
                <a:lnTo>
                  <a:pt x="451926" y="1606671"/>
                </a:lnTo>
                <a:lnTo>
                  <a:pt x="412222" y="1584009"/>
                </a:lnTo>
                <a:lnTo>
                  <a:pt x="373885" y="1559339"/>
                </a:lnTo>
                <a:lnTo>
                  <a:pt x="336986" y="1532735"/>
                </a:lnTo>
                <a:lnTo>
                  <a:pt x="301598" y="1504267"/>
                </a:lnTo>
                <a:lnTo>
                  <a:pt x="267793" y="1474008"/>
                </a:lnTo>
                <a:lnTo>
                  <a:pt x="235644" y="1442030"/>
                </a:lnTo>
                <a:lnTo>
                  <a:pt x="205224" y="1408405"/>
                </a:lnTo>
                <a:lnTo>
                  <a:pt x="176604" y="1373205"/>
                </a:lnTo>
                <a:lnTo>
                  <a:pt x="149858" y="1336502"/>
                </a:lnTo>
                <a:lnTo>
                  <a:pt x="125057" y="1298369"/>
                </a:lnTo>
                <a:lnTo>
                  <a:pt x="102274" y="1258877"/>
                </a:lnTo>
                <a:lnTo>
                  <a:pt x="81582" y="1218098"/>
                </a:lnTo>
                <a:lnTo>
                  <a:pt x="63053" y="1176105"/>
                </a:lnTo>
                <a:lnTo>
                  <a:pt x="46759" y="1132969"/>
                </a:lnTo>
                <a:lnTo>
                  <a:pt x="32773" y="1088764"/>
                </a:lnTo>
                <a:lnTo>
                  <a:pt x="21168" y="1043559"/>
                </a:lnTo>
                <a:lnTo>
                  <a:pt x="12015" y="997429"/>
                </a:lnTo>
                <a:lnTo>
                  <a:pt x="5388" y="950444"/>
                </a:lnTo>
                <a:lnTo>
                  <a:pt x="1359" y="902678"/>
                </a:lnTo>
                <a:lnTo>
                  <a:pt x="0" y="854201"/>
                </a:lnTo>
                <a:close/>
              </a:path>
            </a:pathLst>
          </a:custGeom>
          <a:ln w="9144">
            <a:solidFill>
              <a:srgbClr val="FFFFFF"/>
            </a:solidFill>
          </a:ln>
        </p:spPr>
        <p:txBody>
          <a:bodyPr wrap="square" lIns="0" tIns="0" rIns="0" bIns="0" rtlCol="0"/>
          <a:lstStyle/>
          <a:p>
            <a:endParaRPr/>
          </a:p>
        </p:txBody>
      </p:sp>
      <p:sp>
        <p:nvSpPr>
          <p:cNvPr id="14" name="object 14"/>
          <p:cNvSpPr txBox="1"/>
          <p:nvPr/>
        </p:nvSpPr>
        <p:spPr>
          <a:xfrm>
            <a:off x="2839339" y="3281934"/>
            <a:ext cx="945515" cy="1031240"/>
          </a:xfrm>
          <a:prstGeom prst="rect">
            <a:avLst/>
          </a:prstGeom>
        </p:spPr>
        <p:txBody>
          <a:bodyPr vert="horz" wrap="square" lIns="0" tIns="12065" rIns="0" bIns="0" rtlCol="0">
            <a:spAutoFit/>
          </a:bodyPr>
          <a:lstStyle/>
          <a:p>
            <a:pPr marL="58419" marR="5080" indent="-45720" algn="just">
              <a:spcBef>
                <a:spcPts val="95"/>
              </a:spcBef>
            </a:pPr>
            <a:r>
              <a:rPr sz="2200" spc="-45" dirty="0">
                <a:solidFill>
                  <a:srgbClr val="FFFFFF"/>
                </a:solidFill>
                <a:latin typeface="Calibri"/>
                <a:cs typeface="Calibri"/>
              </a:rPr>
              <a:t>R</a:t>
            </a:r>
            <a:r>
              <a:rPr sz="2200" spc="-5" dirty="0">
                <a:solidFill>
                  <a:srgbClr val="FFFFFF"/>
                </a:solidFill>
                <a:latin typeface="Calibri"/>
                <a:cs typeface="Calibri"/>
              </a:rPr>
              <a:t>egi</a:t>
            </a:r>
            <a:r>
              <a:rPr sz="2200" spc="-30" dirty="0">
                <a:solidFill>
                  <a:srgbClr val="FFFFFF"/>
                </a:solidFill>
                <a:latin typeface="Calibri"/>
                <a:cs typeface="Calibri"/>
              </a:rPr>
              <a:t>s</a:t>
            </a:r>
            <a:r>
              <a:rPr sz="2200" spc="-5" dirty="0">
                <a:solidFill>
                  <a:srgbClr val="FFFFFF"/>
                </a:solidFill>
                <a:latin typeface="Calibri"/>
                <a:cs typeface="Calibri"/>
              </a:rPr>
              <a:t>t</a:t>
            </a:r>
            <a:r>
              <a:rPr sz="2200" spc="-45" dirty="0">
                <a:solidFill>
                  <a:srgbClr val="FFFFFF"/>
                </a:solidFill>
                <a:latin typeface="Calibri"/>
                <a:cs typeface="Calibri"/>
              </a:rPr>
              <a:t>r</a:t>
            </a:r>
            <a:r>
              <a:rPr sz="2200" spc="-5" dirty="0">
                <a:solidFill>
                  <a:srgbClr val="FFFFFF"/>
                </a:solidFill>
                <a:latin typeface="Calibri"/>
                <a:cs typeface="Calibri"/>
              </a:rPr>
              <a:t>o  </a:t>
            </a:r>
            <a:r>
              <a:rPr sz="2200" spc="-10" dirty="0">
                <a:solidFill>
                  <a:srgbClr val="FFFFFF"/>
                </a:solidFill>
                <a:latin typeface="Calibri"/>
                <a:cs typeface="Calibri"/>
              </a:rPr>
              <a:t>Público  Único</a:t>
            </a:r>
            <a:endParaRPr sz="2200">
              <a:latin typeface="Calibri"/>
              <a:cs typeface="Calibri"/>
            </a:endParaRPr>
          </a:p>
        </p:txBody>
      </p:sp>
      <p:sp>
        <p:nvSpPr>
          <p:cNvPr id="15" name="object 15"/>
          <p:cNvSpPr/>
          <p:nvPr/>
        </p:nvSpPr>
        <p:spPr>
          <a:xfrm>
            <a:off x="4094989" y="2346960"/>
            <a:ext cx="1304543" cy="1135380"/>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5495544" y="1490472"/>
            <a:ext cx="4607052" cy="182575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5681471" y="1569720"/>
            <a:ext cx="4453128" cy="1815083"/>
          </a:xfrm>
          <a:prstGeom prst="rect">
            <a:avLst/>
          </a:prstGeom>
          <a:blipFill>
            <a:blip r:embed="rId11" cstate="print"/>
            <a:stretch>
              <a:fillRect/>
            </a:stretch>
          </a:blipFill>
        </p:spPr>
        <p:txBody>
          <a:bodyPr wrap="square" lIns="0" tIns="0" rIns="0" bIns="0" rtlCol="0"/>
          <a:lstStyle/>
          <a:p>
            <a:endParaRPr/>
          </a:p>
        </p:txBody>
      </p:sp>
      <p:sp>
        <p:nvSpPr>
          <p:cNvPr id="18" name="object 18"/>
          <p:cNvSpPr txBox="1"/>
          <p:nvPr/>
        </p:nvSpPr>
        <p:spPr>
          <a:xfrm>
            <a:off x="5854447" y="1648410"/>
            <a:ext cx="3728085" cy="1208405"/>
          </a:xfrm>
          <a:prstGeom prst="rect">
            <a:avLst/>
          </a:prstGeom>
        </p:spPr>
        <p:txBody>
          <a:bodyPr vert="horz" wrap="square" lIns="0" tIns="43815" rIns="0" bIns="0" rtlCol="0">
            <a:spAutoFit/>
          </a:bodyPr>
          <a:lstStyle/>
          <a:p>
            <a:pPr marL="12700" marR="5080" algn="ctr">
              <a:lnSpc>
                <a:spcPct val="89900"/>
              </a:lnSpc>
              <a:spcBef>
                <a:spcPts val="345"/>
              </a:spcBef>
            </a:pPr>
            <a:r>
              <a:rPr sz="2000" dirty="0">
                <a:latin typeface="Calibri"/>
                <a:cs typeface="Calibri"/>
              </a:rPr>
              <a:t>Inscribir y </a:t>
            </a:r>
            <a:r>
              <a:rPr sz="2000" spc="-10" dirty="0">
                <a:latin typeface="Calibri"/>
                <a:cs typeface="Calibri"/>
              </a:rPr>
              <a:t>transparentar </a:t>
            </a:r>
            <a:r>
              <a:rPr sz="2000" dirty="0">
                <a:latin typeface="Calibri"/>
                <a:cs typeface="Calibri"/>
              </a:rPr>
              <a:t>la </a:t>
            </a:r>
            <a:r>
              <a:rPr sz="2000" spc="-10" dirty="0">
                <a:latin typeface="Calibri"/>
                <a:cs typeface="Calibri"/>
              </a:rPr>
              <a:t>totalidad  </a:t>
            </a:r>
            <a:r>
              <a:rPr sz="2000" spc="-5" dirty="0">
                <a:latin typeface="Calibri"/>
                <a:cs typeface="Calibri"/>
              </a:rPr>
              <a:t>de </a:t>
            </a:r>
            <a:r>
              <a:rPr sz="2000" dirty="0">
                <a:latin typeface="Calibri"/>
                <a:cs typeface="Calibri"/>
              </a:rPr>
              <a:t>los </a:t>
            </a:r>
            <a:r>
              <a:rPr sz="2000" b="1" spc="-5" dirty="0">
                <a:latin typeface="Calibri"/>
                <a:cs typeface="Calibri"/>
              </a:rPr>
              <a:t>Financiamientos </a:t>
            </a:r>
            <a:r>
              <a:rPr sz="2000" dirty="0">
                <a:latin typeface="Calibri"/>
                <a:cs typeface="Calibri"/>
              </a:rPr>
              <a:t>y  </a:t>
            </a:r>
            <a:r>
              <a:rPr sz="2000" b="1" spc="-5" dirty="0">
                <a:latin typeface="Calibri"/>
                <a:cs typeface="Calibri"/>
              </a:rPr>
              <a:t>Obligaciones </a:t>
            </a:r>
            <a:r>
              <a:rPr sz="2000" dirty="0">
                <a:latin typeface="Calibri"/>
                <a:cs typeface="Calibri"/>
              </a:rPr>
              <a:t>a </a:t>
            </a:r>
            <a:r>
              <a:rPr sz="2000" spc="-10" dirty="0">
                <a:latin typeface="Calibri"/>
                <a:cs typeface="Calibri"/>
              </a:rPr>
              <a:t>ca</a:t>
            </a:r>
            <a:r>
              <a:rPr sz="2200" spc="-10" dirty="0">
                <a:latin typeface="Calibri"/>
                <a:cs typeface="Calibri"/>
              </a:rPr>
              <a:t>rgo </a:t>
            </a:r>
            <a:r>
              <a:rPr sz="2200" spc="-5" dirty="0">
                <a:latin typeface="Calibri"/>
                <a:cs typeface="Calibri"/>
              </a:rPr>
              <a:t>de </a:t>
            </a:r>
            <a:r>
              <a:rPr sz="2200" dirty="0">
                <a:latin typeface="Calibri"/>
                <a:cs typeface="Calibri"/>
              </a:rPr>
              <a:t>los </a:t>
            </a:r>
            <a:r>
              <a:rPr sz="2200" spc="-15" dirty="0">
                <a:latin typeface="Calibri"/>
                <a:cs typeface="Calibri"/>
              </a:rPr>
              <a:t>Entes  </a:t>
            </a:r>
            <a:r>
              <a:rPr sz="2200" spc="-10" dirty="0">
                <a:latin typeface="Calibri"/>
                <a:cs typeface="Calibri"/>
              </a:rPr>
              <a:t>Públicos.</a:t>
            </a:r>
            <a:endParaRPr sz="2200">
              <a:latin typeface="Calibri"/>
              <a:cs typeface="Calibri"/>
            </a:endParaRPr>
          </a:p>
        </p:txBody>
      </p:sp>
      <p:sp>
        <p:nvSpPr>
          <p:cNvPr id="19" name="object 19"/>
          <p:cNvSpPr/>
          <p:nvPr/>
        </p:nvSpPr>
        <p:spPr>
          <a:xfrm>
            <a:off x="6412991" y="3404615"/>
            <a:ext cx="2607564" cy="1850136"/>
          </a:xfrm>
          <a:prstGeom prst="rect">
            <a:avLst/>
          </a:prstGeom>
          <a:blipFill>
            <a:blip r:embed="rId1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175035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095488" y="1993392"/>
            <a:ext cx="2479548" cy="294589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147304" y="1994916"/>
            <a:ext cx="2375916" cy="28422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60448" y="2360676"/>
            <a:ext cx="3235452" cy="243382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007109" y="1330452"/>
            <a:ext cx="3305555" cy="127406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2294027" y="1471931"/>
            <a:ext cx="2407285" cy="612347"/>
          </a:xfrm>
          <a:prstGeom prst="rect">
            <a:avLst/>
          </a:prstGeom>
        </p:spPr>
        <p:txBody>
          <a:bodyPr vert="horz" wrap="square" lIns="0" tIns="47625" rIns="0" bIns="0" rtlCol="0">
            <a:spAutoFit/>
          </a:bodyPr>
          <a:lstStyle/>
          <a:p>
            <a:pPr marL="783590" marR="5080" indent="-771525">
              <a:lnSpc>
                <a:spcPts val="2160"/>
              </a:lnSpc>
              <a:spcBef>
                <a:spcPts val="375"/>
              </a:spcBef>
            </a:pPr>
            <a:r>
              <a:rPr sz="2000" spc="-25" dirty="0">
                <a:latin typeface="Calibri"/>
                <a:cs typeface="Calibri"/>
              </a:rPr>
              <a:t>Trámites </a:t>
            </a:r>
            <a:r>
              <a:rPr sz="2000" dirty="0">
                <a:latin typeface="Calibri"/>
                <a:cs typeface="Calibri"/>
              </a:rPr>
              <a:t>en </a:t>
            </a:r>
            <a:r>
              <a:rPr sz="2000" spc="-10" dirty="0">
                <a:latin typeface="Calibri"/>
                <a:cs typeface="Calibri"/>
              </a:rPr>
              <a:t>materia </a:t>
            </a:r>
            <a:r>
              <a:rPr sz="2000" spc="-5" dirty="0">
                <a:latin typeface="Calibri"/>
                <a:cs typeface="Calibri"/>
              </a:rPr>
              <a:t>de  </a:t>
            </a:r>
            <a:r>
              <a:rPr sz="2000" spc="-15" dirty="0">
                <a:latin typeface="Calibri"/>
                <a:cs typeface="Calibri"/>
              </a:rPr>
              <a:t>Registro</a:t>
            </a:r>
            <a:endParaRPr sz="2000">
              <a:latin typeface="Calibri"/>
              <a:cs typeface="Calibri"/>
            </a:endParaRPr>
          </a:p>
        </p:txBody>
      </p:sp>
      <p:sp>
        <p:nvSpPr>
          <p:cNvPr id="8" name="object 8"/>
          <p:cNvSpPr/>
          <p:nvPr/>
        </p:nvSpPr>
        <p:spPr>
          <a:xfrm>
            <a:off x="5053585" y="1309117"/>
            <a:ext cx="3707891" cy="1362455"/>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5210937" y="1384553"/>
            <a:ext cx="3014345" cy="793750"/>
          </a:xfrm>
          <a:prstGeom prst="rect">
            <a:avLst/>
          </a:prstGeom>
        </p:spPr>
        <p:txBody>
          <a:bodyPr vert="horz" wrap="square" lIns="0" tIns="43815" rIns="0" bIns="0" rtlCol="0">
            <a:spAutoFit/>
          </a:bodyPr>
          <a:lstStyle/>
          <a:p>
            <a:pPr marL="12700" marR="5080" indent="1905" algn="ctr">
              <a:lnSpc>
                <a:spcPts val="1939"/>
              </a:lnSpc>
              <a:spcBef>
                <a:spcPts val="345"/>
              </a:spcBef>
            </a:pPr>
            <a:r>
              <a:rPr spc="-25" dirty="0">
                <a:latin typeface="Calibri"/>
                <a:cs typeface="Calibri"/>
              </a:rPr>
              <a:t>Trámites </a:t>
            </a:r>
            <a:r>
              <a:rPr spc="-5" dirty="0">
                <a:latin typeface="Calibri"/>
                <a:cs typeface="Calibri"/>
              </a:rPr>
              <a:t>de </a:t>
            </a:r>
            <a:r>
              <a:rPr spc="-15" dirty="0">
                <a:latin typeface="Calibri"/>
                <a:cs typeface="Calibri"/>
              </a:rPr>
              <a:t>Transparencia </a:t>
            </a:r>
            <a:r>
              <a:rPr spc="-5" dirty="0">
                <a:latin typeface="Calibri"/>
                <a:cs typeface="Calibri"/>
              </a:rPr>
              <a:t>de </a:t>
            </a:r>
            <a:r>
              <a:rPr dirty="0">
                <a:latin typeface="Calibri"/>
                <a:cs typeface="Calibri"/>
              </a:rPr>
              <a:t>la  </a:t>
            </a:r>
            <a:r>
              <a:rPr spc="-10" dirty="0">
                <a:latin typeface="Calibri"/>
                <a:cs typeface="Calibri"/>
              </a:rPr>
              <a:t>información, cálculo </a:t>
            </a:r>
            <a:r>
              <a:rPr spc="-5" dirty="0">
                <a:latin typeface="Calibri"/>
                <a:cs typeface="Calibri"/>
              </a:rPr>
              <a:t>del </a:t>
            </a:r>
            <a:r>
              <a:rPr spc="-10" dirty="0">
                <a:latin typeface="Calibri"/>
                <a:cs typeface="Calibri"/>
              </a:rPr>
              <a:t>Sistema  </a:t>
            </a:r>
            <a:r>
              <a:rPr spc="-5" dirty="0">
                <a:latin typeface="Calibri"/>
                <a:cs typeface="Calibri"/>
              </a:rPr>
              <a:t>de Alertas </a:t>
            </a:r>
            <a:r>
              <a:rPr dirty="0">
                <a:latin typeface="Calibri"/>
                <a:cs typeface="Calibri"/>
              </a:rPr>
              <a:t>y</a:t>
            </a:r>
            <a:r>
              <a:rPr spc="-5" dirty="0">
                <a:latin typeface="Calibri"/>
                <a:cs typeface="Calibri"/>
              </a:rPr>
              <a:t> </a:t>
            </a:r>
            <a:r>
              <a:rPr spc="-10" dirty="0">
                <a:latin typeface="Calibri"/>
                <a:cs typeface="Calibri"/>
              </a:rPr>
              <a:t>Convenios</a:t>
            </a:r>
            <a:endParaRPr>
              <a:latin typeface="Calibri"/>
              <a:cs typeface="Calibri"/>
            </a:endParaRPr>
          </a:p>
        </p:txBody>
      </p:sp>
      <p:sp>
        <p:nvSpPr>
          <p:cNvPr id="10" name="object 10"/>
          <p:cNvSpPr/>
          <p:nvPr/>
        </p:nvSpPr>
        <p:spPr>
          <a:xfrm>
            <a:off x="2122931" y="2580132"/>
            <a:ext cx="3134868" cy="165201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2251659" y="2647011"/>
            <a:ext cx="2373630" cy="251351"/>
          </a:xfrm>
          <a:prstGeom prst="rect">
            <a:avLst/>
          </a:prstGeom>
        </p:spPr>
        <p:txBody>
          <a:bodyPr vert="horz" wrap="square" lIns="0" tIns="12700" rIns="0" bIns="0" rtlCol="0">
            <a:spAutoFit/>
          </a:bodyPr>
          <a:lstStyle/>
          <a:p>
            <a:pPr marL="299085" indent="-287020">
              <a:spcBef>
                <a:spcPts val="100"/>
              </a:spcBef>
              <a:buFont typeface="Wingdings"/>
              <a:buChar char=""/>
              <a:tabLst>
                <a:tab pos="299085" algn="l"/>
                <a:tab pos="299720" algn="l"/>
              </a:tabLst>
            </a:pPr>
            <a:r>
              <a:rPr sz="1550" spc="-5" dirty="0">
                <a:latin typeface="Calibri"/>
                <a:cs typeface="Calibri"/>
              </a:rPr>
              <a:t>Solicitudes de</a:t>
            </a:r>
            <a:r>
              <a:rPr sz="1550" spc="-60" dirty="0">
                <a:latin typeface="Calibri"/>
                <a:cs typeface="Calibri"/>
              </a:rPr>
              <a:t> </a:t>
            </a:r>
            <a:r>
              <a:rPr sz="1550" spc="-5" dirty="0">
                <a:latin typeface="Calibri"/>
                <a:cs typeface="Calibri"/>
              </a:rPr>
              <a:t>Inscripción.</a:t>
            </a:r>
            <a:endParaRPr sz="1550">
              <a:latin typeface="Calibri"/>
              <a:cs typeface="Calibri"/>
            </a:endParaRPr>
          </a:p>
        </p:txBody>
      </p:sp>
      <p:sp>
        <p:nvSpPr>
          <p:cNvPr id="12" name="object 12"/>
          <p:cNvSpPr txBox="1"/>
          <p:nvPr/>
        </p:nvSpPr>
        <p:spPr>
          <a:xfrm>
            <a:off x="2251660" y="3072764"/>
            <a:ext cx="2543175" cy="250710"/>
          </a:xfrm>
          <a:prstGeom prst="rect">
            <a:avLst/>
          </a:prstGeom>
        </p:spPr>
        <p:txBody>
          <a:bodyPr vert="horz" wrap="square" lIns="0" tIns="12065" rIns="0" bIns="0" rtlCol="0">
            <a:spAutoFit/>
          </a:bodyPr>
          <a:lstStyle/>
          <a:p>
            <a:pPr marL="299085" indent="-287020">
              <a:spcBef>
                <a:spcPts val="95"/>
              </a:spcBef>
              <a:buFont typeface="Wingdings"/>
              <a:buChar char=""/>
              <a:tabLst>
                <a:tab pos="299085" algn="l"/>
                <a:tab pos="299720" algn="l"/>
              </a:tabLst>
            </a:pPr>
            <a:r>
              <a:rPr sz="1550" spc="-5" dirty="0">
                <a:latin typeface="Calibri"/>
                <a:cs typeface="Calibri"/>
              </a:rPr>
              <a:t>Solicitudes de</a:t>
            </a:r>
            <a:r>
              <a:rPr sz="1550" spc="-50" dirty="0">
                <a:latin typeface="Calibri"/>
                <a:cs typeface="Calibri"/>
              </a:rPr>
              <a:t> </a:t>
            </a:r>
            <a:r>
              <a:rPr sz="1550" spc="-10" dirty="0">
                <a:latin typeface="Calibri"/>
                <a:cs typeface="Calibri"/>
              </a:rPr>
              <a:t>Modificación.</a:t>
            </a:r>
            <a:endParaRPr sz="1550">
              <a:latin typeface="Calibri"/>
              <a:cs typeface="Calibri"/>
            </a:endParaRPr>
          </a:p>
        </p:txBody>
      </p:sp>
      <p:sp>
        <p:nvSpPr>
          <p:cNvPr id="13" name="object 13"/>
          <p:cNvSpPr txBox="1"/>
          <p:nvPr/>
        </p:nvSpPr>
        <p:spPr>
          <a:xfrm>
            <a:off x="2251660" y="3497960"/>
            <a:ext cx="2465705" cy="250710"/>
          </a:xfrm>
          <a:prstGeom prst="rect">
            <a:avLst/>
          </a:prstGeom>
        </p:spPr>
        <p:txBody>
          <a:bodyPr vert="horz" wrap="square" lIns="0" tIns="12065" rIns="0" bIns="0" rtlCol="0">
            <a:spAutoFit/>
          </a:bodyPr>
          <a:lstStyle/>
          <a:p>
            <a:pPr marL="299085" indent="-287020">
              <a:spcBef>
                <a:spcPts val="95"/>
              </a:spcBef>
              <a:buFont typeface="Wingdings"/>
              <a:buChar char=""/>
              <a:tabLst>
                <a:tab pos="299085" algn="l"/>
                <a:tab pos="299720" algn="l"/>
              </a:tabLst>
            </a:pPr>
            <a:r>
              <a:rPr sz="1550" spc="-5" dirty="0">
                <a:latin typeface="Calibri"/>
                <a:cs typeface="Calibri"/>
              </a:rPr>
              <a:t>Solicitudes de</a:t>
            </a:r>
            <a:r>
              <a:rPr sz="1550" spc="-85" dirty="0">
                <a:latin typeface="Calibri"/>
                <a:cs typeface="Calibri"/>
              </a:rPr>
              <a:t> </a:t>
            </a:r>
            <a:r>
              <a:rPr sz="1550" spc="-5" dirty="0">
                <a:latin typeface="Calibri"/>
                <a:cs typeface="Calibri"/>
              </a:rPr>
              <a:t>Cancelación.</a:t>
            </a:r>
            <a:endParaRPr sz="1550">
              <a:latin typeface="Calibri"/>
              <a:cs typeface="Calibri"/>
            </a:endParaRPr>
          </a:p>
        </p:txBody>
      </p:sp>
      <p:sp>
        <p:nvSpPr>
          <p:cNvPr id="14" name="object 14"/>
          <p:cNvSpPr/>
          <p:nvPr/>
        </p:nvSpPr>
        <p:spPr>
          <a:xfrm>
            <a:off x="5003291" y="2374393"/>
            <a:ext cx="3838956" cy="2426207"/>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5003291" y="2500883"/>
            <a:ext cx="3720084" cy="2322576"/>
          </a:xfrm>
          <a:prstGeom prst="rect">
            <a:avLst/>
          </a:prstGeom>
          <a:blipFill>
            <a:blip r:embed="rId10" cstate="print"/>
            <a:stretch>
              <a:fillRect/>
            </a:stretch>
          </a:blipFill>
        </p:spPr>
        <p:txBody>
          <a:bodyPr wrap="square" lIns="0" tIns="0" rIns="0" bIns="0" rtlCol="0"/>
          <a:lstStyle/>
          <a:p>
            <a:endParaRPr/>
          </a:p>
        </p:txBody>
      </p:sp>
      <p:sp>
        <p:nvSpPr>
          <p:cNvPr id="16" name="object 16"/>
          <p:cNvSpPr txBox="1"/>
          <p:nvPr/>
        </p:nvSpPr>
        <p:spPr>
          <a:xfrm>
            <a:off x="5125973" y="2564079"/>
            <a:ext cx="3145790" cy="1794510"/>
          </a:xfrm>
          <a:prstGeom prst="rect">
            <a:avLst/>
          </a:prstGeom>
        </p:spPr>
        <p:txBody>
          <a:bodyPr vert="horz" wrap="square" lIns="0" tIns="13335" rIns="0" bIns="0" rtlCol="0">
            <a:spAutoFit/>
          </a:bodyPr>
          <a:lstStyle/>
          <a:p>
            <a:pPr marL="286385" marR="5715" indent="-286385" algn="r">
              <a:spcBef>
                <a:spcPts val="105"/>
              </a:spcBef>
              <a:buFont typeface="Wingdings"/>
              <a:buChar char=""/>
              <a:tabLst>
                <a:tab pos="286385" algn="l"/>
                <a:tab pos="287020" algn="l"/>
                <a:tab pos="929640" algn="l"/>
              </a:tabLst>
            </a:pPr>
            <a:r>
              <a:rPr sz="1450" spc="-5" dirty="0">
                <a:latin typeface="Calibri"/>
                <a:cs typeface="Calibri"/>
              </a:rPr>
              <a:t>Envío	trimestral de </a:t>
            </a:r>
            <a:r>
              <a:rPr sz="1450" dirty="0">
                <a:latin typeface="Calibri"/>
                <a:cs typeface="Calibri"/>
              </a:rPr>
              <a:t>la</a:t>
            </a:r>
            <a:r>
              <a:rPr sz="1450" spc="175" dirty="0">
                <a:latin typeface="Calibri"/>
                <a:cs typeface="Calibri"/>
              </a:rPr>
              <a:t> </a:t>
            </a:r>
            <a:r>
              <a:rPr sz="1450" spc="-10" dirty="0">
                <a:latin typeface="Calibri"/>
                <a:cs typeface="Calibri"/>
              </a:rPr>
              <a:t>información</a:t>
            </a:r>
            <a:endParaRPr sz="1450">
              <a:latin typeface="Calibri"/>
              <a:cs typeface="Calibri"/>
            </a:endParaRPr>
          </a:p>
          <a:p>
            <a:pPr marR="55880" algn="r"/>
            <a:r>
              <a:rPr sz="1450" dirty="0">
                <a:latin typeface="Calibri"/>
                <a:cs typeface="Calibri"/>
              </a:rPr>
              <a:t>de </a:t>
            </a:r>
            <a:r>
              <a:rPr sz="1450" spc="-5" dirty="0">
                <a:latin typeface="Calibri"/>
                <a:cs typeface="Calibri"/>
              </a:rPr>
              <a:t>cada Financiamiento </a:t>
            </a:r>
            <a:r>
              <a:rPr sz="1450" dirty="0">
                <a:latin typeface="Calibri"/>
                <a:cs typeface="Calibri"/>
              </a:rPr>
              <a:t>y</a:t>
            </a:r>
            <a:r>
              <a:rPr sz="1450" spc="10" dirty="0">
                <a:latin typeface="Calibri"/>
                <a:cs typeface="Calibri"/>
              </a:rPr>
              <a:t> </a:t>
            </a:r>
            <a:r>
              <a:rPr sz="1450" spc="-5" dirty="0">
                <a:latin typeface="Calibri"/>
                <a:cs typeface="Calibri"/>
              </a:rPr>
              <a:t>Obligación.</a:t>
            </a:r>
            <a:endParaRPr sz="1450">
              <a:latin typeface="Calibri"/>
              <a:cs typeface="Calibri"/>
            </a:endParaRPr>
          </a:p>
          <a:p>
            <a:pPr marL="299085" marR="5080" indent="-287020" algn="just">
              <a:buFont typeface="Wingdings"/>
              <a:buChar char=""/>
              <a:tabLst>
                <a:tab pos="299720" algn="l"/>
              </a:tabLst>
            </a:pPr>
            <a:r>
              <a:rPr sz="1450" spc="-5" dirty="0">
                <a:latin typeface="Calibri"/>
                <a:cs typeface="Calibri"/>
              </a:rPr>
              <a:t>Envío </a:t>
            </a:r>
            <a:r>
              <a:rPr sz="1450" spc="-10" dirty="0">
                <a:latin typeface="Calibri"/>
                <a:cs typeface="Calibri"/>
              </a:rPr>
              <a:t>trimestral </a:t>
            </a:r>
            <a:r>
              <a:rPr sz="1450" dirty="0">
                <a:latin typeface="Calibri"/>
                <a:cs typeface="Calibri"/>
              </a:rPr>
              <a:t>de la </a:t>
            </a:r>
            <a:r>
              <a:rPr sz="1450" spc="-5" dirty="0">
                <a:latin typeface="Calibri"/>
                <a:cs typeface="Calibri"/>
              </a:rPr>
              <a:t>información </a:t>
            </a:r>
            <a:r>
              <a:rPr sz="1450" dirty="0">
                <a:latin typeface="Calibri"/>
                <a:cs typeface="Calibri"/>
              </a:rPr>
              <a:t>del  </a:t>
            </a:r>
            <a:r>
              <a:rPr sz="1450" spc="-5" dirty="0">
                <a:latin typeface="Calibri"/>
                <a:cs typeface="Calibri"/>
              </a:rPr>
              <a:t>Sistema </a:t>
            </a:r>
            <a:r>
              <a:rPr sz="1450" dirty="0">
                <a:latin typeface="Calibri"/>
                <a:cs typeface="Calibri"/>
              </a:rPr>
              <a:t>de </a:t>
            </a:r>
            <a:r>
              <a:rPr sz="1450" spc="-5" dirty="0">
                <a:latin typeface="Calibri"/>
                <a:cs typeface="Calibri"/>
              </a:rPr>
              <a:t>Alertas </a:t>
            </a:r>
            <a:r>
              <a:rPr sz="1450" dirty="0">
                <a:latin typeface="Calibri"/>
                <a:cs typeface="Calibri"/>
              </a:rPr>
              <a:t>y </a:t>
            </a:r>
            <a:r>
              <a:rPr sz="1450" spc="-5" dirty="0">
                <a:latin typeface="Calibri"/>
                <a:cs typeface="Calibri"/>
              </a:rPr>
              <a:t>Convenios </a:t>
            </a:r>
            <a:r>
              <a:rPr sz="1450" dirty="0">
                <a:latin typeface="Calibri"/>
                <a:cs typeface="Calibri"/>
              </a:rPr>
              <a:t>de la  Deuda </a:t>
            </a:r>
            <a:r>
              <a:rPr sz="1450" spc="-10" dirty="0">
                <a:latin typeface="Calibri"/>
                <a:cs typeface="Calibri"/>
              </a:rPr>
              <a:t>Estatal</a:t>
            </a:r>
            <a:r>
              <a:rPr sz="1450" spc="-30" dirty="0">
                <a:latin typeface="Calibri"/>
                <a:cs typeface="Calibri"/>
              </a:rPr>
              <a:t> </a:t>
            </a:r>
            <a:r>
              <a:rPr sz="1450" spc="-5" dirty="0">
                <a:latin typeface="Calibri"/>
                <a:cs typeface="Calibri"/>
              </a:rPr>
              <a:t>Garantizada.</a:t>
            </a:r>
            <a:endParaRPr sz="1450">
              <a:latin typeface="Calibri"/>
              <a:cs typeface="Calibri"/>
            </a:endParaRPr>
          </a:p>
          <a:p>
            <a:pPr marL="299085" marR="83185" indent="-287020">
              <a:buFont typeface="Wingdings"/>
              <a:buChar char=""/>
              <a:tabLst>
                <a:tab pos="299085" algn="l"/>
                <a:tab pos="299720" algn="l"/>
              </a:tabLst>
            </a:pPr>
            <a:r>
              <a:rPr sz="1450" spc="-5" dirty="0">
                <a:latin typeface="Calibri"/>
                <a:cs typeface="Calibri"/>
              </a:rPr>
              <a:t>Envío trimestral </a:t>
            </a:r>
            <a:r>
              <a:rPr sz="1450" dirty="0">
                <a:latin typeface="Calibri"/>
                <a:cs typeface="Calibri"/>
              </a:rPr>
              <a:t>de la </a:t>
            </a:r>
            <a:r>
              <a:rPr sz="1450" spc="-5" dirty="0">
                <a:latin typeface="Calibri"/>
                <a:cs typeface="Calibri"/>
              </a:rPr>
              <a:t>información</a:t>
            </a:r>
            <a:r>
              <a:rPr sz="1450" spc="-110" dirty="0">
                <a:latin typeface="Calibri"/>
                <a:cs typeface="Calibri"/>
              </a:rPr>
              <a:t> </a:t>
            </a:r>
            <a:r>
              <a:rPr sz="1450" dirty="0">
                <a:latin typeface="Calibri"/>
                <a:cs typeface="Calibri"/>
              </a:rPr>
              <a:t>de  los </a:t>
            </a:r>
            <a:r>
              <a:rPr sz="1450" spc="-5" dirty="0">
                <a:latin typeface="Calibri"/>
                <a:cs typeface="Calibri"/>
              </a:rPr>
              <a:t>Convenios </a:t>
            </a:r>
            <a:r>
              <a:rPr sz="1450" dirty="0">
                <a:latin typeface="Calibri"/>
                <a:cs typeface="Calibri"/>
              </a:rPr>
              <a:t>de los </a:t>
            </a:r>
            <a:r>
              <a:rPr sz="1450" spc="-5" dirty="0">
                <a:latin typeface="Calibri"/>
                <a:cs typeface="Calibri"/>
              </a:rPr>
              <a:t>entes públicos  </a:t>
            </a:r>
            <a:r>
              <a:rPr sz="1450" spc="-10" dirty="0">
                <a:latin typeface="Calibri"/>
                <a:cs typeface="Calibri"/>
              </a:rPr>
              <a:t>con </a:t>
            </a:r>
            <a:r>
              <a:rPr sz="1450" dirty="0">
                <a:latin typeface="Calibri"/>
                <a:cs typeface="Calibri"/>
              </a:rPr>
              <a:t>endeudamiento</a:t>
            </a:r>
            <a:r>
              <a:rPr sz="1450" spc="-35" dirty="0">
                <a:latin typeface="Calibri"/>
                <a:cs typeface="Calibri"/>
              </a:rPr>
              <a:t> </a:t>
            </a:r>
            <a:r>
              <a:rPr sz="1450" spc="-10" dirty="0">
                <a:latin typeface="Calibri"/>
                <a:cs typeface="Calibri"/>
              </a:rPr>
              <a:t>elevado.</a:t>
            </a:r>
            <a:endParaRPr sz="1450">
              <a:latin typeface="Calibri"/>
              <a:cs typeface="Calibri"/>
            </a:endParaRPr>
          </a:p>
        </p:txBody>
      </p:sp>
      <p:sp>
        <p:nvSpPr>
          <p:cNvPr id="17" name="object 17"/>
          <p:cNvSpPr/>
          <p:nvPr/>
        </p:nvSpPr>
        <p:spPr>
          <a:xfrm>
            <a:off x="1688592" y="4578097"/>
            <a:ext cx="6662928" cy="893063"/>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2220469" y="4226052"/>
            <a:ext cx="6537959" cy="1615440"/>
          </a:xfrm>
          <a:prstGeom prst="rect">
            <a:avLst/>
          </a:prstGeom>
          <a:blipFill>
            <a:blip r:embed="rId12" cstate="print"/>
            <a:stretch>
              <a:fillRect/>
            </a:stretch>
          </a:blipFill>
        </p:spPr>
        <p:txBody>
          <a:bodyPr wrap="square" lIns="0" tIns="0" rIns="0" bIns="0" rtlCol="0"/>
          <a:lstStyle/>
          <a:p>
            <a:endParaRPr/>
          </a:p>
        </p:txBody>
      </p:sp>
      <p:sp>
        <p:nvSpPr>
          <p:cNvPr id="19" name="object 19"/>
          <p:cNvSpPr txBox="1"/>
          <p:nvPr/>
        </p:nvSpPr>
        <p:spPr>
          <a:xfrm>
            <a:off x="3041396" y="4538599"/>
            <a:ext cx="4569460" cy="612347"/>
          </a:xfrm>
          <a:prstGeom prst="rect">
            <a:avLst/>
          </a:prstGeom>
        </p:spPr>
        <p:txBody>
          <a:bodyPr vert="horz" wrap="square" lIns="0" tIns="47625" rIns="0" bIns="0" rtlCol="0">
            <a:spAutoFit/>
          </a:bodyPr>
          <a:lstStyle/>
          <a:p>
            <a:pPr marL="12700" marR="5080" indent="499745">
              <a:lnSpc>
                <a:spcPts val="2160"/>
              </a:lnSpc>
              <a:spcBef>
                <a:spcPts val="375"/>
              </a:spcBef>
            </a:pPr>
            <a:r>
              <a:rPr sz="2000" spc="-10" dirty="0">
                <a:solidFill>
                  <a:srgbClr val="FFFFFF"/>
                </a:solidFill>
                <a:latin typeface="Calibri"/>
                <a:cs typeface="Calibri"/>
              </a:rPr>
              <a:t>Sistema </a:t>
            </a:r>
            <a:r>
              <a:rPr sz="2000" spc="-5" dirty="0">
                <a:solidFill>
                  <a:srgbClr val="FFFFFF"/>
                </a:solidFill>
                <a:latin typeface="Calibri"/>
                <a:cs typeface="Calibri"/>
              </a:rPr>
              <a:t>del </a:t>
            </a:r>
            <a:r>
              <a:rPr sz="2000" spc="-15" dirty="0">
                <a:solidFill>
                  <a:srgbClr val="FFFFFF"/>
                </a:solidFill>
                <a:latin typeface="Calibri"/>
                <a:cs typeface="Calibri"/>
              </a:rPr>
              <a:t>Registro </a:t>
            </a:r>
            <a:r>
              <a:rPr sz="2000" spc="-5" dirty="0">
                <a:solidFill>
                  <a:srgbClr val="FFFFFF"/>
                </a:solidFill>
                <a:latin typeface="Calibri"/>
                <a:cs typeface="Calibri"/>
              </a:rPr>
              <a:t>Público Único  </a:t>
            </a:r>
            <a:r>
              <a:rPr sz="2000" spc="-10" dirty="0">
                <a:solidFill>
                  <a:srgbClr val="FFFFFF"/>
                </a:solidFill>
                <a:latin typeface="Calibri"/>
                <a:cs typeface="Calibri"/>
              </a:rPr>
              <a:t>(Sistema Informático </a:t>
            </a:r>
            <a:r>
              <a:rPr sz="2000" spc="-15" dirty="0">
                <a:solidFill>
                  <a:srgbClr val="FFFFFF"/>
                </a:solidFill>
                <a:latin typeface="Calibri"/>
                <a:cs typeface="Calibri"/>
              </a:rPr>
              <a:t>para </a:t>
            </a:r>
            <a:r>
              <a:rPr sz="2000" spc="-25" dirty="0">
                <a:solidFill>
                  <a:srgbClr val="FFFFFF"/>
                </a:solidFill>
                <a:latin typeface="Calibri"/>
                <a:cs typeface="Calibri"/>
              </a:rPr>
              <a:t>Trámites </a:t>
            </a:r>
            <a:r>
              <a:rPr sz="2000" spc="-5" dirty="0">
                <a:solidFill>
                  <a:srgbClr val="FFFFFF"/>
                </a:solidFill>
                <a:latin typeface="Calibri"/>
                <a:cs typeface="Calibri"/>
              </a:rPr>
              <a:t>del</a:t>
            </a:r>
            <a:r>
              <a:rPr sz="2000" spc="70" dirty="0">
                <a:solidFill>
                  <a:srgbClr val="FFFFFF"/>
                </a:solidFill>
                <a:latin typeface="Calibri"/>
                <a:cs typeface="Calibri"/>
              </a:rPr>
              <a:t> </a:t>
            </a:r>
            <a:r>
              <a:rPr sz="2000" dirty="0">
                <a:solidFill>
                  <a:srgbClr val="FFFFFF"/>
                </a:solidFill>
                <a:latin typeface="Calibri"/>
                <a:cs typeface="Calibri"/>
              </a:rPr>
              <a:t>RPU)</a:t>
            </a:r>
            <a:endParaRPr sz="2000">
              <a:latin typeface="Calibri"/>
              <a:cs typeface="Calibri"/>
            </a:endParaRPr>
          </a:p>
        </p:txBody>
      </p:sp>
      <p:sp>
        <p:nvSpPr>
          <p:cNvPr id="20" name="object 20"/>
          <p:cNvSpPr/>
          <p:nvPr/>
        </p:nvSpPr>
        <p:spPr>
          <a:xfrm>
            <a:off x="8615171" y="2543555"/>
            <a:ext cx="321564" cy="309372"/>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1524000" y="961645"/>
            <a:ext cx="9144000" cy="111251"/>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23" name="object 23"/>
          <p:cNvSpPr/>
          <p:nvPr/>
        </p:nvSpPr>
        <p:spPr>
          <a:xfrm>
            <a:off x="1898904" y="295656"/>
            <a:ext cx="6789420" cy="1135380"/>
          </a:xfrm>
          <a:prstGeom prst="rect">
            <a:avLst/>
          </a:prstGeom>
          <a:blipFill>
            <a:blip r:embed="rId15" cstate="print"/>
            <a:stretch>
              <a:fillRect/>
            </a:stretch>
          </a:blipFill>
        </p:spPr>
        <p:txBody>
          <a:bodyPr wrap="square" lIns="0" tIns="0" rIns="0" bIns="0" rtlCol="0"/>
          <a:lstStyle/>
          <a:p>
            <a:endParaRPr/>
          </a:p>
        </p:txBody>
      </p:sp>
      <p:sp>
        <p:nvSpPr>
          <p:cNvPr id="24" name="object 24"/>
          <p:cNvSpPr txBox="1">
            <a:spLocks noGrp="1"/>
          </p:cNvSpPr>
          <p:nvPr>
            <p:ph type="title" idx="4294967295"/>
          </p:nvPr>
        </p:nvSpPr>
        <p:spPr>
          <a:xfrm>
            <a:off x="0" y="342900"/>
            <a:ext cx="7639050" cy="565150"/>
          </a:xfrm>
          <a:prstGeom prst="rect">
            <a:avLst/>
          </a:prstGeom>
        </p:spPr>
        <p:txBody>
          <a:bodyPr vert="horz" wrap="square" lIns="0" tIns="12065" rIns="0" bIns="0" rtlCol="0" anchor="ctr">
            <a:spAutoFit/>
          </a:bodyPr>
          <a:lstStyle/>
          <a:p>
            <a:pPr marL="12700">
              <a:lnSpc>
                <a:spcPct val="100000"/>
              </a:lnSpc>
              <a:spcBef>
                <a:spcPts val="95"/>
              </a:spcBef>
            </a:pPr>
            <a:r>
              <a:rPr sz="3600" b="1" spc="-35" dirty="0"/>
              <a:t>Trámites </a:t>
            </a:r>
            <a:r>
              <a:rPr sz="3600" b="1" spc="-5" dirty="0"/>
              <a:t>del </a:t>
            </a:r>
            <a:r>
              <a:rPr sz="3600" b="1" spc="-20" dirty="0"/>
              <a:t>Registro </a:t>
            </a:r>
            <a:r>
              <a:rPr sz="3600" b="1" spc="-10" dirty="0"/>
              <a:t>Público</a:t>
            </a:r>
            <a:r>
              <a:rPr sz="3600" b="1" spc="80" dirty="0"/>
              <a:t> </a:t>
            </a:r>
            <a:r>
              <a:rPr sz="3600" b="1" spc="-5" dirty="0"/>
              <a:t>Único</a:t>
            </a:r>
          </a:p>
        </p:txBody>
      </p:sp>
    </p:spTree>
    <p:extLst>
      <p:ext uri="{BB962C8B-B14F-4D97-AF65-F5344CB8AC3E}">
        <p14:creationId xmlns:p14="http://schemas.microsoft.com/office/powerpoint/2010/main" val="166579181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3076955" y="1926335"/>
            <a:ext cx="3407664" cy="30342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806440" y="1626107"/>
            <a:ext cx="3377184" cy="28194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260848" y="1543811"/>
            <a:ext cx="1441703" cy="291388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159508" y="4730497"/>
            <a:ext cx="7968996" cy="1417319"/>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3316351" y="4806822"/>
            <a:ext cx="956944" cy="299720"/>
          </a:xfrm>
          <a:prstGeom prst="rect">
            <a:avLst/>
          </a:prstGeom>
        </p:spPr>
        <p:txBody>
          <a:bodyPr vert="horz" wrap="square" lIns="0" tIns="12700" rIns="0" bIns="0" rtlCol="0">
            <a:spAutoFit/>
          </a:bodyPr>
          <a:lstStyle/>
          <a:p>
            <a:pPr marL="12700">
              <a:spcBef>
                <a:spcPts val="100"/>
              </a:spcBef>
            </a:pPr>
            <a:r>
              <a:rPr spc="-10" dirty="0">
                <a:latin typeface="Calibri"/>
                <a:cs typeface="Calibri"/>
              </a:rPr>
              <a:t>Emisiones</a:t>
            </a:r>
            <a:endParaRPr>
              <a:latin typeface="Calibri"/>
              <a:cs typeface="Calibri"/>
            </a:endParaRPr>
          </a:p>
        </p:txBody>
      </p:sp>
      <p:sp>
        <p:nvSpPr>
          <p:cNvPr id="10" name="object 10"/>
          <p:cNvSpPr txBox="1"/>
          <p:nvPr/>
        </p:nvSpPr>
        <p:spPr>
          <a:xfrm>
            <a:off x="4422775" y="4806822"/>
            <a:ext cx="5224780" cy="299720"/>
          </a:xfrm>
          <a:prstGeom prst="rect">
            <a:avLst/>
          </a:prstGeom>
        </p:spPr>
        <p:txBody>
          <a:bodyPr vert="horz" wrap="square" lIns="0" tIns="12700" rIns="0" bIns="0" rtlCol="0">
            <a:spAutoFit/>
          </a:bodyPr>
          <a:lstStyle/>
          <a:p>
            <a:pPr marL="12700">
              <a:spcBef>
                <a:spcPts val="100"/>
              </a:spcBef>
              <a:tabLst>
                <a:tab pos="1143635" algn="l"/>
                <a:tab pos="2195195" algn="l"/>
                <a:tab pos="2603500" algn="l"/>
                <a:tab pos="4191635" algn="l"/>
              </a:tabLst>
            </a:pPr>
            <a:r>
              <a:rPr spc="-10" dirty="0">
                <a:latin typeface="Calibri"/>
                <a:cs typeface="Calibri"/>
              </a:rPr>
              <a:t>Bursátiles,	</a:t>
            </a:r>
            <a:r>
              <a:rPr spc="-15" dirty="0">
                <a:latin typeface="Calibri"/>
                <a:cs typeface="Calibri"/>
              </a:rPr>
              <a:t>contratos	</a:t>
            </a:r>
            <a:r>
              <a:rPr dirty="0">
                <a:latin typeface="Calibri"/>
                <a:cs typeface="Calibri"/>
              </a:rPr>
              <a:t>de	</a:t>
            </a:r>
            <a:r>
              <a:rPr spc="-10" dirty="0">
                <a:latin typeface="Calibri"/>
                <a:cs typeface="Calibri"/>
              </a:rPr>
              <a:t>Arrendamiento	Financiero,</a:t>
            </a:r>
            <a:endParaRPr>
              <a:latin typeface="Calibri"/>
              <a:cs typeface="Calibri"/>
            </a:endParaRPr>
          </a:p>
        </p:txBody>
      </p:sp>
      <p:sp>
        <p:nvSpPr>
          <p:cNvPr id="11" name="object 11"/>
          <p:cNvSpPr txBox="1"/>
          <p:nvPr/>
        </p:nvSpPr>
        <p:spPr>
          <a:xfrm>
            <a:off x="2316276" y="4806823"/>
            <a:ext cx="967740" cy="574675"/>
          </a:xfrm>
          <a:prstGeom prst="rect">
            <a:avLst/>
          </a:prstGeom>
        </p:spPr>
        <p:txBody>
          <a:bodyPr vert="horz" wrap="square" lIns="0" tIns="12700" rIns="0" bIns="0" rtlCol="0">
            <a:spAutoFit/>
          </a:bodyPr>
          <a:lstStyle/>
          <a:p>
            <a:pPr marL="12700" marR="5080">
              <a:spcBef>
                <a:spcPts val="100"/>
              </a:spcBef>
            </a:pPr>
            <a:r>
              <a:rPr spc="-10" dirty="0">
                <a:latin typeface="Calibri"/>
                <a:cs typeface="Calibri"/>
              </a:rPr>
              <a:t>Créditos,  </a:t>
            </a:r>
            <a:r>
              <a:rPr dirty="0">
                <a:latin typeface="Calibri"/>
                <a:cs typeface="Calibri"/>
              </a:rPr>
              <a:t>Ga</a:t>
            </a:r>
            <a:r>
              <a:rPr spc="-40" dirty="0">
                <a:latin typeface="Calibri"/>
                <a:cs typeface="Calibri"/>
              </a:rPr>
              <a:t>r</a:t>
            </a:r>
            <a:r>
              <a:rPr dirty="0">
                <a:latin typeface="Calibri"/>
                <a:cs typeface="Calibri"/>
              </a:rPr>
              <a:t>a</a:t>
            </a:r>
            <a:r>
              <a:rPr spc="-10" dirty="0">
                <a:latin typeface="Calibri"/>
                <a:cs typeface="Calibri"/>
              </a:rPr>
              <a:t>n</a:t>
            </a:r>
            <a:r>
              <a:rPr dirty="0">
                <a:latin typeface="Calibri"/>
                <a:cs typeface="Calibri"/>
              </a:rPr>
              <a:t>t</a:t>
            </a:r>
            <a:r>
              <a:rPr spc="-10" dirty="0">
                <a:latin typeface="Calibri"/>
                <a:cs typeface="Calibri"/>
              </a:rPr>
              <a:t>í</a:t>
            </a:r>
            <a:r>
              <a:rPr dirty="0">
                <a:latin typeface="Calibri"/>
                <a:cs typeface="Calibri"/>
              </a:rPr>
              <a:t>as,</a:t>
            </a:r>
            <a:endParaRPr>
              <a:latin typeface="Calibri"/>
              <a:cs typeface="Calibri"/>
            </a:endParaRPr>
          </a:p>
        </p:txBody>
      </p:sp>
      <p:sp>
        <p:nvSpPr>
          <p:cNvPr id="12" name="object 12"/>
          <p:cNvSpPr txBox="1"/>
          <p:nvPr/>
        </p:nvSpPr>
        <p:spPr>
          <a:xfrm>
            <a:off x="3439795" y="5081396"/>
            <a:ext cx="6207760" cy="299720"/>
          </a:xfrm>
          <a:prstGeom prst="rect">
            <a:avLst/>
          </a:prstGeom>
        </p:spPr>
        <p:txBody>
          <a:bodyPr vert="horz" wrap="square" lIns="0" tIns="12700" rIns="0" bIns="0" rtlCol="0">
            <a:spAutoFit/>
          </a:bodyPr>
          <a:lstStyle/>
          <a:p>
            <a:pPr marL="12700">
              <a:spcBef>
                <a:spcPts val="100"/>
              </a:spcBef>
              <a:tabLst>
                <a:tab pos="1434465" algn="l"/>
                <a:tab pos="2597150" algn="l"/>
                <a:tab pos="3655060" algn="l"/>
                <a:tab pos="4071620" algn="l"/>
                <a:tab pos="5447665" algn="l"/>
              </a:tabLst>
            </a:pPr>
            <a:r>
              <a:rPr spc="-10" dirty="0">
                <a:latin typeface="Calibri"/>
                <a:cs typeface="Calibri"/>
              </a:rPr>
              <a:t>Instrumentos	Derivados,	</a:t>
            </a:r>
            <a:r>
              <a:rPr spc="-15" dirty="0">
                <a:latin typeface="Calibri"/>
                <a:cs typeface="Calibri"/>
              </a:rPr>
              <a:t>contratos	</a:t>
            </a:r>
            <a:r>
              <a:rPr dirty="0">
                <a:latin typeface="Calibri"/>
                <a:cs typeface="Calibri"/>
              </a:rPr>
              <a:t>de	</a:t>
            </a:r>
            <a:r>
              <a:rPr spc="-5" dirty="0">
                <a:latin typeface="Calibri"/>
                <a:cs typeface="Calibri"/>
              </a:rPr>
              <a:t>Asociaciones	</a:t>
            </a:r>
            <a:r>
              <a:rPr spc="-10" dirty="0">
                <a:latin typeface="Calibri"/>
                <a:cs typeface="Calibri"/>
              </a:rPr>
              <a:t>Público-</a:t>
            </a:r>
            <a:endParaRPr>
              <a:latin typeface="Calibri"/>
              <a:cs typeface="Calibri"/>
            </a:endParaRPr>
          </a:p>
        </p:txBody>
      </p:sp>
      <p:sp>
        <p:nvSpPr>
          <p:cNvPr id="13" name="object 13"/>
          <p:cNvSpPr txBox="1"/>
          <p:nvPr/>
        </p:nvSpPr>
        <p:spPr>
          <a:xfrm>
            <a:off x="2316276" y="5355742"/>
            <a:ext cx="5916930" cy="299720"/>
          </a:xfrm>
          <a:prstGeom prst="rect">
            <a:avLst/>
          </a:prstGeom>
        </p:spPr>
        <p:txBody>
          <a:bodyPr vert="horz" wrap="square" lIns="0" tIns="12700" rIns="0" bIns="0" rtlCol="0">
            <a:spAutoFit/>
          </a:bodyPr>
          <a:lstStyle/>
          <a:p>
            <a:pPr marL="12700">
              <a:spcBef>
                <a:spcPts val="100"/>
              </a:spcBef>
            </a:pPr>
            <a:r>
              <a:rPr spc="-10" dirty="0">
                <a:latin typeface="Calibri"/>
                <a:cs typeface="Calibri"/>
              </a:rPr>
              <a:t>Privadas, operaciones </a:t>
            </a:r>
            <a:r>
              <a:rPr dirty="0">
                <a:latin typeface="Calibri"/>
                <a:cs typeface="Calibri"/>
              </a:rPr>
              <a:t>de </a:t>
            </a:r>
            <a:r>
              <a:rPr spc="-15" dirty="0">
                <a:latin typeface="Calibri"/>
                <a:cs typeface="Calibri"/>
              </a:rPr>
              <a:t>Factoraje </a:t>
            </a:r>
            <a:r>
              <a:rPr spc="-10" dirty="0">
                <a:latin typeface="Calibri"/>
                <a:cs typeface="Calibri"/>
              </a:rPr>
              <a:t>Financiero (Artículo </a:t>
            </a:r>
            <a:r>
              <a:rPr spc="-5" dirty="0">
                <a:latin typeface="Calibri"/>
                <a:cs typeface="Calibri"/>
              </a:rPr>
              <a:t>49</a:t>
            </a:r>
            <a:r>
              <a:rPr spc="215" dirty="0">
                <a:latin typeface="Calibri"/>
                <a:cs typeface="Calibri"/>
              </a:rPr>
              <a:t> </a:t>
            </a:r>
            <a:r>
              <a:rPr spc="-5" dirty="0">
                <a:latin typeface="Calibri"/>
                <a:cs typeface="Calibri"/>
              </a:rPr>
              <a:t>LDF).</a:t>
            </a:r>
            <a:endParaRPr>
              <a:latin typeface="Calibri"/>
              <a:cs typeface="Calibri"/>
            </a:endParaRPr>
          </a:p>
        </p:txBody>
      </p:sp>
      <p:sp>
        <p:nvSpPr>
          <p:cNvPr id="14" name="object 14"/>
          <p:cNvSpPr/>
          <p:nvPr/>
        </p:nvSpPr>
        <p:spPr>
          <a:xfrm>
            <a:off x="1770888" y="283464"/>
            <a:ext cx="7089648" cy="1135379"/>
          </a:xfrm>
          <a:prstGeom prst="rect">
            <a:avLst/>
          </a:prstGeom>
          <a:blipFill>
            <a:blip r:embed="rId8" cstate="print"/>
            <a:stretch>
              <a:fillRect/>
            </a:stretch>
          </a:blipFill>
        </p:spPr>
        <p:txBody>
          <a:bodyPr wrap="square" lIns="0" tIns="0" rIns="0" bIns="0" rtlCol="0"/>
          <a:lstStyle/>
          <a:p>
            <a:endParaRPr/>
          </a:p>
        </p:txBody>
      </p:sp>
      <p:sp>
        <p:nvSpPr>
          <p:cNvPr id="15" name="object 15"/>
          <p:cNvSpPr txBox="1">
            <a:spLocks noGrp="1"/>
          </p:cNvSpPr>
          <p:nvPr>
            <p:ph type="title" idx="4294967295"/>
          </p:nvPr>
        </p:nvSpPr>
        <p:spPr>
          <a:xfrm>
            <a:off x="3797300" y="330200"/>
            <a:ext cx="8394700" cy="566738"/>
          </a:xfrm>
          <a:prstGeom prst="rect">
            <a:avLst/>
          </a:prstGeom>
        </p:spPr>
        <p:txBody>
          <a:bodyPr vert="horz" wrap="square" lIns="0" tIns="12065" rIns="0" bIns="0" rtlCol="0" anchor="ctr">
            <a:spAutoFit/>
          </a:bodyPr>
          <a:lstStyle/>
          <a:p>
            <a:pPr marL="12700">
              <a:lnSpc>
                <a:spcPct val="100000"/>
              </a:lnSpc>
              <a:spcBef>
                <a:spcPts val="95"/>
              </a:spcBef>
            </a:pPr>
            <a:r>
              <a:rPr sz="3600" b="1" spc="-10" dirty="0"/>
              <a:t>Financiamientos </a:t>
            </a:r>
            <a:r>
              <a:rPr sz="3600" b="1" spc="-5" dirty="0"/>
              <a:t>y </a:t>
            </a:r>
            <a:r>
              <a:rPr sz="3600" b="1" spc="-10" dirty="0"/>
              <a:t>Obligaciones </a:t>
            </a:r>
            <a:r>
              <a:rPr sz="3600" b="1" spc="-5" dirty="0"/>
              <a:t>a</a:t>
            </a:r>
            <a:r>
              <a:rPr sz="3600" b="1" spc="75" dirty="0"/>
              <a:t> </a:t>
            </a:r>
            <a:r>
              <a:rPr sz="3600" b="1" spc="-20" dirty="0"/>
              <a:t>Registrar</a:t>
            </a:r>
          </a:p>
        </p:txBody>
      </p:sp>
    </p:spTree>
    <p:extLst>
      <p:ext uri="{BB962C8B-B14F-4D97-AF65-F5344CB8AC3E}">
        <p14:creationId xmlns:p14="http://schemas.microsoft.com/office/powerpoint/2010/main" val="2951010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560700" y="-67891"/>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smtClean="0">
                <a:latin typeface="Arial Narrow" panose="020B0606020202030204" pitchFamily="34" charset="0"/>
                <a:cs typeface="Segoe UI Light" panose="020B0502040204020203" pitchFamily="34" charset="0"/>
              </a:rPr>
              <a:t>MOTIVACIÓN DE LA </a:t>
            </a:r>
            <a:r>
              <a:rPr lang="es-MX" sz="2800" b="1" cap="all" dirty="0" err="1">
                <a:latin typeface="Arial Narrow" panose="020B0606020202030204" pitchFamily="34" charset="0"/>
                <a:cs typeface="Segoe UI Light" panose="020B0502040204020203" pitchFamily="34" charset="0"/>
              </a:rPr>
              <a:t>ldfEFM</a:t>
            </a:r>
            <a:endParaRPr lang="es-MX" sz="2800" b="1" cap="all" dirty="0">
              <a:latin typeface="Arial Narrow" panose="020B0606020202030204" pitchFamily="34" charset="0"/>
              <a:cs typeface="Segoe UI Light" panose="020B0502040204020203" pitchFamily="34" charset="0"/>
            </a:endParaRPr>
          </a:p>
        </p:txBody>
      </p:sp>
      <p:sp>
        <p:nvSpPr>
          <p:cNvPr id="74" name="object 14"/>
          <p:cNvSpPr txBox="1"/>
          <p:nvPr/>
        </p:nvSpPr>
        <p:spPr>
          <a:xfrm>
            <a:off x="36982" y="621614"/>
            <a:ext cx="8926195" cy="69596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91282E"/>
                </a:solidFill>
                <a:latin typeface="Candara"/>
                <a:cs typeface="Candara"/>
              </a:rPr>
              <a:t>Las Entidades Federativas y Municipios con </a:t>
            </a:r>
            <a:r>
              <a:rPr sz="2200" b="1" spc="-10" dirty="0">
                <a:solidFill>
                  <a:srgbClr val="91282E"/>
                </a:solidFill>
                <a:latin typeface="Candara"/>
                <a:cs typeface="Candara"/>
              </a:rPr>
              <a:t>mayor </a:t>
            </a:r>
            <a:r>
              <a:rPr sz="2200" b="1" spc="-5" dirty="0">
                <a:solidFill>
                  <a:srgbClr val="91282E"/>
                </a:solidFill>
                <a:latin typeface="Candara"/>
                <a:cs typeface="Candara"/>
              </a:rPr>
              <a:t>nivel de</a:t>
            </a:r>
            <a:r>
              <a:rPr sz="2200" b="1" spc="15" dirty="0">
                <a:solidFill>
                  <a:srgbClr val="91282E"/>
                </a:solidFill>
                <a:latin typeface="Candara"/>
                <a:cs typeface="Candara"/>
              </a:rPr>
              <a:t> </a:t>
            </a:r>
            <a:r>
              <a:rPr sz="2200" b="1" spc="-5" dirty="0">
                <a:solidFill>
                  <a:srgbClr val="91282E"/>
                </a:solidFill>
                <a:latin typeface="Candara"/>
                <a:cs typeface="Candara"/>
              </a:rPr>
              <a:t>endeudamiento</a:t>
            </a:r>
            <a:endParaRPr sz="2200">
              <a:latin typeface="Candara"/>
              <a:cs typeface="Candara"/>
            </a:endParaRPr>
          </a:p>
          <a:p>
            <a:pPr marL="12700">
              <a:lnSpc>
                <a:spcPct val="100000"/>
              </a:lnSpc>
            </a:pPr>
            <a:r>
              <a:rPr sz="2200" b="1" spc="-5" dirty="0">
                <a:solidFill>
                  <a:srgbClr val="91282E"/>
                </a:solidFill>
                <a:latin typeface="Candara"/>
                <a:cs typeface="Candara"/>
              </a:rPr>
              <a:t>presentan síntomas similares.</a:t>
            </a:r>
            <a:endParaRPr sz="2200">
              <a:latin typeface="Candara"/>
              <a:cs typeface="Candara"/>
            </a:endParaRPr>
          </a:p>
        </p:txBody>
      </p:sp>
      <p:grpSp>
        <p:nvGrpSpPr>
          <p:cNvPr id="75" name="object 15"/>
          <p:cNvGrpSpPr/>
          <p:nvPr/>
        </p:nvGrpSpPr>
        <p:grpSpPr>
          <a:xfrm>
            <a:off x="2825988" y="1408672"/>
            <a:ext cx="2163445" cy="3005455"/>
            <a:chOff x="2825988" y="1408672"/>
            <a:chExt cx="2163445" cy="3005455"/>
          </a:xfrm>
        </p:grpSpPr>
        <p:sp>
          <p:nvSpPr>
            <p:cNvPr id="76" name="object 16"/>
            <p:cNvSpPr/>
            <p:nvPr/>
          </p:nvSpPr>
          <p:spPr>
            <a:xfrm>
              <a:off x="2838688" y="1421372"/>
              <a:ext cx="1770380" cy="1532255"/>
            </a:xfrm>
            <a:custGeom>
              <a:avLst/>
              <a:gdLst/>
              <a:ahLst/>
              <a:cxnLst/>
              <a:rect l="l" t="t" r="r" b="b"/>
              <a:pathLst>
                <a:path w="1770379" h="1532255">
                  <a:moveTo>
                    <a:pt x="785123" y="0"/>
                  </a:moveTo>
                  <a:lnTo>
                    <a:pt x="739235" y="123"/>
                  </a:lnTo>
                  <a:lnTo>
                    <a:pt x="693183" y="3042"/>
                  </a:lnTo>
                  <a:lnTo>
                    <a:pt x="647084" y="8804"/>
                  </a:lnTo>
                  <a:lnTo>
                    <a:pt x="601057" y="17456"/>
                  </a:lnTo>
                  <a:lnTo>
                    <a:pt x="555219" y="29045"/>
                  </a:lnTo>
                  <a:lnTo>
                    <a:pt x="509687" y="43619"/>
                  </a:lnTo>
                  <a:lnTo>
                    <a:pt x="464581" y="61225"/>
                  </a:lnTo>
                  <a:lnTo>
                    <a:pt x="420671" y="81604"/>
                  </a:lnTo>
                  <a:lnTo>
                    <a:pt x="378655" y="104389"/>
                  </a:lnTo>
                  <a:lnTo>
                    <a:pt x="338580" y="129461"/>
                  </a:lnTo>
                  <a:lnTo>
                    <a:pt x="300494" y="156702"/>
                  </a:lnTo>
                  <a:lnTo>
                    <a:pt x="264443" y="185994"/>
                  </a:lnTo>
                  <a:lnTo>
                    <a:pt x="230475" y="217220"/>
                  </a:lnTo>
                  <a:lnTo>
                    <a:pt x="198638" y="250263"/>
                  </a:lnTo>
                  <a:lnTo>
                    <a:pt x="168979" y="285003"/>
                  </a:lnTo>
                  <a:lnTo>
                    <a:pt x="141544" y="321324"/>
                  </a:lnTo>
                  <a:lnTo>
                    <a:pt x="116383" y="359107"/>
                  </a:lnTo>
                  <a:lnTo>
                    <a:pt x="93541" y="398235"/>
                  </a:lnTo>
                  <a:lnTo>
                    <a:pt x="73066" y="438590"/>
                  </a:lnTo>
                  <a:lnTo>
                    <a:pt x="55006" y="480055"/>
                  </a:lnTo>
                  <a:lnTo>
                    <a:pt x="39407" y="522510"/>
                  </a:lnTo>
                  <a:lnTo>
                    <a:pt x="26318" y="565840"/>
                  </a:lnTo>
                  <a:lnTo>
                    <a:pt x="15785" y="609925"/>
                  </a:lnTo>
                  <a:lnTo>
                    <a:pt x="7856" y="654648"/>
                  </a:lnTo>
                  <a:lnTo>
                    <a:pt x="2579" y="699891"/>
                  </a:lnTo>
                  <a:lnTo>
                    <a:pt x="0" y="745537"/>
                  </a:lnTo>
                  <a:lnTo>
                    <a:pt x="166" y="791467"/>
                  </a:lnTo>
                  <a:lnTo>
                    <a:pt x="3126" y="837564"/>
                  </a:lnTo>
                  <a:lnTo>
                    <a:pt x="8927" y="883710"/>
                  </a:lnTo>
                  <a:lnTo>
                    <a:pt x="17616" y="929788"/>
                  </a:lnTo>
                  <a:lnTo>
                    <a:pt x="29240" y="975679"/>
                  </a:lnTo>
                  <a:lnTo>
                    <a:pt x="43846" y="1021265"/>
                  </a:lnTo>
                  <a:lnTo>
                    <a:pt x="61483" y="1066430"/>
                  </a:lnTo>
                  <a:lnTo>
                    <a:pt x="81889" y="1110398"/>
                  </a:lnTo>
                  <a:lnTo>
                    <a:pt x="104696" y="1152472"/>
                  </a:lnTo>
                  <a:lnTo>
                    <a:pt x="129786" y="1192606"/>
                  </a:lnTo>
                  <a:lnTo>
                    <a:pt x="157041" y="1230750"/>
                  </a:lnTo>
                  <a:lnTo>
                    <a:pt x="186343" y="1266859"/>
                  </a:lnTo>
                  <a:lnTo>
                    <a:pt x="217575" y="1300884"/>
                  </a:lnTo>
                  <a:lnTo>
                    <a:pt x="250618" y="1332777"/>
                  </a:lnTo>
                  <a:lnTo>
                    <a:pt x="285355" y="1362493"/>
                  </a:lnTo>
                  <a:lnTo>
                    <a:pt x="321668" y="1389983"/>
                  </a:lnTo>
                  <a:lnTo>
                    <a:pt x="359440" y="1415199"/>
                  </a:lnTo>
                  <a:lnTo>
                    <a:pt x="398552" y="1438095"/>
                  </a:lnTo>
                  <a:lnTo>
                    <a:pt x="438888" y="1458623"/>
                  </a:lnTo>
                  <a:lnTo>
                    <a:pt x="480329" y="1476735"/>
                  </a:lnTo>
                  <a:lnTo>
                    <a:pt x="522757" y="1492384"/>
                  </a:lnTo>
                  <a:lnTo>
                    <a:pt x="566054" y="1505523"/>
                  </a:lnTo>
                  <a:lnTo>
                    <a:pt x="610104" y="1516104"/>
                  </a:lnTo>
                  <a:lnTo>
                    <a:pt x="654788" y="1524079"/>
                  </a:lnTo>
                  <a:lnTo>
                    <a:pt x="699988" y="1529402"/>
                  </a:lnTo>
                  <a:lnTo>
                    <a:pt x="745587" y="1532025"/>
                  </a:lnTo>
                  <a:lnTo>
                    <a:pt x="791467" y="1531901"/>
                  </a:lnTo>
                  <a:lnTo>
                    <a:pt x="837510" y="1528981"/>
                  </a:lnTo>
                  <a:lnTo>
                    <a:pt x="883599" y="1523219"/>
                  </a:lnTo>
                  <a:lnTo>
                    <a:pt x="929615" y="1514567"/>
                  </a:lnTo>
                  <a:lnTo>
                    <a:pt x="975441" y="1502978"/>
                  </a:lnTo>
                  <a:lnTo>
                    <a:pt x="1020960" y="1488404"/>
                  </a:lnTo>
                  <a:lnTo>
                    <a:pt x="1066053" y="1470798"/>
                  </a:lnTo>
                  <a:lnTo>
                    <a:pt x="1770014" y="1170443"/>
                  </a:lnTo>
                  <a:lnTo>
                    <a:pt x="1469278" y="465720"/>
                  </a:lnTo>
                  <a:lnTo>
                    <a:pt x="1448871" y="421737"/>
                  </a:lnTo>
                  <a:lnTo>
                    <a:pt x="1426064" y="379650"/>
                  </a:lnTo>
                  <a:lnTo>
                    <a:pt x="1400974" y="339505"/>
                  </a:lnTo>
                  <a:lnTo>
                    <a:pt x="1373718" y="301349"/>
                  </a:lnTo>
                  <a:lnTo>
                    <a:pt x="1344416" y="265231"/>
                  </a:lnTo>
                  <a:lnTo>
                    <a:pt x="1313184" y="231197"/>
                  </a:lnTo>
                  <a:lnTo>
                    <a:pt x="1280140" y="199294"/>
                  </a:lnTo>
                  <a:lnTo>
                    <a:pt x="1245401" y="169571"/>
                  </a:lnTo>
                  <a:lnTo>
                    <a:pt x="1209087" y="142075"/>
                  </a:lnTo>
                  <a:lnTo>
                    <a:pt x="1171313" y="116853"/>
                  </a:lnTo>
                  <a:lnTo>
                    <a:pt x="1132198" y="93952"/>
                  </a:lnTo>
                  <a:lnTo>
                    <a:pt x="1091860" y="73419"/>
                  </a:lnTo>
                  <a:lnTo>
                    <a:pt x="1050416" y="55303"/>
                  </a:lnTo>
                  <a:lnTo>
                    <a:pt x="1007984" y="39651"/>
                  </a:lnTo>
                  <a:lnTo>
                    <a:pt x="964681" y="26509"/>
                  </a:lnTo>
                  <a:lnTo>
                    <a:pt x="920626" y="15926"/>
                  </a:lnTo>
                  <a:lnTo>
                    <a:pt x="875937" y="7948"/>
                  </a:lnTo>
                  <a:lnTo>
                    <a:pt x="830730" y="2624"/>
                  </a:lnTo>
                  <a:lnTo>
                    <a:pt x="785123" y="0"/>
                  </a:lnTo>
                  <a:close/>
                </a:path>
              </a:pathLst>
            </a:custGeom>
            <a:solidFill>
              <a:srgbClr val="252525"/>
            </a:solidFill>
          </p:spPr>
          <p:txBody>
            <a:bodyPr wrap="square" lIns="0" tIns="0" rIns="0" bIns="0" rtlCol="0"/>
            <a:lstStyle/>
            <a:p>
              <a:endParaRPr/>
            </a:p>
          </p:txBody>
        </p:sp>
        <p:sp>
          <p:nvSpPr>
            <p:cNvPr id="77" name="object 17"/>
            <p:cNvSpPr/>
            <p:nvPr/>
          </p:nvSpPr>
          <p:spPr>
            <a:xfrm>
              <a:off x="2838688" y="1421372"/>
              <a:ext cx="1770380" cy="1532255"/>
            </a:xfrm>
            <a:custGeom>
              <a:avLst/>
              <a:gdLst/>
              <a:ahLst/>
              <a:cxnLst/>
              <a:rect l="l" t="t" r="r" b="b"/>
              <a:pathLst>
                <a:path w="1770379" h="1532255">
                  <a:moveTo>
                    <a:pt x="464581" y="61225"/>
                  </a:moveTo>
                  <a:lnTo>
                    <a:pt x="509687" y="43619"/>
                  </a:lnTo>
                  <a:lnTo>
                    <a:pt x="555219" y="29045"/>
                  </a:lnTo>
                  <a:lnTo>
                    <a:pt x="601057" y="17456"/>
                  </a:lnTo>
                  <a:lnTo>
                    <a:pt x="647084" y="8804"/>
                  </a:lnTo>
                  <a:lnTo>
                    <a:pt x="693183" y="3042"/>
                  </a:lnTo>
                  <a:lnTo>
                    <a:pt x="739235" y="123"/>
                  </a:lnTo>
                  <a:lnTo>
                    <a:pt x="785123" y="0"/>
                  </a:lnTo>
                  <a:lnTo>
                    <a:pt x="830730" y="2624"/>
                  </a:lnTo>
                  <a:lnTo>
                    <a:pt x="875937" y="7948"/>
                  </a:lnTo>
                  <a:lnTo>
                    <a:pt x="920626" y="15926"/>
                  </a:lnTo>
                  <a:lnTo>
                    <a:pt x="964681" y="26509"/>
                  </a:lnTo>
                  <a:lnTo>
                    <a:pt x="1007984" y="39651"/>
                  </a:lnTo>
                  <a:lnTo>
                    <a:pt x="1050416" y="55303"/>
                  </a:lnTo>
                  <a:lnTo>
                    <a:pt x="1091860" y="73419"/>
                  </a:lnTo>
                  <a:lnTo>
                    <a:pt x="1132198" y="93952"/>
                  </a:lnTo>
                  <a:lnTo>
                    <a:pt x="1171313" y="116853"/>
                  </a:lnTo>
                  <a:lnTo>
                    <a:pt x="1209087" y="142075"/>
                  </a:lnTo>
                  <a:lnTo>
                    <a:pt x="1245401" y="169571"/>
                  </a:lnTo>
                  <a:lnTo>
                    <a:pt x="1280140" y="199294"/>
                  </a:lnTo>
                  <a:lnTo>
                    <a:pt x="1313184" y="231197"/>
                  </a:lnTo>
                  <a:lnTo>
                    <a:pt x="1344416" y="265231"/>
                  </a:lnTo>
                  <a:lnTo>
                    <a:pt x="1373718" y="301349"/>
                  </a:lnTo>
                  <a:lnTo>
                    <a:pt x="1400974" y="339505"/>
                  </a:lnTo>
                  <a:lnTo>
                    <a:pt x="1426064" y="379650"/>
                  </a:lnTo>
                  <a:lnTo>
                    <a:pt x="1448871" y="421737"/>
                  </a:lnTo>
                  <a:lnTo>
                    <a:pt x="1469278" y="465720"/>
                  </a:lnTo>
                  <a:lnTo>
                    <a:pt x="1489318" y="512686"/>
                  </a:lnTo>
                  <a:lnTo>
                    <a:pt x="1509359" y="559655"/>
                  </a:lnTo>
                  <a:lnTo>
                    <a:pt x="1529400" y="606628"/>
                  </a:lnTo>
                  <a:lnTo>
                    <a:pt x="1549442" y="653603"/>
                  </a:lnTo>
                  <a:lnTo>
                    <a:pt x="1569485" y="700580"/>
                  </a:lnTo>
                  <a:lnTo>
                    <a:pt x="1589529" y="747560"/>
                  </a:lnTo>
                  <a:lnTo>
                    <a:pt x="1609575" y="794542"/>
                  </a:lnTo>
                  <a:lnTo>
                    <a:pt x="1629622" y="841526"/>
                  </a:lnTo>
                  <a:lnTo>
                    <a:pt x="1649670" y="888511"/>
                  </a:lnTo>
                  <a:lnTo>
                    <a:pt x="1669721" y="935497"/>
                  </a:lnTo>
                  <a:lnTo>
                    <a:pt x="1689774" y="982485"/>
                  </a:lnTo>
                  <a:lnTo>
                    <a:pt x="1709830" y="1029474"/>
                  </a:lnTo>
                  <a:lnTo>
                    <a:pt x="1729888" y="1076463"/>
                  </a:lnTo>
                  <a:lnTo>
                    <a:pt x="1749949" y="1123453"/>
                  </a:lnTo>
                  <a:lnTo>
                    <a:pt x="1770014" y="1170443"/>
                  </a:lnTo>
                  <a:lnTo>
                    <a:pt x="1723076" y="1190459"/>
                  </a:lnTo>
                  <a:lnTo>
                    <a:pt x="1676141" y="1210479"/>
                  </a:lnTo>
                  <a:lnTo>
                    <a:pt x="1629209" y="1230501"/>
                  </a:lnTo>
                  <a:lnTo>
                    <a:pt x="1582279" y="1250526"/>
                  </a:lnTo>
                  <a:lnTo>
                    <a:pt x="1535350" y="1270552"/>
                  </a:lnTo>
                  <a:lnTo>
                    <a:pt x="1488423" y="1290579"/>
                  </a:lnTo>
                  <a:lnTo>
                    <a:pt x="1441496" y="1310606"/>
                  </a:lnTo>
                  <a:lnTo>
                    <a:pt x="1394570" y="1330634"/>
                  </a:lnTo>
                  <a:lnTo>
                    <a:pt x="1347643" y="1350662"/>
                  </a:lnTo>
                  <a:lnTo>
                    <a:pt x="1300716" y="1370689"/>
                  </a:lnTo>
                  <a:lnTo>
                    <a:pt x="1253787" y="1390715"/>
                  </a:lnTo>
                  <a:lnTo>
                    <a:pt x="1206857" y="1410739"/>
                  </a:lnTo>
                  <a:lnTo>
                    <a:pt x="1159925" y="1430761"/>
                  </a:lnTo>
                  <a:lnTo>
                    <a:pt x="1112990" y="1450781"/>
                  </a:lnTo>
                  <a:lnTo>
                    <a:pt x="1066053" y="1470798"/>
                  </a:lnTo>
                  <a:lnTo>
                    <a:pt x="1020960" y="1488404"/>
                  </a:lnTo>
                  <a:lnTo>
                    <a:pt x="975441" y="1502978"/>
                  </a:lnTo>
                  <a:lnTo>
                    <a:pt x="929615" y="1514567"/>
                  </a:lnTo>
                  <a:lnTo>
                    <a:pt x="883599" y="1523219"/>
                  </a:lnTo>
                  <a:lnTo>
                    <a:pt x="837510" y="1528981"/>
                  </a:lnTo>
                  <a:lnTo>
                    <a:pt x="791467" y="1531901"/>
                  </a:lnTo>
                  <a:lnTo>
                    <a:pt x="745587" y="1532025"/>
                  </a:lnTo>
                  <a:lnTo>
                    <a:pt x="699988" y="1529402"/>
                  </a:lnTo>
                  <a:lnTo>
                    <a:pt x="654788" y="1524079"/>
                  </a:lnTo>
                  <a:lnTo>
                    <a:pt x="610104" y="1516104"/>
                  </a:lnTo>
                  <a:lnTo>
                    <a:pt x="566054" y="1505523"/>
                  </a:lnTo>
                  <a:lnTo>
                    <a:pt x="522757" y="1492384"/>
                  </a:lnTo>
                  <a:lnTo>
                    <a:pt x="480329" y="1476735"/>
                  </a:lnTo>
                  <a:lnTo>
                    <a:pt x="438888" y="1458623"/>
                  </a:lnTo>
                  <a:lnTo>
                    <a:pt x="398552" y="1438095"/>
                  </a:lnTo>
                  <a:lnTo>
                    <a:pt x="359440" y="1415199"/>
                  </a:lnTo>
                  <a:lnTo>
                    <a:pt x="321668" y="1389983"/>
                  </a:lnTo>
                  <a:lnTo>
                    <a:pt x="285355" y="1362493"/>
                  </a:lnTo>
                  <a:lnTo>
                    <a:pt x="250618" y="1332777"/>
                  </a:lnTo>
                  <a:lnTo>
                    <a:pt x="217575" y="1300884"/>
                  </a:lnTo>
                  <a:lnTo>
                    <a:pt x="186343" y="1266859"/>
                  </a:lnTo>
                  <a:lnTo>
                    <a:pt x="157041" y="1230750"/>
                  </a:lnTo>
                  <a:lnTo>
                    <a:pt x="129786" y="1192606"/>
                  </a:lnTo>
                  <a:lnTo>
                    <a:pt x="104696" y="1152472"/>
                  </a:lnTo>
                  <a:lnTo>
                    <a:pt x="81889" y="1110398"/>
                  </a:lnTo>
                  <a:lnTo>
                    <a:pt x="61483" y="1066430"/>
                  </a:lnTo>
                  <a:lnTo>
                    <a:pt x="43846" y="1021265"/>
                  </a:lnTo>
                  <a:lnTo>
                    <a:pt x="29240" y="975679"/>
                  </a:lnTo>
                  <a:lnTo>
                    <a:pt x="17616" y="929788"/>
                  </a:lnTo>
                  <a:lnTo>
                    <a:pt x="8927" y="883710"/>
                  </a:lnTo>
                  <a:lnTo>
                    <a:pt x="3126" y="837564"/>
                  </a:lnTo>
                  <a:lnTo>
                    <a:pt x="166" y="791467"/>
                  </a:lnTo>
                  <a:lnTo>
                    <a:pt x="0" y="745537"/>
                  </a:lnTo>
                  <a:lnTo>
                    <a:pt x="2579" y="699891"/>
                  </a:lnTo>
                  <a:lnTo>
                    <a:pt x="7856" y="654648"/>
                  </a:lnTo>
                  <a:lnTo>
                    <a:pt x="15785" y="609925"/>
                  </a:lnTo>
                  <a:lnTo>
                    <a:pt x="26318" y="565840"/>
                  </a:lnTo>
                  <a:lnTo>
                    <a:pt x="39407" y="522510"/>
                  </a:lnTo>
                  <a:lnTo>
                    <a:pt x="55006" y="480055"/>
                  </a:lnTo>
                  <a:lnTo>
                    <a:pt x="73066" y="438590"/>
                  </a:lnTo>
                  <a:lnTo>
                    <a:pt x="93541" y="398235"/>
                  </a:lnTo>
                  <a:lnTo>
                    <a:pt x="116383" y="359107"/>
                  </a:lnTo>
                  <a:lnTo>
                    <a:pt x="141544" y="321324"/>
                  </a:lnTo>
                  <a:lnTo>
                    <a:pt x="168979" y="285003"/>
                  </a:lnTo>
                  <a:lnTo>
                    <a:pt x="198638" y="250263"/>
                  </a:lnTo>
                  <a:lnTo>
                    <a:pt x="230475" y="217220"/>
                  </a:lnTo>
                  <a:lnTo>
                    <a:pt x="264443" y="185994"/>
                  </a:lnTo>
                  <a:lnTo>
                    <a:pt x="300494" y="156702"/>
                  </a:lnTo>
                  <a:lnTo>
                    <a:pt x="338580" y="129461"/>
                  </a:lnTo>
                  <a:lnTo>
                    <a:pt x="378655" y="104389"/>
                  </a:lnTo>
                  <a:lnTo>
                    <a:pt x="420671" y="81604"/>
                  </a:lnTo>
                  <a:lnTo>
                    <a:pt x="464581" y="61225"/>
                  </a:lnTo>
                  <a:close/>
                </a:path>
              </a:pathLst>
            </a:custGeom>
            <a:ln w="25400">
              <a:solidFill>
                <a:srgbClr val="000000"/>
              </a:solidFill>
            </a:ln>
          </p:spPr>
          <p:txBody>
            <a:bodyPr wrap="square" lIns="0" tIns="0" rIns="0" bIns="0" rtlCol="0"/>
            <a:lstStyle/>
            <a:p>
              <a:endParaRPr/>
            </a:p>
          </p:txBody>
        </p:sp>
        <p:sp>
          <p:nvSpPr>
            <p:cNvPr id="78" name="object 18"/>
            <p:cNvSpPr/>
            <p:nvPr/>
          </p:nvSpPr>
          <p:spPr>
            <a:xfrm>
              <a:off x="3445649" y="2633598"/>
              <a:ext cx="1530985" cy="1767839"/>
            </a:xfrm>
            <a:custGeom>
              <a:avLst/>
              <a:gdLst/>
              <a:ahLst/>
              <a:cxnLst/>
              <a:rect l="l" t="t" r="r" b="b"/>
              <a:pathLst>
                <a:path w="1530985" h="1767839">
                  <a:moveTo>
                    <a:pt x="1177150" y="0"/>
                  </a:moveTo>
                  <a:lnTo>
                    <a:pt x="470649" y="294259"/>
                  </a:lnTo>
                  <a:lnTo>
                    <a:pt x="426568" y="314265"/>
                  </a:lnTo>
                  <a:lnTo>
                    <a:pt x="384360" y="336691"/>
                  </a:lnTo>
                  <a:lnTo>
                    <a:pt x="344073" y="361420"/>
                  </a:lnTo>
                  <a:lnTo>
                    <a:pt x="305756" y="388334"/>
                  </a:lnTo>
                  <a:lnTo>
                    <a:pt x="269458" y="417316"/>
                  </a:lnTo>
                  <a:lnTo>
                    <a:pt x="235226" y="448249"/>
                  </a:lnTo>
                  <a:lnTo>
                    <a:pt x="203108" y="481016"/>
                  </a:lnTo>
                  <a:lnTo>
                    <a:pt x="173154" y="515499"/>
                  </a:lnTo>
                  <a:lnTo>
                    <a:pt x="145411" y="551580"/>
                  </a:lnTo>
                  <a:lnTo>
                    <a:pt x="119928" y="589143"/>
                  </a:lnTo>
                  <a:lnTo>
                    <a:pt x="96752" y="628071"/>
                  </a:lnTo>
                  <a:lnTo>
                    <a:pt x="75933" y="668245"/>
                  </a:lnTo>
                  <a:lnTo>
                    <a:pt x="57518" y="709548"/>
                  </a:lnTo>
                  <a:lnTo>
                    <a:pt x="41556" y="751864"/>
                  </a:lnTo>
                  <a:lnTo>
                    <a:pt x="28096" y="795075"/>
                  </a:lnTo>
                  <a:lnTo>
                    <a:pt x="17184" y="839064"/>
                  </a:lnTo>
                  <a:lnTo>
                    <a:pt x="8871" y="883713"/>
                  </a:lnTo>
                  <a:lnTo>
                    <a:pt x="3203" y="928904"/>
                  </a:lnTo>
                  <a:lnTo>
                    <a:pt x="230" y="974522"/>
                  </a:lnTo>
                  <a:lnTo>
                    <a:pt x="0" y="1020448"/>
                  </a:lnTo>
                  <a:lnTo>
                    <a:pt x="2560" y="1066564"/>
                  </a:lnTo>
                  <a:lnTo>
                    <a:pt x="7959" y="1112755"/>
                  </a:lnTo>
                  <a:lnTo>
                    <a:pt x="16246" y="1158902"/>
                  </a:lnTo>
                  <a:lnTo>
                    <a:pt x="27469" y="1204888"/>
                  </a:lnTo>
                  <a:lnTo>
                    <a:pt x="41676" y="1250595"/>
                  </a:lnTo>
                  <a:lnTo>
                    <a:pt x="58915" y="1295908"/>
                  </a:lnTo>
                  <a:lnTo>
                    <a:pt x="78948" y="1340062"/>
                  </a:lnTo>
                  <a:lnTo>
                    <a:pt x="101397" y="1382341"/>
                  </a:lnTo>
                  <a:lnTo>
                    <a:pt x="126144" y="1422698"/>
                  </a:lnTo>
                  <a:lnTo>
                    <a:pt x="153073" y="1461084"/>
                  </a:lnTo>
                  <a:lnTo>
                    <a:pt x="182065" y="1497449"/>
                  </a:lnTo>
                  <a:lnTo>
                    <a:pt x="213004" y="1531747"/>
                  </a:lnTo>
                  <a:lnTo>
                    <a:pt x="245772" y="1563929"/>
                  </a:lnTo>
                  <a:lnTo>
                    <a:pt x="280253" y="1593946"/>
                  </a:lnTo>
                  <a:lnTo>
                    <a:pt x="316329" y="1621749"/>
                  </a:lnTo>
                  <a:lnTo>
                    <a:pt x="353882" y="1647291"/>
                  </a:lnTo>
                  <a:lnTo>
                    <a:pt x="392796" y="1670523"/>
                  </a:lnTo>
                  <a:lnTo>
                    <a:pt x="432954" y="1691397"/>
                  </a:lnTo>
                  <a:lnTo>
                    <a:pt x="474237" y="1709864"/>
                  </a:lnTo>
                  <a:lnTo>
                    <a:pt x="516529" y="1725876"/>
                  </a:lnTo>
                  <a:lnTo>
                    <a:pt x="559713" y="1739384"/>
                  </a:lnTo>
                  <a:lnTo>
                    <a:pt x="603672" y="1750341"/>
                  </a:lnTo>
                  <a:lnTo>
                    <a:pt x="648287" y="1758698"/>
                  </a:lnTo>
                  <a:lnTo>
                    <a:pt x="693443" y="1764405"/>
                  </a:lnTo>
                  <a:lnTo>
                    <a:pt x="739021" y="1767416"/>
                  </a:lnTo>
                  <a:lnTo>
                    <a:pt x="784904" y="1767682"/>
                  </a:lnTo>
                  <a:lnTo>
                    <a:pt x="830976" y="1765153"/>
                  </a:lnTo>
                  <a:lnTo>
                    <a:pt x="877119" y="1759783"/>
                  </a:lnTo>
                  <a:lnTo>
                    <a:pt x="923216" y="1751522"/>
                  </a:lnTo>
                  <a:lnTo>
                    <a:pt x="969149" y="1740322"/>
                  </a:lnTo>
                  <a:lnTo>
                    <a:pt x="1014802" y="1726134"/>
                  </a:lnTo>
                  <a:lnTo>
                    <a:pt x="1060056" y="1708912"/>
                  </a:lnTo>
                  <a:lnTo>
                    <a:pt x="1104151" y="1688920"/>
                  </a:lnTo>
                  <a:lnTo>
                    <a:pt x="1146371" y="1666506"/>
                  </a:lnTo>
                  <a:lnTo>
                    <a:pt x="1186667" y="1641790"/>
                  </a:lnTo>
                  <a:lnTo>
                    <a:pt x="1224991" y="1614886"/>
                  </a:lnTo>
                  <a:lnTo>
                    <a:pt x="1261296" y="1585914"/>
                  </a:lnTo>
                  <a:lnTo>
                    <a:pt x="1295532" y="1554990"/>
                  </a:lnTo>
                  <a:lnTo>
                    <a:pt x="1327652" y="1522232"/>
                  </a:lnTo>
                  <a:lnTo>
                    <a:pt x="1357608" y="1487756"/>
                  </a:lnTo>
                  <a:lnTo>
                    <a:pt x="1385351" y="1451681"/>
                  </a:lnTo>
                  <a:lnTo>
                    <a:pt x="1410833" y="1414124"/>
                  </a:lnTo>
                  <a:lnTo>
                    <a:pt x="1434007" y="1375202"/>
                  </a:lnTo>
                  <a:lnTo>
                    <a:pt x="1454824" y="1335032"/>
                  </a:lnTo>
                  <a:lnTo>
                    <a:pt x="1473235" y="1293733"/>
                  </a:lnTo>
                  <a:lnTo>
                    <a:pt x="1489193" y="1251420"/>
                  </a:lnTo>
                  <a:lnTo>
                    <a:pt x="1502649" y="1208212"/>
                  </a:lnTo>
                  <a:lnTo>
                    <a:pt x="1513556" y="1164226"/>
                  </a:lnTo>
                  <a:lnTo>
                    <a:pt x="1521864" y="1119579"/>
                  </a:lnTo>
                  <a:lnTo>
                    <a:pt x="1527527" y="1074389"/>
                  </a:lnTo>
                  <a:lnTo>
                    <a:pt x="1530496" y="1028773"/>
                  </a:lnTo>
                  <a:lnTo>
                    <a:pt x="1530722" y="982848"/>
                  </a:lnTo>
                  <a:lnTo>
                    <a:pt x="1528157" y="936732"/>
                  </a:lnTo>
                  <a:lnTo>
                    <a:pt x="1522754" y="890542"/>
                  </a:lnTo>
                  <a:lnTo>
                    <a:pt x="1514464" y="844395"/>
                  </a:lnTo>
                  <a:lnTo>
                    <a:pt x="1503238" y="798409"/>
                  </a:lnTo>
                  <a:lnTo>
                    <a:pt x="1489030" y="752702"/>
                  </a:lnTo>
                  <a:lnTo>
                    <a:pt x="1471790" y="707389"/>
                  </a:lnTo>
                  <a:lnTo>
                    <a:pt x="1177150" y="0"/>
                  </a:lnTo>
                  <a:close/>
                </a:path>
              </a:pathLst>
            </a:custGeom>
            <a:solidFill>
              <a:srgbClr val="91282E"/>
            </a:solidFill>
          </p:spPr>
          <p:txBody>
            <a:bodyPr wrap="square" lIns="0" tIns="0" rIns="0" bIns="0" rtlCol="0"/>
            <a:lstStyle/>
            <a:p>
              <a:endParaRPr/>
            </a:p>
          </p:txBody>
        </p:sp>
        <p:sp>
          <p:nvSpPr>
            <p:cNvPr id="79" name="object 19"/>
            <p:cNvSpPr/>
            <p:nvPr/>
          </p:nvSpPr>
          <p:spPr>
            <a:xfrm>
              <a:off x="3445649" y="2633598"/>
              <a:ext cx="1530985" cy="1767839"/>
            </a:xfrm>
            <a:custGeom>
              <a:avLst/>
              <a:gdLst/>
              <a:ahLst/>
              <a:cxnLst/>
              <a:rect l="l" t="t" r="r" b="b"/>
              <a:pathLst>
                <a:path w="1530985" h="1767839">
                  <a:moveTo>
                    <a:pt x="58915" y="1295908"/>
                  </a:moveTo>
                  <a:lnTo>
                    <a:pt x="41676" y="1250595"/>
                  </a:lnTo>
                  <a:lnTo>
                    <a:pt x="27469" y="1204888"/>
                  </a:lnTo>
                  <a:lnTo>
                    <a:pt x="16246" y="1158902"/>
                  </a:lnTo>
                  <a:lnTo>
                    <a:pt x="7959" y="1112755"/>
                  </a:lnTo>
                  <a:lnTo>
                    <a:pt x="2560" y="1066564"/>
                  </a:lnTo>
                  <a:lnTo>
                    <a:pt x="0" y="1020448"/>
                  </a:lnTo>
                  <a:lnTo>
                    <a:pt x="230" y="974522"/>
                  </a:lnTo>
                  <a:lnTo>
                    <a:pt x="3203" y="928904"/>
                  </a:lnTo>
                  <a:lnTo>
                    <a:pt x="8871" y="883713"/>
                  </a:lnTo>
                  <a:lnTo>
                    <a:pt x="17184" y="839064"/>
                  </a:lnTo>
                  <a:lnTo>
                    <a:pt x="28096" y="795075"/>
                  </a:lnTo>
                  <a:lnTo>
                    <a:pt x="41556" y="751864"/>
                  </a:lnTo>
                  <a:lnTo>
                    <a:pt x="57518" y="709548"/>
                  </a:lnTo>
                  <a:lnTo>
                    <a:pt x="75933" y="668245"/>
                  </a:lnTo>
                  <a:lnTo>
                    <a:pt x="96752" y="628071"/>
                  </a:lnTo>
                  <a:lnTo>
                    <a:pt x="119928" y="589143"/>
                  </a:lnTo>
                  <a:lnTo>
                    <a:pt x="145411" y="551580"/>
                  </a:lnTo>
                  <a:lnTo>
                    <a:pt x="173154" y="515499"/>
                  </a:lnTo>
                  <a:lnTo>
                    <a:pt x="203108" y="481016"/>
                  </a:lnTo>
                  <a:lnTo>
                    <a:pt x="235226" y="448249"/>
                  </a:lnTo>
                  <a:lnTo>
                    <a:pt x="269458" y="417316"/>
                  </a:lnTo>
                  <a:lnTo>
                    <a:pt x="305756" y="388334"/>
                  </a:lnTo>
                  <a:lnTo>
                    <a:pt x="344073" y="361420"/>
                  </a:lnTo>
                  <a:lnTo>
                    <a:pt x="384360" y="336691"/>
                  </a:lnTo>
                  <a:lnTo>
                    <a:pt x="426568" y="314265"/>
                  </a:lnTo>
                  <a:lnTo>
                    <a:pt x="470649" y="294259"/>
                  </a:lnTo>
                  <a:lnTo>
                    <a:pt x="517765" y="274650"/>
                  </a:lnTo>
                  <a:lnTo>
                    <a:pt x="564877" y="255041"/>
                  </a:lnTo>
                  <a:lnTo>
                    <a:pt x="611986" y="235431"/>
                  </a:lnTo>
                  <a:lnTo>
                    <a:pt x="659093" y="215821"/>
                  </a:lnTo>
                  <a:lnTo>
                    <a:pt x="706197" y="196210"/>
                  </a:lnTo>
                  <a:lnTo>
                    <a:pt x="753298" y="176598"/>
                  </a:lnTo>
                  <a:lnTo>
                    <a:pt x="800398" y="156984"/>
                  </a:lnTo>
                  <a:lnTo>
                    <a:pt x="847496" y="137369"/>
                  </a:lnTo>
                  <a:lnTo>
                    <a:pt x="894593" y="117752"/>
                  </a:lnTo>
                  <a:lnTo>
                    <a:pt x="941688" y="98133"/>
                  </a:lnTo>
                  <a:lnTo>
                    <a:pt x="988781" y="78512"/>
                  </a:lnTo>
                  <a:lnTo>
                    <a:pt x="1035874" y="58888"/>
                  </a:lnTo>
                  <a:lnTo>
                    <a:pt x="1082967" y="39261"/>
                  </a:lnTo>
                  <a:lnTo>
                    <a:pt x="1130059" y="19632"/>
                  </a:lnTo>
                  <a:lnTo>
                    <a:pt x="1177150" y="0"/>
                  </a:lnTo>
                  <a:lnTo>
                    <a:pt x="1196786" y="47166"/>
                  </a:lnTo>
                  <a:lnTo>
                    <a:pt x="1216425" y="94329"/>
                  </a:lnTo>
                  <a:lnTo>
                    <a:pt x="1236066" y="141490"/>
                  </a:lnTo>
                  <a:lnTo>
                    <a:pt x="1255709" y="188648"/>
                  </a:lnTo>
                  <a:lnTo>
                    <a:pt x="1275354" y="235806"/>
                  </a:lnTo>
                  <a:lnTo>
                    <a:pt x="1295000" y="282962"/>
                  </a:lnTo>
                  <a:lnTo>
                    <a:pt x="1314647" y="330117"/>
                  </a:lnTo>
                  <a:lnTo>
                    <a:pt x="1334294" y="377272"/>
                  </a:lnTo>
                  <a:lnTo>
                    <a:pt x="1353940" y="424427"/>
                  </a:lnTo>
                  <a:lnTo>
                    <a:pt x="1373586" y="471583"/>
                  </a:lnTo>
                  <a:lnTo>
                    <a:pt x="1393231" y="518741"/>
                  </a:lnTo>
                  <a:lnTo>
                    <a:pt x="1412874" y="565899"/>
                  </a:lnTo>
                  <a:lnTo>
                    <a:pt x="1432516" y="613060"/>
                  </a:lnTo>
                  <a:lnTo>
                    <a:pt x="1452154" y="660223"/>
                  </a:lnTo>
                  <a:lnTo>
                    <a:pt x="1471790" y="707389"/>
                  </a:lnTo>
                  <a:lnTo>
                    <a:pt x="1489030" y="752702"/>
                  </a:lnTo>
                  <a:lnTo>
                    <a:pt x="1503238" y="798409"/>
                  </a:lnTo>
                  <a:lnTo>
                    <a:pt x="1514464" y="844395"/>
                  </a:lnTo>
                  <a:lnTo>
                    <a:pt x="1522754" y="890542"/>
                  </a:lnTo>
                  <a:lnTo>
                    <a:pt x="1528157" y="936732"/>
                  </a:lnTo>
                  <a:lnTo>
                    <a:pt x="1530722" y="982848"/>
                  </a:lnTo>
                  <a:lnTo>
                    <a:pt x="1530496" y="1028773"/>
                  </a:lnTo>
                  <a:lnTo>
                    <a:pt x="1527527" y="1074389"/>
                  </a:lnTo>
                  <a:lnTo>
                    <a:pt x="1521864" y="1119579"/>
                  </a:lnTo>
                  <a:lnTo>
                    <a:pt x="1513556" y="1164226"/>
                  </a:lnTo>
                  <a:lnTo>
                    <a:pt x="1502649" y="1208212"/>
                  </a:lnTo>
                  <a:lnTo>
                    <a:pt x="1489193" y="1251420"/>
                  </a:lnTo>
                  <a:lnTo>
                    <a:pt x="1473235" y="1293733"/>
                  </a:lnTo>
                  <a:lnTo>
                    <a:pt x="1454824" y="1335032"/>
                  </a:lnTo>
                  <a:lnTo>
                    <a:pt x="1434007" y="1375202"/>
                  </a:lnTo>
                  <a:lnTo>
                    <a:pt x="1410833" y="1414124"/>
                  </a:lnTo>
                  <a:lnTo>
                    <a:pt x="1385351" y="1451681"/>
                  </a:lnTo>
                  <a:lnTo>
                    <a:pt x="1357608" y="1487756"/>
                  </a:lnTo>
                  <a:lnTo>
                    <a:pt x="1327652" y="1522232"/>
                  </a:lnTo>
                  <a:lnTo>
                    <a:pt x="1295532" y="1554990"/>
                  </a:lnTo>
                  <a:lnTo>
                    <a:pt x="1261296" y="1585914"/>
                  </a:lnTo>
                  <a:lnTo>
                    <a:pt x="1224991" y="1614886"/>
                  </a:lnTo>
                  <a:lnTo>
                    <a:pt x="1186667" y="1641790"/>
                  </a:lnTo>
                  <a:lnTo>
                    <a:pt x="1146371" y="1666506"/>
                  </a:lnTo>
                  <a:lnTo>
                    <a:pt x="1104151" y="1688920"/>
                  </a:lnTo>
                  <a:lnTo>
                    <a:pt x="1060056" y="1708912"/>
                  </a:lnTo>
                  <a:lnTo>
                    <a:pt x="1014802" y="1726134"/>
                  </a:lnTo>
                  <a:lnTo>
                    <a:pt x="969149" y="1740322"/>
                  </a:lnTo>
                  <a:lnTo>
                    <a:pt x="923216" y="1751522"/>
                  </a:lnTo>
                  <a:lnTo>
                    <a:pt x="877119" y="1759783"/>
                  </a:lnTo>
                  <a:lnTo>
                    <a:pt x="830976" y="1765153"/>
                  </a:lnTo>
                  <a:lnTo>
                    <a:pt x="784904" y="1767682"/>
                  </a:lnTo>
                  <a:lnTo>
                    <a:pt x="739021" y="1767416"/>
                  </a:lnTo>
                  <a:lnTo>
                    <a:pt x="693443" y="1764405"/>
                  </a:lnTo>
                  <a:lnTo>
                    <a:pt x="648287" y="1758698"/>
                  </a:lnTo>
                  <a:lnTo>
                    <a:pt x="603672" y="1750341"/>
                  </a:lnTo>
                  <a:lnTo>
                    <a:pt x="559713" y="1739384"/>
                  </a:lnTo>
                  <a:lnTo>
                    <a:pt x="516529" y="1725876"/>
                  </a:lnTo>
                  <a:lnTo>
                    <a:pt x="474237" y="1709864"/>
                  </a:lnTo>
                  <a:lnTo>
                    <a:pt x="432954" y="1691397"/>
                  </a:lnTo>
                  <a:lnTo>
                    <a:pt x="392796" y="1670523"/>
                  </a:lnTo>
                  <a:lnTo>
                    <a:pt x="353882" y="1647291"/>
                  </a:lnTo>
                  <a:lnTo>
                    <a:pt x="316329" y="1621749"/>
                  </a:lnTo>
                  <a:lnTo>
                    <a:pt x="280253" y="1593946"/>
                  </a:lnTo>
                  <a:lnTo>
                    <a:pt x="245772" y="1563929"/>
                  </a:lnTo>
                  <a:lnTo>
                    <a:pt x="213004" y="1531747"/>
                  </a:lnTo>
                  <a:lnTo>
                    <a:pt x="182065" y="1497449"/>
                  </a:lnTo>
                  <a:lnTo>
                    <a:pt x="153073" y="1461084"/>
                  </a:lnTo>
                  <a:lnTo>
                    <a:pt x="126144" y="1422698"/>
                  </a:lnTo>
                  <a:lnTo>
                    <a:pt x="101397" y="1382341"/>
                  </a:lnTo>
                  <a:lnTo>
                    <a:pt x="78948" y="1340062"/>
                  </a:lnTo>
                  <a:lnTo>
                    <a:pt x="58915" y="1295908"/>
                  </a:lnTo>
                </a:path>
              </a:pathLst>
            </a:custGeom>
            <a:ln w="25400">
              <a:solidFill>
                <a:srgbClr val="610000"/>
              </a:solidFill>
            </a:ln>
          </p:spPr>
          <p:txBody>
            <a:bodyPr wrap="square" lIns="0" tIns="0" rIns="0" bIns="0" rtlCol="0"/>
            <a:lstStyle/>
            <a:p>
              <a:endParaRPr/>
            </a:p>
          </p:txBody>
        </p:sp>
      </p:grpSp>
      <p:sp>
        <p:nvSpPr>
          <p:cNvPr id="80" name="object 20"/>
          <p:cNvSpPr txBox="1"/>
          <p:nvPr/>
        </p:nvSpPr>
        <p:spPr>
          <a:xfrm>
            <a:off x="3225800" y="1872487"/>
            <a:ext cx="758825" cy="513080"/>
          </a:xfrm>
          <a:prstGeom prst="rect">
            <a:avLst/>
          </a:prstGeom>
        </p:spPr>
        <p:txBody>
          <a:bodyPr vert="horz" wrap="square" lIns="0" tIns="12065" rIns="0" bIns="0" rtlCol="0">
            <a:spAutoFit/>
          </a:bodyPr>
          <a:lstStyle/>
          <a:p>
            <a:pPr marL="53340" marR="5080" indent="-41275">
              <a:lnSpc>
                <a:spcPct val="100000"/>
              </a:lnSpc>
              <a:spcBef>
                <a:spcPts val="95"/>
              </a:spcBef>
            </a:pPr>
            <a:r>
              <a:rPr sz="1600" spc="-10" dirty="0">
                <a:solidFill>
                  <a:srgbClr val="FFFFFF"/>
                </a:solidFill>
                <a:latin typeface="Candara"/>
                <a:cs typeface="Candara"/>
              </a:rPr>
              <a:t>Ingresos  </a:t>
            </a:r>
            <a:r>
              <a:rPr sz="1600" spc="-5" dirty="0">
                <a:solidFill>
                  <a:srgbClr val="FFFFFF"/>
                </a:solidFill>
                <a:latin typeface="Candara"/>
                <a:cs typeface="Candara"/>
              </a:rPr>
              <a:t>Propios</a:t>
            </a:r>
            <a:endParaRPr sz="1600">
              <a:latin typeface="Candara"/>
              <a:cs typeface="Candara"/>
            </a:endParaRPr>
          </a:p>
        </p:txBody>
      </p:sp>
      <p:grpSp>
        <p:nvGrpSpPr>
          <p:cNvPr id="81" name="object 21"/>
          <p:cNvGrpSpPr/>
          <p:nvPr/>
        </p:nvGrpSpPr>
        <p:grpSpPr>
          <a:xfrm>
            <a:off x="4355719" y="1545107"/>
            <a:ext cx="1837689" cy="1682114"/>
            <a:chOff x="4355719" y="1545107"/>
            <a:chExt cx="1837689" cy="1682114"/>
          </a:xfrm>
        </p:grpSpPr>
        <p:sp>
          <p:nvSpPr>
            <p:cNvPr id="82" name="object 22"/>
            <p:cNvSpPr/>
            <p:nvPr/>
          </p:nvSpPr>
          <p:spPr>
            <a:xfrm>
              <a:off x="4368419" y="1557807"/>
              <a:ext cx="1812289" cy="1656714"/>
            </a:xfrm>
            <a:custGeom>
              <a:avLst/>
              <a:gdLst/>
              <a:ahLst/>
              <a:cxnLst/>
              <a:rect l="l" t="t" r="r" b="b"/>
              <a:pathLst>
                <a:path w="1812289" h="1656714">
                  <a:moveTo>
                    <a:pt x="968866" y="0"/>
                  </a:moveTo>
                  <a:lnTo>
                    <a:pt x="923973" y="2260"/>
                  </a:lnTo>
                  <a:lnTo>
                    <a:pt x="879156" y="7377"/>
                  </a:lnTo>
                  <a:lnTo>
                    <a:pt x="834523" y="15398"/>
                  </a:lnTo>
                  <a:lnTo>
                    <a:pt x="790184" y="26373"/>
                  </a:lnTo>
                  <a:lnTo>
                    <a:pt x="746246" y="40349"/>
                  </a:lnTo>
                  <a:lnTo>
                    <a:pt x="702817" y="57378"/>
                  </a:lnTo>
                  <a:lnTo>
                    <a:pt x="0" y="360019"/>
                  </a:lnTo>
                  <a:lnTo>
                    <a:pt x="331850" y="1130782"/>
                  </a:lnTo>
                  <a:lnTo>
                    <a:pt x="353347" y="1177184"/>
                  </a:lnTo>
                  <a:lnTo>
                    <a:pt x="377040" y="1221759"/>
                  </a:lnTo>
                  <a:lnTo>
                    <a:pt x="402822" y="1264457"/>
                  </a:lnTo>
                  <a:lnTo>
                    <a:pt x="430584" y="1305229"/>
                  </a:lnTo>
                  <a:lnTo>
                    <a:pt x="460217" y="1344026"/>
                  </a:lnTo>
                  <a:lnTo>
                    <a:pt x="491614" y="1380800"/>
                  </a:lnTo>
                  <a:lnTo>
                    <a:pt x="524667" y="1415501"/>
                  </a:lnTo>
                  <a:lnTo>
                    <a:pt x="559266" y="1448080"/>
                  </a:lnTo>
                  <a:lnTo>
                    <a:pt x="595305" y="1478489"/>
                  </a:lnTo>
                  <a:lnTo>
                    <a:pt x="632674" y="1506678"/>
                  </a:lnTo>
                  <a:lnTo>
                    <a:pt x="671266" y="1532599"/>
                  </a:lnTo>
                  <a:lnTo>
                    <a:pt x="710971" y="1556203"/>
                  </a:lnTo>
                  <a:lnTo>
                    <a:pt x="751683" y="1577440"/>
                  </a:lnTo>
                  <a:lnTo>
                    <a:pt x="793292" y="1596262"/>
                  </a:lnTo>
                  <a:lnTo>
                    <a:pt x="835690" y="1612620"/>
                  </a:lnTo>
                  <a:lnTo>
                    <a:pt x="878770" y="1626465"/>
                  </a:lnTo>
                  <a:lnTo>
                    <a:pt x="922423" y="1637748"/>
                  </a:lnTo>
                  <a:lnTo>
                    <a:pt x="966540" y="1646421"/>
                  </a:lnTo>
                  <a:lnTo>
                    <a:pt x="1011014" y="1652433"/>
                  </a:lnTo>
                  <a:lnTo>
                    <a:pt x="1055736" y="1655736"/>
                  </a:lnTo>
                  <a:lnTo>
                    <a:pt x="1100598" y="1656282"/>
                  </a:lnTo>
                  <a:lnTo>
                    <a:pt x="1145491" y="1654021"/>
                  </a:lnTo>
                  <a:lnTo>
                    <a:pt x="1190308" y="1648904"/>
                  </a:lnTo>
                  <a:lnTo>
                    <a:pt x="1234941" y="1640883"/>
                  </a:lnTo>
                  <a:lnTo>
                    <a:pt x="1279280" y="1629909"/>
                  </a:lnTo>
                  <a:lnTo>
                    <a:pt x="1323218" y="1615932"/>
                  </a:lnTo>
                  <a:lnTo>
                    <a:pt x="1366646" y="1598904"/>
                  </a:lnTo>
                  <a:lnTo>
                    <a:pt x="1408850" y="1579049"/>
                  </a:lnTo>
                  <a:lnTo>
                    <a:pt x="1449188" y="1556727"/>
                  </a:lnTo>
                  <a:lnTo>
                    <a:pt x="1487620" y="1532052"/>
                  </a:lnTo>
                  <a:lnTo>
                    <a:pt x="1524110" y="1505135"/>
                  </a:lnTo>
                  <a:lnTo>
                    <a:pt x="1558616" y="1476088"/>
                  </a:lnTo>
                  <a:lnTo>
                    <a:pt x="1591102" y="1445023"/>
                  </a:lnTo>
                  <a:lnTo>
                    <a:pt x="1621527" y="1412054"/>
                  </a:lnTo>
                  <a:lnTo>
                    <a:pt x="1649853" y="1377292"/>
                  </a:lnTo>
                  <a:lnTo>
                    <a:pt x="1676042" y="1340849"/>
                  </a:lnTo>
                  <a:lnTo>
                    <a:pt x="1700054" y="1302838"/>
                  </a:lnTo>
                  <a:lnTo>
                    <a:pt x="1721851" y="1263371"/>
                  </a:lnTo>
                  <a:lnTo>
                    <a:pt x="1741393" y="1222561"/>
                  </a:lnTo>
                  <a:lnTo>
                    <a:pt x="1758642" y="1180519"/>
                  </a:lnTo>
                  <a:lnTo>
                    <a:pt x="1773560" y="1137357"/>
                  </a:lnTo>
                  <a:lnTo>
                    <a:pt x="1786106" y="1093189"/>
                  </a:lnTo>
                  <a:lnTo>
                    <a:pt x="1796243" y="1048127"/>
                  </a:lnTo>
                  <a:lnTo>
                    <a:pt x="1803932" y="1002282"/>
                  </a:lnTo>
                  <a:lnTo>
                    <a:pt x="1809133" y="955766"/>
                  </a:lnTo>
                  <a:lnTo>
                    <a:pt x="1811809" y="908693"/>
                  </a:lnTo>
                  <a:lnTo>
                    <a:pt x="1811919" y="861175"/>
                  </a:lnTo>
                  <a:lnTo>
                    <a:pt x="1809426" y="813323"/>
                  </a:lnTo>
                  <a:lnTo>
                    <a:pt x="1804290" y="765250"/>
                  </a:lnTo>
                  <a:lnTo>
                    <a:pt x="1796473" y="717068"/>
                  </a:lnTo>
                  <a:lnTo>
                    <a:pt x="1785935" y="668890"/>
                  </a:lnTo>
                  <a:lnTo>
                    <a:pt x="1772639" y="620828"/>
                  </a:lnTo>
                  <a:lnTo>
                    <a:pt x="1756545" y="572994"/>
                  </a:lnTo>
                  <a:lnTo>
                    <a:pt x="1737614" y="525500"/>
                  </a:lnTo>
                  <a:lnTo>
                    <a:pt x="1716117" y="479097"/>
                  </a:lnTo>
                  <a:lnTo>
                    <a:pt x="1692424" y="434522"/>
                  </a:lnTo>
                  <a:lnTo>
                    <a:pt x="1666642" y="391824"/>
                  </a:lnTo>
                  <a:lnTo>
                    <a:pt x="1638880" y="351052"/>
                  </a:lnTo>
                  <a:lnTo>
                    <a:pt x="1609247" y="312255"/>
                  </a:lnTo>
                  <a:lnTo>
                    <a:pt x="1577850" y="275481"/>
                  </a:lnTo>
                  <a:lnTo>
                    <a:pt x="1544797" y="240781"/>
                  </a:lnTo>
                  <a:lnTo>
                    <a:pt x="1510198" y="208201"/>
                  </a:lnTo>
                  <a:lnTo>
                    <a:pt x="1474159" y="177793"/>
                  </a:lnTo>
                  <a:lnTo>
                    <a:pt x="1436790" y="149603"/>
                  </a:lnTo>
                  <a:lnTo>
                    <a:pt x="1398198" y="123682"/>
                  </a:lnTo>
                  <a:lnTo>
                    <a:pt x="1358493" y="100079"/>
                  </a:lnTo>
                  <a:lnTo>
                    <a:pt x="1317781" y="78841"/>
                  </a:lnTo>
                  <a:lnTo>
                    <a:pt x="1276172" y="60019"/>
                  </a:lnTo>
                  <a:lnTo>
                    <a:pt x="1233774" y="43661"/>
                  </a:lnTo>
                  <a:lnTo>
                    <a:pt x="1190694" y="29816"/>
                  </a:lnTo>
                  <a:lnTo>
                    <a:pt x="1147041" y="18533"/>
                  </a:lnTo>
                  <a:lnTo>
                    <a:pt x="1102924" y="9861"/>
                  </a:lnTo>
                  <a:lnTo>
                    <a:pt x="1058450" y="3849"/>
                  </a:lnTo>
                  <a:lnTo>
                    <a:pt x="1013728" y="545"/>
                  </a:lnTo>
                  <a:lnTo>
                    <a:pt x="968866" y="0"/>
                  </a:lnTo>
                  <a:close/>
                </a:path>
              </a:pathLst>
            </a:custGeom>
            <a:solidFill>
              <a:srgbClr val="3B623B"/>
            </a:solidFill>
          </p:spPr>
          <p:txBody>
            <a:bodyPr wrap="square" lIns="0" tIns="0" rIns="0" bIns="0" rtlCol="0"/>
            <a:lstStyle/>
            <a:p>
              <a:endParaRPr/>
            </a:p>
          </p:txBody>
        </p:sp>
        <p:sp>
          <p:nvSpPr>
            <p:cNvPr id="83" name="object 23"/>
            <p:cNvSpPr/>
            <p:nvPr/>
          </p:nvSpPr>
          <p:spPr>
            <a:xfrm>
              <a:off x="4368419" y="1557807"/>
              <a:ext cx="1812289" cy="1656714"/>
            </a:xfrm>
            <a:custGeom>
              <a:avLst/>
              <a:gdLst/>
              <a:ahLst/>
              <a:cxnLst/>
              <a:rect l="l" t="t" r="r" b="b"/>
              <a:pathLst>
                <a:path w="1812289" h="1656714">
                  <a:moveTo>
                    <a:pt x="1366646" y="1598904"/>
                  </a:moveTo>
                  <a:lnTo>
                    <a:pt x="1323218" y="1615932"/>
                  </a:lnTo>
                  <a:lnTo>
                    <a:pt x="1279280" y="1629909"/>
                  </a:lnTo>
                  <a:lnTo>
                    <a:pt x="1234941" y="1640883"/>
                  </a:lnTo>
                  <a:lnTo>
                    <a:pt x="1190308" y="1648904"/>
                  </a:lnTo>
                  <a:lnTo>
                    <a:pt x="1145491" y="1654021"/>
                  </a:lnTo>
                  <a:lnTo>
                    <a:pt x="1100598" y="1656282"/>
                  </a:lnTo>
                  <a:lnTo>
                    <a:pt x="1055736" y="1655736"/>
                  </a:lnTo>
                  <a:lnTo>
                    <a:pt x="1011014" y="1652433"/>
                  </a:lnTo>
                  <a:lnTo>
                    <a:pt x="966540" y="1646421"/>
                  </a:lnTo>
                  <a:lnTo>
                    <a:pt x="922423" y="1637748"/>
                  </a:lnTo>
                  <a:lnTo>
                    <a:pt x="878770" y="1626465"/>
                  </a:lnTo>
                  <a:lnTo>
                    <a:pt x="835690" y="1612620"/>
                  </a:lnTo>
                  <a:lnTo>
                    <a:pt x="793292" y="1596262"/>
                  </a:lnTo>
                  <a:lnTo>
                    <a:pt x="751683" y="1577440"/>
                  </a:lnTo>
                  <a:lnTo>
                    <a:pt x="710971" y="1556203"/>
                  </a:lnTo>
                  <a:lnTo>
                    <a:pt x="671266" y="1532599"/>
                  </a:lnTo>
                  <a:lnTo>
                    <a:pt x="632674" y="1506678"/>
                  </a:lnTo>
                  <a:lnTo>
                    <a:pt x="595305" y="1478489"/>
                  </a:lnTo>
                  <a:lnTo>
                    <a:pt x="559266" y="1448080"/>
                  </a:lnTo>
                  <a:lnTo>
                    <a:pt x="524667" y="1415501"/>
                  </a:lnTo>
                  <a:lnTo>
                    <a:pt x="491614" y="1380800"/>
                  </a:lnTo>
                  <a:lnTo>
                    <a:pt x="460217" y="1344026"/>
                  </a:lnTo>
                  <a:lnTo>
                    <a:pt x="430584" y="1305229"/>
                  </a:lnTo>
                  <a:lnTo>
                    <a:pt x="402822" y="1264457"/>
                  </a:lnTo>
                  <a:lnTo>
                    <a:pt x="377040" y="1221759"/>
                  </a:lnTo>
                  <a:lnTo>
                    <a:pt x="353347" y="1177184"/>
                  </a:lnTo>
                  <a:lnTo>
                    <a:pt x="331850" y="1130782"/>
                  </a:lnTo>
                  <a:lnTo>
                    <a:pt x="312330" y="1085443"/>
                  </a:lnTo>
                  <a:lnTo>
                    <a:pt x="292809" y="1040104"/>
                  </a:lnTo>
                  <a:lnTo>
                    <a:pt x="19520" y="405358"/>
                  </a:lnTo>
                  <a:lnTo>
                    <a:pt x="0" y="360019"/>
                  </a:lnTo>
                  <a:lnTo>
                    <a:pt x="46862" y="339851"/>
                  </a:lnTo>
                  <a:lnTo>
                    <a:pt x="93725" y="319683"/>
                  </a:lnTo>
                  <a:lnTo>
                    <a:pt x="140587" y="299515"/>
                  </a:lnTo>
                  <a:lnTo>
                    <a:pt x="187449" y="279346"/>
                  </a:lnTo>
                  <a:lnTo>
                    <a:pt x="234310" y="259176"/>
                  </a:lnTo>
                  <a:lnTo>
                    <a:pt x="281169" y="239005"/>
                  </a:lnTo>
                  <a:lnTo>
                    <a:pt x="328028" y="218833"/>
                  </a:lnTo>
                  <a:lnTo>
                    <a:pt x="374884" y="198659"/>
                  </a:lnTo>
                  <a:lnTo>
                    <a:pt x="421739" y="178483"/>
                  </a:lnTo>
                  <a:lnTo>
                    <a:pt x="468592" y="158305"/>
                  </a:lnTo>
                  <a:lnTo>
                    <a:pt x="515442" y="138125"/>
                  </a:lnTo>
                  <a:lnTo>
                    <a:pt x="562290" y="117942"/>
                  </a:lnTo>
                  <a:lnTo>
                    <a:pt x="609136" y="97757"/>
                  </a:lnTo>
                  <a:lnTo>
                    <a:pt x="655978" y="77569"/>
                  </a:lnTo>
                  <a:lnTo>
                    <a:pt x="702817" y="57378"/>
                  </a:lnTo>
                  <a:lnTo>
                    <a:pt x="746246" y="40349"/>
                  </a:lnTo>
                  <a:lnTo>
                    <a:pt x="790184" y="26373"/>
                  </a:lnTo>
                  <a:lnTo>
                    <a:pt x="834523" y="15398"/>
                  </a:lnTo>
                  <a:lnTo>
                    <a:pt x="879156" y="7377"/>
                  </a:lnTo>
                  <a:lnTo>
                    <a:pt x="923973" y="2260"/>
                  </a:lnTo>
                  <a:lnTo>
                    <a:pt x="968866" y="0"/>
                  </a:lnTo>
                  <a:lnTo>
                    <a:pt x="1013728" y="545"/>
                  </a:lnTo>
                  <a:lnTo>
                    <a:pt x="1058450" y="3849"/>
                  </a:lnTo>
                  <a:lnTo>
                    <a:pt x="1102924" y="9861"/>
                  </a:lnTo>
                  <a:lnTo>
                    <a:pt x="1147041" y="18533"/>
                  </a:lnTo>
                  <a:lnTo>
                    <a:pt x="1190694" y="29816"/>
                  </a:lnTo>
                  <a:lnTo>
                    <a:pt x="1233774" y="43661"/>
                  </a:lnTo>
                  <a:lnTo>
                    <a:pt x="1276172" y="60019"/>
                  </a:lnTo>
                  <a:lnTo>
                    <a:pt x="1317781" y="78841"/>
                  </a:lnTo>
                  <a:lnTo>
                    <a:pt x="1358493" y="100079"/>
                  </a:lnTo>
                  <a:lnTo>
                    <a:pt x="1398198" y="123682"/>
                  </a:lnTo>
                  <a:lnTo>
                    <a:pt x="1436790" y="149603"/>
                  </a:lnTo>
                  <a:lnTo>
                    <a:pt x="1474159" y="177793"/>
                  </a:lnTo>
                  <a:lnTo>
                    <a:pt x="1510198" y="208201"/>
                  </a:lnTo>
                  <a:lnTo>
                    <a:pt x="1544797" y="240781"/>
                  </a:lnTo>
                  <a:lnTo>
                    <a:pt x="1577850" y="275481"/>
                  </a:lnTo>
                  <a:lnTo>
                    <a:pt x="1609247" y="312255"/>
                  </a:lnTo>
                  <a:lnTo>
                    <a:pt x="1638880" y="351052"/>
                  </a:lnTo>
                  <a:lnTo>
                    <a:pt x="1666642" y="391824"/>
                  </a:lnTo>
                  <a:lnTo>
                    <a:pt x="1692424" y="434522"/>
                  </a:lnTo>
                  <a:lnTo>
                    <a:pt x="1716117" y="479097"/>
                  </a:lnTo>
                  <a:lnTo>
                    <a:pt x="1737614" y="525500"/>
                  </a:lnTo>
                  <a:lnTo>
                    <a:pt x="1756545" y="572994"/>
                  </a:lnTo>
                  <a:lnTo>
                    <a:pt x="1772639" y="620828"/>
                  </a:lnTo>
                  <a:lnTo>
                    <a:pt x="1785935" y="668890"/>
                  </a:lnTo>
                  <a:lnTo>
                    <a:pt x="1796473" y="717068"/>
                  </a:lnTo>
                  <a:lnTo>
                    <a:pt x="1804290" y="765250"/>
                  </a:lnTo>
                  <a:lnTo>
                    <a:pt x="1809426" y="813323"/>
                  </a:lnTo>
                  <a:lnTo>
                    <a:pt x="1811919" y="861175"/>
                  </a:lnTo>
                  <a:lnTo>
                    <a:pt x="1811809" y="908693"/>
                  </a:lnTo>
                  <a:lnTo>
                    <a:pt x="1809133" y="955766"/>
                  </a:lnTo>
                  <a:lnTo>
                    <a:pt x="1803932" y="1002282"/>
                  </a:lnTo>
                  <a:lnTo>
                    <a:pt x="1796243" y="1048127"/>
                  </a:lnTo>
                  <a:lnTo>
                    <a:pt x="1786106" y="1093189"/>
                  </a:lnTo>
                  <a:lnTo>
                    <a:pt x="1773560" y="1137357"/>
                  </a:lnTo>
                  <a:lnTo>
                    <a:pt x="1758642" y="1180519"/>
                  </a:lnTo>
                  <a:lnTo>
                    <a:pt x="1741393" y="1222561"/>
                  </a:lnTo>
                  <a:lnTo>
                    <a:pt x="1721851" y="1263371"/>
                  </a:lnTo>
                  <a:lnTo>
                    <a:pt x="1700054" y="1302838"/>
                  </a:lnTo>
                  <a:lnTo>
                    <a:pt x="1676042" y="1340849"/>
                  </a:lnTo>
                  <a:lnTo>
                    <a:pt x="1649853" y="1377292"/>
                  </a:lnTo>
                  <a:lnTo>
                    <a:pt x="1621527" y="1412054"/>
                  </a:lnTo>
                  <a:lnTo>
                    <a:pt x="1591102" y="1445023"/>
                  </a:lnTo>
                  <a:lnTo>
                    <a:pt x="1558616" y="1476088"/>
                  </a:lnTo>
                  <a:lnTo>
                    <a:pt x="1524110" y="1505135"/>
                  </a:lnTo>
                  <a:lnTo>
                    <a:pt x="1487620" y="1532052"/>
                  </a:lnTo>
                  <a:lnTo>
                    <a:pt x="1449188" y="1556727"/>
                  </a:lnTo>
                  <a:lnTo>
                    <a:pt x="1408850" y="1579049"/>
                  </a:lnTo>
                  <a:lnTo>
                    <a:pt x="1366646" y="1598904"/>
                  </a:lnTo>
                  <a:close/>
                </a:path>
              </a:pathLst>
            </a:custGeom>
            <a:ln w="25400">
              <a:solidFill>
                <a:srgbClr val="004B00"/>
              </a:solidFill>
            </a:ln>
          </p:spPr>
          <p:txBody>
            <a:bodyPr wrap="square" lIns="0" tIns="0" rIns="0" bIns="0" rtlCol="0"/>
            <a:lstStyle/>
            <a:p>
              <a:endParaRPr/>
            </a:p>
          </p:txBody>
        </p:sp>
      </p:grpSp>
      <p:sp>
        <p:nvSpPr>
          <p:cNvPr id="84" name="object 24"/>
          <p:cNvSpPr txBox="1"/>
          <p:nvPr/>
        </p:nvSpPr>
        <p:spPr>
          <a:xfrm>
            <a:off x="4729098" y="2054732"/>
            <a:ext cx="1278255" cy="756920"/>
          </a:xfrm>
          <a:prstGeom prst="rect">
            <a:avLst/>
          </a:prstGeom>
        </p:spPr>
        <p:txBody>
          <a:bodyPr vert="horz" wrap="square" lIns="0" tIns="12065" rIns="0" bIns="0" rtlCol="0">
            <a:spAutoFit/>
          </a:bodyPr>
          <a:lstStyle/>
          <a:p>
            <a:pPr marL="12700" marR="5080" algn="ctr">
              <a:lnSpc>
                <a:spcPct val="100000"/>
              </a:lnSpc>
              <a:spcBef>
                <a:spcPts val="95"/>
              </a:spcBef>
            </a:pPr>
            <a:r>
              <a:rPr sz="1600" spc="-10" dirty="0">
                <a:solidFill>
                  <a:srgbClr val="FFFFFF"/>
                </a:solidFill>
                <a:latin typeface="Candara"/>
                <a:cs typeface="Candara"/>
              </a:rPr>
              <a:t>Aumento </a:t>
            </a:r>
            <a:r>
              <a:rPr sz="1600" spc="-5" dirty="0">
                <a:solidFill>
                  <a:srgbClr val="FFFFFF"/>
                </a:solidFill>
                <a:latin typeface="Candara"/>
                <a:cs typeface="Candara"/>
              </a:rPr>
              <a:t>de</a:t>
            </a:r>
            <a:r>
              <a:rPr sz="1600" spc="-30" dirty="0">
                <a:solidFill>
                  <a:srgbClr val="FFFFFF"/>
                </a:solidFill>
                <a:latin typeface="Candara"/>
                <a:cs typeface="Candara"/>
              </a:rPr>
              <a:t> </a:t>
            </a:r>
            <a:r>
              <a:rPr sz="1600" spc="-5" dirty="0">
                <a:solidFill>
                  <a:srgbClr val="FFFFFF"/>
                </a:solidFill>
                <a:latin typeface="Candara"/>
                <a:cs typeface="Candara"/>
              </a:rPr>
              <a:t>la  </a:t>
            </a:r>
            <a:r>
              <a:rPr sz="1600" spc="-10" dirty="0">
                <a:solidFill>
                  <a:srgbClr val="FFFFFF"/>
                </a:solidFill>
                <a:latin typeface="Candara"/>
                <a:cs typeface="Candara"/>
              </a:rPr>
              <a:t>Deuda </a:t>
            </a:r>
            <a:r>
              <a:rPr sz="1600" spc="-5" dirty="0">
                <a:solidFill>
                  <a:srgbClr val="FFFFFF"/>
                </a:solidFill>
                <a:latin typeface="Candara"/>
                <a:cs typeface="Candara"/>
              </a:rPr>
              <a:t>y  Pasivos</a:t>
            </a:r>
            <a:endParaRPr sz="1600">
              <a:latin typeface="Candara"/>
              <a:cs typeface="Candara"/>
            </a:endParaRPr>
          </a:p>
        </p:txBody>
      </p:sp>
      <p:sp>
        <p:nvSpPr>
          <p:cNvPr id="85" name="object 25"/>
          <p:cNvSpPr txBox="1"/>
          <p:nvPr/>
        </p:nvSpPr>
        <p:spPr>
          <a:xfrm>
            <a:off x="3455923" y="3529329"/>
            <a:ext cx="151130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Candara"/>
                <a:cs typeface="Candara"/>
              </a:rPr>
              <a:t>Finanzas</a:t>
            </a:r>
            <a:r>
              <a:rPr sz="1600" spc="-40" dirty="0">
                <a:solidFill>
                  <a:srgbClr val="FFFFFF"/>
                </a:solidFill>
                <a:latin typeface="Candara"/>
                <a:cs typeface="Candara"/>
              </a:rPr>
              <a:t> </a:t>
            </a:r>
            <a:r>
              <a:rPr sz="1600" spc="-5" dirty="0">
                <a:solidFill>
                  <a:srgbClr val="FFFFFF"/>
                </a:solidFill>
                <a:latin typeface="Candara"/>
                <a:cs typeface="Candara"/>
              </a:rPr>
              <a:t>Públicas</a:t>
            </a:r>
            <a:endParaRPr sz="1600">
              <a:latin typeface="Candara"/>
              <a:cs typeface="Candara"/>
            </a:endParaRPr>
          </a:p>
        </p:txBody>
      </p:sp>
      <p:sp>
        <p:nvSpPr>
          <p:cNvPr id="86" name="object 26"/>
          <p:cNvSpPr txBox="1"/>
          <p:nvPr/>
        </p:nvSpPr>
        <p:spPr>
          <a:xfrm>
            <a:off x="378358" y="2518994"/>
            <a:ext cx="2315210" cy="391795"/>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ndara"/>
                <a:cs typeface="Candara"/>
              </a:rPr>
              <a:t>nacional ascendió </a:t>
            </a:r>
            <a:r>
              <a:rPr sz="1200" dirty="0">
                <a:latin typeface="Candara"/>
                <a:cs typeface="Candara"/>
              </a:rPr>
              <a:t>a 10% </a:t>
            </a:r>
            <a:r>
              <a:rPr sz="1200" spc="-5" dirty="0">
                <a:latin typeface="Candara"/>
                <a:cs typeface="Candara"/>
              </a:rPr>
              <a:t>respecto</a:t>
            </a:r>
            <a:r>
              <a:rPr sz="1200" spc="-30" dirty="0">
                <a:latin typeface="Candara"/>
                <a:cs typeface="Candara"/>
              </a:rPr>
              <a:t> </a:t>
            </a:r>
            <a:r>
              <a:rPr sz="1200" spc="-5" dirty="0">
                <a:latin typeface="Candara"/>
                <a:cs typeface="Candara"/>
              </a:rPr>
              <a:t>de</a:t>
            </a:r>
            <a:endParaRPr sz="1200">
              <a:latin typeface="Candara"/>
              <a:cs typeface="Candara"/>
            </a:endParaRPr>
          </a:p>
          <a:p>
            <a:pPr marL="12700">
              <a:lnSpc>
                <a:spcPct val="100000"/>
              </a:lnSpc>
            </a:pPr>
            <a:r>
              <a:rPr sz="1200" dirty="0">
                <a:latin typeface="Candara"/>
                <a:cs typeface="Candara"/>
              </a:rPr>
              <a:t>los </a:t>
            </a:r>
            <a:r>
              <a:rPr sz="1200" spc="-5" dirty="0">
                <a:latin typeface="Candara"/>
                <a:cs typeface="Candara"/>
              </a:rPr>
              <a:t>ingresos</a:t>
            </a:r>
            <a:r>
              <a:rPr sz="1200" spc="5" dirty="0">
                <a:latin typeface="Candara"/>
                <a:cs typeface="Candara"/>
              </a:rPr>
              <a:t> </a:t>
            </a:r>
            <a:r>
              <a:rPr sz="1200" spc="-5" dirty="0">
                <a:latin typeface="Candara"/>
                <a:cs typeface="Candara"/>
              </a:rPr>
              <a:t>totales.</a:t>
            </a:r>
            <a:endParaRPr sz="1200">
              <a:latin typeface="Candara"/>
              <a:cs typeface="Candara"/>
            </a:endParaRPr>
          </a:p>
        </p:txBody>
      </p:sp>
      <p:sp>
        <p:nvSpPr>
          <p:cNvPr id="87" name="object 27"/>
          <p:cNvSpPr txBox="1"/>
          <p:nvPr/>
        </p:nvSpPr>
        <p:spPr>
          <a:xfrm>
            <a:off x="378358" y="3067939"/>
            <a:ext cx="2353945"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ndara"/>
                <a:cs typeface="Candara"/>
              </a:rPr>
              <a:t>En </a:t>
            </a:r>
            <a:r>
              <a:rPr sz="1200" spc="-5" dirty="0">
                <a:latin typeface="Candara"/>
                <a:cs typeface="Candara"/>
              </a:rPr>
              <a:t>el </a:t>
            </a:r>
            <a:r>
              <a:rPr sz="1200" dirty="0">
                <a:latin typeface="Candara"/>
                <a:cs typeface="Candara"/>
              </a:rPr>
              <a:t>caso </a:t>
            </a:r>
            <a:r>
              <a:rPr sz="1200" spc="-5" dirty="0">
                <a:latin typeface="Candara"/>
                <a:cs typeface="Candara"/>
              </a:rPr>
              <a:t>de </a:t>
            </a:r>
            <a:r>
              <a:rPr sz="1200" dirty="0">
                <a:latin typeface="Candara"/>
                <a:cs typeface="Candara"/>
              </a:rPr>
              <a:t>algunos </a:t>
            </a:r>
            <a:r>
              <a:rPr sz="1200" spc="-5" dirty="0">
                <a:latin typeface="Candara"/>
                <a:cs typeface="Candara"/>
              </a:rPr>
              <a:t>estados,</a:t>
            </a:r>
            <a:r>
              <a:rPr sz="1200" spc="-75" dirty="0">
                <a:latin typeface="Candara"/>
                <a:cs typeface="Candara"/>
              </a:rPr>
              <a:t> </a:t>
            </a:r>
            <a:r>
              <a:rPr sz="1200" spc="-5" dirty="0">
                <a:latin typeface="Candara"/>
                <a:cs typeface="Candara"/>
              </a:rPr>
              <a:t>dicho  promedio </a:t>
            </a:r>
            <a:r>
              <a:rPr sz="1200" dirty="0">
                <a:latin typeface="Candara"/>
                <a:cs typeface="Candara"/>
              </a:rPr>
              <a:t>oscila </a:t>
            </a:r>
            <a:r>
              <a:rPr sz="1200" spc="-5" dirty="0">
                <a:latin typeface="Candara"/>
                <a:cs typeface="Candara"/>
              </a:rPr>
              <a:t>entre 4% </a:t>
            </a:r>
            <a:r>
              <a:rPr sz="1200" dirty="0">
                <a:latin typeface="Candara"/>
                <a:cs typeface="Candara"/>
              </a:rPr>
              <a:t>y </a:t>
            </a:r>
            <a:r>
              <a:rPr sz="1200" spc="-5" dirty="0">
                <a:latin typeface="Candara"/>
                <a:cs typeface="Candara"/>
              </a:rPr>
              <a:t>el</a:t>
            </a:r>
            <a:r>
              <a:rPr sz="1200" spc="-25" dirty="0">
                <a:latin typeface="Candara"/>
                <a:cs typeface="Candara"/>
              </a:rPr>
              <a:t> </a:t>
            </a:r>
            <a:r>
              <a:rPr sz="1200" spc="-5" dirty="0">
                <a:latin typeface="Candara"/>
                <a:cs typeface="Candara"/>
              </a:rPr>
              <a:t>8%.</a:t>
            </a:r>
            <a:endParaRPr sz="1200">
              <a:latin typeface="Candara"/>
              <a:cs typeface="Candara"/>
            </a:endParaRPr>
          </a:p>
        </p:txBody>
      </p:sp>
      <p:sp>
        <p:nvSpPr>
          <p:cNvPr id="88" name="object 28"/>
          <p:cNvSpPr txBox="1"/>
          <p:nvPr/>
        </p:nvSpPr>
        <p:spPr>
          <a:xfrm>
            <a:off x="116535" y="2310130"/>
            <a:ext cx="2244090" cy="239395"/>
          </a:xfrm>
          <a:prstGeom prst="rect">
            <a:avLst/>
          </a:prstGeom>
        </p:spPr>
        <p:txBody>
          <a:bodyPr vert="horz" wrap="square" lIns="0" tIns="13335" rIns="0" bIns="0" rtlCol="0">
            <a:spAutoFit/>
          </a:bodyPr>
          <a:lstStyle/>
          <a:p>
            <a:pPr marL="12700">
              <a:lnSpc>
                <a:spcPct val="100000"/>
              </a:lnSpc>
              <a:spcBef>
                <a:spcPts val="105"/>
              </a:spcBef>
            </a:pPr>
            <a:r>
              <a:rPr sz="2100" b="1" spc="44" baseline="3968" dirty="0">
                <a:solidFill>
                  <a:srgbClr val="252525"/>
                </a:solidFill>
                <a:latin typeface="Cambria Math"/>
                <a:cs typeface="Cambria Math"/>
              </a:rPr>
              <a:t>⦿ </a:t>
            </a:r>
            <a:r>
              <a:rPr sz="1200" spc="-5" dirty="0">
                <a:latin typeface="Candara"/>
                <a:cs typeface="Candara"/>
              </a:rPr>
              <a:t>Para el cierre </a:t>
            </a:r>
            <a:r>
              <a:rPr sz="1200" dirty="0">
                <a:latin typeface="Candara"/>
                <a:cs typeface="Candara"/>
              </a:rPr>
              <a:t>2015 </a:t>
            </a:r>
            <a:r>
              <a:rPr sz="1200" spc="-5" dirty="0">
                <a:latin typeface="Candara"/>
                <a:cs typeface="Candara"/>
              </a:rPr>
              <a:t>el</a:t>
            </a:r>
            <a:r>
              <a:rPr sz="1200" spc="-25" dirty="0">
                <a:latin typeface="Candara"/>
                <a:cs typeface="Candara"/>
              </a:rPr>
              <a:t> </a:t>
            </a:r>
            <a:r>
              <a:rPr sz="1200" spc="-5" dirty="0">
                <a:latin typeface="Candara"/>
                <a:cs typeface="Candara"/>
              </a:rPr>
              <a:t>promedio</a:t>
            </a:r>
            <a:endParaRPr sz="1200">
              <a:latin typeface="Candara"/>
              <a:cs typeface="Candara"/>
            </a:endParaRPr>
          </a:p>
        </p:txBody>
      </p:sp>
      <p:sp>
        <p:nvSpPr>
          <p:cNvPr id="89" name="object 29"/>
          <p:cNvSpPr txBox="1"/>
          <p:nvPr/>
        </p:nvSpPr>
        <p:spPr>
          <a:xfrm>
            <a:off x="111048" y="3015183"/>
            <a:ext cx="203200" cy="240029"/>
          </a:xfrm>
          <a:prstGeom prst="rect">
            <a:avLst/>
          </a:prstGeom>
        </p:spPr>
        <p:txBody>
          <a:bodyPr vert="horz" wrap="square" lIns="0" tIns="13335" rIns="0" bIns="0" rtlCol="0">
            <a:spAutoFit/>
          </a:bodyPr>
          <a:lstStyle/>
          <a:p>
            <a:pPr marL="12700">
              <a:lnSpc>
                <a:spcPct val="100000"/>
              </a:lnSpc>
              <a:spcBef>
                <a:spcPts val="105"/>
              </a:spcBef>
            </a:pPr>
            <a:r>
              <a:rPr sz="1400" b="1" spc="30" dirty="0">
                <a:solidFill>
                  <a:srgbClr val="252525"/>
                </a:solidFill>
                <a:latin typeface="Cambria Math"/>
                <a:cs typeface="Cambria Math"/>
              </a:rPr>
              <a:t>⦿</a:t>
            </a:r>
            <a:endParaRPr sz="1400">
              <a:latin typeface="Cambria Math"/>
              <a:cs typeface="Cambria Math"/>
            </a:endParaRPr>
          </a:p>
        </p:txBody>
      </p:sp>
      <p:sp>
        <p:nvSpPr>
          <p:cNvPr id="90" name="object 30"/>
          <p:cNvSpPr/>
          <p:nvPr/>
        </p:nvSpPr>
        <p:spPr>
          <a:xfrm>
            <a:off x="213893" y="1782572"/>
            <a:ext cx="2231390" cy="279400"/>
          </a:xfrm>
          <a:custGeom>
            <a:avLst/>
            <a:gdLst/>
            <a:ahLst/>
            <a:cxnLst/>
            <a:rect l="l" t="t" r="r" b="b"/>
            <a:pathLst>
              <a:path w="2231390" h="279400">
                <a:moveTo>
                  <a:pt x="2221585" y="279400"/>
                </a:moveTo>
                <a:lnTo>
                  <a:pt x="2221585" y="4317"/>
                </a:lnTo>
              </a:path>
              <a:path w="2231390" h="279400">
                <a:moveTo>
                  <a:pt x="0" y="4317"/>
                </a:moveTo>
                <a:lnTo>
                  <a:pt x="2230983" y="0"/>
                </a:lnTo>
              </a:path>
              <a:path w="2231390" h="279400">
                <a:moveTo>
                  <a:pt x="0" y="279400"/>
                </a:moveTo>
                <a:lnTo>
                  <a:pt x="0" y="4317"/>
                </a:lnTo>
              </a:path>
            </a:pathLst>
          </a:custGeom>
          <a:ln w="9525">
            <a:solidFill>
              <a:srgbClr val="252525"/>
            </a:solidFill>
            <a:prstDash val="sysDot"/>
          </a:ln>
        </p:spPr>
        <p:txBody>
          <a:bodyPr wrap="square" lIns="0" tIns="0" rIns="0" bIns="0" rtlCol="0"/>
          <a:lstStyle/>
          <a:p>
            <a:endParaRPr/>
          </a:p>
        </p:txBody>
      </p:sp>
      <p:sp>
        <p:nvSpPr>
          <p:cNvPr id="91" name="object 31"/>
          <p:cNvSpPr txBox="1"/>
          <p:nvPr/>
        </p:nvSpPr>
        <p:spPr>
          <a:xfrm>
            <a:off x="387502" y="1830705"/>
            <a:ext cx="2418715" cy="239395"/>
          </a:xfrm>
          <a:prstGeom prst="rect">
            <a:avLst/>
          </a:prstGeom>
        </p:spPr>
        <p:txBody>
          <a:bodyPr vert="horz" wrap="square" lIns="0" tIns="13335" rIns="0" bIns="0" rtlCol="0">
            <a:spAutoFit/>
          </a:bodyPr>
          <a:lstStyle/>
          <a:p>
            <a:pPr marL="12700">
              <a:lnSpc>
                <a:spcPct val="100000"/>
              </a:lnSpc>
              <a:spcBef>
                <a:spcPts val="105"/>
              </a:spcBef>
              <a:tabLst>
                <a:tab pos="2034539" algn="l"/>
                <a:tab pos="2405380" algn="l"/>
              </a:tabLst>
            </a:pPr>
            <a:r>
              <a:rPr sz="1400" b="1" spc="-5" dirty="0">
                <a:latin typeface="Candara"/>
                <a:cs typeface="Candara"/>
              </a:rPr>
              <a:t>Débil Recaudación</a:t>
            </a:r>
            <a:r>
              <a:rPr sz="1400" b="1" spc="-55" dirty="0">
                <a:latin typeface="Candara"/>
                <a:cs typeface="Candara"/>
              </a:rPr>
              <a:t> </a:t>
            </a:r>
            <a:r>
              <a:rPr sz="1400" b="1" spc="-5" dirty="0">
                <a:latin typeface="Candara"/>
                <a:cs typeface="Candara"/>
              </a:rPr>
              <a:t>Local	</a:t>
            </a:r>
            <a:r>
              <a:rPr sz="1400" b="1" u="dash" spc="-5" dirty="0">
                <a:uFill>
                  <a:solidFill>
                    <a:srgbClr val="252525"/>
                  </a:solidFill>
                </a:uFill>
                <a:latin typeface="Candara"/>
                <a:cs typeface="Candara"/>
              </a:rPr>
              <a:t> 	</a:t>
            </a:r>
            <a:endParaRPr sz="1400">
              <a:latin typeface="Candara"/>
              <a:cs typeface="Candara"/>
            </a:endParaRPr>
          </a:p>
        </p:txBody>
      </p:sp>
      <p:sp>
        <p:nvSpPr>
          <p:cNvPr id="92" name="object 32"/>
          <p:cNvSpPr txBox="1"/>
          <p:nvPr/>
        </p:nvSpPr>
        <p:spPr>
          <a:xfrm>
            <a:off x="6577965" y="2084578"/>
            <a:ext cx="2331720"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3B623B"/>
                </a:solidFill>
                <a:latin typeface="Candara"/>
                <a:cs typeface="Candara"/>
              </a:rPr>
              <a:t>administraciones generar proyectos  de</a:t>
            </a:r>
            <a:r>
              <a:rPr sz="1200" spc="-10" dirty="0">
                <a:solidFill>
                  <a:srgbClr val="3B623B"/>
                </a:solidFill>
                <a:latin typeface="Candara"/>
                <a:cs typeface="Candara"/>
              </a:rPr>
              <a:t> </a:t>
            </a:r>
            <a:r>
              <a:rPr sz="1200" spc="-5" dirty="0">
                <a:solidFill>
                  <a:srgbClr val="3B623B"/>
                </a:solidFill>
                <a:latin typeface="Candara"/>
                <a:cs typeface="Candara"/>
              </a:rPr>
              <a:t>inversión.</a:t>
            </a:r>
            <a:endParaRPr sz="1200">
              <a:latin typeface="Candara"/>
              <a:cs typeface="Candara"/>
            </a:endParaRPr>
          </a:p>
        </p:txBody>
      </p:sp>
      <p:sp>
        <p:nvSpPr>
          <p:cNvPr id="93" name="object 33"/>
          <p:cNvSpPr txBox="1"/>
          <p:nvPr/>
        </p:nvSpPr>
        <p:spPr>
          <a:xfrm>
            <a:off x="6577965" y="2816097"/>
            <a:ext cx="2361565" cy="57404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3B623B"/>
                </a:solidFill>
                <a:latin typeface="Candara"/>
                <a:cs typeface="Candara"/>
              </a:rPr>
              <a:t>Obligaciones de </a:t>
            </a:r>
            <a:r>
              <a:rPr sz="1200" dirty="0">
                <a:solidFill>
                  <a:srgbClr val="3B623B"/>
                </a:solidFill>
                <a:latin typeface="Candara"/>
                <a:cs typeface="Candara"/>
              </a:rPr>
              <a:t>pago se </a:t>
            </a:r>
            <a:r>
              <a:rPr sz="1200" spc="-5" dirty="0">
                <a:solidFill>
                  <a:srgbClr val="3B623B"/>
                </a:solidFill>
                <a:latin typeface="Candara"/>
                <a:cs typeface="Candara"/>
              </a:rPr>
              <a:t>convierten  en </a:t>
            </a:r>
            <a:r>
              <a:rPr sz="1200" dirty="0">
                <a:solidFill>
                  <a:srgbClr val="3B623B"/>
                </a:solidFill>
                <a:latin typeface="Candara"/>
                <a:cs typeface="Candara"/>
              </a:rPr>
              <a:t>una </a:t>
            </a:r>
            <a:r>
              <a:rPr sz="1200" spc="-5" dirty="0">
                <a:solidFill>
                  <a:srgbClr val="3B623B"/>
                </a:solidFill>
                <a:latin typeface="Candara"/>
                <a:cs typeface="Candara"/>
              </a:rPr>
              <a:t>herramienta importante para  alcanzar </a:t>
            </a:r>
            <a:r>
              <a:rPr sz="1200" dirty="0">
                <a:solidFill>
                  <a:srgbClr val="3B623B"/>
                </a:solidFill>
                <a:latin typeface="Candara"/>
                <a:cs typeface="Candara"/>
              </a:rPr>
              <a:t>los objetivos </a:t>
            </a:r>
            <a:r>
              <a:rPr sz="1200" spc="-5" dirty="0">
                <a:solidFill>
                  <a:srgbClr val="3B623B"/>
                </a:solidFill>
                <a:latin typeface="Candara"/>
                <a:cs typeface="Candara"/>
              </a:rPr>
              <a:t>de</a:t>
            </a:r>
            <a:r>
              <a:rPr sz="1200" spc="-35" dirty="0">
                <a:solidFill>
                  <a:srgbClr val="3B623B"/>
                </a:solidFill>
                <a:latin typeface="Candara"/>
                <a:cs typeface="Candara"/>
              </a:rPr>
              <a:t> </a:t>
            </a:r>
            <a:r>
              <a:rPr sz="1200" spc="-5" dirty="0">
                <a:solidFill>
                  <a:srgbClr val="3B623B"/>
                </a:solidFill>
                <a:latin typeface="Candara"/>
                <a:cs typeface="Candara"/>
              </a:rPr>
              <a:t>inversión.</a:t>
            </a:r>
            <a:endParaRPr sz="1200">
              <a:latin typeface="Candara"/>
              <a:cs typeface="Candara"/>
            </a:endParaRPr>
          </a:p>
        </p:txBody>
      </p:sp>
      <p:sp>
        <p:nvSpPr>
          <p:cNvPr id="94" name="object 34"/>
          <p:cNvSpPr txBox="1"/>
          <p:nvPr/>
        </p:nvSpPr>
        <p:spPr>
          <a:xfrm>
            <a:off x="6577965" y="3730879"/>
            <a:ext cx="1647189"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3B623B"/>
                </a:solidFill>
                <a:latin typeface="Candara"/>
                <a:cs typeface="Candara"/>
              </a:rPr>
              <a:t>crediticias, derivado de </a:t>
            </a:r>
            <a:r>
              <a:rPr sz="1200" dirty="0">
                <a:solidFill>
                  <a:srgbClr val="3B623B"/>
                </a:solidFill>
                <a:latin typeface="Candara"/>
                <a:cs typeface="Candara"/>
              </a:rPr>
              <a:t>la  </a:t>
            </a:r>
            <a:r>
              <a:rPr sz="1200" spc="-5" dirty="0">
                <a:solidFill>
                  <a:srgbClr val="3B623B"/>
                </a:solidFill>
                <a:latin typeface="Candara"/>
                <a:cs typeface="Candara"/>
              </a:rPr>
              <a:t>incremento de </a:t>
            </a:r>
            <a:r>
              <a:rPr sz="1200" dirty="0">
                <a:solidFill>
                  <a:srgbClr val="3B623B"/>
                </a:solidFill>
                <a:latin typeface="Candara"/>
                <a:cs typeface="Candara"/>
              </a:rPr>
              <a:t>la</a:t>
            </a:r>
            <a:r>
              <a:rPr sz="1200" spc="-15" dirty="0">
                <a:solidFill>
                  <a:srgbClr val="3B623B"/>
                </a:solidFill>
                <a:latin typeface="Candara"/>
                <a:cs typeface="Candara"/>
              </a:rPr>
              <a:t> </a:t>
            </a:r>
            <a:r>
              <a:rPr sz="1200" spc="-5" dirty="0">
                <a:solidFill>
                  <a:srgbClr val="3B623B"/>
                </a:solidFill>
                <a:latin typeface="Candara"/>
                <a:cs typeface="Candara"/>
              </a:rPr>
              <a:t>deuda.</a:t>
            </a:r>
            <a:endParaRPr sz="1200">
              <a:latin typeface="Candara"/>
              <a:cs typeface="Candara"/>
            </a:endParaRPr>
          </a:p>
        </p:txBody>
      </p:sp>
      <p:grpSp>
        <p:nvGrpSpPr>
          <p:cNvPr id="95" name="object 35"/>
          <p:cNvGrpSpPr/>
          <p:nvPr/>
        </p:nvGrpSpPr>
        <p:grpSpPr>
          <a:xfrm>
            <a:off x="1341437" y="1540827"/>
            <a:ext cx="5101590" cy="2877820"/>
            <a:chOff x="1341437" y="1540827"/>
            <a:chExt cx="5101590" cy="2877820"/>
          </a:xfrm>
        </p:grpSpPr>
        <p:sp>
          <p:nvSpPr>
            <p:cNvPr id="96" name="object 36"/>
            <p:cNvSpPr/>
            <p:nvPr/>
          </p:nvSpPr>
          <p:spPr>
            <a:xfrm>
              <a:off x="1346200" y="4413376"/>
              <a:ext cx="2444115" cy="0"/>
            </a:xfrm>
            <a:custGeom>
              <a:avLst/>
              <a:gdLst/>
              <a:ahLst/>
              <a:cxnLst/>
              <a:rect l="l" t="t" r="r" b="b"/>
              <a:pathLst>
                <a:path w="2444115">
                  <a:moveTo>
                    <a:pt x="0" y="0"/>
                  </a:moveTo>
                  <a:lnTo>
                    <a:pt x="2443734" y="0"/>
                  </a:lnTo>
                </a:path>
              </a:pathLst>
            </a:custGeom>
            <a:ln w="9525">
              <a:solidFill>
                <a:srgbClr val="91282E"/>
              </a:solidFill>
              <a:prstDash val="sysDot"/>
            </a:ln>
          </p:spPr>
          <p:txBody>
            <a:bodyPr wrap="square" lIns="0" tIns="0" rIns="0" bIns="0" rtlCol="0"/>
            <a:lstStyle/>
            <a:p>
              <a:endParaRPr/>
            </a:p>
          </p:txBody>
        </p:sp>
        <p:sp>
          <p:nvSpPr>
            <p:cNvPr id="97" name="object 37"/>
            <p:cNvSpPr/>
            <p:nvPr/>
          </p:nvSpPr>
          <p:spPr>
            <a:xfrm>
              <a:off x="5494401" y="1545589"/>
              <a:ext cx="943610" cy="2758440"/>
            </a:xfrm>
            <a:custGeom>
              <a:avLst/>
              <a:gdLst/>
              <a:ahLst/>
              <a:cxnLst/>
              <a:rect l="l" t="t" r="r" b="b"/>
              <a:pathLst>
                <a:path w="943610" h="2758440">
                  <a:moveTo>
                    <a:pt x="0" y="1751330"/>
                  </a:moveTo>
                  <a:lnTo>
                    <a:pt x="0" y="2758313"/>
                  </a:lnTo>
                </a:path>
                <a:path w="943610" h="2758440">
                  <a:moveTo>
                    <a:pt x="927100" y="2758313"/>
                  </a:moveTo>
                  <a:lnTo>
                    <a:pt x="0" y="2758313"/>
                  </a:lnTo>
                </a:path>
                <a:path w="943610" h="2758440">
                  <a:moveTo>
                    <a:pt x="943483" y="0"/>
                  </a:moveTo>
                  <a:lnTo>
                    <a:pt x="940181" y="2758313"/>
                  </a:lnTo>
                </a:path>
              </a:pathLst>
            </a:custGeom>
            <a:ln w="9525">
              <a:solidFill>
                <a:srgbClr val="3B623B"/>
              </a:solidFill>
              <a:prstDash val="sysDot"/>
            </a:ln>
          </p:spPr>
          <p:txBody>
            <a:bodyPr wrap="square" lIns="0" tIns="0" rIns="0" bIns="0" rtlCol="0"/>
            <a:lstStyle/>
            <a:p>
              <a:endParaRPr/>
            </a:p>
          </p:txBody>
        </p:sp>
      </p:grpSp>
      <p:sp>
        <p:nvSpPr>
          <p:cNvPr id="98" name="object 38"/>
          <p:cNvSpPr txBox="1"/>
          <p:nvPr/>
        </p:nvSpPr>
        <p:spPr>
          <a:xfrm>
            <a:off x="6306565" y="1875231"/>
            <a:ext cx="1694180" cy="240029"/>
          </a:xfrm>
          <a:prstGeom prst="rect">
            <a:avLst/>
          </a:prstGeom>
        </p:spPr>
        <p:txBody>
          <a:bodyPr vert="horz" wrap="square" lIns="0" tIns="13335" rIns="0" bIns="0" rtlCol="0">
            <a:spAutoFit/>
          </a:bodyPr>
          <a:lstStyle/>
          <a:p>
            <a:pPr marL="38100">
              <a:lnSpc>
                <a:spcPct val="100000"/>
              </a:lnSpc>
              <a:spcBef>
                <a:spcPts val="105"/>
              </a:spcBef>
            </a:pPr>
            <a:r>
              <a:rPr sz="2100" b="1" spc="44" baseline="-7936" dirty="0">
                <a:solidFill>
                  <a:srgbClr val="3B623B"/>
                </a:solidFill>
                <a:latin typeface="Cambria Math"/>
                <a:cs typeface="Cambria Math"/>
              </a:rPr>
              <a:t>⦿ </a:t>
            </a:r>
            <a:r>
              <a:rPr sz="1200" dirty="0">
                <a:solidFill>
                  <a:srgbClr val="3B623B"/>
                </a:solidFill>
                <a:latin typeface="Candara"/>
                <a:cs typeface="Candara"/>
              </a:rPr>
              <a:t>El gasto </a:t>
            </a:r>
            <a:r>
              <a:rPr sz="1200" spc="-5" dirty="0">
                <a:solidFill>
                  <a:srgbClr val="3B623B"/>
                </a:solidFill>
                <a:latin typeface="Candara"/>
                <a:cs typeface="Candara"/>
              </a:rPr>
              <a:t>dificulta </a:t>
            </a:r>
            <a:r>
              <a:rPr sz="1200" dirty="0">
                <a:solidFill>
                  <a:srgbClr val="3B623B"/>
                </a:solidFill>
                <a:latin typeface="Candara"/>
                <a:cs typeface="Candara"/>
              </a:rPr>
              <a:t>a</a:t>
            </a:r>
            <a:r>
              <a:rPr sz="1200" spc="130" dirty="0">
                <a:solidFill>
                  <a:srgbClr val="3B623B"/>
                </a:solidFill>
                <a:latin typeface="Candara"/>
                <a:cs typeface="Candara"/>
              </a:rPr>
              <a:t> </a:t>
            </a:r>
            <a:r>
              <a:rPr sz="1200" dirty="0">
                <a:solidFill>
                  <a:srgbClr val="3B623B"/>
                </a:solidFill>
                <a:latin typeface="Candara"/>
                <a:cs typeface="Candara"/>
              </a:rPr>
              <a:t>las</a:t>
            </a:r>
            <a:endParaRPr sz="1200">
              <a:latin typeface="Candara"/>
              <a:cs typeface="Candara"/>
            </a:endParaRPr>
          </a:p>
        </p:txBody>
      </p:sp>
      <p:sp>
        <p:nvSpPr>
          <p:cNvPr id="99" name="object 39"/>
          <p:cNvSpPr txBox="1"/>
          <p:nvPr/>
        </p:nvSpPr>
        <p:spPr>
          <a:xfrm>
            <a:off x="6297421" y="2607310"/>
            <a:ext cx="2613025" cy="239395"/>
          </a:xfrm>
          <a:prstGeom prst="rect">
            <a:avLst/>
          </a:prstGeom>
        </p:spPr>
        <p:txBody>
          <a:bodyPr vert="horz" wrap="square" lIns="0" tIns="13335" rIns="0" bIns="0" rtlCol="0">
            <a:spAutoFit/>
          </a:bodyPr>
          <a:lstStyle/>
          <a:p>
            <a:pPr marL="38100">
              <a:lnSpc>
                <a:spcPct val="100000"/>
              </a:lnSpc>
              <a:spcBef>
                <a:spcPts val="105"/>
              </a:spcBef>
            </a:pPr>
            <a:r>
              <a:rPr sz="2100" b="1" spc="44" baseline="-7936" dirty="0">
                <a:solidFill>
                  <a:srgbClr val="3B623B"/>
                </a:solidFill>
                <a:latin typeface="Cambria Math"/>
                <a:cs typeface="Cambria Math"/>
              </a:rPr>
              <a:t>⦿ </a:t>
            </a:r>
            <a:r>
              <a:rPr sz="1200" dirty="0">
                <a:solidFill>
                  <a:srgbClr val="3B623B"/>
                </a:solidFill>
                <a:latin typeface="Candara"/>
                <a:cs typeface="Candara"/>
              </a:rPr>
              <a:t>El </a:t>
            </a:r>
            <a:r>
              <a:rPr sz="1200" spc="-5" dirty="0">
                <a:solidFill>
                  <a:srgbClr val="3B623B"/>
                </a:solidFill>
                <a:latin typeface="Candara"/>
                <a:cs typeface="Candara"/>
              </a:rPr>
              <a:t>Financiamiento </a:t>
            </a:r>
            <a:r>
              <a:rPr sz="1200" dirty="0">
                <a:solidFill>
                  <a:srgbClr val="3B623B"/>
                </a:solidFill>
                <a:latin typeface="Candara"/>
                <a:cs typeface="Candara"/>
              </a:rPr>
              <a:t>y </a:t>
            </a:r>
            <a:r>
              <a:rPr sz="1200" spc="-5" dirty="0">
                <a:solidFill>
                  <a:srgbClr val="3B623B"/>
                </a:solidFill>
                <a:latin typeface="Candara"/>
                <a:cs typeface="Candara"/>
              </a:rPr>
              <a:t>contratación</a:t>
            </a:r>
            <a:r>
              <a:rPr sz="1200" spc="-60" dirty="0">
                <a:solidFill>
                  <a:srgbClr val="3B623B"/>
                </a:solidFill>
                <a:latin typeface="Candara"/>
                <a:cs typeface="Candara"/>
              </a:rPr>
              <a:t> </a:t>
            </a:r>
            <a:r>
              <a:rPr sz="1200" spc="-5" dirty="0">
                <a:solidFill>
                  <a:srgbClr val="3B623B"/>
                </a:solidFill>
                <a:latin typeface="Candara"/>
                <a:cs typeface="Candara"/>
              </a:rPr>
              <a:t>de</a:t>
            </a:r>
            <a:endParaRPr sz="1200">
              <a:latin typeface="Candara"/>
              <a:cs typeface="Candara"/>
            </a:endParaRPr>
          </a:p>
        </p:txBody>
      </p:sp>
      <p:sp>
        <p:nvSpPr>
          <p:cNvPr id="100" name="object 40"/>
          <p:cNvSpPr txBox="1"/>
          <p:nvPr/>
        </p:nvSpPr>
        <p:spPr>
          <a:xfrm>
            <a:off x="6337553" y="3523234"/>
            <a:ext cx="2244090" cy="239395"/>
          </a:xfrm>
          <a:prstGeom prst="rect">
            <a:avLst/>
          </a:prstGeom>
        </p:spPr>
        <p:txBody>
          <a:bodyPr vert="horz" wrap="square" lIns="0" tIns="13335" rIns="0" bIns="0" rtlCol="0">
            <a:spAutoFit/>
          </a:bodyPr>
          <a:lstStyle/>
          <a:p>
            <a:pPr marL="12700">
              <a:lnSpc>
                <a:spcPct val="100000"/>
              </a:lnSpc>
              <a:spcBef>
                <a:spcPts val="105"/>
              </a:spcBef>
            </a:pPr>
            <a:r>
              <a:rPr sz="1400" b="1" spc="30" dirty="0">
                <a:solidFill>
                  <a:srgbClr val="3B623B"/>
                </a:solidFill>
                <a:latin typeface="Cambria Math"/>
                <a:cs typeface="Cambria Math"/>
              </a:rPr>
              <a:t>⦿ </a:t>
            </a:r>
            <a:r>
              <a:rPr sz="1200" spc="-5" dirty="0">
                <a:solidFill>
                  <a:srgbClr val="3B623B"/>
                </a:solidFill>
                <a:latin typeface="Candara"/>
                <a:cs typeface="Candara"/>
              </a:rPr>
              <a:t>Afectación de </a:t>
            </a:r>
            <a:r>
              <a:rPr sz="1200" dirty="0">
                <a:solidFill>
                  <a:srgbClr val="3B623B"/>
                </a:solidFill>
                <a:latin typeface="Candara"/>
                <a:cs typeface="Candara"/>
              </a:rPr>
              <a:t>las</a:t>
            </a:r>
            <a:r>
              <a:rPr sz="1200" spc="-170" dirty="0">
                <a:solidFill>
                  <a:srgbClr val="3B623B"/>
                </a:solidFill>
                <a:latin typeface="Candara"/>
                <a:cs typeface="Candara"/>
              </a:rPr>
              <a:t> </a:t>
            </a:r>
            <a:r>
              <a:rPr sz="1200" spc="-5" dirty="0">
                <a:solidFill>
                  <a:srgbClr val="3B623B"/>
                </a:solidFill>
                <a:latin typeface="Candara"/>
                <a:cs typeface="Candara"/>
              </a:rPr>
              <a:t>calificaciones</a:t>
            </a:r>
            <a:endParaRPr sz="1200">
              <a:latin typeface="Candara"/>
              <a:cs typeface="Candara"/>
            </a:endParaRPr>
          </a:p>
        </p:txBody>
      </p:sp>
      <p:sp>
        <p:nvSpPr>
          <p:cNvPr id="101" name="object 41"/>
          <p:cNvSpPr/>
          <p:nvPr/>
        </p:nvSpPr>
        <p:spPr>
          <a:xfrm>
            <a:off x="6437248" y="1534286"/>
            <a:ext cx="2416810" cy="0"/>
          </a:xfrm>
          <a:custGeom>
            <a:avLst/>
            <a:gdLst/>
            <a:ahLst/>
            <a:cxnLst/>
            <a:rect l="l" t="t" r="r" b="b"/>
            <a:pathLst>
              <a:path w="2416809">
                <a:moveTo>
                  <a:pt x="0" y="0"/>
                </a:moveTo>
                <a:lnTo>
                  <a:pt x="2416429" y="0"/>
                </a:lnTo>
              </a:path>
            </a:pathLst>
          </a:custGeom>
          <a:ln w="9525">
            <a:solidFill>
              <a:srgbClr val="3B623B"/>
            </a:solidFill>
            <a:prstDash val="sysDot"/>
          </a:ln>
        </p:spPr>
        <p:txBody>
          <a:bodyPr wrap="square" lIns="0" tIns="0" rIns="0" bIns="0" rtlCol="0"/>
          <a:lstStyle/>
          <a:p>
            <a:endParaRPr/>
          </a:p>
        </p:txBody>
      </p:sp>
      <p:sp>
        <p:nvSpPr>
          <p:cNvPr id="102" name="object 42"/>
          <p:cNvSpPr txBox="1"/>
          <p:nvPr/>
        </p:nvSpPr>
        <p:spPr>
          <a:xfrm>
            <a:off x="6527038" y="1628648"/>
            <a:ext cx="2421255" cy="239395"/>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3B623B"/>
                </a:solidFill>
                <a:latin typeface="Candara"/>
                <a:cs typeface="Candara"/>
              </a:rPr>
              <a:t>Financiamientos </a:t>
            </a:r>
            <a:r>
              <a:rPr sz="1400" b="1" dirty="0">
                <a:solidFill>
                  <a:srgbClr val="3B623B"/>
                </a:solidFill>
                <a:latin typeface="Candara"/>
                <a:cs typeface="Candara"/>
              </a:rPr>
              <a:t>y</a:t>
            </a:r>
            <a:r>
              <a:rPr sz="1400" b="1" spc="5" dirty="0">
                <a:solidFill>
                  <a:srgbClr val="3B623B"/>
                </a:solidFill>
                <a:latin typeface="Candara"/>
                <a:cs typeface="Candara"/>
              </a:rPr>
              <a:t> </a:t>
            </a:r>
            <a:r>
              <a:rPr sz="1400" b="1" spc="-5" dirty="0">
                <a:solidFill>
                  <a:srgbClr val="3B623B"/>
                </a:solidFill>
                <a:latin typeface="Candara"/>
                <a:cs typeface="Candara"/>
              </a:rPr>
              <a:t>Obligaciones</a:t>
            </a:r>
            <a:endParaRPr sz="1400">
              <a:latin typeface="Candara"/>
              <a:cs typeface="Candara"/>
            </a:endParaRPr>
          </a:p>
        </p:txBody>
      </p:sp>
      <p:sp>
        <p:nvSpPr>
          <p:cNvPr id="103" name="object 43"/>
          <p:cNvSpPr txBox="1"/>
          <p:nvPr/>
        </p:nvSpPr>
        <p:spPr>
          <a:xfrm>
            <a:off x="1245209" y="4423765"/>
            <a:ext cx="3812540" cy="2236470"/>
          </a:xfrm>
          <a:prstGeom prst="rect">
            <a:avLst/>
          </a:prstGeom>
        </p:spPr>
        <p:txBody>
          <a:bodyPr vert="horz" wrap="square" lIns="0" tIns="60960" rIns="0" bIns="0" rtlCol="0">
            <a:spAutoFit/>
          </a:bodyPr>
          <a:lstStyle/>
          <a:p>
            <a:pPr marL="303530">
              <a:lnSpc>
                <a:spcPct val="100000"/>
              </a:lnSpc>
              <a:spcBef>
                <a:spcPts val="480"/>
              </a:spcBef>
            </a:pPr>
            <a:r>
              <a:rPr sz="1400" b="1" spc="-5" dirty="0">
                <a:solidFill>
                  <a:srgbClr val="91282E"/>
                </a:solidFill>
                <a:latin typeface="Candara"/>
                <a:cs typeface="Candara"/>
              </a:rPr>
              <a:t>Déficits</a:t>
            </a:r>
            <a:r>
              <a:rPr sz="1400" b="1" dirty="0">
                <a:solidFill>
                  <a:srgbClr val="91282E"/>
                </a:solidFill>
                <a:latin typeface="Candara"/>
                <a:cs typeface="Candara"/>
              </a:rPr>
              <a:t> </a:t>
            </a:r>
            <a:r>
              <a:rPr sz="1400" b="1" spc="-5" dirty="0">
                <a:solidFill>
                  <a:srgbClr val="91282E"/>
                </a:solidFill>
                <a:latin typeface="Candara"/>
                <a:cs typeface="Candara"/>
              </a:rPr>
              <a:t>recurrentes</a:t>
            </a:r>
            <a:endParaRPr sz="1400">
              <a:latin typeface="Candara"/>
              <a:cs typeface="Candara"/>
            </a:endParaRPr>
          </a:p>
          <a:p>
            <a:pPr marL="274320" marR="59055" indent="-257810">
              <a:lnSpc>
                <a:spcPct val="98700"/>
              </a:lnSpc>
              <a:spcBef>
                <a:spcPts val="400"/>
              </a:spcBef>
            </a:pPr>
            <a:r>
              <a:rPr sz="2100" b="1" spc="44" baseline="-5952" dirty="0">
                <a:solidFill>
                  <a:srgbClr val="91282E"/>
                </a:solidFill>
                <a:latin typeface="Cambria Math"/>
                <a:cs typeface="Cambria Math"/>
              </a:rPr>
              <a:t>⦿ </a:t>
            </a:r>
            <a:r>
              <a:rPr sz="1200" spc="-5" dirty="0">
                <a:solidFill>
                  <a:srgbClr val="91282E"/>
                </a:solidFill>
                <a:latin typeface="Candara"/>
                <a:cs typeface="Candara"/>
              </a:rPr>
              <a:t>Observando el comportamiento presupuestario de </a:t>
            </a:r>
            <a:r>
              <a:rPr sz="1200" dirty="0">
                <a:solidFill>
                  <a:srgbClr val="91282E"/>
                </a:solidFill>
                <a:latin typeface="Candara"/>
                <a:cs typeface="Candara"/>
              </a:rPr>
              <a:t>los  </a:t>
            </a:r>
            <a:r>
              <a:rPr sz="1200" spc="-5" dirty="0">
                <a:solidFill>
                  <a:srgbClr val="91282E"/>
                </a:solidFill>
                <a:latin typeface="Candara"/>
                <a:cs typeface="Candara"/>
              </a:rPr>
              <a:t>Estados </a:t>
            </a:r>
            <a:r>
              <a:rPr sz="1200" dirty="0">
                <a:solidFill>
                  <a:srgbClr val="91282E"/>
                </a:solidFill>
                <a:latin typeface="Candara"/>
                <a:cs typeface="Candara"/>
              </a:rPr>
              <a:t>y Municipios se </a:t>
            </a:r>
            <a:r>
              <a:rPr sz="1200" spc="-5" dirty="0">
                <a:solidFill>
                  <a:srgbClr val="91282E"/>
                </a:solidFill>
                <a:latin typeface="Candara"/>
                <a:cs typeface="Candara"/>
              </a:rPr>
              <a:t>aprecia </a:t>
            </a:r>
            <a:r>
              <a:rPr sz="1200" dirty="0">
                <a:solidFill>
                  <a:srgbClr val="91282E"/>
                </a:solidFill>
                <a:latin typeface="Candara"/>
                <a:cs typeface="Candara"/>
              </a:rPr>
              <a:t>que la </a:t>
            </a:r>
            <a:r>
              <a:rPr sz="1200" spc="-5" dirty="0">
                <a:solidFill>
                  <a:srgbClr val="91282E"/>
                </a:solidFill>
                <a:latin typeface="Candara"/>
                <a:cs typeface="Candara"/>
              </a:rPr>
              <a:t>dinámica del  </a:t>
            </a:r>
            <a:r>
              <a:rPr sz="1200" dirty="0">
                <a:solidFill>
                  <a:srgbClr val="91282E"/>
                </a:solidFill>
                <a:latin typeface="Candara"/>
                <a:cs typeface="Candara"/>
              </a:rPr>
              <a:t>mismo se </a:t>
            </a:r>
            <a:r>
              <a:rPr sz="1200" spc="-5" dirty="0">
                <a:solidFill>
                  <a:srgbClr val="91282E"/>
                </a:solidFill>
                <a:latin typeface="Candara"/>
                <a:cs typeface="Candara"/>
              </a:rPr>
              <a:t>concentra en </a:t>
            </a:r>
            <a:r>
              <a:rPr sz="1200" dirty="0">
                <a:solidFill>
                  <a:srgbClr val="91282E"/>
                </a:solidFill>
                <a:latin typeface="Candara"/>
                <a:cs typeface="Candara"/>
              </a:rPr>
              <a:t>gasto</a:t>
            </a:r>
            <a:r>
              <a:rPr sz="1200" spc="-5" dirty="0">
                <a:solidFill>
                  <a:srgbClr val="91282E"/>
                </a:solidFill>
                <a:latin typeface="Candara"/>
                <a:cs typeface="Candara"/>
              </a:rPr>
              <a:t> corriente.</a:t>
            </a:r>
            <a:endParaRPr sz="1200">
              <a:latin typeface="Candara"/>
              <a:cs typeface="Candara"/>
            </a:endParaRPr>
          </a:p>
          <a:p>
            <a:pPr marL="274320" marR="116205" indent="-262255">
              <a:lnSpc>
                <a:spcPts val="1440"/>
              </a:lnSpc>
              <a:spcBef>
                <a:spcPts val="650"/>
              </a:spcBef>
            </a:pPr>
            <a:r>
              <a:rPr sz="1400" b="1" spc="30" dirty="0">
                <a:solidFill>
                  <a:srgbClr val="91282E"/>
                </a:solidFill>
                <a:latin typeface="Cambria Math"/>
                <a:cs typeface="Cambria Math"/>
              </a:rPr>
              <a:t>⦿ </a:t>
            </a:r>
            <a:r>
              <a:rPr sz="1200" spc="-5" dirty="0">
                <a:solidFill>
                  <a:srgbClr val="91282E"/>
                </a:solidFill>
                <a:latin typeface="Candara"/>
                <a:cs typeface="Candara"/>
              </a:rPr>
              <a:t>Falta de planeación financiera en </a:t>
            </a:r>
            <a:r>
              <a:rPr sz="1200" dirty="0">
                <a:solidFill>
                  <a:srgbClr val="91282E"/>
                </a:solidFill>
                <a:latin typeface="Candara"/>
                <a:cs typeface="Candara"/>
              </a:rPr>
              <a:t>los </a:t>
            </a:r>
            <a:r>
              <a:rPr sz="1200" spc="-5" dirty="0">
                <a:solidFill>
                  <a:srgbClr val="91282E"/>
                </a:solidFill>
                <a:latin typeface="Candara"/>
                <a:cs typeface="Candara"/>
              </a:rPr>
              <a:t>presupuestos de  egresos </a:t>
            </a:r>
            <a:r>
              <a:rPr sz="1200" dirty="0">
                <a:solidFill>
                  <a:srgbClr val="91282E"/>
                </a:solidFill>
                <a:latin typeface="Candara"/>
                <a:cs typeface="Candara"/>
              </a:rPr>
              <a:t>y </a:t>
            </a:r>
            <a:r>
              <a:rPr sz="1200" spc="-5" dirty="0">
                <a:solidFill>
                  <a:srgbClr val="91282E"/>
                </a:solidFill>
                <a:latin typeface="Candara"/>
                <a:cs typeface="Candara"/>
              </a:rPr>
              <a:t>leyes de</a:t>
            </a:r>
            <a:r>
              <a:rPr sz="1200" spc="10" dirty="0">
                <a:solidFill>
                  <a:srgbClr val="91282E"/>
                </a:solidFill>
                <a:latin typeface="Candara"/>
                <a:cs typeface="Candara"/>
              </a:rPr>
              <a:t> </a:t>
            </a:r>
            <a:r>
              <a:rPr sz="1200" spc="-5" dirty="0">
                <a:solidFill>
                  <a:srgbClr val="91282E"/>
                </a:solidFill>
                <a:latin typeface="Candara"/>
                <a:cs typeface="Candara"/>
              </a:rPr>
              <a:t>ingresos.</a:t>
            </a:r>
            <a:endParaRPr sz="1200">
              <a:latin typeface="Candara"/>
              <a:cs typeface="Candara"/>
            </a:endParaRPr>
          </a:p>
          <a:p>
            <a:pPr marL="274320" marR="45085" indent="-261620">
              <a:lnSpc>
                <a:spcPts val="1440"/>
              </a:lnSpc>
              <a:spcBef>
                <a:spcPts val="600"/>
              </a:spcBef>
            </a:pPr>
            <a:r>
              <a:rPr sz="2100" b="1" spc="44" baseline="3968" dirty="0">
                <a:solidFill>
                  <a:srgbClr val="91282E"/>
                </a:solidFill>
                <a:latin typeface="Cambria Math"/>
                <a:cs typeface="Cambria Math"/>
              </a:rPr>
              <a:t>⦿ </a:t>
            </a:r>
            <a:r>
              <a:rPr sz="1200" spc="-5" dirty="0">
                <a:solidFill>
                  <a:srgbClr val="91282E"/>
                </a:solidFill>
                <a:latin typeface="Candara"/>
                <a:cs typeface="Candara"/>
              </a:rPr>
              <a:t>Subejercicio de </a:t>
            </a:r>
            <a:r>
              <a:rPr sz="1200" dirty="0">
                <a:solidFill>
                  <a:srgbClr val="91282E"/>
                </a:solidFill>
                <a:latin typeface="Candara"/>
                <a:cs typeface="Candara"/>
              </a:rPr>
              <a:t>los </a:t>
            </a:r>
            <a:r>
              <a:rPr sz="1200" spc="-5" dirty="0">
                <a:solidFill>
                  <a:srgbClr val="91282E"/>
                </a:solidFill>
                <a:latin typeface="Candara"/>
                <a:cs typeface="Candara"/>
              </a:rPr>
              <a:t>recursos destinados </a:t>
            </a:r>
            <a:r>
              <a:rPr sz="1200" dirty="0">
                <a:solidFill>
                  <a:srgbClr val="91282E"/>
                </a:solidFill>
                <a:latin typeface="Candara"/>
                <a:cs typeface="Candara"/>
              </a:rPr>
              <a:t>a </a:t>
            </a:r>
            <a:r>
              <a:rPr sz="1200" spc="-5" dirty="0">
                <a:solidFill>
                  <a:srgbClr val="91282E"/>
                </a:solidFill>
                <a:latin typeface="Candara"/>
                <a:cs typeface="Candara"/>
              </a:rPr>
              <a:t>proyectos de  inversión </a:t>
            </a:r>
            <a:r>
              <a:rPr sz="1200" dirty="0">
                <a:solidFill>
                  <a:srgbClr val="91282E"/>
                </a:solidFill>
                <a:latin typeface="Candara"/>
                <a:cs typeface="Candara"/>
              </a:rPr>
              <a:t>por falta </a:t>
            </a:r>
            <a:r>
              <a:rPr sz="1200" spc="-5" dirty="0">
                <a:solidFill>
                  <a:srgbClr val="91282E"/>
                </a:solidFill>
                <a:latin typeface="Candara"/>
                <a:cs typeface="Candara"/>
              </a:rPr>
              <a:t>de calendarización de </a:t>
            </a:r>
            <a:r>
              <a:rPr sz="1200" dirty="0">
                <a:solidFill>
                  <a:srgbClr val="91282E"/>
                </a:solidFill>
                <a:latin typeface="Candara"/>
                <a:cs typeface="Candara"/>
              </a:rPr>
              <a:t>los</a:t>
            </a:r>
            <a:r>
              <a:rPr sz="1200" spc="10" dirty="0">
                <a:solidFill>
                  <a:srgbClr val="91282E"/>
                </a:solidFill>
                <a:latin typeface="Candara"/>
                <a:cs typeface="Candara"/>
              </a:rPr>
              <a:t> </a:t>
            </a:r>
            <a:r>
              <a:rPr sz="1200" dirty="0">
                <a:solidFill>
                  <a:srgbClr val="91282E"/>
                </a:solidFill>
                <a:latin typeface="Candara"/>
                <a:cs typeface="Candara"/>
              </a:rPr>
              <a:t>mismos.</a:t>
            </a:r>
            <a:endParaRPr sz="1200">
              <a:latin typeface="Candara"/>
              <a:cs typeface="Candara"/>
            </a:endParaRPr>
          </a:p>
          <a:p>
            <a:pPr marL="12700">
              <a:lnSpc>
                <a:spcPts val="1660"/>
              </a:lnSpc>
              <a:spcBef>
                <a:spcPts val="355"/>
              </a:spcBef>
            </a:pPr>
            <a:r>
              <a:rPr sz="2100" b="1" spc="44" baseline="3968" dirty="0">
                <a:solidFill>
                  <a:srgbClr val="91282E"/>
                </a:solidFill>
                <a:latin typeface="Cambria Math"/>
                <a:cs typeface="Cambria Math"/>
              </a:rPr>
              <a:t>⦿ </a:t>
            </a:r>
            <a:r>
              <a:rPr sz="1200" spc="-5" dirty="0">
                <a:solidFill>
                  <a:srgbClr val="91282E"/>
                </a:solidFill>
                <a:latin typeface="Candara"/>
                <a:cs typeface="Candara"/>
              </a:rPr>
              <a:t>Falta de planeación para hacer frente </a:t>
            </a:r>
            <a:r>
              <a:rPr sz="1200" dirty="0">
                <a:solidFill>
                  <a:srgbClr val="91282E"/>
                </a:solidFill>
                <a:latin typeface="Candara"/>
                <a:cs typeface="Candara"/>
              </a:rPr>
              <a:t>a </a:t>
            </a:r>
            <a:r>
              <a:rPr sz="1200" spc="-5" dirty="0">
                <a:solidFill>
                  <a:srgbClr val="91282E"/>
                </a:solidFill>
                <a:latin typeface="Candara"/>
                <a:cs typeface="Candara"/>
              </a:rPr>
              <a:t>obligaciones</a:t>
            </a:r>
            <a:r>
              <a:rPr sz="1200" spc="30" dirty="0">
                <a:solidFill>
                  <a:srgbClr val="91282E"/>
                </a:solidFill>
                <a:latin typeface="Candara"/>
                <a:cs typeface="Candara"/>
              </a:rPr>
              <a:t> </a:t>
            </a:r>
            <a:r>
              <a:rPr sz="1200" spc="-5" dirty="0">
                <a:solidFill>
                  <a:srgbClr val="91282E"/>
                </a:solidFill>
                <a:latin typeface="Candara"/>
                <a:cs typeface="Candara"/>
              </a:rPr>
              <a:t>de</a:t>
            </a:r>
            <a:endParaRPr sz="1200">
              <a:latin typeface="Candara"/>
              <a:cs typeface="Candara"/>
            </a:endParaRPr>
          </a:p>
          <a:p>
            <a:pPr marL="274320">
              <a:lnSpc>
                <a:spcPts val="1420"/>
              </a:lnSpc>
            </a:pPr>
            <a:r>
              <a:rPr sz="1200" dirty="0">
                <a:solidFill>
                  <a:srgbClr val="91282E"/>
                </a:solidFill>
                <a:latin typeface="Candara"/>
                <a:cs typeface="Candara"/>
              </a:rPr>
              <a:t>pago</a:t>
            </a:r>
            <a:r>
              <a:rPr sz="1200" spc="-15" dirty="0">
                <a:solidFill>
                  <a:srgbClr val="91282E"/>
                </a:solidFill>
                <a:latin typeface="Candara"/>
                <a:cs typeface="Candara"/>
              </a:rPr>
              <a:t> </a:t>
            </a:r>
            <a:r>
              <a:rPr sz="1200" spc="-5" dirty="0">
                <a:solidFill>
                  <a:srgbClr val="91282E"/>
                </a:solidFill>
                <a:latin typeface="Candara"/>
                <a:cs typeface="Candara"/>
              </a:rPr>
              <a:t>contingentes.</a:t>
            </a:r>
            <a:endParaRPr sz="1200">
              <a:latin typeface="Candara"/>
              <a:cs typeface="Candara"/>
            </a:endParaRPr>
          </a:p>
        </p:txBody>
      </p:sp>
    </p:spTree>
    <p:extLst>
      <p:ext uri="{BB962C8B-B14F-4D97-AF65-F5344CB8AC3E}">
        <p14:creationId xmlns:p14="http://schemas.microsoft.com/office/powerpoint/2010/main" val="2840297838"/>
      </p:ext>
    </p:extLst>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2130551" y="274321"/>
            <a:ext cx="6789420" cy="1135379"/>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0" y="320675"/>
            <a:ext cx="7110413" cy="566738"/>
          </a:xfrm>
          <a:prstGeom prst="rect">
            <a:avLst/>
          </a:prstGeom>
        </p:spPr>
        <p:txBody>
          <a:bodyPr vert="horz" wrap="square" lIns="0" tIns="12065" rIns="0" bIns="0" rtlCol="0" anchor="ctr">
            <a:spAutoFit/>
          </a:bodyPr>
          <a:lstStyle/>
          <a:p>
            <a:pPr marL="12700">
              <a:lnSpc>
                <a:spcPct val="100000"/>
              </a:lnSpc>
              <a:spcBef>
                <a:spcPts val="95"/>
              </a:spcBef>
            </a:pPr>
            <a:r>
              <a:rPr sz="3600" b="1" spc="-10" dirty="0"/>
              <a:t>Procedimiento</a:t>
            </a:r>
            <a:r>
              <a:rPr sz="3600" b="1" spc="-60" dirty="0"/>
              <a:t> </a:t>
            </a:r>
            <a:r>
              <a:rPr sz="3600" b="1" spc="-20" dirty="0"/>
              <a:t>Registral</a:t>
            </a:r>
          </a:p>
        </p:txBody>
      </p:sp>
      <p:sp>
        <p:nvSpPr>
          <p:cNvPr id="7" name="object 7"/>
          <p:cNvSpPr/>
          <p:nvPr/>
        </p:nvSpPr>
        <p:spPr>
          <a:xfrm>
            <a:off x="3223261" y="3579876"/>
            <a:ext cx="6609715" cy="304800"/>
          </a:xfrm>
          <a:custGeom>
            <a:avLst/>
            <a:gdLst/>
            <a:ahLst/>
            <a:cxnLst/>
            <a:rect l="l" t="t" r="r" b="b"/>
            <a:pathLst>
              <a:path w="6609715" h="304800">
                <a:moveTo>
                  <a:pt x="0" y="304800"/>
                </a:moveTo>
                <a:lnTo>
                  <a:pt x="6609588" y="304800"/>
                </a:lnTo>
                <a:lnTo>
                  <a:pt x="6609588" y="0"/>
                </a:lnTo>
                <a:lnTo>
                  <a:pt x="0" y="0"/>
                </a:lnTo>
                <a:lnTo>
                  <a:pt x="0" y="304800"/>
                </a:lnTo>
                <a:close/>
              </a:path>
            </a:pathLst>
          </a:custGeom>
          <a:solidFill>
            <a:srgbClr val="404040"/>
          </a:solidFill>
        </p:spPr>
        <p:txBody>
          <a:bodyPr wrap="square" lIns="0" tIns="0" rIns="0" bIns="0" rtlCol="0"/>
          <a:lstStyle/>
          <a:p>
            <a:endParaRPr/>
          </a:p>
        </p:txBody>
      </p:sp>
      <p:sp>
        <p:nvSpPr>
          <p:cNvPr id="8" name="object 8"/>
          <p:cNvSpPr/>
          <p:nvPr/>
        </p:nvSpPr>
        <p:spPr>
          <a:xfrm>
            <a:off x="4215383" y="3579876"/>
            <a:ext cx="0" cy="304800"/>
          </a:xfrm>
          <a:custGeom>
            <a:avLst/>
            <a:gdLst/>
            <a:ahLst/>
            <a:cxnLst/>
            <a:rect l="l" t="t" r="r" b="b"/>
            <a:pathLst>
              <a:path h="304800">
                <a:moveTo>
                  <a:pt x="0" y="0"/>
                </a:moveTo>
                <a:lnTo>
                  <a:pt x="0" y="304800"/>
                </a:lnTo>
              </a:path>
            </a:pathLst>
          </a:custGeom>
          <a:ln w="15240">
            <a:solidFill>
              <a:srgbClr val="F1F1F1"/>
            </a:solidFill>
          </a:ln>
        </p:spPr>
        <p:txBody>
          <a:bodyPr wrap="square" lIns="0" tIns="0" rIns="0" bIns="0" rtlCol="0"/>
          <a:lstStyle/>
          <a:p>
            <a:endParaRPr/>
          </a:p>
        </p:txBody>
      </p:sp>
      <p:sp>
        <p:nvSpPr>
          <p:cNvPr id="9" name="object 9"/>
          <p:cNvSpPr/>
          <p:nvPr/>
        </p:nvSpPr>
        <p:spPr>
          <a:xfrm>
            <a:off x="5132832" y="3579876"/>
            <a:ext cx="0" cy="304800"/>
          </a:xfrm>
          <a:custGeom>
            <a:avLst/>
            <a:gdLst/>
            <a:ahLst/>
            <a:cxnLst/>
            <a:rect l="l" t="t" r="r" b="b"/>
            <a:pathLst>
              <a:path h="304800">
                <a:moveTo>
                  <a:pt x="0" y="0"/>
                </a:moveTo>
                <a:lnTo>
                  <a:pt x="0" y="304800"/>
                </a:lnTo>
              </a:path>
            </a:pathLst>
          </a:custGeom>
          <a:ln w="15240">
            <a:solidFill>
              <a:srgbClr val="F1F1F1"/>
            </a:solidFill>
          </a:ln>
        </p:spPr>
        <p:txBody>
          <a:bodyPr wrap="square" lIns="0" tIns="0" rIns="0" bIns="0" rtlCol="0"/>
          <a:lstStyle/>
          <a:p>
            <a:endParaRPr/>
          </a:p>
        </p:txBody>
      </p:sp>
      <p:sp>
        <p:nvSpPr>
          <p:cNvPr id="10" name="object 10"/>
          <p:cNvSpPr/>
          <p:nvPr/>
        </p:nvSpPr>
        <p:spPr>
          <a:xfrm>
            <a:off x="6969252" y="3579876"/>
            <a:ext cx="0" cy="304800"/>
          </a:xfrm>
          <a:custGeom>
            <a:avLst/>
            <a:gdLst/>
            <a:ahLst/>
            <a:cxnLst/>
            <a:rect l="l" t="t" r="r" b="b"/>
            <a:pathLst>
              <a:path h="304800">
                <a:moveTo>
                  <a:pt x="0" y="0"/>
                </a:moveTo>
                <a:lnTo>
                  <a:pt x="0" y="304800"/>
                </a:lnTo>
              </a:path>
            </a:pathLst>
          </a:custGeom>
          <a:ln w="15240">
            <a:solidFill>
              <a:srgbClr val="F1F1F1"/>
            </a:solidFill>
          </a:ln>
        </p:spPr>
        <p:txBody>
          <a:bodyPr wrap="square" lIns="0" tIns="0" rIns="0" bIns="0" rtlCol="0"/>
          <a:lstStyle/>
          <a:p>
            <a:endParaRPr/>
          </a:p>
        </p:txBody>
      </p:sp>
      <p:sp>
        <p:nvSpPr>
          <p:cNvPr id="11" name="object 11"/>
          <p:cNvSpPr/>
          <p:nvPr/>
        </p:nvSpPr>
        <p:spPr>
          <a:xfrm>
            <a:off x="8804147" y="3579876"/>
            <a:ext cx="0" cy="304800"/>
          </a:xfrm>
          <a:custGeom>
            <a:avLst/>
            <a:gdLst/>
            <a:ahLst/>
            <a:cxnLst/>
            <a:rect l="l" t="t" r="r" b="b"/>
            <a:pathLst>
              <a:path h="304800">
                <a:moveTo>
                  <a:pt x="0" y="0"/>
                </a:moveTo>
                <a:lnTo>
                  <a:pt x="0" y="304800"/>
                </a:lnTo>
              </a:path>
            </a:pathLst>
          </a:custGeom>
          <a:ln w="15240">
            <a:solidFill>
              <a:srgbClr val="F1F1F1"/>
            </a:solidFill>
          </a:ln>
        </p:spPr>
        <p:txBody>
          <a:bodyPr wrap="square" lIns="0" tIns="0" rIns="0" bIns="0" rtlCol="0"/>
          <a:lstStyle/>
          <a:p>
            <a:endParaRPr/>
          </a:p>
        </p:txBody>
      </p:sp>
      <p:sp>
        <p:nvSpPr>
          <p:cNvPr id="12" name="object 12"/>
          <p:cNvSpPr/>
          <p:nvPr/>
        </p:nvSpPr>
        <p:spPr>
          <a:xfrm>
            <a:off x="9723119" y="3560064"/>
            <a:ext cx="0" cy="304800"/>
          </a:xfrm>
          <a:custGeom>
            <a:avLst/>
            <a:gdLst/>
            <a:ahLst/>
            <a:cxnLst/>
            <a:rect l="l" t="t" r="r" b="b"/>
            <a:pathLst>
              <a:path h="304800">
                <a:moveTo>
                  <a:pt x="0" y="0"/>
                </a:moveTo>
                <a:lnTo>
                  <a:pt x="0" y="304800"/>
                </a:lnTo>
              </a:path>
            </a:pathLst>
          </a:custGeom>
          <a:ln w="15240">
            <a:solidFill>
              <a:srgbClr val="F1F1F1"/>
            </a:solidFill>
          </a:ln>
        </p:spPr>
        <p:txBody>
          <a:bodyPr wrap="square" lIns="0" tIns="0" rIns="0" bIns="0" rtlCol="0"/>
          <a:lstStyle/>
          <a:p>
            <a:endParaRPr/>
          </a:p>
        </p:txBody>
      </p:sp>
      <p:sp>
        <p:nvSpPr>
          <p:cNvPr id="13" name="object 13"/>
          <p:cNvSpPr/>
          <p:nvPr/>
        </p:nvSpPr>
        <p:spPr>
          <a:xfrm>
            <a:off x="7886700" y="3579876"/>
            <a:ext cx="0" cy="304800"/>
          </a:xfrm>
          <a:custGeom>
            <a:avLst/>
            <a:gdLst/>
            <a:ahLst/>
            <a:cxnLst/>
            <a:rect l="l" t="t" r="r" b="b"/>
            <a:pathLst>
              <a:path h="304800">
                <a:moveTo>
                  <a:pt x="0" y="0"/>
                </a:moveTo>
                <a:lnTo>
                  <a:pt x="0" y="304800"/>
                </a:lnTo>
              </a:path>
            </a:pathLst>
          </a:custGeom>
          <a:ln w="15240">
            <a:solidFill>
              <a:srgbClr val="F1F1F1"/>
            </a:solidFill>
          </a:ln>
        </p:spPr>
        <p:txBody>
          <a:bodyPr wrap="square" lIns="0" tIns="0" rIns="0" bIns="0" rtlCol="0"/>
          <a:lstStyle/>
          <a:p>
            <a:endParaRPr/>
          </a:p>
        </p:txBody>
      </p:sp>
      <p:sp>
        <p:nvSpPr>
          <p:cNvPr id="14" name="object 14"/>
          <p:cNvSpPr/>
          <p:nvPr/>
        </p:nvSpPr>
        <p:spPr>
          <a:xfrm>
            <a:off x="6050279" y="3579876"/>
            <a:ext cx="0" cy="304800"/>
          </a:xfrm>
          <a:custGeom>
            <a:avLst/>
            <a:gdLst/>
            <a:ahLst/>
            <a:cxnLst/>
            <a:rect l="l" t="t" r="r" b="b"/>
            <a:pathLst>
              <a:path h="304800">
                <a:moveTo>
                  <a:pt x="0" y="0"/>
                </a:moveTo>
                <a:lnTo>
                  <a:pt x="0" y="304800"/>
                </a:lnTo>
              </a:path>
            </a:pathLst>
          </a:custGeom>
          <a:ln w="15240">
            <a:solidFill>
              <a:srgbClr val="F1F1F1"/>
            </a:solidFill>
          </a:ln>
        </p:spPr>
        <p:txBody>
          <a:bodyPr wrap="square" lIns="0" tIns="0" rIns="0" bIns="0" rtlCol="0"/>
          <a:lstStyle/>
          <a:p>
            <a:endParaRPr/>
          </a:p>
        </p:txBody>
      </p:sp>
      <p:sp>
        <p:nvSpPr>
          <p:cNvPr id="15" name="object 15"/>
          <p:cNvSpPr/>
          <p:nvPr/>
        </p:nvSpPr>
        <p:spPr>
          <a:xfrm>
            <a:off x="3232404" y="2887979"/>
            <a:ext cx="76200" cy="698500"/>
          </a:xfrm>
          <a:custGeom>
            <a:avLst/>
            <a:gdLst/>
            <a:ahLst/>
            <a:cxnLst/>
            <a:rect l="l" t="t" r="r" b="b"/>
            <a:pathLst>
              <a:path w="76200" h="698500">
                <a:moveTo>
                  <a:pt x="30479" y="74666"/>
                </a:moveTo>
                <a:lnTo>
                  <a:pt x="30479" y="698246"/>
                </a:lnTo>
                <a:lnTo>
                  <a:pt x="45719" y="698246"/>
                </a:lnTo>
                <a:lnTo>
                  <a:pt x="45719" y="76200"/>
                </a:lnTo>
                <a:lnTo>
                  <a:pt x="38100" y="76200"/>
                </a:lnTo>
                <a:lnTo>
                  <a:pt x="30479" y="74666"/>
                </a:lnTo>
                <a:close/>
              </a:path>
              <a:path w="76200" h="698500">
                <a:moveTo>
                  <a:pt x="45719" y="38100"/>
                </a:moveTo>
                <a:lnTo>
                  <a:pt x="30479" y="38100"/>
                </a:lnTo>
                <a:lnTo>
                  <a:pt x="30479" y="74666"/>
                </a:lnTo>
                <a:lnTo>
                  <a:pt x="38100" y="76200"/>
                </a:lnTo>
                <a:lnTo>
                  <a:pt x="45719" y="74666"/>
                </a:lnTo>
                <a:lnTo>
                  <a:pt x="45719" y="38100"/>
                </a:lnTo>
                <a:close/>
              </a:path>
              <a:path w="76200" h="698500">
                <a:moveTo>
                  <a:pt x="45719" y="74666"/>
                </a:moveTo>
                <a:lnTo>
                  <a:pt x="38100" y="76200"/>
                </a:lnTo>
                <a:lnTo>
                  <a:pt x="45719" y="76200"/>
                </a:lnTo>
                <a:lnTo>
                  <a:pt x="45719" y="74666"/>
                </a:lnTo>
                <a:close/>
              </a:path>
              <a:path w="76200" h="698500">
                <a:moveTo>
                  <a:pt x="38100" y="0"/>
                </a:moveTo>
                <a:lnTo>
                  <a:pt x="23252" y="2988"/>
                </a:lnTo>
                <a:lnTo>
                  <a:pt x="11144" y="11144"/>
                </a:lnTo>
                <a:lnTo>
                  <a:pt x="2988" y="23252"/>
                </a:lnTo>
                <a:lnTo>
                  <a:pt x="0" y="38100"/>
                </a:lnTo>
                <a:lnTo>
                  <a:pt x="2988" y="52947"/>
                </a:lnTo>
                <a:lnTo>
                  <a:pt x="11144" y="65055"/>
                </a:lnTo>
                <a:lnTo>
                  <a:pt x="23252" y="73211"/>
                </a:lnTo>
                <a:lnTo>
                  <a:pt x="30479" y="74666"/>
                </a:lnTo>
                <a:lnTo>
                  <a:pt x="30479" y="38100"/>
                </a:lnTo>
                <a:lnTo>
                  <a:pt x="76200" y="38100"/>
                </a:lnTo>
                <a:lnTo>
                  <a:pt x="73211" y="23252"/>
                </a:lnTo>
                <a:lnTo>
                  <a:pt x="65055" y="11144"/>
                </a:lnTo>
                <a:lnTo>
                  <a:pt x="52947" y="2988"/>
                </a:lnTo>
                <a:lnTo>
                  <a:pt x="38100" y="0"/>
                </a:lnTo>
                <a:close/>
              </a:path>
              <a:path w="76200" h="698500">
                <a:moveTo>
                  <a:pt x="76200" y="38100"/>
                </a:moveTo>
                <a:lnTo>
                  <a:pt x="45719" y="38100"/>
                </a:lnTo>
                <a:lnTo>
                  <a:pt x="45719" y="74666"/>
                </a:lnTo>
                <a:lnTo>
                  <a:pt x="52947" y="73211"/>
                </a:lnTo>
                <a:lnTo>
                  <a:pt x="65055" y="65055"/>
                </a:lnTo>
                <a:lnTo>
                  <a:pt x="73211" y="52947"/>
                </a:lnTo>
                <a:lnTo>
                  <a:pt x="76200" y="38100"/>
                </a:lnTo>
                <a:close/>
              </a:path>
            </a:pathLst>
          </a:custGeom>
          <a:solidFill>
            <a:srgbClr val="252525"/>
          </a:solidFill>
        </p:spPr>
        <p:txBody>
          <a:bodyPr wrap="square" lIns="0" tIns="0" rIns="0" bIns="0" rtlCol="0"/>
          <a:lstStyle/>
          <a:p>
            <a:endParaRPr/>
          </a:p>
        </p:txBody>
      </p:sp>
      <p:sp>
        <p:nvSpPr>
          <p:cNvPr id="16" name="object 16"/>
          <p:cNvSpPr/>
          <p:nvPr/>
        </p:nvSpPr>
        <p:spPr>
          <a:xfrm>
            <a:off x="2741675" y="1827277"/>
            <a:ext cx="1610868" cy="1138427"/>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3502151" y="2500884"/>
            <a:ext cx="1648968" cy="1024127"/>
          </a:xfrm>
          <a:prstGeom prst="rect">
            <a:avLst/>
          </a:prstGeom>
          <a:blipFill>
            <a:blip r:embed="rId6" cstate="print"/>
            <a:stretch>
              <a:fillRect/>
            </a:stretch>
          </a:blipFill>
        </p:spPr>
        <p:txBody>
          <a:bodyPr wrap="square" lIns="0" tIns="0" rIns="0" bIns="0" rtlCol="0"/>
          <a:lstStyle/>
          <a:p>
            <a:endParaRPr/>
          </a:p>
        </p:txBody>
      </p:sp>
      <p:sp>
        <p:nvSpPr>
          <p:cNvPr id="18" name="object 18"/>
          <p:cNvSpPr txBox="1"/>
          <p:nvPr/>
        </p:nvSpPr>
        <p:spPr>
          <a:xfrm>
            <a:off x="3797045" y="2572638"/>
            <a:ext cx="732790" cy="258404"/>
          </a:xfrm>
          <a:prstGeom prst="rect">
            <a:avLst/>
          </a:prstGeom>
        </p:spPr>
        <p:txBody>
          <a:bodyPr vert="horz" wrap="square" lIns="0" tIns="12065" rIns="0" bIns="0" rtlCol="0">
            <a:spAutoFit/>
          </a:bodyPr>
          <a:lstStyle/>
          <a:p>
            <a:pPr marL="12700">
              <a:spcBef>
                <a:spcPts val="95"/>
              </a:spcBef>
            </a:pPr>
            <a:r>
              <a:rPr sz="1600" spc="-10" dirty="0">
                <a:latin typeface="Calibri"/>
                <a:cs typeface="Calibri"/>
              </a:rPr>
              <a:t>Sol</a:t>
            </a:r>
            <a:r>
              <a:rPr sz="1600" dirty="0">
                <a:latin typeface="Calibri"/>
                <a:cs typeface="Calibri"/>
              </a:rPr>
              <a:t>i</a:t>
            </a:r>
            <a:r>
              <a:rPr sz="1600" spc="-5" dirty="0">
                <a:latin typeface="Calibri"/>
                <a:cs typeface="Calibri"/>
              </a:rPr>
              <a:t>ci</a:t>
            </a:r>
            <a:r>
              <a:rPr sz="1600" dirty="0">
                <a:latin typeface="Calibri"/>
                <a:cs typeface="Calibri"/>
              </a:rPr>
              <a:t>t</a:t>
            </a:r>
            <a:r>
              <a:rPr sz="1600" spc="-10" dirty="0">
                <a:latin typeface="Calibri"/>
                <a:cs typeface="Calibri"/>
              </a:rPr>
              <a:t>ud</a:t>
            </a:r>
            <a:endParaRPr sz="1600">
              <a:latin typeface="Calibri"/>
              <a:cs typeface="Calibri"/>
            </a:endParaRPr>
          </a:p>
        </p:txBody>
      </p:sp>
      <p:sp>
        <p:nvSpPr>
          <p:cNvPr id="19" name="object 19"/>
          <p:cNvSpPr/>
          <p:nvPr/>
        </p:nvSpPr>
        <p:spPr>
          <a:xfrm>
            <a:off x="4779264" y="4546091"/>
            <a:ext cx="2261616" cy="1307592"/>
          </a:xfrm>
          <a:prstGeom prst="rect">
            <a:avLst/>
          </a:prstGeom>
          <a:blipFill>
            <a:blip r:embed="rId7" cstate="print"/>
            <a:stretch>
              <a:fillRect/>
            </a:stretch>
          </a:blipFill>
        </p:spPr>
        <p:txBody>
          <a:bodyPr wrap="square" lIns="0" tIns="0" rIns="0" bIns="0" rtlCol="0"/>
          <a:lstStyle/>
          <a:p>
            <a:endParaRPr/>
          </a:p>
        </p:txBody>
      </p:sp>
      <p:sp>
        <p:nvSpPr>
          <p:cNvPr id="20" name="object 20"/>
          <p:cNvSpPr txBox="1"/>
          <p:nvPr/>
        </p:nvSpPr>
        <p:spPr>
          <a:xfrm>
            <a:off x="5008879" y="4620590"/>
            <a:ext cx="1479550" cy="756920"/>
          </a:xfrm>
          <a:prstGeom prst="rect">
            <a:avLst/>
          </a:prstGeom>
        </p:spPr>
        <p:txBody>
          <a:bodyPr vert="horz" wrap="square" lIns="0" tIns="12065" rIns="0" bIns="0" rtlCol="0">
            <a:spAutoFit/>
          </a:bodyPr>
          <a:lstStyle/>
          <a:p>
            <a:pPr marL="12700" marR="5080" indent="-635" algn="ctr">
              <a:spcBef>
                <a:spcPts val="95"/>
              </a:spcBef>
            </a:pPr>
            <a:r>
              <a:rPr sz="1600" spc="-10" dirty="0">
                <a:latin typeface="Calibri"/>
                <a:cs typeface="Calibri"/>
              </a:rPr>
              <a:t>Prevención  (Inconsistencias</a:t>
            </a:r>
            <a:r>
              <a:rPr sz="1600" spc="-60" dirty="0">
                <a:latin typeface="Calibri"/>
                <a:cs typeface="Calibri"/>
              </a:rPr>
              <a:t> </a:t>
            </a:r>
            <a:r>
              <a:rPr sz="1600" spc="-5" dirty="0">
                <a:latin typeface="Calibri"/>
                <a:cs typeface="Calibri"/>
              </a:rPr>
              <a:t>u  </a:t>
            </a:r>
            <a:r>
              <a:rPr sz="1600" spc="-10" dirty="0">
                <a:latin typeface="Calibri"/>
                <a:cs typeface="Calibri"/>
              </a:rPr>
              <a:t>Omisiones)</a:t>
            </a:r>
            <a:endParaRPr sz="1600">
              <a:latin typeface="Calibri"/>
              <a:cs typeface="Calibri"/>
            </a:endParaRPr>
          </a:p>
        </p:txBody>
      </p:sp>
      <p:sp>
        <p:nvSpPr>
          <p:cNvPr id="21" name="object 21"/>
          <p:cNvSpPr/>
          <p:nvPr/>
        </p:nvSpPr>
        <p:spPr>
          <a:xfrm>
            <a:off x="5094732" y="3879978"/>
            <a:ext cx="76200" cy="746125"/>
          </a:xfrm>
          <a:custGeom>
            <a:avLst/>
            <a:gdLst/>
            <a:ahLst/>
            <a:cxnLst/>
            <a:rect l="l" t="t" r="r" b="b"/>
            <a:pathLst>
              <a:path w="76200" h="746125">
                <a:moveTo>
                  <a:pt x="30007" y="671303"/>
                </a:moveTo>
                <a:lnTo>
                  <a:pt x="22842" y="672845"/>
                </a:lnTo>
                <a:lnTo>
                  <a:pt x="10842" y="681164"/>
                </a:lnTo>
                <a:lnTo>
                  <a:pt x="2819" y="693388"/>
                </a:lnTo>
                <a:lnTo>
                  <a:pt x="0" y="708279"/>
                </a:lnTo>
                <a:lnTo>
                  <a:pt x="3246" y="723082"/>
                </a:lnTo>
                <a:lnTo>
                  <a:pt x="11588" y="735076"/>
                </a:lnTo>
                <a:lnTo>
                  <a:pt x="23788" y="743069"/>
                </a:lnTo>
                <a:lnTo>
                  <a:pt x="38607" y="745871"/>
                </a:lnTo>
                <a:lnTo>
                  <a:pt x="53411" y="742696"/>
                </a:lnTo>
                <a:lnTo>
                  <a:pt x="65405" y="734377"/>
                </a:lnTo>
                <a:lnTo>
                  <a:pt x="73398" y="722153"/>
                </a:lnTo>
                <a:lnTo>
                  <a:pt x="76080" y="707898"/>
                </a:lnTo>
                <a:lnTo>
                  <a:pt x="30479" y="707898"/>
                </a:lnTo>
                <a:lnTo>
                  <a:pt x="30007" y="671303"/>
                </a:lnTo>
                <a:close/>
              </a:path>
              <a:path w="76200" h="746125">
                <a:moveTo>
                  <a:pt x="37591" y="669671"/>
                </a:moveTo>
                <a:lnTo>
                  <a:pt x="30007" y="671303"/>
                </a:lnTo>
                <a:lnTo>
                  <a:pt x="30479" y="707898"/>
                </a:lnTo>
                <a:lnTo>
                  <a:pt x="45719" y="707644"/>
                </a:lnTo>
                <a:lnTo>
                  <a:pt x="45247" y="671111"/>
                </a:lnTo>
                <a:lnTo>
                  <a:pt x="37591" y="669671"/>
                </a:lnTo>
                <a:close/>
              </a:path>
              <a:path w="76200" h="746125">
                <a:moveTo>
                  <a:pt x="45247" y="671111"/>
                </a:moveTo>
                <a:lnTo>
                  <a:pt x="45719" y="707644"/>
                </a:lnTo>
                <a:lnTo>
                  <a:pt x="30479" y="707898"/>
                </a:lnTo>
                <a:lnTo>
                  <a:pt x="76080" y="707898"/>
                </a:lnTo>
                <a:lnTo>
                  <a:pt x="76200" y="707263"/>
                </a:lnTo>
                <a:lnTo>
                  <a:pt x="73024" y="692459"/>
                </a:lnTo>
                <a:lnTo>
                  <a:pt x="64706" y="680465"/>
                </a:lnTo>
                <a:lnTo>
                  <a:pt x="52482" y="672472"/>
                </a:lnTo>
                <a:lnTo>
                  <a:pt x="45247" y="671111"/>
                </a:lnTo>
                <a:close/>
              </a:path>
              <a:path w="76200" h="746125">
                <a:moveTo>
                  <a:pt x="36575" y="0"/>
                </a:moveTo>
                <a:lnTo>
                  <a:pt x="21335" y="254"/>
                </a:lnTo>
                <a:lnTo>
                  <a:pt x="30007" y="671303"/>
                </a:lnTo>
                <a:lnTo>
                  <a:pt x="37591" y="669671"/>
                </a:lnTo>
                <a:lnTo>
                  <a:pt x="45229" y="669671"/>
                </a:lnTo>
                <a:lnTo>
                  <a:pt x="36575" y="0"/>
                </a:lnTo>
                <a:close/>
              </a:path>
              <a:path w="76200" h="746125">
                <a:moveTo>
                  <a:pt x="45229" y="669671"/>
                </a:moveTo>
                <a:lnTo>
                  <a:pt x="37591" y="669671"/>
                </a:lnTo>
                <a:lnTo>
                  <a:pt x="45247" y="671111"/>
                </a:lnTo>
                <a:lnTo>
                  <a:pt x="45229" y="669671"/>
                </a:lnTo>
                <a:close/>
              </a:path>
            </a:pathLst>
          </a:custGeom>
          <a:solidFill>
            <a:srgbClr val="252525"/>
          </a:solidFill>
        </p:spPr>
        <p:txBody>
          <a:bodyPr wrap="square" lIns="0" tIns="0" rIns="0" bIns="0" rtlCol="0"/>
          <a:lstStyle/>
          <a:p>
            <a:endParaRPr/>
          </a:p>
        </p:txBody>
      </p:sp>
      <p:sp>
        <p:nvSpPr>
          <p:cNvPr id="22" name="object 22"/>
          <p:cNvSpPr/>
          <p:nvPr/>
        </p:nvSpPr>
        <p:spPr>
          <a:xfrm>
            <a:off x="2668524" y="3069565"/>
            <a:ext cx="391668" cy="588035"/>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2663953" y="3945636"/>
            <a:ext cx="446531" cy="594359"/>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8560307" y="3945636"/>
            <a:ext cx="1263396" cy="1263395"/>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6931152" y="2930651"/>
            <a:ext cx="76200" cy="629920"/>
          </a:xfrm>
          <a:custGeom>
            <a:avLst/>
            <a:gdLst/>
            <a:ahLst/>
            <a:cxnLst/>
            <a:rect l="l" t="t" r="r" b="b"/>
            <a:pathLst>
              <a:path w="76200" h="629920">
                <a:moveTo>
                  <a:pt x="30480" y="74666"/>
                </a:moveTo>
                <a:lnTo>
                  <a:pt x="30480" y="629538"/>
                </a:lnTo>
                <a:lnTo>
                  <a:pt x="45720" y="629538"/>
                </a:lnTo>
                <a:lnTo>
                  <a:pt x="45720" y="76200"/>
                </a:lnTo>
                <a:lnTo>
                  <a:pt x="38100" y="76200"/>
                </a:lnTo>
                <a:lnTo>
                  <a:pt x="30480" y="74666"/>
                </a:lnTo>
                <a:close/>
              </a:path>
              <a:path w="76200" h="629920">
                <a:moveTo>
                  <a:pt x="45720" y="38100"/>
                </a:moveTo>
                <a:lnTo>
                  <a:pt x="30480" y="38100"/>
                </a:lnTo>
                <a:lnTo>
                  <a:pt x="30480" y="74666"/>
                </a:lnTo>
                <a:lnTo>
                  <a:pt x="38100" y="76200"/>
                </a:lnTo>
                <a:lnTo>
                  <a:pt x="45720" y="74666"/>
                </a:lnTo>
                <a:lnTo>
                  <a:pt x="45720" y="38100"/>
                </a:lnTo>
                <a:close/>
              </a:path>
              <a:path w="76200" h="629920">
                <a:moveTo>
                  <a:pt x="45720" y="74666"/>
                </a:moveTo>
                <a:lnTo>
                  <a:pt x="38100" y="76200"/>
                </a:lnTo>
                <a:lnTo>
                  <a:pt x="45720" y="76200"/>
                </a:lnTo>
                <a:lnTo>
                  <a:pt x="45720" y="74666"/>
                </a:lnTo>
                <a:close/>
              </a:path>
              <a:path w="76200" h="629920">
                <a:moveTo>
                  <a:pt x="38100" y="0"/>
                </a:moveTo>
                <a:lnTo>
                  <a:pt x="23252" y="2988"/>
                </a:lnTo>
                <a:lnTo>
                  <a:pt x="11144" y="11144"/>
                </a:lnTo>
                <a:lnTo>
                  <a:pt x="2988" y="23252"/>
                </a:lnTo>
                <a:lnTo>
                  <a:pt x="0" y="38100"/>
                </a:lnTo>
                <a:lnTo>
                  <a:pt x="2988" y="52947"/>
                </a:lnTo>
                <a:lnTo>
                  <a:pt x="11144" y="65055"/>
                </a:lnTo>
                <a:lnTo>
                  <a:pt x="23252" y="73211"/>
                </a:lnTo>
                <a:lnTo>
                  <a:pt x="30480" y="74666"/>
                </a:lnTo>
                <a:lnTo>
                  <a:pt x="30480" y="38100"/>
                </a:lnTo>
                <a:lnTo>
                  <a:pt x="76200" y="38100"/>
                </a:lnTo>
                <a:lnTo>
                  <a:pt x="73211" y="23252"/>
                </a:lnTo>
                <a:lnTo>
                  <a:pt x="65055" y="11144"/>
                </a:lnTo>
                <a:lnTo>
                  <a:pt x="52947" y="2988"/>
                </a:lnTo>
                <a:lnTo>
                  <a:pt x="38100" y="0"/>
                </a:lnTo>
                <a:close/>
              </a:path>
              <a:path w="76200" h="629920">
                <a:moveTo>
                  <a:pt x="76200" y="38100"/>
                </a:moveTo>
                <a:lnTo>
                  <a:pt x="45720" y="38100"/>
                </a:lnTo>
                <a:lnTo>
                  <a:pt x="45720" y="74666"/>
                </a:lnTo>
                <a:lnTo>
                  <a:pt x="52947" y="73211"/>
                </a:lnTo>
                <a:lnTo>
                  <a:pt x="65055" y="65055"/>
                </a:lnTo>
                <a:lnTo>
                  <a:pt x="73211" y="52947"/>
                </a:lnTo>
                <a:lnTo>
                  <a:pt x="76200" y="38100"/>
                </a:lnTo>
                <a:close/>
              </a:path>
            </a:pathLst>
          </a:custGeom>
          <a:solidFill>
            <a:srgbClr val="252525"/>
          </a:solidFill>
        </p:spPr>
        <p:txBody>
          <a:bodyPr wrap="square" lIns="0" tIns="0" rIns="0" bIns="0" rtlCol="0"/>
          <a:lstStyle/>
          <a:p>
            <a:endParaRPr/>
          </a:p>
        </p:txBody>
      </p:sp>
      <p:sp>
        <p:nvSpPr>
          <p:cNvPr id="26" name="object 26"/>
          <p:cNvSpPr/>
          <p:nvPr/>
        </p:nvSpPr>
        <p:spPr>
          <a:xfrm>
            <a:off x="9685019" y="3880104"/>
            <a:ext cx="76200" cy="777875"/>
          </a:xfrm>
          <a:custGeom>
            <a:avLst/>
            <a:gdLst/>
            <a:ahLst/>
            <a:cxnLst/>
            <a:rect l="l" t="t" r="r" b="b"/>
            <a:pathLst>
              <a:path w="76200" h="777875">
                <a:moveTo>
                  <a:pt x="30479" y="703090"/>
                </a:moveTo>
                <a:lnTo>
                  <a:pt x="23252" y="704554"/>
                </a:lnTo>
                <a:lnTo>
                  <a:pt x="11144" y="712739"/>
                </a:lnTo>
                <a:lnTo>
                  <a:pt x="2988" y="724854"/>
                </a:lnTo>
                <a:lnTo>
                  <a:pt x="0" y="739648"/>
                </a:lnTo>
                <a:lnTo>
                  <a:pt x="2988" y="754495"/>
                </a:lnTo>
                <a:lnTo>
                  <a:pt x="11144" y="766603"/>
                </a:lnTo>
                <a:lnTo>
                  <a:pt x="23252" y="774759"/>
                </a:lnTo>
                <a:lnTo>
                  <a:pt x="38100" y="777748"/>
                </a:lnTo>
                <a:lnTo>
                  <a:pt x="52947" y="774759"/>
                </a:lnTo>
                <a:lnTo>
                  <a:pt x="65055" y="766603"/>
                </a:lnTo>
                <a:lnTo>
                  <a:pt x="73211" y="754495"/>
                </a:lnTo>
                <a:lnTo>
                  <a:pt x="76200" y="739648"/>
                </a:lnTo>
                <a:lnTo>
                  <a:pt x="30479" y="739648"/>
                </a:lnTo>
                <a:lnTo>
                  <a:pt x="30479" y="703090"/>
                </a:lnTo>
                <a:close/>
              </a:path>
              <a:path w="76200" h="777875">
                <a:moveTo>
                  <a:pt x="38100" y="701548"/>
                </a:moveTo>
                <a:lnTo>
                  <a:pt x="30479" y="703090"/>
                </a:lnTo>
                <a:lnTo>
                  <a:pt x="30479" y="739648"/>
                </a:lnTo>
                <a:lnTo>
                  <a:pt x="45720" y="739648"/>
                </a:lnTo>
                <a:lnTo>
                  <a:pt x="45720" y="703090"/>
                </a:lnTo>
                <a:lnTo>
                  <a:pt x="38100" y="701548"/>
                </a:lnTo>
                <a:close/>
              </a:path>
              <a:path w="76200" h="777875">
                <a:moveTo>
                  <a:pt x="45720" y="703090"/>
                </a:moveTo>
                <a:lnTo>
                  <a:pt x="45720" y="739648"/>
                </a:lnTo>
                <a:lnTo>
                  <a:pt x="76200" y="739648"/>
                </a:lnTo>
                <a:lnTo>
                  <a:pt x="73211" y="724854"/>
                </a:lnTo>
                <a:lnTo>
                  <a:pt x="65055" y="712739"/>
                </a:lnTo>
                <a:lnTo>
                  <a:pt x="52947" y="704554"/>
                </a:lnTo>
                <a:lnTo>
                  <a:pt x="45720" y="703090"/>
                </a:lnTo>
                <a:close/>
              </a:path>
              <a:path w="76200" h="777875">
                <a:moveTo>
                  <a:pt x="45720" y="0"/>
                </a:moveTo>
                <a:lnTo>
                  <a:pt x="30479" y="0"/>
                </a:lnTo>
                <a:lnTo>
                  <a:pt x="30479" y="703090"/>
                </a:lnTo>
                <a:lnTo>
                  <a:pt x="38100" y="701548"/>
                </a:lnTo>
                <a:lnTo>
                  <a:pt x="45720" y="701548"/>
                </a:lnTo>
                <a:lnTo>
                  <a:pt x="45720" y="0"/>
                </a:lnTo>
                <a:close/>
              </a:path>
              <a:path w="76200" h="777875">
                <a:moveTo>
                  <a:pt x="45720" y="701548"/>
                </a:moveTo>
                <a:lnTo>
                  <a:pt x="38100" y="701548"/>
                </a:lnTo>
                <a:lnTo>
                  <a:pt x="45720" y="703090"/>
                </a:lnTo>
                <a:lnTo>
                  <a:pt x="45720" y="701548"/>
                </a:lnTo>
                <a:close/>
              </a:path>
            </a:pathLst>
          </a:custGeom>
          <a:solidFill>
            <a:srgbClr val="252525"/>
          </a:solidFill>
        </p:spPr>
        <p:txBody>
          <a:bodyPr wrap="square" lIns="0" tIns="0" rIns="0" bIns="0" rtlCol="0"/>
          <a:lstStyle/>
          <a:p>
            <a:endParaRPr/>
          </a:p>
        </p:txBody>
      </p:sp>
      <p:sp>
        <p:nvSpPr>
          <p:cNvPr id="27" name="object 27"/>
          <p:cNvSpPr/>
          <p:nvPr/>
        </p:nvSpPr>
        <p:spPr>
          <a:xfrm>
            <a:off x="7028689" y="2522221"/>
            <a:ext cx="2132075" cy="1118615"/>
          </a:xfrm>
          <a:prstGeom prst="rect">
            <a:avLst/>
          </a:prstGeom>
          <a:blipFill>
            <a:blip r:embed="rId11" cstate="print"/>
            <a:stretch>
              <a:fillRect/>
            </a:stretch>
          </a:blipFill>
        </p:spPr>
        <p:txBody>
          <a:bodyPr wrap="square" lIns="0" tIns="0" rIns="0" bIns="0" rtlCol="0"/>
          <a:lstStyle/>
          <a:p>
            <a:endParaRPr/>
          </a:p>
        </p:txBody>
      </p:sp>
      <p:sp>
        <p:nvSpPr>
          <p:cNvPr id="28" name="object 28"/>
          <p:cNvSpPr txBox="1"/>
          <p:nvPr/>
        </p:nvSpPr>
        <p:spPr>
          <a:xfrm>
            <a:off x="7216903" y="2597276"/>
            <a:ext cx="1433195" cy="513080"/>
          </a:xfrm>
          <a:prstGeom prst="rect">
            <a:avLst/>
          </a:prstGeom>
        </p:spPr>
        <p:txBody>
          <a:bodyPr vert="horz" wrap="square" lIns="0" tIns="12065" rIns="0" bIns="0" rtlCol="0">
            <a:spAutoFit/>
          </a:bodyPr>
          <a:lstStyle/>
          <a:p>
            <a:pPr marL="259079" marR="5080" indent="-247015">
              <a:spcBef>
                <a:spcPts val="95"/>
              </a:spcBef>
            </a:pPr>
            <a:r>
              <a:rPr sz="1600" spc="-10" dirty="0">
                <a:latin typeface="Calibri"/>
                <a:cs typeface="Calibri"/>
              </a:rPr>
              <a:t>Contestación </a:t>
            </a:r>
            <a:r>
              <a:rPr sz="1600" spc="-5" dirty="0">
                <a:latin typeface="Calibri"/>
                <a:cs typeface="Calibri"/>
              </a:rPr>
              <a:t>a</a:t>
            </a:r>
            <a:r>
              <a:rPr sz="1600" spc="-65" dirty="0">
                <a:latin typeface="Calibri"/>
                <a:cs typeface="Calibri"/>
              </a:rPr>
              <a:t> </a:t>
            </a:r>
            <a:r>
              <a:rPr sz="1600" dirty="0">
                <a:latin typeface="Calibri"/>
                <a:cs typeface="Calibri"/>
              </a:rPr>
              <a:t>la  </a:t>
            </a:r>
            <a:r>
              <a:rPr sz="1600" spc="-10" dirty="0">
                <a:latin typeface="Calibri"/>
                <a:cs typeface="Calibri"/>
              </a:rPr>
              <a:t>Prevención</a:t>
            </a:r>
            <a:endParaRPr sz="1600">
              <a:latin typeface="Calibri"/>
              <a:cs typeface="Calibri"/>
            </a:endParaRPr>
          </a:p>
        </p:txBody>
      </p:sp>
      <p:sp>
        <p:nvSpPr>
          <p:cNvPr id="29" name="object 29"/>
          <p:cNvSpPr/>
          <p:nvPr/>
        </p:nvSpPr>
        <p:spPr>
          <a:xfrm>
            <a:off x="8404859" y="5004815"/>
            <a:ext cx="2132076" cy="1118616"/>
          </a:xfrm>
          <a:prstGeom prst="rect">
            <a:avLst/>
          </a:prstGeom>
          <a:blipFill>
            <a:blip r:embed="rId12" cstate="print"/>
            <a:stretch>
              <a:fillRect/>
            </a:stretch>
          </a:blipFill>
        </p:spPr>
        <p:txBody>
          <a:bodyPr wrap="square" lIns="0" tIns="0" rIns="0" bIns="0" rtlCol="0"/>
          <a:lstStyle/>
          <a:p>
            <a:endParaRPr/>
          </a:p>
        </p:txBody>
      </p:sp>
      <p:sp>
        <p:nvSpPr>
          <p:cNvPr id="30" name="object 30"/>
          <p:cNvSpPr txBox="1"/>
          <p:nvPr/>
        </p:nvSpPr>
        <p:spPr>
          <a:xfrm>
            <a:off x="8655812" y="5080508"/>
            <a:ext cx="1308735" cy="513080"/>
          </a:xfrm>
          <a:prstGeom prst="rect">
            <a:avLst/>
          </a:prstGeom>
        </p:spPr>
        <p:txBody>
          <a:bodyPr vert="horz" wrap="square" lIns="0" tIns="12065" rIns="0" bIns="0" rtlCol="0">
            <a:spAutoFit/>
          </a:bodyPr>
          <a:lstStyle/>
          <a:p>
            <a:pPr marL="12700" marR="5080" indent="118745">
              <a:spcBef>
                <a:spcPts val="95"/>
              </a:spcBef>
            </a:pPr>
            <a:r>
              <a:rPr sz="1600" spc="-10" dirty="0">
                <a:latin typeface="Calibri"/>
                <a:cs typeface="Calibri"/>
              </a:rPr>
              <a:t>Inscripción </a:t>
            </a:r>
            <a:r>
              <a:rPr sz="1600" spc="-5" dirty="0">
                <a:latin typeface="Calibri"/>
                <a:cs typeface="Calibri"/>
              </a:rPr>
              <a:t>o  </a:t>
            </a:r>
            <a:r>
              <a:rPr sz="1600" spc="-10" dirty="0">
                <a:latin typeface="Calibri"/>
                <a:cs typeface="Calibri"/>
              </a:rPr>
              <a:t>Dese</a:t>
            </a:r>
            <a:r>
              <a:rPr sz="1600" spc="-15" dirty="0">
                <a:latin typeface="Calibri"/>
                <a:cs typeface="Calibri"/>
              </a:rPr>
              <a:t>c</a:t>
            </a:r>
            <a:r>
              <a:rPr sz="1600" spc="-10" dirty="0">
                <a:latin typeface="Calibri"/>
                <a:cs typeface="Calibri"/>
              </a:rPr>
              <a:t>h</a:t>
            </a:r>
            <a:r>
              <a:rPr sz="1600" spc="-5" dirty="0">
                <a:latin typeface="Calibri"/>
                <a:cs typeface="Calibri"/>
              </a:rPr>
              <a:t>amie</a:t>
            </a:r>
            <a:r>
              <a:rPr sz="1600" spc="-20" dirty="0">
                <a:latin typeface="Calibri"/>
                <a:cs typeface="Calibri"/>
              </a:rPr>
              <a:t>n</a:t>
            </a:r>
            <a:r>
              <a:rPr sz="1600" spc="-15" dirty="0">
                <a:latin typeface="Calibri"/>
                <a:cs typeface="Calibri"/>
              </a:rPr>
              <a:t>t</a:t>
            </a:r>
            <a:r>
              <a:rPr sz="1600" spc="-5" dirty="0">
                <a:latin typeface="Calibri"/>
                <a:cs typeface="Calibri"/>
              </a:rPr>
              <a:t>o</a:t>
            </a:r>
            <a:endParaRPr sz="1600">
              <a:latin typeface="Calibri"/>
              <a:cs typeface="Calibri"/>
            </a:endParaRPr>
          </a:p>
        </p:txBody>
      </p:sp>
      <p:sp>
        <p:nvSpPr>
          <p:cNvPr id="31" name="object 31"/>
          <p:cNvSpPr/>
          <p:nvPr/>
        </p:nvSpPr>
        <p:spPr>
          <a:xfrm>
            <a:off x="4160521" y="3558540"/>
            <a:ext cx="111251" cy="399288"/>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4216145" y="3580639"/>
            <a:ext cx="0" cy="301625"/>
          </a:xfrm>
          <a:custGeom>
            <a:avLst/>
            <a:gdLst/>
            <a:ahLst/>
            <a:cxnLst/>
            <a:rect l="l" t="t" r="r" b="b"/>
            <a:pathLst>
              <a:path h="301625">
                <a:moveTo>
                  <a:pt x="0" y="0"/>
                </a:moveTo>
                <a:lnTo>
                  <a:pt x="0" y="301244"/>
                </a:lnTo>
              </a:path>
            </a:pathLst>
          </a:custGeom>
          <a:ln w="25908">
            <a:solidFill>
              <a:srgbClr val="404040"/>
            </a:solidFill>
          </a:ln>
        </p:spPr>
        <p:txBody>
          <a:bodyPr wrap="square" lIns="0" tIns="0" rIns="0" bIns="0" rtlCol="0"/>
          <a:lstStyle/>
          <a:p>
            <a:endParaRPr/>
          </a:p>
        </p:txBody>
      </p:sp>
      <p:sp>
        <p:nvSpPr>
          <p:cNvPr id="33" name="object 33"/>
          <p:cNvSpPr/>
          <p:nvPr/>
        </p:nvSpPr>
        <p:spPr>
          <a:xfrm>
            <a:off x="3541776" y="3485389"/>
            <a:ext cx="1648968" cy="1025651"/>
          </a:xfrm>
          <a:prstGeom prst="rect">
            <a:avLst/>
          </a:prstGeom>
          <a:blipFill>
            <a:blip r:embed="rId14" cstate="print"/>
            <a:stretch>
              <a:fillRect/>
            </a:stretch>
          </a:blipFill>
        </p:spPr>
        <p:txBody>
          <a:bodyPr wrap="square" lIns="0" tIns="0" rIns="0" bIns="0" rtlCol="0"/>
          <a:lstStyle/>
          <a:p>
            <a:endParaRPr/>
          </a:p>
        </p:txBody>
      </p:sp>
      <p:sp>
        <p:nvSpPr>
          <p:cNvPr id="34" name="object 34"/>
          <p:cNvSpPr txBox="1"/>
          <p:nvPr/>
        </p:nvSpPr>
        <p:spPr>
          <a:xfrm>
            <a:off x="3223260" y="3557727"/>
            <a:ext cx="1902460" cy="258404"/>
          </a:xfrm>
          <a:prstGeom prst="rect">
            <a:avLst/>
          </a:prstGeom>
        </p:spPr>
        <p:txBody>
          <a:bodyPr vert="horz" wrap="square" lIns="0" tIns="12065" rIns="0" bIns="0" rtlCol="0">
            <a:spAutoFit/>
          </a:bodyPr>
          <a:lstStyle/>
          <a:p>
            <a:pPr marL="688340">
              <a:spcBef>
                <a:spcPts val="95"/>
              </a:spcBef>
            </a:pPr>
            <a:r>
              <a:rPr sz="1600" spc="-10" dirty="0">
                <a:solidFill>
                  <a:srgbClr val="FFFFFF"/>
                </a:solidFill>
                <a:latin typeface="Calibri"/>
                <a:cs typeface="Calibri"/>
              </a:rPr>
              <a:t>10</a:t>
            </a:r>
            <a:r>
              <a:rPr sz="1600" dirty="0">
                <a:solidFill>
                  <a:srgbClr val="FFFFFF"/>
                </a:solidFill>
                <a:latin typeface="Calibri"/>
                <a:cs typeface="Calibri"/>
              </a:rPr>
              <a:t> </a:t>
            </a:r>
            <a:r>
              <a:rPr sz="1600" spc="-5" dirty="0">
                <a:solidFill>
                  <a:srgbClr val="FFFFFF"/>
                </a:solidFill>
                <a:latin typeface="Calibri"/>
                <a:cs typeface="Calibri"/>
              </a:rPr>
              <a:t>días</a:t>
            </a:r>
            <a:endParaRPr sz="1600">
              <a:latin typeface="Calibri"/>
              <a:cs typeface="Calibri"/>
            </a:endParaRPr>
          </a:p>
        </p:txBody>
      </p:sp>
      <p:sp>
        <p:nvSpPr>
          <p:cNvPr id="35" name="object 35"/>
          <p:cNvSpPr/>
          <p:nvPr/>
        </p:nvSpPr>
        <p:spPr>
          <a:xfrm>
            <a:off x="5995416" y="3558540"/>
            <a:ext cx="111251" cy="399288"/>
          </a:xfrm>
          <a:prstGeom prst="rect">
            <a:avLst/>
          </a:prstGeom>
          <a:blipFill>
            <a:blip r:embed="rId13" cstate="print"/>
            <a:stretch>
              <a:fillRect/>
            </a:stretch>
          </a:blipFill>
        </p:spPr>
        <p:txBody>
          <a:bodyPr wrap="square" lIns="0" tIns="0" rIns="0" bIns="0" rtlCol="0"/>
          <a:lstStyle/>
          <a:p>
            <a:endParaRPr/>
          </a:p>
        </p:txBody>
      </p:sp>
      <p:sp>
        <p:nvSpPr>
          <p:cNvPr id="36" name="object 36"/>
          <p:cNvSpPr/>
          <p:nvPr/>
        </p:nvSpPr>
        <p:spPr>
          <a:xfrm>
            <a:off x="6051041" y="3580639"/>
            <a:ext cx="0" cy="301625"/>
          </a:xfrm>
          <a:custGeom>
            <a:avLst/>
            <a:gdLst/>
            <a:ahLst/>
            <a:cxnLst/>
            <a:rect l="l" t="t" r="r" b="b"/>
            <a:pathLst>
              <a:path h="301625">
                <a:moveTo>
                  <a:pt x="0" y="0"/>
                </a:moveTo>
                <a:lnTo>
                  <a:pt x="0" y="301244"/>
                </a:lnTo>
              </a:path>
            </a:pathLst>
          </a:custGeom>
          <a:ln w="25908">
            <a:solidFill>
              <a:srgbClr val="404040"/>
            </a:solidFill>
          </a:ln>
        </p:spPr>
        <p:txBody>
          <a:bodyPr wrap="square" lIns="0" tIns="0" rIns="0" bIns="0" rtlCol="0"/>
          <a:lstStyle/>
          <a:p>
            <a:endParaRPr/>
          </a:p>
        </p:txBody>
      </p:sp>
      <p:sp>
        <p:nvSpPr>
          <p:cNvPr id="37" name="object 37"/>
          <p:cNvSpPr/>
          <p:nvPr/>
        </p:nvSpPr>
        <p:spPr>
          <a:xfrm>
            <a:off x="5391912" y="3493009"/>
            <a:ext cx="1648967" cy="1025651"/>
          </a:xfrm>
          <a:prstGeom prst="rect">
            <a:avLst/>
          </a:prstGeom>
          <a:blipFill>
            <a:blip r:embed="rId15" cstate="print"/>
            <a:stretch>
              <a:fillRect/>
            </a:stretch>
          </a:blipFill>
        </p:spPr>
        <p:txBody>
          <a:bodyPr wrap="square" lIns="0" tIns="0" rIns="0" bIns="0" rtlCol="0"/>
          <a:lstStyle/>
          <a:p>
            <a:endParaRPr/>
          </a:p>
        </p:txBody>
      </p:sp>
      <p:sp>
        <p:nvSpPr>
          <p:cNvPr id="38" name="object 38"/>
          <p:cNvSpPr/>
          <p:nvPr/>
        </p:nvSpPr>
        <p:spPr>
          <a:xfrm>
            <a:off x="7831836" y="3558540"/>
            <a:ext cx="111251" cy="399288"/>
          </a:xfrm>
          <a:prstGeom prst="rect">
            <a:avLst/>
          </a:prstGeom>
          <a:blipFill>
            <a:blip r:embed="rId13" cstate="print"/>
            <a:stretch>
              <a:fillRect/>
            </a:stretch>
          </a:blipFill>
        </p:spPr>
        <p:txBody>
          <a:bodyPr wrap="square" lIns="0" tIns="0" rIns="0" bIns="0" rtlCol="0"/>
          <a:lstStyle/>
          <a:p>
            <a:endParaRPr/>
          </a:p>
        </p:txBody>
      </p:sp>
      <p:sp>
        <p:nvSpPr>
          <p:cNvPr id="39" name="object 39"/>
          <p:cNvSpPr/>
          <p:nvPr/>
        </p:nvSpPr>
        <p:spPr>
          <a:xfrm>
            <a:off x="7887461" y="3580639"/>
            <a:ext cx="0" cy="301625"/>
          </a:xfrm>
          <a:custGeom>
            <a:avLst/>
            <a:gdLst/>
            <a:ahLst/>
            <a:cxnLst/>
            <a:rect l="l" t="t" r="r" b="b"/>
            <a:pathLst>
              <a:path h="301625">
                <a:moveTo>
                  <a:pt x="0" y="0"/>
                </a:moveTo>
                <a:lnTo>
                  <a:pt x="0" y="301244"/>
                </a:lnTo>
              </a:path>
            </a:pathLst>
          </a:custGeom>
          <a:ln w="25908">
            <a:solidFill>
              <a:srgbClr val="404040"/>
            </a:solidFill>
          </a:ln>
        </p:spPr>
        <p:txBody>
          <a:bodyPr wrap="square" lIns="0" tIns="0" rIns="0" bIns="0" rtlCol="0"/>
          <a:lstStyle/>
          <a:p>
            <a:endParaRPr/>
          </a:p>
        </p:txBody>
      </p:sp>
      <p:sp>
        <p:nvSpPr>
          <p:cNvPr id="40" name="object 40"/>
          <p:cNvSpPr/>
          <p:nvPr/>
        </p:nvSpPr>
        <p:spPr>
          <a:xfrm>
            <a:off x="8749283" y="3558540"/>
            <a:ext cx="111250" cy="399288"/>
          </a:xfrm>
          <a:prstGeom prst="rect">
            <a:avLst/>
          </a:prstGeom>
          <a:blipFill>
            <a:blip r:embed="rId13" cstate="print"/>
            <a:stretch>
              <a:fillRect/>
            </a:stretch>
          </a:blipFill>
        </p:spPr>
        <p:txBody>
          <a:bodyPr wrap="square" lIns="0" tIns="0" rIns="0" bIns="0" rtlCol="0"/>
          <a:lstStyle/>
          <a:p>
            <a:endParaRPr/>
          </a:p>
        </p:txBody>
      </p:sp>
      <p:sp>
        <p:nvSpPr>
          <p:cNvPr id="41" name="object 41"/>
          <p:cNvSpPr/>
          <p:nvPr/>
        </p:nvSpPr>
        <p:spPr>
          <a:xfrm>
            <a:off x="8804909" y="3580639"/>
            <a:ext cx="0" cy="301625"/>
          </a:xfrm>
          <a:custGeom>
            <a:avLst/>
            <a:gdLst/>
            <a:ahLst/>
            <a:cxnLst/>
            <a:rect l="l" t="t" r="r" b="b"/>
            <a:pathLst>
              <a:path h="301625">
                <a:moveTo>
                  <a:pt x="0" y="0"/>
                </a:moveTo>
                <a:lnTo>
                  <a:pt x="0" y="301244"/>
                </a:lnTo>
              </a:path>
            </a:pathLst>
          </a:custGeom>
          <a:ln w="25908">
            <a:solidFill>
              <a:srgbClr val="404040"/>
            </a:solidFill>
          </a:ln>
        </p:spPr>
        <p:txBody>
          <a:bodyPr wrap="square" lIns="0" tIns="0" rIns="0" bIns="0" rtlCol="0"/>
          <a:lstStyle/>
          <a:p>
            <a:endParaRPr/>
          </a:p>
        </p:txBody>
      </p:sp>
      <p:sp>
        <p:nvSpPr>
          <p:cNvPr id="42" name="object 42"/>
          <p:cNvSpPr/>
          <p:nvPr/>
        </p:nvSpPr>
        <p:spPr>
          <a:xfrm>
            <a:off x="7670292" y="3489960"/>
            <a:ext cx="1648967" cy="1025651"/>
          </a:xfrm>
          <a:prstGeom prst="rect">
            <a:avLst/>
          </a:prstGeom>
          <a:blipFill>
            <a:blip r:embed="rId16" cstate="print"/>
            <a:stretch>
              <a:fillRect/>
            </a:stretch>
          </a:blipFill>
        </p:spPr>
        <p:txBody>
          <a:bodyPr wrap="square" lIns="0" tIns="0" rIns="0" bIns="0" rtlCol="0"/>
          <a:lstStyle/>
          <a:p>
            <a:endParaRPr/>
          </a:p>
        </p:txBody>
      </p:sp>
      <p:sp>
        <p:nvSpPr>
          <p:cNvPr id="43" name="object 43"/>
          <p:cNvSpPr txBox="1"/>
          <p:nvPr/>
        </p:nvSpPr>
        <p:spPr>
          <a:xfrm>
            <a:off x="7900415" y="3562603"/>
            <a:ext cx="891540" cy="258404"/>
          </a:xfrm>
          <a:prstGeom prst="rect">
            <a:avLst/>
          </a:prstGeom>
        </p:spPr>
        <p:txBody>
          <a:bodyPr vert="horz" wrap="square" lIns="0" tIns="12065" rIns="0" bIns="0" rtlCol="0">
            <a:spAutoFit/>
          </a:bodyPr>
          <a:lstStyle/>
          <a:p>
            <a:pPr marL="139700">
              <a:spcBef>
                <a:spcPts val="95"/>
              </a:spcBef>
            </a:pPr>
            <a:r>
              <a:rPr sz="1600" spc="-5" dirty="0">
                <a:solidFill>
                  <a:srgbClr val="FFFFFF"/>
                </a:solidFill>
                <a:latin typeface="Calibri"/>
                <a:cs typeface="Calibri"/>
              </a:rPr>
              <a:t>20 días</a:t>
            </a:r>
            <a:endParaRPr sz="1600">
              <a:latin typeface="Calibri"/>
              <a:cs typeface="Calibri"/>
            </a:endParaRPr>
          </a:p>
        </p:txBody>
      </p:sp>
      <p:sp>
        <p:nvSpPr>
          <p:cNvPr id="44" name="object 44"/>
          <p:cNvSpPr/>
          <p:nvPr/>
        </p:nvSpPr>
        <p:spPr>
          <a:xfrm>
            <a:off x="2359152" y="5676900"/>
            <a:ext cx="5852160" cy="1002792"/>
          </a:xfrm>
          <a:prstGeom prst="rect">
            <a:avLst/>
          </a:prstGeom>
          <a:blipFill>
            <a:blip r:embed="rId17" cstate="print"/>
            <a:stretch>
              <a:fillRect/>
            </a:stretch>
          </a:blipFill>
        </p:spPr>
        <p:txBody>
          <a:bodyPr wrap="square" lIns="0" tIns="0" rIns="0" bIns="0" rtlCol="0"/>
          <a:lstStyle/>
          <a:p>
            <a:endParaRPr/>
          </a:p>
        </p:txBody>
      </p:sp>
      <p:sp>
        <p:nvSpPr>
          <p:cNvPr id="45" name="object 45"/>
          <p:cNvSpPr txBox="1"/>
          <p:nvPr/>
        </p:nvSpPr>
        <p:spPr>
          <a:xfrm>
            <a:off x="2511654" y="5751067"/>
            <a:ext cx="5219065" cy="459740"/>
          </a:xfrm>
          <a:prstGeom prst="rect">
            <a:avLst/>
          </a:prstGeom>
        </p:spPr>
        <p:txBody>
          <a:bodyPr vert="horz" wrap="square" lIns="0" tIns="38735" rIns="0" bIns="0" rtlCol="0">
            <a:spAutoFit/>
          </a:bodyPr>
          <a:lstStyle/>
          <a:p>
            <a:pPr marL="12700" marR="5080" indent="34925">
              <a:lnSpc>
                <a:spcPts val="1620"/>
              </a:lnSpc>
              <a:spcBef>
                <a:spcPts val="305"/>
              </a:spcBef>
            </a:pPr>
            <a:r>
              <a:rPr sz="1500" b="1" spc="-10" dirty="0">
                <a:latin typeface="Calibri"/>
                <a:cs typeface="Calibri"/>
              </a:rPr>
              <a:t>Falla </a:t>
            </a:r>
            <a:r>
              <a:rPr sz="1500" b="1" dirty="0">
                <a:latin typeface="Calibri"/>
                <a:cs typeface="Calibri"/>
              </a:rPr>
              <a:t>del </a:t>
            </a:r>
            <a:r>
              <a:rPr sz="1500" b="1" spc="-5" dirty="0">
                <a:latin typeface="Calibri"/>
                <a:cs typeface="Calibri"/>
              </a:rPr>
              <a:t>Sistema</a:t>
            </a:r>
            <a:r>
              <a:rPr sz="1500" spc="-5" dirty="0">
                <a:latin typeface="Calibri"/>
                <a:cs typeface="Calibri"/>
              </a:rPr>
              <a:t>: </a:t>
            </a:r>
            <a:r>
              <a:rPr sz="1500" dirty="0">
                <a:latin typeface="Calibri"/>
                <a:cs typeface="Calibri"/>
              </a:rPr>
              <a:t>los </a:t>
            </a:r>
            <a:r>
              <a:rPr sz="1500" spc="-10" dirty="0">
                <a:latin typeface="Calibri"/>
                <a:cs typeface="Calibri"/>
              </a:rPr>
              <a:t>plazos </a:t>
            </a:r>
            <a:r>
              <a:rPr sz="1500" spc="-5" dirty="0">
                <a:latin typeface="Calibri"/>
                <a:cs typeface="Calibri"/>
              </a:rPr>
              <a:t>se suspenderán </a:t>
            </a:r>
            <a:r>
              <a:rPr sz="1500" dirty="0">
                <a:latin typeface="Calibri"/>
                <a:cs typeface="Calibri"/>
              </a:rPr>
              <a:t>desde </a:t>
            </a:r>
            <a:r>
              <a:rPr sz="1500" spc="-5" dirty="0">
                <a:latin typeface="Calibri"/>
                <a:cs typeface="Calibri"/>
              </a:rPr>
              <a:t>el momento </a:t>
            </a:r>
            <a:r>
              <a:rPr sz="1500" dirty="0">
                <a:latin typeface="Calibri"/>
                <a:cs typeface="Calibri"/>
              </a:rPr>
              <a:t>en  que </a:t>
            </a:r>
            <a:r>
              <a:rPr sz="1500" spc="-5" dirty="0">
                <a:latin typeface="Calibri"/>
                <a:cs typeface="Calibri"/>
              </a:rPr>
              <a:t>se </a:t>
            </a:r>
            <a:r>
              <a:rPr sz="1500" spc="-10" dirty="0">
                <a:latin typeface="Calibri"/>
                <a:cs typeface="Calibri"/>
              </a:rPr>
              <a:t>detecte </a:t>
            </a:r>
            <a:r>
              <a:rPr sz="1500" dirty="0">
                <a:latin typeface="Calibri"/>
                <a:cs typeface="Calibri"/>
              </a:rPr>
              <a:t>la </a:t>
            </a:r>
            <a:r>
              <a:rPr sz="1500" spc="-10" dirty="0">
                <a:latin typeface="Calibri"/>
                <a:cs typeface="Calibri"/>
              </a:rPr>
              <a:t>falla hasta </a:t>
            </a:r>
            <a:r>
              <a:rPr sz="1500" dirty="0">
                <a:latin typeface="Calibri"/>
                <a:cs typeface="Calibri"/>
              </a:rPr>
              <a:t>que </a:t>
            </a:r>
            <a:r>
              <a:rPr sz="1500" spc="-5" dirty="0">
                <a:latin typeface="Calibri"/>
                <a:cs typeface="Calibri"/>
              </a:rPr>
              <a:t>se </a:t>
            </a:r>
            <a:r>
              <a:rPr sz="1500" spc="-15" dirty="0">
                <a:latin typeface="Calibri"/>
                <a:cs typeface="Calibri"/>
              </a:rPr>
              <a:t>reestablezca </a:t>
            </a:r>
            <a:r>
              <a:rPr sz="1500" dirty="0">
                <a:latin typeface="Calibri"/>
                <a:cs typeface="Calibri"/>
              </a:rPr>
              <a:t>el</a:t>
            </a:r>
            <a:r>
              <a:rPr sz="1500" spc="20" dirty="0">
                <a:latin typeface="Calibri"/>
                <a:cs typeface="Calibri"/>
              </a:rPr>
              <a:t> </a:t>
            </a:r>
            <a:r>
              <a:rPr sz="1500" spc="-5" dirty="0">
                <a:latin typeface="Calibri"/>
                <a:cs typeface="Calibri"/>
              </a:rPr>
              <a:t>funcionamiento.</a:t>
            </a:r>
            <a:endParaRPr sz="1500">
              <a:latin typeface="Calibri"/>
              <a:cs typeface="Calibri"/>
            </a:endParaRPr>
          </a:p>
        </p:txBody>
      </p:sp>
      <p:sp>
        <p:nvSpPr>
          <p:cNvPr id="46" name="object 46"/>
          <p:cNvSpPr/>
          <p:nvPr/>
        </p:nvSpPr>
        <p:spPr>
          <a:xfrm>
            <a:off x="6318503" y="1661160"/>
            <a:ext cx="993648" cy="1356360"/>
          </a:xfrm>
          <a:prstGeom prst="rect">
            <a:avLst/>
          </a:prstGeom>
          <a:blipFill>
            <a:blip r:embed="rId18" cstate="print"/>
            <a:stretch>
              <a:fillRect/>
            </a:stretch>
          </a:blipFill>
        </p:spPr>
        <p:txBody>
          <a:bodyPr wrap="square" lIns="0" tIns="0" rIns="0" bIns="0" rtlCol="0"/>
          <a:lstStyle/>
          <a:p>
            <a:endParaRPr/>
          </a:p>
        </p:txBody>
      </p:sp>
      <p:sp>
        <p:nvSpPr>
          <p:cNvPr id="47" name="object 47"/>
          <p:cNvSpPr/>
          <p:nvPr/>
        </p:nvSpPr>
        <p:spPr>
          <a:xfrm>
            <a:off x="4166616" y="4227576"/>
            <a:ext cx="847344" cy="1109472"/>
          </a:xfrm>
          <a:prstGeom prst="rect">
            <a:avLst/>
          </a:prstGeom>
          <a:blipFill>
            <a:blip r:embed="rId19" cstate="print"/>
            <a:stretch>
              <a:fillRect/>
            </a:stretch>
          </a:blipFill>
        </p:spPr>
        <p:txBody>
          <a:bodyPr wrap="square" lIns="0" tIns="0" rIns="0" bIns="0" rtlCol="0"/>
          <a:lstStyle/>
          <a:p>
            <a:endParaRPr/>
          </a:p>
        </p:txBody>
      </p:sp>
      <p:sp>
        <p:nvSpPr>
          <p:cNvPr id="48" name="object 48"/>
          <p:cNvSpPr/>
          <p:nvPr/>
        </p:nvSpPr>
        <p:spPr>
          <a:xfrm>
            <a:off x="4829555" y="3278124"/>
            <a:ext cx="2799588" cy="1120139"/>
          </a:xfrm>
          <a:prstGeom prst="rect">
            <a:avLst/>
          </a:prstGeom>
          <a:blipFill>
            <a:blip r:embed="rId20" cstate="print"/>
            <a:stretch>
              <a:fillRect/>
            </a:stretch>
          </a:blipFill>
        </p:spPr>
        <p:txBody>
          <a:bodyPr wrap="square" lIns="0" tIns="0" rIns="0" bIns="0" rtlCol="0"/>
          <a:lstStyle/>
          <a:p>
            <a:endParaRPr/>
          </a:p>
        </p:txBody>
      </p:sp>
      <p:sp>
        <p:nvSpPr>
          <p:cNvPr id="49" name="object 49"/>
          <p:cNvSpPr txBox="1"/>
          <p:nvPr/>
        </p:nvSpPr>
        <p:spPr>
          <a:xfrm>
            <a:off x="5140452" y="3353816"/>
            <a:ext cx="1821180" cy="480695"/>
          </a:xfrm>
          <a:prstGeom prst="rect">
            <a:avLst/>
          </a:prstGeom>
        </p:spPr>
        <p:txBody>
          <a:bodyPr vert="horz" wrap="square" lIns="0" tIns="13335" rIns="0" bIns="0" rtlCol="0">
            <a:spAutoFit/>
          </a:bodyPr>
          <a:lstStyle/>
          <a:p>
            <a:pPr marL="32384" algn="ctr">
              <a:lnSpc>
                <a:spcPts val="1670"/>
              </a:lnSpc>
              <a:spcBef>
                <a:spcPts val="105"/>
              </a:spcBef>
            </a:pPr>
            <a:r>
              <a:rPr sz="1400" b="1" dirty="0">
                <a:solidFill>
                  <a:srgbClr val="FF0000"/>
                </a:solidFill>
                <a:latin typeface="Calibri"/>
                <a:cs typeface="Calibri"/>
              </a:rPr>
              <a:t>Suspensión del</a:t>
            </a:r>
            <a:r>
              <a:rPr sz="1400" b="1" spc="-75" dirty="0">
                <a:solidFill>
                  <a:srgbClr val="FF0000"/>
                </a:solidFill>
                <a:latin typeface="Calibri"/>
                <a:cs typeface="Calibri"/>
              </a:rPr>
              <a:t> </a:t>
            </a:r>
            <a:r>
              <a:rPr sz="1400" b="1" spc="-5" dirty="0">
                <a:solidFill>
                  <a:srgbClr val="FF0000"/>
                </a:solidFill>
                <a:latin typeface="Calibri"/>
                <a:cs typeface="Calibri"/>
              </a:rPr>
              <a:t>plazo</a:t>
            </a:r>
            <a:endParaRPr sz="1400">
              <a:latin typeface="Calibri"/>
              <a:cs typeface="Calibri"/>
            </a:endParaRPr>
          </a:p>
          <a:p>
            <a:pPr marL="4445" algn="ctr">
              <a:lnSpc>
                <a:spcPts val="1910"/>
              </a:lnSpc>
            </a:pPr>
            <a:r>
              <a:rPr sz="1600" spc="-5" dirty="0">
                <a:solidFill>
                  <a:srgbClr val="FF0000"/>
                </a:solidFill>
                <a:latin typeface="Calibri"/>
                <a:cs typeface="Calibri"/>
              </a:rPr>
              <a:t>10</a:t>
            </a:r>
            <a:r>
              <a:rPr sz="1600" spc="5" dirty="0">
                <a:solidFill>
                  <a:srgbClr val="FF0000"/>
                </a:solidFill>
                <a:latin typeface="Calibri"/>
                <a:cs typeface="Calibri"/>
              </a:rPr>
              <a:t> </a:t>
            </a:r>
            <a:r>
              <a:rPr sz="1600" spc="-5" dirty="0">
                <a:solidFill>
                  <a:srgbClr val="FF0000"/>
                </a:solidFill>
                <a:latin typeface="Calibri"/>
                <a:cs typeface="Calibri"/>
              </a:rPr>
              <a:t>días</a:t>
            </a:r>
            <a:endParaRPr sz="1600">
              <a:latin typeface="Calibri"/>
              <a:cs typeface="Calibri"/>
            </a:endParaRPr>
          </a:p>
        </p:txBody>
      </p:sp>
      <p:sp>
        <p:nvSpPr>
          <p:cNvPr id="50" name="object 50"/>
          <p:cNvSpPr/>
          <p:nvPr/>
        </p:nvSpPr>
        <p:spPr>
          <a:xfrm>
            <a:off x="8462771" y="1243583"/>
            <a:ext cx="1569720" cy="844296"/>
          </a:xfrm>
          <a:prstGeom prst="rect">
            <a:avLst/>
          </a:prstGeom>
          <a:blipFill>
            <a:blip r:embed="rId21" cstate="print"/>
            <a:stretch>
              <a:fillRect/>
            </a:stretch>
          </a:blipFill>
        </p:spPr>
        <p:txBody>
          <a:bodyPr wrap="square" lIns="0" tIns="0" rIns="0" bIns="0" rtlCol="0"/>
          <a:lstStyle/>
          <a:p>
            <a:endParaRPr/>
          </a:p>
        </p:txBody>
      </p:sp>
      <p:sp>
        <p:nvSpPr>
          <p:cNvPr id="51" name="object 51"/>
          <p:cNvSpPr/>
          <p:nvPr/>
        </p:nvSpPr>
        <p:spPr>
          <a:xfrm>
            <a:off x="8778241" y="1095755"/>
            <a:ext cx="1776983" cy="1171956"/>
          </a:xfrm>
          <a:prstGeom prst="rect">
            <a:avLst/>
          </a:prstGeom>
          <a:blipFill>
            <a:blip r:embed="rId22" cstate="print"/>
            <a:stretch>
              <a:fillRect/>
            </a:stretch>
          </a:blipFill>
        </p:spPr>
        <p:txBody>
          <a:bodyPr wrap="square" lIns="0" tIns="0" rIns="0" bIns="0" rtlCol="0"/>
          <a:lstStyle/>
          <a:p>
            <a:endParaRPr/>
          </a:p>
        </p:txBody>
      </p:sp>
      <p:sp>
        <p:nvSpPr>
          <p:cNvPr id="52" name="object 52"/>
          <p:cNvSpPr txBox="1"/>
          <p:nvPr/>
        </p:nvSpPr>
        <p:spPr>
          <a:xfrm>
            <a:off x="8982836" y="1286002"/>
            <a:ext cx="912494" cy="391160"/>
          </a:xfrm>
          <a:prstGeom prst="rect">
            <a:avLst/>
          </a:prstGeom>
        </p:spPr>
        <p:txBody>
          <a:bodyPr vert="horz" wrap="square" lIns="0" tIns="12700" rIns="0" bIns="0" rtlCol="0">
            <a:spAutoFit/>
          </a:bodyPr>
          <a:lstStyle/>
          <a:p>
            <a:pPr marL="12700">
              <a:spcBef>
                <a:spcPts val="100"/>
              </a:spcBef>
            </a:pPr>
            <a:r>
              <a:rPr sz="2400" b="1" dirty="0">
                <a:solidFill>
                  <a:srgbClr val="663300"/>
                </a:solidFill>
                <a:latin typeface="Calibri"/>
                <a:cs typeface="Calibri"/>
              </a:rPr>
              <a:t>30</a:t>
            </a:r>
            <a:r>
              <a:rPr sz="2400" b="1" spc="-85" dirty="0">
                <a:solidFill>
                  <a:srgbClr val="663300"/>
                </a:solidFill>
                <a:latin typeface="Calibri"/>
                <a:cs typeface="Calibri"/>
              </a:rPr>
              <a:t> </a:t>
            </a:r>
            <a:r>
              <a:rPr sz="2400" b="1" spc="-5" dirty="0">
                <a:solidFill>
                  <a:srgbClr val="663300"/>
                </a:solidFill>
                <a:latin typeface="Calibri"/>
                <a:cs typeface="Calibri"/>
              </a:rPr>
              <a:t>días</a:t>
            </a:r>
            <a:endParaRPr sz="2400">
              <a:latin typeface="Calibri"/>
              <a:cs typeface="Calibri"/>
            </a:endParaRPr>
          </a:p>
        </p:txBody>
      </p:sp>
      <p:sp>
        <p:nvSpPr>
          <p:cNvPr id="53" name="object 53"/>
          <p:cNvSpPr/>
          <p:nvPr/>
        </p:nvSpPr>
        <p:spPr>
          <a:xfrm>
            <a:off x="1524000" y="3038855"/>
            <a:ext cx="1632204" cy="1024128"/>
          </a:xfrm>
          <a:prstGeom prst="rect">
            <a:avLst/>
          </a:prstGeom>
          <a:blipFill>
            <a:blip r:embed="rId23" cstate="print"/>
            <a:stretch>
              <a:fillRect/>
            </a:stretch>
          </a:blipFill>
        </p:spPr>
        <p:txBody>
          <a:bodyPr wrap="square" lIns="0" tIns="0" rIns="0" bIns="0" rtlCol="0"/>
          <a:lstStyle/>
          <a:p>
            <a:endParaRPr/>
          </a:p>
        </p:txBody>
      </p:sp>
      <p:sp>
        <p:nvSpPr>
          <p:cNvPr id="54" name="object 54"/>
          <p:cNvSpPr txBox="1"/>
          <p:nvPr/>
        </p:nvSpPr>
        <p:spPr>
          <a:xfrm>
            <a:off x="1962099" y="3110865"/>
            <a:ext cx="671830" cy="452755"/>
          </a:xfrm>
          <a:prstGeom prst="rect">
            <a:avLst/>
          </a:prstGeom>
        </p:spPr>
        <p:txBody>
          <a:bodyPr vert="horz" wrap="square" lIns="0" tIns="13335" rIns="0" bIns="0" rtlCol="0">
            <a:spAutoFit/>
          </a:bodyPr>
          <a:lstStyle/>
          <a:p>
            <a:pPr marL="12700" marR="5080" indent="133985">
              <a:spcBef>
                <a:spcPts val="105"/>
              </a:spcBef>
            </a:pPr>
            <a:r>
              <a:rPr sz="1400" b="1" dirty="0">
                <a:latin typeface="Calibri"/>
                <a:cs typeface="Calibri"/>
              </a:rPr>
              <a:t>ENTE  </a:t>
            </a:r>
            <a:r>
              <a:rPr sz="1400" b="1" spc="-5" dirty="0">
                <a:latin typeface="Calibri"/>
                <a:cs typeface="Calibri"/>
              </a:rPr>
              <a:t>P</a:t>
            </a:r>
            <a:r>
              <a:rPr sz="1400" b="1" spc="-10" dirty="0">
                <a:latin typeface="Calibri"/>
                <a:cs typeface="Calibri"/>
              </a:rPr>
              <a:t>Ú</a:t>
            </a:r>
            <a:r>
              <a:rPr sz="1400" b="1" dirty="0">
                <a:latin typeface="Calibri"/>
                <a:cs typeface="Calibri"/>
              </a:rPr>
              <a:t>B</a:t>
            </a:r>
            <a:r>
              <a:rPr sz="1400" b="1" spc="-10" dirty="0">
                <a:latin typeface="Calibri"/>
                <a:cs typeface="Calibri"/>
              </a:rPr>
              <a:t>L</a:t>
            </a:r>
            <a:r>
              <a:rPr sz="1400" b="1" dirty="0">
                <a:latin typeface="Calibri"/>
                <a:cs typeface="Calibri"/>
              </a:rPr>
              <a:t>I</a:t>
            </a:r>
            <a:r>
              <a:rPr sz="1400" b="1" spc="-15" dirty="0">
                <a:latin typeface="Calibri"/>
                <a:cs typeface="Calibri"/>
              </a:rPr>
              <a:t>C</a:t>
            </a:r>
            <a:r>
              <a:rPr sz="1400" b="1" dirty="0">
                <a:latin typeface="Calibri"/>
                <a:cs typeface="Calibri"/>
              </a:rPr>
              <a:t>O</a:t>
            </a:r>
            <a:endParaRPr sz="1400">
              <a:latin typeface="Calibri"/>
              <a:cs typeface="Calibri"/>
            </a:endParaRPr>
          </a:p>
        </p:txBody>
      </p:sp>
      <p:sp>
        <p:nvSpPr>
          <p:cNvPr id="55" name="object 55"/>
          <p:cNvSpPr/>
          <p:nvPr/>
        </p:nvSpPr>
        <p:spPr>
          <a:xfrm>
            <a:off x="1524001" y="4075177"/>
            <a:ext cx="1738883" cy="1025651"/>
          </a:xfrm>
          <a:prstGeom prst="rect">
            <a:avLst/>
          </a:prstGeom>
          <a:blipFill>
            <a:blip r:embed="rId24" cstate="print"/>
            <a:stretch>
              <a:fillRect/>
            </a:stretch>
          </a:blipFill>
        </p:spPr>
        <p:txBody>
          <a:bodyPr wrap="square" lIns="0" tIns="0" rIns="0" bIns="0" rtlCol="0"/>
          <a:lstStyle/>
          <a:p>
            <a:endParaRPr/>
          </a:p>
        </p:txBody>
      </p:sp>
      <p:sp>
        <p:nvSpPr>
          <p:cNvPr id="56" name="object 56"/>
          <p:cNvSpPr txBox="1"/>
          <p:nvPr/>
        </p:nvSpPr>
        <p:spPr>
          <a:xfrm>
            <a:off x="2202587" y="4148454"/>
            <a:ext cx="404495"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UCEF</a:t>
            </a:r>
            <a:endParaRPr sz="1400">
              <a:latin typeface="Calibri"/>
              <a:cs typeface="Calibri"/>
            </a:endParaRPr>
          </a:p>
        </p:txBody>
      </p:sp>
    </p:spTree>
    <p:extLst>
      <p:ext uri="{BB962C8B-B14F-4D97-AF65-F5344CB8AC3E}">
        <p14:creationId xmlns:p14="http://schemas.microsoft.com/office/powerpoint/2010/main" val="112016460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09828"/>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45641"/>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5180076" y="1127760"/>
            <a:ext cx="4861560" cy="100888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415535" y="1199515"/>
            <a:ext cx="3262629" cy="472440"/>
          </a:xfrm>
          <a:prstGeom prst="rect">
            <a:avLst/>
          </a:prstGeom>
        </p:spPr>
        <p:txBody>
          <a:bodyPr vert="horz" wrap="square" lIns="0" tIns="12700" rIns="0" bIns="0" rtlCol="0">
            <a:spAutoFit/>
          </a:bodyPr>
          <a:lstStyle/>
          <a:p>
            <a:pPr marL="27305">
              <a:spcBef>
                <a:spcPts val="100"/>
              </a:spcBef>
            </a:pPr>
            <a:r>
              <a:rPr sz="1450" b="1" spc="-10" dirty="0">
                <a:latin typeface="Calibri"/>
                <a:cs typeface="Calibri"/>
              </a:rPr>
              <a:t>Inversión </a:t>
            </a:r>
            <a:r>
              <a:rPr sz="1450" b="1" spc="-5" dirty="0">
                <a:latin typeface="Calibri"/>
                <a:cs typeface="Calibri"/>
              </a:rPr>
              <a:t>Pública</a:t>
            </a:r>
            <a:r>
              <a:rPr sz="1450" b="1" spc="-60" dirty="0">
                <a:latin typeface="Calibri"/>
                <a:cs typeface="Calibri"/>
              </a:rPr>
              <a:t> </a:t>
            </a:r>
            <a:r>
              <a:rPr sz="1450" b="1" spc="-5" dirty="0">
                <a:latin typeface="Calibri"/>
                <a:cs typeface="Calibri"/>
              </a:rPr>
              <a:t>Productiva:</a:t>
            </a:r>
            <a:endParaRPr sz="1450">
              <a:latin typeface="Calibri"/>
              <a:cs typeface="Calibri"/>
            </a:endParaRPr>
          </a:p>
          <a:p>
            <a:pPr marL="12700">
              <a:spcBef>
                <a:spcPts val="35"/>
              </a:spcBef>
            </a:pPr>
            <a:r>
              <a:rPr sz="1450" spc="-5" dirty="0">
                <a:latin typeface="Calibri"/>
                <a:cs typeface="Calibri"/>
              </a:rPr>
              <a:t>Definición </a:t>
            </a:r>
            <a:r>
              <a:rPr sz="1450" dirty="0">
                <a:latin typeface="Calibri"/>
                <a:cs typeface="Calibri"/>
              </a:rPr>
              <a:t>artículo 2 </a:t>
            </a:r>
            <a:r>
              <a:rPr sz="1450" spc="-5" dirty="0">
                <a:latin typeface="Calibri"/>
                <a:cs typeface="Calibri"/>
              </a:rPr>
              <a:t>Fracción </a:t>
            </a:r>
            <a:r>
              <a:rPr sz="1450" dirty="0">
                <a:latin typeface="Calibri"/>
                <a:cs typeface="Calibri"/>
              </a:rPr>
              <a:t>XXV de la</a:t>
            </a:r>
            <a:r>
              <a:rPr sz="1450" spc="-90" dirty="0">
                <a:latin typeface="Calibri"/>
                <a:cs typeface="Calibri"/>
              </a:rPr>
              <a:t> </a:t>
            </a:r>
            <a:r>
              <a:rPr sz="1450" spc="-30" dirty="0">
                <a:latin typeface="Calibri"/>
                <a:cs typeface="Calibri"/>
              </a:rPr>
              <a:t>Ley.</a:t>
            </a:r>
            <a:endParaRPr sz="1450">
              <a:latin typeface="Calibri"/>
              <a:cs typeface="Calibri"/>
            </a:endParaRPr>
          </a:p>
        </p:txBody>
      </p:sp>
      <p:sp>
        <p:nvSpPr>
          <p:cNvPr id="7" name="object 7"/>
          <p:cNvSpPr/>
          <p:nvPr/>
        </p:nvSpPr>
        <p:spPr>
          <a:xfrm>
            <a:off x="5190744" y="1725168"/>
            <a:ext cx="4867656" cy="167182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190744" y="2956561"/>
            <a:ext cx="4879848" cy="1450847"/>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384420" y="1796542"/>
            <a:ext cx="4233545" cy="2146300"/>
          </a:xfrm>
          <a:prstGeom prst="rect">
            <a:avLst/>
          </a:prstGeom>
        </p:spPr>
        <p:txBody>
          <a:bodyPr vert="horz" wrap="square" lIns="0" tIns="12700" rIns="0" bIns="0" rtlCol="0">
            <a:spAutoFit/>
          </a:bodyPr>
          <a:lstStyle/>
          <a:p>
            <a:pPr marL="21590">
              <a:spcBef>
                <a:spcPts val="100"/>
              </a:spcBef>
            </a:pPr>
            <a:r>
              <a:rPr sz="1450" b="1" spc="-10" dirty="0">
                <a:latin typeface="Calibri"/>
                <a:cs typeface="Calibri"/>
              </a:rPr>
              <a:t>Refinanciamiento:</a:t>
            </a:r>
            <a:endParaRPr sz="1450">
              <a:latin typeface="Calibri"/>
              <a:cs typeface="Calibri"/>
            </a:endParaRPr>
          </a:p>
          <a:p>
            <a:pPr marL="12700" marR="19050">
              <a:spcBef>
                <a:spcPts val="35"/>
              </a:spcBef>
            </a:pPr>
            <a:r>
              <a:rPr sz="1450" spc="-5" dirty="0">
                <a:latin typeface="Calibri"/>
                <a:cs typeface="Calibri"/>
              </a:rPr>
              <a:t>La </a:t>
            </a:r>
            <a:r>
              <a:rPr sz="1450" spc="-10" dirty="0">
                <a:latin typeface="Calibri"/>
                <a:cs typeface="Calibri"/>
              </a:rPr>
              <a:t>contratación </a:t>
            </a:r>
            <a:r>
              <a:rPr sz="1450" dirty="0">
                <a:latin typeface="Calibri"/>
                <a:cs typeface="Calibri"/>
              </a:rPr>
              <a:t>de uno o </a:t>
            </a:r>
            <a:r>
              <a:rPr sz="1450" spc="-5" dirty="0">
                <a:latin typeface="Calibri"/>
                <a:cs typeface="Calibri"/>
              </a:rPr>
              <a:t>varios financiamientos </a:t>
            </a:r>
            <a:r>
              <a:rPr sz="1450" spc="-10" dirty="0">
                <a:latin typeface="Calibri"/>
                <a:cs typeface="Calibri"/>
              </a:rPr>
              <a:t>cuyos  recursos </a:t>
            </a:r>
            <a:r>
              <a:rPr sz="1450" spc="-5" dirty="0">
                <a:latin typeface="Calibri"/>
                <a:cs typeface="Calibri"/>
              </a:rPr>
              <a:t>se destinen </a:t>
            </a:r>
            <a:r>
              <a:rPr sz="1450" dirty="0">
                <a:latin typeface="Calibri"/>
                <a:cs typeface="Calibri"/>
              </a:rPr>
              <a:t>a liquidar </a:t>
            </a:r>
            <a:r>
              <a:rPr sz="1450" spc="-5" dirty="0">
                <a:latin typeface="Calibri"/>
                <a:cs typeface="Calibri"/>
              </a:rPr>
              <a:t>total </a:t>
            </a:r>
            <a:r>
              <a:rPr sz="1450" dirty="0">
                <a:latin typeface="Calibri"/>
                <a:cs typeface="Calibri"/>
              </a:rPr>
              <a:t>o </a:t>
            </a:r>
            <a:r>
              <a:rPr sz="1450" spc="-5" dirty="0">
                <a:latin typeface="Calibri"/>
                <a:cs typeface="Calibri"/>
              </a:rPr>
              <a:t>parcialmente </a:t>
            </a:r>
            <a:r>
              <a:rPr sz="1450" dirty="0">
                <a:latin typeface="Calibri"/>
                <a:cs typeface="Calibri"/>
              </a:rPr>
              <a:t>uno  o más </a:t>
            </a:r>
            <a:r>
              <a:rPr sz="1450" spc="-5" dirty="0">
                <a:latin typeface="Calibri"/>
                <a:cs typeface="Calibri"/>
              </a:rPr>
              <a:t>financiamientos previamente </a:t>
            </a:r>
            <a:r>
              <a:rPr sz="1450" spc="-10" dirty="0">
                <a:latin typeface="Calibri"/>
                <a:cs typeface="Calibri"/>
              </a:rPr>
              <a:t>registrados, </a:t>
            </a:r>
            <a:r>
              <a:rPr sz="1450" spc="-5" dirty="0">
                <a:latin typeface="Calibri"/>
                <a:cs typeface="Calibri"/>
              </a:rPr>
              <a:t>(art. </a:t>
            </a:r>
            <a:r>
              <a:rPr sz="1450" dirty="0">
                <a:latin typeface="Calibri"/>
                <a:cs typeface="Calibri"/>
              </a:rPr>
              <a:t>2  </a:t>
            </a:r>
            <a:r>
              <a:rPr sz="1450" spc="-5" dirty="0">
                <a:latin typeface="Calibri"/>
                <a:cs typeface="Calibri"/>
              </a:rPr>
              <a:t>fracción XXV </a:t>
            </a:r>
            <a:r>
              <a:rPr sz="1450" dirty="0">
                <a:latin typeface="Calibri"/>
                <a:cs typeface="Calibri"/>
              </a:rPr>
              <a:t>de la</a:t>
            </a:r>
            <a:r>
              <a:rPr sz="1450" spc="-30" dirty="0">
                <a:latin typeface="Calibri"/>
                <a:cs typeface="Calibri"/>
              </a:rPr>
              <a:t> </a:t>
            </a:r>
            <a:r>
              <a:rPr sz="1450" spc="-5" dirty="0">
                <a:latin typeface="Calibri"/>
                <a:cs typeface="Calibri"/>
              </a:rPr>
              <a:t>Ley).</a:t>
            </a:r>
            <a:endParaRPr sz="1450">
              <a:latin typeface="Calibri"/>
              <a:cs typeface="Calibri"/>
            </a:endParaRPr>
          </a:p>
          <a:p>
            <a:pPr marL="68580">
              <a:spcBef>
                <a:spcPts val="960"/>
              </a:spcBef>
            </a:pPr>
            <a:r>
              <a:rPr sz="1450" b="1" spc="-10" dirty="0">
                <a:latin typeface="Calibri"/>
                <a:cs typeface="Calibri"/>
              </a:rPr>
              <a:t>Reestructuración:</a:t>
            </a:r>
            <a:endParaRPr sz="1450">
              <a:latin typeface="Calibri"/>
              <a:cs typeface="Calibri"/>
            </a:endParaRPr>
          </a:p>
          <a:p>
            <a:pPr marL="53340" marR="571500">
              <a:spcBef>
                <a:spcPts val="40"/>
              </a:spcBef>
            </a:pPr>
            <a:r>
              <a:rPr sz="1450" dirty="0">
                <a:latin typeface="Calibri"/>
                <a:cs typeface="Calibri"/>
              </a:rPr>
              <a:t>La </a:t>
            </a:r>
            <a:r>
              <a:rPr sz="1450" spc="-5" dirty="0">
                <a:latin typeface="Calibri"/>
                <a:cs typeface="Calibri"/>
              </a:rPr>
              <a:t>celebración </a:t>
            </a:r>
            <a:r>
              <a:rPr sz="1450" dirty="0">
                <a:latin typeface="Calibri"/>
                <a:cs typeface="Calibri"/>
              </a:rPr>
              <a:t>de </a:t>
            </a:r>
            <a:r>
              <a:rPr sz="1450" spc="-5" dirty="0">
                <a:latin typeface="Calibri"/>
                <a:cs typeface="Calibri"/>
              </a:rPr>
              <a:t>actos jurídicos </a:t>
            </a:r>
            <a:r>
              <a:rPr sz="1450" dirty="0">
                <a:latin typeface="Calibri"/>
                <a:cs typeface="Calibri"/>
              </a:rPr>
              <a:t>que </a:t>
            </a:r>
            <a:r>
              <a:rPr sz="1450" spc="-5" dirty="0">
                <a:latin typeface="Calibri"/>
                <a:cs typeface="Calibri"/>
              </a:rPr>
              <a:t>tengan por  objeto </a:t>
            </a:r>
            <a:r>
              <a:rPr sz="1450" dirty="0">
                <a:latin typeface="Calibri"/>
                <a:cs typeface="Calibri"/>
              </a:rPr>
              <a:t>modificar las </a:t>
            </a:r>
            <a:r>
              <a:rPr sz="1450" spc="-5" dirty="0">
                <a:latin typeface="Calibri"/>
                <a:cs typeface="Calibri"/>
              </a:rPr>
              <a:t>condiciones</a:t>
            </a:r>
            <a:r>
              <a:rPr sz="1450" spc="-55" dirty="0">
                <a:latin typeface="Calibri"/>
                <a:cs typeface="Calibri"/>
              </a:rPr>
              <a:t> </a:t>
            </a:r>
            <a:r>
              <a:rPr sz="1450" spc="-5" dirty="0">
                <a:latin typeface="Calibri"/>
                <a:cs typeface="Calibri"/>
              </a:rPr>
              <a:t>originalmente</a:t>
            </a:r>
            <a:endParaRPr sz="1450">
              <a:latin typeface="Calibri"/>
              <a:cs typeface="Calibri"/>
            </a:endParaRPr>
          </a:p>
          <a:p>
            <a:pPr marL="53340"/>
            <a:r>
              <a:rPr sz="1450" spc="-5" dirty="0">
                <a:latin typeface="Calibri"/>
                <a:cs typeface="Calibri"/>
              </a:rPr>
              <a:t>pactadas </a:t>
            </a:r>
            <a:r>
              <a:rPr sz="1450" dirty="0">
                <a:latin typeface="Calibri"/>
                <a:cs typeface="Calibri"/>
              </a:rPr>
              <a:t>del </a:t>
            </a:r>
            <a:r>
              <a:rPr sz="1450" spc="-5" dirty="0">
                <a:latin typeface="Calibri"/>
                <a:cs typeface="Calibri"/>
              </a:rPr>
              <a:t>Financiamiento, (art. 2, fracción </a:t>
            </a:r>
            <a:r>
              <a:rPr sz="1450" spc="-30" dirty="0">
                <a:latin typeface="Calibri"/>
                <a:cs typeface="Calibri"/>
              </a:rPr>
              <a:t>XXIV,</a:t>
            </a:r>
            <a:r>
              <a:rPr sz="1450" dirty="0">
                <a:latin typeface="Calibri"/>
                <a:cs typeface="Calibri"/>
              </a:rPr>
              <a:t> </a:t>
            </a:r>
            <a:r>
              <a:rPr sz="1450" spc="-5" dirty="0">
                <a:latin typeface="Calibri"/>
                <a:cs typeface="Calibri"/>
              </a:rPr>
              <a:t>Ley).</a:t>
            </a:r>
            <a:endParaRPr sz="1450">
              <a:latin typeface="Calibri"/>
              <a:cs typeface="Calibri"/>
            </a:endParaRPr>
          </a:p>
        </p:txBody>
      </p:sp>
      <p:sp>
        <p:nvSpPr>
          <p:cNvPr id="10" name="object 10"/>
          <p:cNvSpPr/>
          <p:nvPr/>
        </p:nvSpPr>
        <p:spPr>
          <a:xfrm>
            <a:off x="2185416" y="4290059"/>
            <a:ext cx="4847844" cy="1450848"/>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458712" y="4584191"/>
            <a:ext cx="434339" cy="478536"/>
          </a:xfrm>
          <a:prstGeom prst="rect">
            <a:avLst/>
          </a:prstGeom>
          <a:blipFill>
            <a:blip r:embed="rId8" cstate="print"/>
            <a:stretch>
              <a:fillRect/>
            </a:stretch>
          </a:blipFill>
        </p:spPr>
        <p:txBody>
          <a:bodyPr wrap="square" lIns="0" tIns="0" rIns="0" bIns="0" rtlCol="0"/>
          <a:lstStyle/>
          <a:p>
            <a:endParaRPr/>
          </a:p>
        </p:txBody>
      </p:sp>
      <p:sp>
        <p:nvSpPr>
          <p:cNvPr id="12" name="object 12"/>
          <p:cNvSpPr txBox="1"/>
          <p:nvPr/>
        </p:nvSpPr>
        <p:spPr>
          <a:xfrm>
            <a:off x="6625209" y="4687951"/>
            <a:ext cx="102870" cy="197490"/>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Calibri"/>
                <a:cs typeface="Calibri"/>
              </a:rPr>
              <a:t>4</a:t>
            </a:r>
            <a:endParaRPr sz="1200">
              <a:latin typeface="Calibri"/>
              <a:cs typeface="Calibri"/>
            </a:endParaRPr>
          </a:p>
        </p:txBody>
      </p:sp>
      <p:sp>
        <p:nvSpPr>
          <p:cNvPr id="13" name="object 13"/>
          <p:cNvSpPr/>
          <p:nvPr/>
        </p:nvSpPr>
        <p:spPr>
          <a:xfrm>
            <a:off x="4919472" y="1223772"/>
            <a:ext cx="434339" cy="478536"/>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5085334" y="1327150"/>
            <a:ext cx="102870" cy="197490"/>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Calibri"/>
                <a:cs typeface="Calibri"/>
              </a:rPr>
              <a:t>1</a:t>
            </a:r>
            <a:endParaRPr sz="1200">
              <a:latin typeface="Calibri"/>
              <a:cs typeface="Calibri"/>
            </a:endParaRPr>
          </a:p>
        </p:txBody>
      </p:sp>
      <p:sp>
        <p:nvSpPr>
          <p:cNvPr id="15" name="object 15"/>
          <p:cNvSpPr/>
          <p:nvPr/>
        </p:nvSpPr>
        <p:spPr>
          <a:xfrm>
            <a:off x="4919472" y="2098548"/>
            <a:ext cx="434339" cy="477012"/>
          </a:xfrm>
          <a:prstGeom prst="rect">
            <a:avLst/>
          </a:prstGeom>
          <a:blipFill>
            <a:blip r:embed="rId10" cstate="print"/>
            <a:stretch>
              <a:fillRect/>
            </a:stretch>
          </a:blipFill>
        </p:spPr>
        <p:txBody>
          <a:bodyPr wrap="square" lIns="0" tIns="0" rIns="0" bIns="0" rtlCol="0"/>
          <a:lstStyle/>
          <a:p>
            <a:endParaRPr/>
          </a:p>
        </p:txBody>
      </p:sp>
      <p:sp>
        <p:nvSpPr>
          <p:cNvPr id="16" name="object 16"/>
          <p:cNvSpPr txBox="1"/>
          <p:nvPr/>
        </p:nvSpPr>
        <p:spPr>
          <a:xfrm>
            <a:off x="5085334" y="2200783"/>
            <a:ext cx="102870" cy="197490"/>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Calibri"/>
                <a:cs typeface="Calibri"/>
              </a:rPr>
              <a:t>2</a:t>
            </a:r>
            <a:endParaRPr sz="1200">
              <a:latin typeface="Calibri"/>
              <a:cs typeface="Calibri"/>
            </a:endParaRPr>
          </a:p>
        </p:txBody>
      </p:sp>
      <p:sp>
        <p:nvSpPr>
          <p:cNvPr id="17" name="object 17"/>
          <p:cNvSpPr/>
          <p:nvPr/>
        </p:nvSpPr>
        <p:spPr>
          <a:xfrm>
            <a:off x="4919472" y="3276600"/>
            <a:ext cx="434339" cy="477012"/>
          </a:xfrm>
          <a:prstGeom prst="rect">
            <a:avLst/>
          </a:prstGeom>
          <a:blipFill>
            <a:blip r:embed="rId11" cstate="print"/>
            <a:stretch>
              <a:fillRect/>
            </a:stretch>
          </a:blipFill>
        </p:spPr>
        <p:txBody>
          <a:bodyPr wrap="square" lIns="0" tIns="0" rIns="0" bIns="0" rtlCol="0"/>
          <a:lstStyle/>
          <a:p>
            <a:endParaRPr/>
          </a:p>
        </p:txBody>
      </p:sp>
      <p:sp>
        <p:nvSpPr>
          <p:cNvPr id="18" name="object 18"/>
          <p:cNvSpPr txBox="1"/>
          <p:nvPr/>
        </p:nvSpPr>
        <p:spPr>
          <a:xfrm>
            <a:off x="5085334" y="3379089"/>
            <a:ext cx="102870" cy="197490"/>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Calibri"/>
                <a:cs typeface="Calibri"/>
              </a:rPr>
              <a:t>3</a:t>
            </a:r>
            <a:endParaRPr sz="1200">
              <a:latin typeface="Calibri"/>
              <a:cs typeface="Calibri"/>
            </a:endParaRPr>
          </a:p>
        </p:txBody>
      </p:sp>
      <p:sp>
        <p:nvSpPr>
          <p:cNvPr id="19" name="object 19"/>
          <p:cNvSpPr/>
          <p:nvPr/>
        </p:nvSpPr>
        <p:spPr>
          <a:xfrm>
            <a:off x="2141219" y="1653539"/>
            <a:ext cx="2421636" cy="1676400"/>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2522805" y="2036318"/>
            <a:ext cx="1640255" cy="838199"/>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2185416" y="5297423"/>
            <a:ext cx="4864608" cy="1229868"/>
          </a:xfrm>
          <a:prstGeom prst="rect">
            <a:avLst/>
          </a:prstGeom>
          <a:blipFill>
            <a:blip r:embed="rId14" cstate="print"/>
            <a:stretch>
              <a:fillRect/>
            </a:stretch>
          </a:blipFill>
        </p:spPr>
        <p:txBody>
          <a:bodyPr wrap="square" lIns="0" tIns="0" rIns="0" bIns="0" rtlCol="0"/>
          <a:lstStyle/>
          <a:p>
            <a:endParaRPr/>
          </a:p>
        </p:txBody>
      </p:sp>
      <p:sp>
        <p:nvSpPr>
          <p:cNvPr id="22" name="object 22"/>
          <p:cNvSpPr txBox="1"/>
          <p:nvPr/>
        </p:nvSpPr>
        <p:spPr>
          <a:xfrm>
            <a:off x="2419604" y="4361815"/>
            <a:ext cx="4177665" cy="1701800"/>
          </a:xfrm>
          <a:prstGeom prst="rect">
            <a:avLst/>
          </a:prstGeom>
        </p:spPr>
        <p:txBody>
          <a:bodyPr vert="horz" wrap="square" lIns="0" tIns="12700" rIns="0" bIns="0" rtlCol="0">
            <a:spAutoFit/>
          </a:bodyPr>
          <a:lstStyle/>
          <a:p>
            <a:pPr marL="27940">
              <a:spcBef>
                <a:spcPts val="100"/>
              </a:spcBef>
            </a:pPr>
            <a:r>
              <a:rPr sz="1450" b="1" spc="-5" dirty="0">
                <a:latin typeface="Calibri"/>
                <a:cs typeface="Calibri"/>
              </a:rPr>
              <a:t>Obligaciones </a:t>
            </a:r>
            <a:r>
              <a:rPr sz="1450" b="1" dirty="0">
                <a:latin typeface="Calibri"/>
                <a:cs typeface="Calibri"/>
              </a:rPr>
              <a:t>a </a:t>
            </a:r>
            <a:r>
              <a:rPr sz="1450" b="1" spc="-10" dirty="0">
                <a:latin typeface="Calibri"/>
                <a:cs typeface="Calibri"/>
              </a:rPr>
              <a:t>Corto</a:t>
            </a:r>
            <a:r>
              <a:rPr sz="1450" b="1" spc="-75" dirty="0">
                <a:latin typeface="Calibri"/>
                <a:cs typeface="Calibri"/>
              </a:rPr>
              <a:t> </a:t>
            </a:r>
            <a:r>
              <a:rPr sz="1450" b="1" spc="-5" dirty="0">
                <a:latin typeface="Calibri"/>
                <a:cs typeface="Calibri"/>
              </a:rPr>
              <a:t>Plazo:</a:t>
            </a:r>
            <a:endParaRPr sz="1450">
              <a:latin typeface="Calibri"/>
              <a:cs typeface="Calibri"/>
            </a:endParaRPr>
          </a:p>
          <a:p>
            <a:pPr marL="12700" marR="369570">
              <a:spcBef>
                <a:spcPts val="35"/>
              </a:spcBef>
            </a:pPr>
            <a:r>
              <a:rPr sz="1450" dirty="0">
                <a:latin typeface="Calibri"/>
                <a:cs typeface="Calibri"/>
              </a:rPr>
              <a:t>Cubrir </a:t>
            </a:r>
            <a:r>
              <a:rPr sz="1450" spc="-5" dirty="0">
                <a:latin typeface="Calibri"/>
                <a:cs typeface="Calibri"/>
              </a:rPr>
              <a:t>necesidades </a:t>
            </a:r>
            <a:r>
              <a:rPr sz="1450" dirty="0">
                <a:latin typeface="Calibri"/>
                <a:cs typeface="Calibri"/>
              </a:rPr>
              <a:t>de </a:t>
            </a:r>
            <a:r>
              <a:rPr sz="1450" spc="-10" dirty="0">
                <a:latin typeface="Calibri"/>
                <a:cs typeface="Calibri"/>
              </a:rPr>
              <a:t>corto plazo, </a:t>
            </a:r>
            <a:r>
              <a:rPr sz="1450" spc="-5" dirty="0">
                <a:latin typeface="Calibri"/>
                <a:cs typeface="Calibri"/>
              </a:rPr>
              <a:t>entendiendo  </a:t>
            </a:r>
            <a:r>
              <a:rPr sz="1450" dirty="0">
                <a:latin typeface="Calibri"/>
                <a:cs typeface="Calibri"/>
              </a:rPr>
              <a:t>dichas </a:t>
            </a:r>
            <a:r>
              <a:rPr sz="1450" spc="-5" dirty="0">
                <a:latin typeface="Calibri"/>
                <a:cs typeface="Calibri"/>
              </a:rPr>
              <a:t>necesidades como </a:t>
            </a:r>
            <a:r>
              <a:rPr sz="1450" dirty="0">
                <a:latin typeface="Calibri"/>
                <a:cs typeface="Calibri"/>
              </a:rPr>
              <a:t>insuficiencias de liquidez  de </a:t>
            </a:r>
            <a:r>
              <a:rPr sz="1450" spc="-10" dirty="0">
                <a:latin typeface="Calibri"/>
                <a:cs typeface="Calibri"/>
              </a:rPr>
              <a:t>carácter </a:t>
            </a:r>
            <a:r>
              <a:rPr sz="1450" spc="-5" dirty="0">
                <a:latin typeface="Calibri"/>
                <a:cs typeface="Calibri"/>
              </a:rPr>
              <a:t>temporal, (art. 31 </a:t>
            </a:r>
            <a:r>
              <a:rPr sz="1450" dirty="0">
                <a:latin typeface="Calibri"/>
                <a:cs typeface="Calibri"/>
              </a:rPr>
              <a:t>de la</a:t>
            </a:r>
            <a:r>
              <a:rPr sz="1450" spc="-35" dirty="0">
                <a:latin typeface="Calibri"/>
                <a:cs typeface="Calibri"/>
              </a:rPr>
              <a:t> </a:t>
            </a:r>
            <a:r>
              <a:rPr sz="1450" spc="-5" dirty="0">
                <a:latin typeface="Calibri"/>
                <a:cs typeface="Calibri"/>
              </a:rPr>
              <a:t>Ley).</a:t>
            </a:r>
            <a:endParaRPr sz="1450">
              <a:latin typeface="Calibri"/>
              <a:cs typeface="Calibri"/>
            </a:endParaRPr>
          </a:p>
          <a:p>
            <a:pPr marL="27940">
              <a:spcBef>
                <a:spcPts val="940"/>
              </a:spcBef>
            </a:pPr>
            <a:r>
              <a:rPr sz="1450" b="1" spc="-10" dirty="0">
                <a:latin typeface="Calibri"/>
                <a:cs typeface="Calibri"/>
              </a:rPr>
              <a:t>Obligaciones </a:t>
            </a:r>
            <a:r>
              <a:rPr sz="1450" b="1" spc="-5" dirty="0">
                <a:latin typeface="Calibri"/>
                <a:cs typeface="Calibri"/>
              </a:rPr>
              <a:t>relacionadas con</a:t>
            </a:r>
            <a:r>
              <a:rPr sz="1450" b="1" spc="-85" dirty="0">
                <a:latin typeface="Calibri"/>
                <a:cs typeface="Calibri"/>
              </a:rPr>
              <a:t> </a:t>
            </a:r>
            <a:r>
              <a:rPr sz="1450" b="1" dirty="0">
                <a:latin typeface="Calibri"/>
                <a:cs typeface="Calibri"/>
              </a:rPr>
              <a:t>APP’S:</a:t>
            </a:r>
            <a:endParaRPr sz="1450">
              <a:latin typeface="Calibri"/>
              <a:cs typeface="Calibri"/>
            </a:endParaRPr>
          </a:p>
          <a:p>
            <a:pPr marL="67310" marR="5080" indent="-13970">
              <a:spcBef>
                <a:spcPts val="40"/>
              </a:spcBef>
            </a:pPr>
            <a:r>
              <a:rPr sz="1450" spc="-15" dirty="0">
                <a:latin typeface="Calibri"/>
                <a:cs typeface="Calibri"/>
              </a:rPr>
              <a:t>Contrato </a:t>
            </a:r>
            <a:r>
              <a:rPr sz="1450" spc="-5" dirty="0">
                <a:latin typeface="Calibri"/>
                <a:cs typeface="Calibri"/>
              </a:rPr>
              <a:t>publico </a:t>
            </a:r>
            <a:r>
              <a:rPr sz="1450" dirty="0">
                <a:latin typeface="Calibri"/>
                <a:cs typeface="Calibri"/>
              </a:rPr>
              <a:t>– </a:t>
            </a:r>
            <a:r>
              <a:rPr sz="1450" spc="-5" dirty="0">
                <a:latin typeface="Calibri"/>
                <a:cs typeface="Calibri"/>
              </a:rPr>
              <a:t>privado que establece como parte  </a:t>
            </a:r>
            <a:r>
              <a:rPr sz="1450" dirty="0">
                <a:latin typeface="Calibri"/>
                <a:cs typeface="Calibri"/>
              </a:rPr>
              <a:t>del </a:t>
            </a:r>
            <a:r>
              <a:rPr sz="1450" spc="-5" dirty="0">
                <a:latin typeface="Calibri"/>
                <a:cs typeface="Calibri"/>
              </a:rPr>
              <a:t>pago </a:t>
            </a:r>
            <a:r>
              <a:rPr sz="1450" dirty="0">
                <a:latin typeface="Calibri"/>
                <a:cs typeface="Calibri"/>
              </a:rPr>
              <a:t>de </a:t>
            </a:r>
            <a:r>
              <a:rPr sz="1450" spc="-5" dirty="0">
                <a:latin typeface="Calibri"/>
                <a:cs typeface="Calibri"/>
              </a:rPr>
              <a:t>servicio, el pago </a:t>
            </a:r>
            <a:r>
              <a:rPr sz="1450" dirty="0">
                <a:latin typeface="Calibri"/>
                <a:cs typeface="Calibri"/>
              </a:rPr>
              <a:t>de</a:t>
            </a:r>
            <a:r>
              <a:rPr sz="1450" spc="-15" dirty="0">
                <a:latin typeface="Calibri"/>
                <a:cs typeface="Calibri"/>
              </a:rPr>
              <a:t> </a:t>
            </a:r>
            <a:r>
              <a:rPr sz="1450" spc="-10" dirty="0">
                <a:latin typeface="Calibri"/>
                <a:cs typeface="Calibri"/>
              </a:rPr>
              <a:t>inversión.</a:t>
            </a:r>
            <a:endParaRPr sz="1450">
              <a:latin typeface="Calibri"/>
              <a:cs typeface="Calibri"/>
            </a:endParaRPr>
          </a:p>
        </p:txBody>
      </p:sp>
      <p:sp>
        <p:nvSpPr>
          <p:cNvPr id="23" name="object 23"/>
          <p:cNvSpPr/>
          <p:nvPr/>
        </p:nvSpPr>
        <p:spPr>
          <a:xfrm>
            <a:off x="6490716" y="5346191"/>
            <a:ext cx="434339" cy="477012"/>
          </a:xfrm>
          <a:prstGeom prst="rect">
            <a:avLst/>
          </a:prstGeom>
          <a:blipFill>
            <a:blip r:embed="rId15" cstate="print"/>
            <a:stretch>
              <a:fillRect/>
            </a:stretch>
          </a:blipFill>
        </p:spPr>
        <p:txBody>
          <a:bodyPr wrap="square" lIns="0" tIns="0" rIns="0" bIns="0" rtlCol="0"/>
          <a:lstStyle/>
          <a:p>
            <a:endParaRPr/>
          </a:p>
        </p:txBody>
      </p:sp>
      <p:sp>
        <p:nvSpPr>
          <p:cNvPr id="24" name="object 24"/>
          <p:cNvSpPr txBox="1"/>
          <p:nvPr/>
        </p:nvSpPr>
        <p:spPr>
          <a:xfrm>
            <a:off x="6656959" y="5449316"/>
            <a:ext cx="102870" cy="197490"/>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Calibri"/>
                <a:cs typeface="Calibri"/>
              </a:rPr>
              <a:t>5</a:t>
            </a:r>
            <a:endParaRPr sz="1200">
              <a:latin typeface="Calibri"/>
              <a:cs typeface="Calibri"/>
            </a:endParaRPr>
          </a:p>
        </p:txBody>
      </p:sp>
      <p:sp>
        <p:nvSpPr>
          <p:cNvPr id="25" name="object 25"/>
          <p:cNvSpPr/>
          <p:nvPr/>
        </p:nvSpPr>
        <p:spPr>
          <a:xfrm>
            <a:off x="7269479" y="4317491"/>
            <a:ext cx="2438400" cy="1524000"/>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7838930" y="4758564"/>
            <a:ext cx="1321706" cy="565785"/>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1524000" y="181355"/>
            <a:ext cx="7880604" cy="1135380"/>
          </a:xfrm>
          <a:prstGeom prst="rect">
            <a:avLst/>
          </a:prstGeom>
          <a:blipFill>
            <a:blip r:embed="rId18" cstate="print"/>
            <a:stretch>
              <a:fillRect/>
            </a:stretch>
          </a:blipFill>
        </p:spPr>
        <p:txBody>
          <a:bodyPr wrap="square" lIns="0" tIns="0" rIns="0" bIns="0" rtlCol="0"/>
          <a:lstStyle/>
          <a:p>
            <a:endParaRPr/>
          </a:p>
        </p:txBody>
      </p:sp>
      <p:sp>
        <p:nvSpPr>
          <p:cNvPr id="28" name="object 28"/>
          <p:cNvSpPr txBox="1">
            <a:spLocks noGrp="1"/>
          </p:cNvSpPr>
          <p:nvPr>
            <p:ph type="title" idx="4294967295"/>
          </p:nvPr>
        </p:nvSpPr>
        <p:spPr>
          <a:xfrm>
            <a:off x="0" y="228600"/>
            <a:ext cx="8632825" cy="566738"/>
          </a:xfrm>
          <a:prstGeom prst="rect">
            <a:avLst/>
          </a:prstGeom>
        </p:spPr>
        <p:txBody>
          <a:bodyPr vert="horz" wrap="square" lIns="0" tIns="12065" rIns="0" bIns="0" rtlCol="0" anchor="ctr">
            <a:spAutoFit/>
          </a:bodyPr>
          <a:lstStyle/>
          <a:p>
            <a:pPr marL="12700">
              <a:lnSpc>
                <a:spcPct val="100000"/>
              </a:lnSpc>
              <a:spcBef>
                <a:spcPts val="95"/>
              </a:spcBef>
            </a:pPr>
            <a:r>
              <a:rPr sz="3600" b="1" spc="-10" dirty="0"/>
              <a:t>Destino </a:t>
            </a:r>
            <a:r>
              <a:rPr sz="3600" b="1" spc="-5" dirty="0"/>
              <a:t>de los </a:t>
            </a:r>
            <a:r>
              <a:rPr sz="3600" b="1" spc="-10" dirty="0"/>
              <a:t>Financiamientos </a:t>
            </a:r>
            <a:r>
              <a:rPr sz="3600" b="1" spc="-5" dirty="0"/>
              <a:t>y</a:t>
            </a:r>
            <a:r>
              <a:rPr sz="3600" b="1" spc="80" dirty="0"/>
              <a:t> </a:t>
            </a:r>
            <a:r>
              <a:rPr sz="3600" b="1" spc="-10" dirty="0"/>
              <a:t>Obligaciones</a:t>
            </a:r>
          </a:p>
        </p:txBody>
      </p:sp>
    </p:spTree>
    <p:extLst>
      <p:ext uri="{BB962C8B-B14F-4D97-AF65-F5344CB8AC3E}">
        <p14:creationId xmlns:p14="http://schemas.microsoft.com/office/powerpoint/2010/main" val="42526122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9729217" y="3942589"/>
            <a:ext cx="368807" cy="3352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739884" y="2959608"/>
            <a:ext cx="368807" cy="3352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780533" y="1600201"/>
            <a:ext cx="4379975" cy="105917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780533" y="2595373"/>
            <a:ext cx="4379975" cy="1059179"/>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922645" y="2664713"/>
            <a:ext cx="3773804" cy="513080"/>
          </a:xfrm>
          <a:prstGeom prst="rect">
            <a:avLst/>
          </a:prstGeom>
        </p:spPr>
        <p:txBody>
          <a:bodyPr vert="horz" wrap="square" lIns="0" tIns="12065" rIns="0" bIns="0" rtlCol="0">
            <a:spAutoFit/>
          </a:bodyPr>
          <a:lstStyle/>
          <a:p>
            <a:pPr marL="12700" marR="5080">
              <a:spcBef>
                <a:spcPts val="95"/>
              </a:spcBef>
              <a:tabLst>
                <a:tab pos="1239520" algn="l"/>
                <a:tab pos="1720850" algn="l"/>
                <a:tab pos="2536190" algn="l"/>
                <a:tab pos="3615690" algn="l"/>
              </a:tabLst>
            </a:pPr>
            <a:r>
              <a:rPr sz="1600" spc="-5" dirty="0">
                <a:latin typeface="Calibri"/>
                <a:cs typeface="Calibri"/>
              </a:rPr>
              <a:t>Adq</a:t>
            </a:r>
            <a:r>
              <a:rPr sz="1600" dirty="0">
                <a:latin typeface="Calibri"/>
                <a:cs typeface="Calibri"/>
              </a:rPr>
              <a:t>u</a:t>
            </a:r>
            <a:r>
              <a:rPr sz="1600" spc="-5" dirty="0">
                <a:latin typeface="Calibri"/>
                <a:cs typeface="Calibri"/>
              </a:rPr>
              <a:t>i</a:t>
            </a:r>
            <a:r>
              <a:rPr sz="1600" spc="-20" dirty="0">
                <a:latin typeface="Calibri"/>
                <a:cs typeface="Calibri"/>
              </a:rPr>
              <a:t>s</a:t>
            </a:r>
            <a:r>
              <a:rPr sz="1600" spc="-5" dirty="0">
                <a:latin typeface="Calibri"/>
                <a:cs typeface="Calibri"/>
              </a:rPr>
              <a:t>i</a:t>
            </a:r>
            <a:r>
              <a:rPr sz="1600" spc="-20" dirty="0">
                <a:latin typeface="Calibri"/>
                <a:cs typeface="Calibri"/>
              </a:rPr>
              <a:t>c</a:t>
            </a:r>
            <a:r>
              <a:rPr sz="1600" spc="-5" dirty="0">
                <a:latin typeface="Calibri"/>
                <a:cs typeface="Calibri"/>
              </a:rPr>
              <a:t>i</a:t>
            </a:r>
            <a:r>
              <a:rPr sz="1600" spc="-10" dirty="0">
                <a:latin typeface="Calibri"/>
                <a:cs typeface="Calibri"/>
              </a:rPr>
              <a:t>ó</a:t>
            </a:r>
            <a:r>
              <a:rPr sz="1600" spc="-5" dirty="0">
                <a:latin typeface="Calibri"/>
                <a:cs typeface="Calibri"/>
              </a:rPr>
              <a:t>n</a:t>
            </a:r>
            <a:r>
              <a:rPr sz="1600" dirty="0">
                <a:latin typeface="Calibri"/>
                <a:cs typeface="Calibri"/>
              </a:rPr>
              <a:t>	</a:t>
            </a:r>
            <a:r>
              <a:rPr sz="1600" spc="-5" dirty="0">
                <a:latin typeface="Calibri"/>
                <a:cs typeface="Calibri"/>
              </a:rPr>
              <a:t>de</a:t>
            </a:r>
            <a:r>
              <a:rPr sz="1600" dirty="0">
                <a:latin typeface="Calibri"/>
                <a:cs typeface="Calibri"/>
              </a:rPr>
              <a:t>	</a:t>
            </a:r>
            <a:r>
              <a:rPr sz="1600" spc="-10" dirty="0">
                <a:latin typeface="Calibri"/>
                <a:cs typeface="Calibri"/>
              </a:rPr>
              <a:t>b</a:t>
            </a:r>
            <a:r>
              <a:rPr sz="1600" spc="-5" dirty="0">
                <a:latin typeface="Calibri"/>
                <a:cs typeface="Calibri"/>
              </a:rPr>
              <a:t>ienes</a:t>
            </a:r>
            <a:r>
              <a:rPr sz="1600" dirty="0">
                <a:latin typeface="Calibri"/>
                <a:cs typeface="Calibri"/>
              </a:rPr>
              <a:t>	</a:t>
            </a:r>
            <a:r>
              <a:rPr sz="1600" spc="-5" dirty="0">
                <a:latin typeface="Calibri"/>
                <a:cs typeface="Calibri"/>
              </a:rPr>
              <a:t>asoci</a:t>
            </a:r>
            <a:r>
              <a:rPr sz="1600" dirty="0">
                <a:latin typeface="Calibri"/>
                <a:cs typeface="Calibri"/>
              </a:rPr>
              <a:t>a</a:t>
            </a:r>
            <a:r>
              <a:rPr sz="1600" spc="-10" dirty="0">
                <a:latin typeface="Calibri"/>
                <a:cs typeface="Calibri"/>
              </a:rPr>
              <a:t>do</a:t>
            </a:r>
            <a:r>
              <a:rPr sz="1600" spc="-5" dirty="0">
                <a:latin typeface="Calibri"/>
                <a:cs typeface="Calibri"/>
              </a:rPr>
              <a:t>s</a:t>
            </a:r>
            <a:r>
              <a:rPr sz="1600" dirty="0">
                <a:latin typeface="Calibri"/>
                <a:cs typeface="Calibri"/>
              </a:rPr>
              <a:t>	</a:t>
            </a:r>
            <a:r>
              <a:rPr sz="1600" spc="-5" dirty="0">
                <a:latin typeface="Calibri"/>
                <a:cs typeface="Calibri"/>
              </a:rPr>
              <a:t>al  equipamiento de bienes de dominio</a:t>
            </a:r>
            <a:r>
              <a:rPr sz="1600" spc="-35" dirty="0">
                <a:latin typeface="Calibri"/>
                <a:cs typeface="Calibri"/>
              </a:rPr>
              <a:t> </a:t>
            </a:r>
            <a:r>
              <a:rPr sz="1600" spc="-5" dirty="0">
                <a:latin typeface="Calibri"/>
                <a:cs typeface="Calibri"/>
              </a:rPr>
              <a:t>público.</a:t>
            </a:r>
            <a:endParaRPr sz="1600">
              <a:latin typeface="Calibri"/>
              <a:cs typeface="Calibri"/>
            </a:endParaRPr>
          </a:p>
        </p:txBody>
      </p:sp>
      <p:sp>
        <p:nvSpPr>
          <p:cNvPr id="10" name="object 10"/>
          <p:cNvSpPr/>
          <p:nvPr/>
        </p:nvSpPr>
        <p:spPr>
          <a:xfrm>
            <a:off x="5780533" y="3659123"/>
            <a:ext cx="4379975" cy="105918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583936" y="2394204"/>
            <a:ext cx="434339" cy="478536"/>
          </a:xfrm>
          <a:prstGeom prst="rect">
            <a:avLst/>
          </a:prstGeom>
          <a:blipFill>
            <a:blip r:embed="rId8" cstate="print"/>
            <a:stretch>
              <a:fillRect/>
            </a:stretch>
          </a:blipFill>
        </p:spPr>
        <p:txBody>
          <a:bodyPr wrap="square" lIns="0" tIns="0" rIns="0" bIns="0" rtlCol="0"/>
          <a:lstStyle/>
          <a:p>
            <a:endParaRPr/>
          </a:p>
        </p:txBody>
      </p:sp>
      <p:sp>
        <p:nvSpPr>
          <p:cNvPr id="12" name="object 12"/>
          <p:cNvSpPr txBox="1"/>
          <p:nvPr/>
        </p:nvSpPr>
        <p:spPr>
          <a:xfrm>
            <a:off x="5749797" y="2497582"/>
            <a:ext cx="102870" cy="197490"/>
          </a:xfrm>
          <a:prstGeom prst="rect">
            <a:avLst/>
          </a:prstGeom>
        </p:spPr>
        <p:txBody>
          <a:bodyPr vert="horz" wrap="square" lIns="0" tIns="12700" rIns="0" bIns="0" rtlCol="0">
            <a:spAutoFit/>
          </a:bodyPr>
          <a:lstStyle/>
          <a:p>
            <a:pPr marL="12700">
              <a:spcBef>
                <a:spcPts val="100"/>
              </a:spcBef>
            </a:pPr>
            <a:r>
              <a:rPr sz="1200" b="1" dirty="0">
                <a:solidFill>
                  <a:srgbClr val="FFFFFF"/>
                </a:solidFill>
                <a:latin typeface="Calibri"/>
                <a:cs typeface="Calibri"/>
              </a:rPr>
              <a:t>2</a:t>
            </a:r>
            <a:endParaRPr sz="1200">
              <a:latin typeface="Calibri"/>
              <a:cs typeface="Calibri"/>
            </a:endParaRPr>
          </a:p>
        </p:txBody>
      </p:sp>
      <p:sp>
        <p:nvSpPr>
          <p:cNvPr id="13" name="object 13"/>
          <p:cNvSpPr/>
          <p:nvPr/>
        </p:nvSpPr>
        <p:spPr>
          <a:xfrm>
            <a:off x="5583936" y="3479291"/>
            <a:ext cx="434339" cy="478536"/>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5749798" y="3582671"/>
            <a:ext cx="3948429" cy="658495"/>
          </a:xfrm>
          <a:prstGeom prst="rect">
            <a:avLst/>
          </a:prstGeom>
        </p:spPr>
        <p:txBody>
          <a:bodyPr vert="horz" wrap="square" lIns="0" tIns="12700" rIns="0" bIns="0" rtlCol="0">
            <a:spAutoFit/>
          </a:bodyPr>
          <a:lstStyle/>
          <a:p>
            <a:pPr marL="12700">
              <a:lnSpc>
                <a:spcPts val="1290"/>
              </a:lnSpc>
              <a:spcBef>
                <a:spcPts val="100"/>
              </a:spcBef>
            </a:pPr>
            <a:r>
              <a:rPr sz="1200" b="1" dirty="0">
                <a:solidFill>
                  <a:srgbClr val="FFFFFF"/>
                </a:solidFill>
                <a:latin typeface="Calibri"/>
                <a:cs typeface="Calibri"/>
              </a:rPr>
              <a:t>3</a:t>
            </a:r>
            <a:endParaRPr sz="1200">
              <a:latin typeface="Calibri"/>
              <a:cs typeface="Calibri"/>
            </a:endParaRPr>
          </a:p>
          <a:p>
            <a:pPr marL="185420">
              <a:lnSpc>
                <a:spcPts val="1770"/>
              </a:lnSpc>
            </a:pPr>
            <a:r>
              <a:rPr sz="1600" spc="-5" dirty="0">
                <a:latin typeface="Calibri"/>
                <a:cs typeface="Calibri"/>
              </a:rPr>
              <a:t>Adquisición</a:t>
            </a:r>
            <a:r>
              <a:rPr sz="1600" spc="240" dirty="0">
                <a:latin typeface="Calibri"/>
                <a:cs typeface="Calibri"/>
              </a:rPr>
              <a:t> </a:t>
            </a:r>
            <a:r>
              <a:rPr sz="1600" spc="-5" dirty="0">
                <a:latin typeface="Calibri"/>
                <a:cs typeface="Calibri"/>
              </a:rPr>
              <a:t>de</a:t>
            </a:r>
            <a:r>
              <a:rPr sz="1600" spc="240" dirty="0">
                <a:latin typeface="Calibri"/>
                <a:cs typeface="Calibri"/>
              </a:rPr>
              <a:t> </a:t>
            </a:r>
            <a:r>
              <a:rPr sz="1600" spc="-5" dirty="0">
                <a:latin typeface="Calibri"/>
                <a:cs typeface="Calibri"/>
              </a:rPr>
              <a:t>bienes</a:t>
            </a:r>
            <a:r>
              <a:rPr sz="1600" spc="229" dirty="0">
                <a:latin typeface="Calibri"/>
                <a:cs typeface="Calibri"/>
              </a:rPr>
              <a:t> </a:t>
            </a:r>
            <a:r>
              <a:rPr sz="1600" spc="-15" dirty="0">
                <a:latin typeface="Calibri"/>
                <a:cs typeface="Calibri"/>
              </a:rPr>
              <a:t>para</a:t>
            </a:r>
            <a:r>
              <a:rPr sz="1600" spc="245" dirty="0">
                <a:latin typeface="Calibri"/>
                <a:cs typeface="Calibri"/>
              </a:rPr>
              <a:t> </a:t>
            </a:r>
            <a:r>
              <a:rPr sz="1600" dirty="0">
                <a:latin typeface="Calibri"/>
                <a:cs typeface="Calibri"/>
              </a:rPr>
              <a:t>la</a:t>
            </a:r>
            <a:r>
              <a:rPr sz="1600" spc="245" dirty="0">
                <a:latin typeface="Calibri"/>
                <a:cs typeface="Calibri"/>
              </a:rPr>
              <a:t> </a:t>
            </a:r>
            <a:r>
              <a:rPr sz="1600" spc="-10" dirty="0">
                <a:latin typeface="Calibri"/>
                <a:cs typeface="Calibri"/>
              </a:rPr>
              <a:t>prestación</a:t>
            </a:r>
            <a:r>
              <a:rPr sz="1600" spc="240" dirty="0">
                <a:latin typeface="Calibri"/>
                <a:cs typeface="Calibri"/>
              </a:rPr>
              <a:t> </a:t>
            </a:r>
            <a:r>
              <a:rPr sz="1600" spc="-5" dirty="0">
                <a:latin typeface="Calibri"/>
                <a:cs typeface="Calibri"/>
              </a:rPr>
              <a:t>de</a:t>
            </a:r>
            <a:endParaRPr sz="1600">
              <a:latin typeface="Calibri"/>
              <a:cs typeface="Calibri"/>
            </a:endParaRPr>
          </a:p>
          <a:p>
            <a:pPr marL="185420"/>
            <a:r>
              <a:rPr sz="1600" spc="-5" dirty="0">
                <a:latin typeface="Calibri"/>
                <a:cs typeface="Calibri"/>
              </a:rPr>
              <a:t>un servicio </a:t>
            </a:r>
            <a:r>
              <a:rPr sz="1600" spc="-10" dirty="0">
                <a:latin typeface="Calibri"/>
                <a:cs typeface="Calibri"/>
              </a:rPr>
              <a:t>público</a:t>
            </a:r>
            <a:r>
              <a:rPr sz="1600" spc="15" dirty="0">
                <a:latin typeface="Calibri"/>
                <a:cs typeface="Calibri"/>
              </a:rPr>
              <a:t> </a:t>
            </a:r>
            <a:r>
              <a:rPr sz="1600" spc="-5" dirty="0">
                <a:latin typeface="Calibri"/>
                <a:cs typeface="Calibri"/>
              </a:rPr>
              <a:t>específico.</a:t>
            </a:r>
            <a:endParaRPr sz="1600">
              <a:latin typeface="Calibri"/>
              <a:cs typeface="Calibri"/>
            </a:endParaRPr>
          </a:p>
        </p:txBody>
      </p:sp>
      <p:sp>
        <p:nvSpPr>
          <p:cNvPr id="15" name="object 15"/>
          <p:cNvSpPr/>
          <p:nvPr/>
        </p:nvSpPr>
        <p:spPr>
          <a:xfrm>
            <a:off x="2125980" y="2031493"/>
            <a:ext cx="3483864" cy="1825751"/>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0038589" y="2955036"/>
            <a:ext cx="111251" cy="2043683"/>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10094214" y="2977134"/>
            <a:ext cx="0" cy="1945639"/>
          </a:xfrm>
          <a:custGeom>
            <a:avLst/>
            <a:gdLst/>
            <a:ahLst/>
            <a:cxnLst/>
            <a:rect l="l" t="t" r="r" b="b"/>
            <a:pathLst>
              <a:path h="1945639">
                <a:moveTo>
                  <a:pt x="0" y="0"/>
                </a:moveTo>
                <a:lnTo>
                  <a:pt x="0" y="1945258"/>
                </a:lnTo>
              </a:path>
            </a:pathLst>
          </a:custGeom>
          <a:ln w="25908">
            <a:solidFill>
              <a:srgbClr val="FF0000"/>
            </a:solidFill>
          </a:ln>
        </p:spPr>
        <p:txBody>
          <a:bodyPr wrap="square" lIns="0" tIns="0" rIns="0" bIns="0" rtlCol="0"/>
          <a:lstStyle/>
          <a:p>
            <a:endParaRPr/>
          </a:p>
        </p:txBody>
      </p:sp>
      <p:sp>
        <p:nvSpPr>
          <p:cNvPr id="18" name="object 18"/>
          <p:cNvSpPr/>
          <p:nvPr/>
        </p:nvSpPr>
        <p:spPr>
          <a:xfrm>
            <a:off x="8196071" y="4898136"/>
            <a:ext cx="1912620" cy="33527"/>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3637788" y="4585715"/>
            <a:ext cx="6178296" cy="826008"/>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3998976" y="4110228"/>
            <a:ext cx="6109716" cy="1784604"/>
          </a:xfrm>
          <a:prstGeom prst="rect">
            <a:avLst/>
          </a:prstGeom>
          <a:blipFill>
            <a:blip r:embed="rId14" cstate="print"/>
            <a:stretch>
              <a:fillRect/>
            </a:stretch>
          </a:blipFill>
        </p:spPr>
        <p:txBody>
          <a:bodyPr wrap="square" lIns="0" tIns="0" rIns="0" bIns="0" rtlCol="0"/>
          <a:lstStyle/>
          <a:p>
            <a:endParaRPr/>
          </a:p>
        </p:txBody>
      </p:sp>
      <p:sp>
        <p:nvSpPr>
          <p:cNvPr id="21" name="object 21"/>
          <p:cNvSpPr txBox="1"/>
          <p:nvPr/>
        </p:nvSpPr>
        <p:spPr>
          <a:xfrm>
            <a:off x="4171570" y="4644391"/>
            <a:ext cx="5438775" cy="330835"/>
          </a:xfrm>
          <a:prstGeom prst="rect">
            <a:avLst/>
          </a:prstGeom>
        </p:spPr>
        <p:txBody>
          <a:bodyPr vert="horz" wrap="square" lIns="0" tIns="12700" rIns="0" bIns="0" rtlCol="0">
            <a:spAutoFit/>
          </a:bodyPr>
          <a:lstStyle/>
          <a:p>
            <a:pPr marL="12700">
              <a:spcBef>
                <a:spcPts val="100"/>
              </a:spcBef>
            </a:pPr>
            <a:r>
              <a:rPr sz="2000" spc="-5" dirty="0">
                <a:solidFill>
                  <a:srgbClr val="FFFFFF"/>
                </a:solidFill>
                <a:latin typeface="Calibri"/>
                <a:cs typeface="Calibri"/>
              </a:rPr>
              <a:t>Clasificador por </a:t>
            </a:r>
            <a:r>
              <a:rPr sz="2000" spc="-10" dirty="0">
                <a:solidFill>
                  <a:srgbClr val="FFFFFF"/>
                </a:solidFill>
                <a:latin typeface="Calibri"/>
                <a:cs typeface="Calibri"/>
              </a:rPr>
              <a:t>Objeto </a:t>
            </a:r>
            <a:r>
              <a:rPr sz="2000" spc="-5" dirty="0">
                <a:solidFill>
                  <a:srgbClr val="FFFFFF"/>
                </a:solidFill>
                <a:latin typeface="Calibri"/>
                <a:cs typeface="Calibri"/>
              </a:rPr>
              <a:t>de </a:t>
            </a:r>
            <a:r>
              <a:rPr sz="2000" spc="-15" dirty="0">
                <a:solidFill>
                  <a:srgbClr val="FFFFFF"/>
                </a:solidFill>
                <a:latin typeface="Calibri"/>
                <a:cs typeface="Calibri"/>
              </a:rPr>
              <a:t>Gasto </a:t>
            </a:r>
            <a:r>
              <a:rPr sz="2000" spc="-5" dirty="0">
                <a:solidFill>
                  <a:srgbClr val="FFFFFF"/>
                </a:solidFill>
                <a:latin typeface="Calibri"/>
                <a:cs typeface="Calibri"/>
              </a:rPr>
              <a:t>emitido por</a:t>
            </a:r>
            <a:r>
              <a:rPr sz="2000" spc="50" dirty="0">
                <a:solidFill>
                  <a:srgbClr val="FFFFFF"/>
                </a:solidFill>
                <a:latin typeface="Calibri"/>
                <a:cs typeface="Calibri"/>
              </a:rPr>
              <a:t> </a:t>
            </a:r>
            <a:r>
              <a:rPr sz="2000" spc="-5" dirty="0">
                <a:solidFill>
                  <a:srgbClr val="FFFFFF"/>
                </a:solidFill>
                <a:latin typeface="Calibri"/>
                <a:cs typeface="Calibri"/>
              </a:rPr>
              <a:t>CONAC</a:t>
            </a:r>
            <a:endParaRPr sz="2000">
              <a:latin typeface="Calibri"/>
              <a:cs typeface="Calibri"/>
            </a:endParaRPr>
          </a:p>
        </p:txBody>
      </p:sp>
      <p:sp>
        <p:nvSpPr>
          <p:cNvPr id="22" name="object 22"/>
          <p:cNvSpPr/>
          <p:nvPr/>
        </p:nvSpPr>
        <p:spPr>
          <a:xfrm>
            <a:off x="2054351" y="5277611"/>
            <a:ext cx="2790444" cy="789432"/>
          </a:xfrm>
          <a:prstGeom prst="rect">
            <a:avLst/>
          </a:prstGeom>
          <a:blipFill>
            <a:blip r:embed="rId15" cstate="print"/>
            <a:stretch>
              <a:fillRect/>
            </a:stretch>
          </a:blipFill>
        </p:spPr>
        <p:txBody>
          <a:bodyPr wrap="square" lIns="0" tIns="0" rIns="0" bIns="0" rtlCol="0"/>
          <a:lstStyle/>
          <a:p>
            <a:endParaRPr/>
          </a:p>
        </p:txBody>
      </p:sp>
      <p:sp>
        <p:nvSpPr>
          <p:cNvPr id="23" name="object 23"/>
          <p:cNvSpPr txBox="1"/>
          <p:nvPr/>
        </p:nvSpPr>
        <p:spPr>
          <a:xfrm>
            <a:off x="2711297" y="5344414"/>
            <a:ext cx="1223010" cy="243656"/>
          </a:xfrm>
          <a:prstGeom prst="rect">
            <a:avLst/>
          </a:prstGeom>
        </p:spPr>
        <p:txBody>
          <a:bodyPr vert="horz" wrap="square" lIns="0" tIns="12700" rIns="0" bIns="0" rtlCol="0">
            <a:spAutoFit/>
          </a:bodyPr>
          <a:lstStyle/>
          <a:p>
            <a:pPr marL="12700">
              <a:spcBef>
                <a:spcPts val="100"/>
              </a:spcBef>
            </a:pPr>
            <a:r>
              <a:rPr sz="1500" spc="-5" dirty="0">
                <a:latin typeface="Calibri"/>
                <a:cs typeface="Calibri"/>
              </a:rPr>
              <a:t>Beneficio</a:t>
            </a:r>
            <a:r>
              <a:rPr sz="1500" spc="-45" dirty="0">
                <a:latin typeface="Calibri"/>
                <a:cs typeface="Calibri"/>
              </a:rPr>
              <a:t> </a:t>
            </a:r>
            <a:r>
              <a:rPr sz="1500" spc="-5" dirty="0">
                <a:latin typeface="Calibri"/>
                <a:cs typeface="Calibri"/>
              </a:rPr>
              <a:t>social</a:t>
            </a:r>
            <a:endParaRPr sz="1500">
              <a:latin typeface="Calibri"/>
              <a:cs typeface="Calibri"/>
            </a:endParaRPr>
          </a:p>
        </p:txBody>
      </p:sp>
      <p:sp>
        <p:nvSpPr>
          <p:cNvPr id="24" name="object 24"/>
          <p:cNvSpPr/>
          <p:nvPr/>
        </p:nvSpPr>
        <p:spPr>
          <a:xfrm>
            <a:off x="4760976" y="5297424"/>
            <a:ext cx="2749296" cy="787907"/>
          </a:xfrm>
          <a:prstGeom prst="rect">
            <a:avLst/>
          </a:prstGeom>
          <a:blipFill>
            <a:blip r:embed="rId16" cstate="print"/>
            <a:stretch>
              <a:fillRect/>
            </a:stretch>
          </a:blipFill>
        </p:spPr>
        <p:txBody>
          <a:bodyPr wrap="square" lIns="0" tIns="0" rIns="0" bIns="0" rtlCol="0"/>
          <a:lstStyle/>
          <a:p>
            <a:endParaRPr/>
          </a:p>
        </p:txBody>
      </p:sp>
      <p:sp>
        <p:nvSpPr>
          <p:cNvPr id="25" name="object 25"/>
          <p:cNvSpPr txBox="1"/>
          <p:nvPr/>
        </p:nvSpPr>
        <p:spPr>
          <a:xfrm>
            <a:off x="5143247" y="5363336"/>
            <a:ext cx="1727835" cy="243656"/>
          </a:xfrm>
          <a:prstGeom prst="rect">
            <a:avLst/>
          </a:prstGeom>
        </p:spPr>
        <p:txBody>
          <a:bodyPr vert="horz" wrap="square" lIns="0" tIns="12700" rIns="0" bIns="0" rtlCol="0">
            <a:spAutoFit/>
          </a:bodyPr>
          <a:lstStyle/>
          <a:p>
            <a:pPr marL="12700">
              <a:spcBef>
                <a:spcPts val="100"/>
              </a:spcBef>
            </a:pPr>
            <a:r>
              <a:rPr sz="1500" spc="-5" dirty="0">
                <a:latin typeface="Calibri"/>
                <a:cs typeface="Calibri"/>
              </a:rPr>
              <a:t>Es </a:t>
            </a:r>
            <a:r>
              <a:rPr sz="1500" dirty="0">
                <a:latin typeface="Calibri"/>
                <a:cs typeface="Calibri"/>
              </a:rPr>
              <a:t>de </a:t>
            </a:r>
            <a:r>
              <a:rPr sz="1500" spc="-5" dirty="0">
                <a:latin typeface="Calibri"/>
                <a:cs typeface="Calibri"/>
              </a:rPr>
              <a:t>dominio</a:t>
            </a:r>
            <a:r>
              <a:rPr sz="1500" spc="-45" dirty="0">
                <a:latin typeface="Calibri"/>
                <a:cs typeface="Calibri"/>
              </a:rPr>
              <a:t> </a:t>
            </a:r>
            <a:r>
              <a:rPr sz="1500" spc="-5" dirty="0">
                <a:latin typeface="Calibri"/>
                <a:cs typeface="Calibri"/>
              </a:rPr>
              <a:t>público</a:t>
            </a:r>
            <a:endParaRPr sz="1500">
              <a:latin typeface="Calibri"/>
              <a:cs typeface="Calibri"/>
            </a:endParaRPr>
          </a:p>
        </p:txBody>
      </p:sp>
      <p:sp>
        <p:nvSpPr>
          <p:cNvPr id="26" name="object 26"/>
          <p:cNvSpPr/>
          <p:nvPr/>
        </p:nvSpPr>
        <p:spPr>
          <a:xfrm>
            <a:off x="7466076" y="5297424"/>
            <a:ext cx="2842260" cy="787907"/>
          </a:xfrm>
          <a:prstGeom prst="rect">
            <a:avLst/>
          </a:prstGeom>
          <a:blipFill>
            <a:blip r:embed="rId17" cstate="print"/>
            <a:stretch>
              <a:fillRect/>
            </a:stretch>
          </a:blipFill>
        </p:spPr>
        <p:txBody>
          <a:bodyPr wrap="square" lIns="0" tIns="0" rIns="0" bIns="0" rtlCol="0"/>
          <a:lstStyle/>
          <a:p>
            <a:endParaRPr/>
          </a:p>
        </p:txBody>
      </p:sp>
      <p:sp>
        <p:nvSpPr>
          <p:cNvPr id="27" name="object 27"/>
          <p:cNvSpPr txBox="1"/>
          <p:nvPr/>
        </p:nvSpPr>
        <p:spPr>
          <a:xfrm>
            <a:off x="7637780" y="5363336"/>
            <a:ext cx="2212975" cy="243656"/>
          </a:xfrm>
          <a:prstGeom prst="rect">
            <a:avLst/>
          </a:prstGeom>
        </p:spPr>
        <p:txBody>
          <a:bodyPr vert="horz" wrap="square" lIns="0" tIns="12700" rIns="0" bIns="0" rtlCol="0">
            <a:spAutoFit/>
          </a:bodyPr>
          <a:lstStyle/>
          <a:p>
            <a:pPr marL="12700">
              <a:spcBef>
                <a:spcPts val="100"/>
              </a:spcBef>
            </a:pPr>
            <a:r>
              <a:rPr sz="1500" spc="-5" dirty="0">
                <a:latin typeface="Calibri"/>
                <a:cs typeface="Calibri"/>
              </a:rPr>
              <a:t>Encuadra </a:t>
            </a:r>
            <a:r>
              <a:rPr sz="1500" dirty="0">
                <a:latin typeface="Calibri"/>
                <a:cs typeface="Calibri"/>
              </a:rPr>
              <a:t>en el </a:t>
            </a:r>
            <a:r>
              <a:rPr sz="1500" spc="-10" dirty="0">
                <a:latin typeface="Calibri"/>
                <a:cs typeface="Calibri"/>
              </a:rPr>
              <a:t>concepto</a:t>
            </a:r>
            <a:r>
              <a:rPr sz="1500" spc="-85" dirty="0">
                <a:latin typeface="Calibri"/>
                <a:cs typeface="Calibri"/>
              </a:rPr>
              <a:t> </a:t>
            </a:r>
            <a:r>
              <a:rPr sz="1500" dirty="0">
                <a:latin typeface="Calibri"/>
                <a:cs typeface="Calibri"/>
              </a:rPr>
              <a:t>IPP</a:t>
            </a:r>
            <a:endParaRPr sz="1500">
              <a:latin typeface="Calibri"/>
              <a:cs typeface="Calibri"/>
            </a:endParaRPr>
          </a:p>
        </p:txBody>
      </p:sp>
      <p:sp>
        <p:nvSpPr>
          <p:cNvPr id="28" name="object 28"/>
          <p:cNvSpPr/>
          <p:nvPr/>
        </p:nvSpPr>
        <p:spPr>
          <a:xfrm>
            <a:off x="2001012" y="5269992"/>
            <a:ext cx="2514600" cy="483107"/>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2058162" y="5304283"/>
            <a:ext cx="2400300" cy="368935"/>
          </a:xfrm>
          <a:custGeom>
            <a:avLst/>
            <a:gdLst/>
            <a:ahLst/>
            <a:cxnLst/>
            <a:rect l="l" t="t" r="r" b="b"/>
            <a:pathLst>
              <a:path w="2400300" h="368935">
                <a:moveTo>
                  <a:pt x="0" y="61468"/>
                </a:moveTo>
                <a:lnTo>
                  <a:pt x="4830" y="37558"/>
                </a:lnTo>
                <a:lnTo>
                  <a:pt x="18003" y="18018"/>
                </a:lnTo>
                <a:lnTo>
                  <a:pt x="37542" y="4835"/>
                </a:lnTo>
                <a:lnTo>
                  <a:pt x="61467" y="0"/>
                </a:lnTo>
                <a:lnTo>
                  <a:pt x="2338832" y="0"/>
                </a:lnTo>
                <a:lnTo>
                  <a:pt x="2362741" y="4835"/>
                </a:lnTo>
                <a:lnTo>
                  <a:pt x="2382281" y="18018"/>
                </a:lnTo>
                <a:lnTo>
                  <a:pt x="2395464" y="37558"/>
                </a:lnTo>
                <a:lnTo>
                  <a:pt x="2400300" y="61468"/>
                </a:lnTo>
                <a:lnTo>
                  <a:pt x="2400300" y="307340"/>
                </a:lnTo>
                <a:lnTo>
                  <a:pt x="2395464" y="331265"/>
                </a:lnTo>
                <a:lnTo>
                  <a:pt x="2382281" y="350804"/>
                </a:lnTo>
                <a:lnTo>
                  <a:pt x="2362741" y="363977"/>
                </a:lnTo>
                <a:lnTo>
                  <a:pt x="2338832" y="368808"/>
                </a:lnTo>
                <a:lnTo>
                  <a:pt x="61467" y="368808"/>
                </a:lnTo>
                <a:lnTo>
                  <a:pt x="37542" y="363977"/>
                </a:lnTo>
                <a:lnTo>
                  <a:pt x="18003" y="350804"/>
                </a:lnTo>
                <a:lnTo>
                  <a:pt x="4830" y="331265"/>
                </a:lnTo>
                <a:lnTo>
                  <a:pt x="0" y="307340"/>
                </a:lnTo>
                <a:lnTo>
                  <a:pt x="0" y="61468"/>
                </a:lnTo>
                <a:close/>
              </a:path>
            </a:pathLst>
          </a:custGeom>
          <a:ln w="28956">
            <a:solidFill>
              <a:srgbClr val="7E7E7E"/>
            </a:solidFill>
            <a:prstDash val="sysDash"/>
          </a:ln>
        </p:spPr>
        <p:txBody>
          <a:bodyPr wrap="square" lIns="0" tIns="0" rIns="0" bIns="0" rtlCol="0"/>
          <a:lstStyle/>
          <a:p>
            <a:endParaRPr/>
          </a:p>
        </p:txBody>
      </p:sp>
      <p:sp>
        <p:nvSpPr>
          <p:cNvPr id="30" name="object 30"/>
          <p:cNvSpPr/>
          <p:nvPr/>
        </p:nvSpPr>
        <p:spPr>
          <a:xfrm>
            <a:off x="7443216" y="5300471"/>
            <a:ext cx="2514599" cy="452628"/>
          </a:xfrm>
          <a:prstGeom prst="rect">
            <a:avLst/>
          </a:prstGeom>
          <a:blipFill>
            <a:blip r:embed="rId19" cstate="print"/>
            <a:stretch>
              <a:fillRect/>
            </a:stretch>
          </a:blipFill>
        </p:spPr>
        <p:txBody>
          <a:bodyPr wrap="square" lIns="0" tIns="0" rIns="0" bIns="0" rtlCol="0"/>
          <a:lstStyle/>
          <a:p>
            <a:endParaRPr/>
          </a:p>
        </p:txBody>
      </p:sp>
      <p:sp>
        <p:nvSpPr>
          <p:cNvPr id="31" name="object 31"/>
          <p:cNvSpPr/>
          <p:nvPr/>
        </p:nvSpPr>
        <p:spPr>
          <a:xfrm>
            <a:off x="7500365" y="5334762"/>
            <a:ext cx="2400300" cy="338455"/>
          </a:xfrm>
          <a:custGeom>
            <a:avLst/>
            <a:gdLst/>
            <a:ahLst/>
            <a:cxnLst/>
            <a:rect l="l" t="t" r="r" b="b"/>
            <a:pathLst>
              <a:path w="2400300" h="338454">
                <a:moveTo>
                  <a:pt x="0" y="56387"/>
                </a:moveTo>
                <a:lnTo>
                  <a:pt x="4435" y="34450"/>
                </a:lnTo>
                <a:lnTo>
                  <a:pt x="16525" y="16525"/>
                </a:lnTo>
                <a:lnTo>
                  <a:pt x="34450" y="4435"/>
                </a:lnTo>
                <a:lnTo>
                  <a:pt x="56387" y="0"/>
                </a:lnTo>
                <a:lnTo>
                  <a:pt x="2343912" y="0"/>
                </a:lnTo>
                <a:lnTo>
                  <a:pt x="2365849" y="4435"/>
                </a:lnTo>
                <a:lnTo>
                  <a:pt x="2383774" y="16525"/>
                </a:lnTo>
                <a:lnTo>
                  <a:pt x="2395864" y="34450"/>
                </a:lnTo>
                <a:lnTo>
                  <a:pt x="2400300" y="56387"/>
                </a:lnTo>
                <a:lnTo>
                  <a:pt x="2400300" y="281940"/>
                </a:lnTo>
                <a:lnTo>
                  <a:pt x="2395864" y="303887"/>
                </a:lnTo>
                <a:lnTo>
                  <a:pt x="2383774" y="321811"/>
                </a:lnTo>
                <a:lnTo>
                  <a:pt x="2365849" y="333896"/>
                </a:lnTo>
                <a:lnTo>
                  <a:pt x="2343912" y="338328"/>
                </a:lnTo>
                <a:lnTo>
                  <a:pt x="56387" y="338328"/>
                </a:lnTo>
                <a:lnTo>
                  <a:pt x="34450" y="333896"/>
                </a:lnTo>
                <a:lnTo>
                  <a:pt x="16525" y="321811"/>
                </a:lnTo>
                <a:lnTo>
                  <a:pt x="4435" y="303887"/>
                </a:lnTo>
                <a:lnTo>
                  <a:pt x="0" y="281940"/>
                </a:lnTo>
                <a:lnTo>
                  <a:pt x="0" y="56387"/>
                </a:lnTo>
                <a:close/>
              </a:path>
            </a:pathLst>
          </a:custGeom>
          <a:ln w="28956">
            <a:solidFill>
              <a:srgbClr val="7E7E7E"/>
            </a:solidFill>
            <a:prstDash val="sysDash"/>
          </a:ln>
        </p:spPr>
        <p:txBody>
          <a:bodyPr wrap="square" lIns="0" tIns="0" rIns="0" bIns="0" rtlCol="0"/>
          <a:lstStyle/>
          <a:p>
            <a:endParaRPr/>
          </a:p>
        </p:txBody>
      </p:sp>
      <p:sp>
        <p:nvSpPr>
          <p:cNvPr id="32" name="object 32"/>
          <p:cNvSpPr/>
          <p:nvPr/>
        </p:nvSpPr>
        <p:spPr>
          <a:xfrm>
            <a:off x="4716779" y="5285232"/>
            <a:ext cx="2464308" cy="478536"/>
          </a:xfrm>
          <a:prstGeom prst="rect">
            <a:avLst/>
          </a:prstGeom>
          <a:blipFill>
            <a:blip r:embed="rId20" cstate="print"/>
            <a:stretch>
              <a:fillRect/>
            </a:stretch>
          </a:blipFill>
        </p:spPr>
        <p:txBody>
          <a:bodyPr wrap="square" lIns="0" tIns="0" rIns="0" bIns="0" rtlCol="0"/>
          <a:lstStyle/>
          <a:p>
            <a:endParaRPr/>
          </a:p>
        </p:txBody>
      </p:sp>
      <p:sp>
        <p:nvSpPr>
          <p:cNvPr id="33" name="object 33"/>
          <p:cNvSpPr/>
          <p:nvPr/>
        </p:nvSpPr>
        <p:spPr>
          <a:xfrm>
            <a:off x="4773930" y="5319521"/>
            <a:ext cx="2350135" cy="364490"/>
          </a:xfrm>
          <a:custGeom>
            <a:avLst/>
            <a:gdLst/>
            <a:ahLst/>
            <a:cxnLst/>
            <a:rect l="l" t="t" r="r" b="b"/>
            <a:pathLst>
              <a:path w="2350135" h="364489">
                <a:moveTo>
                  <a:pt x="0" y="60705"/>
                </a:moveTo>
                <a:lnTo>
                  <a:pt x="4770" y="37076"/>
                </a:lnTo>
                <a:lnTo>
                  <a:pt x="17780" y="17779"/>
                </a:lnTo>
                <a:lnTo>
                  <a:pt x="37076" y="4770"/>
                </a:lnTo>
                <a:lnTo>
                  <a:pt x="60706" y="0"/>
                </a:lnTo>
                <a:lnTo>
                  <a:pt x="2289302" y="0"/>
                </a:lnTo>
                <a:lnTo>
                  <a:pt x="2312931" y="4770"/>
                </a:lnTo>
                <a:lnTo>
                  <a:pt x="2332227" y="17779"/>
                </a:lnTo>
                <a:lnTo>
                  <a:pt x="2345237" y="37076"/>
                </a:lnTo>
                <a:lnTo>
                  <a:pt x="2350008" y="60705"/>
                </a:lnTo>
                <a:lnTo>
                  <a:pt x="2350008" y="303529"/>
                </a:lnTo>
                <a:lnTo>
                  <a:pt x="2345237" y="327159"/>
                </a:lnTo>
                <a:lnTo>
                  <a:pt x="2332227" y="346455"/>
                </a:lnTo>
                <a:lnTo>
                  <a:pt x="2312931" y="359465"/>
                </a:lnTo>
                <a:lnTo>
                  <a:pt x="2289302" y="364235"/>
                </a:lnTo>
                <a:lnTo>
                  <a:pt x="60706" y="364235"/>
                </a:lnTo>
                <a:lnTo>
                  <a:pt x="37076" y="359465"/>
                </a:lnTo>
                <a:lnTo>
                  <a:pt x="17780" y="346455"/>
                </a:lnTo>
                <a:lnTo>
                  <a:pt x="4770" y="327159"/>
                </a:lnTo>
                <a:lnTo>
                  <a:pt x="0" y="303529"/>
                </a:lnTo>
                <a:lnTo>
                  <a:pt x="0" y="60705"/>
                </a:lnTo>
                <a:close/>
              </a:path>
            </a:pathLst>
          </a:custGeom>
          <a:ln w="28956">
            <a:solidFill>
              <a:srgbClr val="7E7E7E"/>
            </a:solidFill>
            <a:prstDash val="sysDash"/>
          </a:ln>
        </p:spPr>
        <p:txBody>
          <a:bodyPr wrap="square" lIns="0" tIns="0" rIns="0" bIns="0" rtlCol="0"/>
          <a:lstStyle/>
          <a:p>
            <a:endParaRPr/>
          </a:p>
        </p:txBody>
      </p:sp>
      <p:sp>
        <p:nvSpPr>
          <p:cNvPr id="34" name="object 34"/>
          <p:cNvSpPr/>
          <p:nvPr/>
        </p:nvSpPr>
        <p:spPr>
          <a:xfrm>
            <a:off x="2221991" y="1987296"/>
            <a:ext cx="3456432" cy="1914143"/>
          </a:xfrm>
          <a:prstGeom prst="rect">
            <a:avLst/>
          </a:prstGeom>
          <a:blipFill>
            <a:blip r:embed="rId21" cstate="print"/>
            <a:stretch>
              <a:fillRect/>
            </a:stretch>
          </a:blipFill>
        </p:spPr>
        <p:txBody>
          <a:bodyPr wrap="square" lIns="0" tIns="0" rIns="0" bIns="0" rtlCol="0"/>
          <a:lstStyle/>
          <a:p>
            <a:endParaRPr/>
          </a:p>
        </p:txBody>
      </p:sp>
      <p:sp>
        <p:nvSpPr>
          <p:cNvPr id="35" name="object 35"/>
          <p:cNvSpPr txBox="1"/>
          <p:nvPr/>
        </p:nvSpPr>
        <p:spPr>
          <a:xfrm>
            <a:off x="2364130" y="2260218"/>
            <a:ext cx="2805430" cy="927100"/>
          </a:xfrm>
          <a:prstGeom prst="rect">
            <a:avLst/>
          </a:prstGeom>
        </p:spPr>
        <p:txBody>
          <a:bodyPr vert="horz" wrap="square" lIns="0" tIns="39370" rIns="0" bIns="0" rtlCol="0">
            <a:spAutoFit/>
          </a:bodyPr>
          <a:lstStyle/>
          <a:p>
            <a:pPr marL="12700" marR="5080">
              <a:lnSpc>
                <a:spcPts val="1730"/>
              </a:lnSpc>
              <a:spcBef>
                <a:spcPts val="310"/>
              </a:spcBef>
            </a:pPr>
            <a:r>
              <a:rPr sz="1600" spc="-45" dirty="0">
                <a:latin typeface="Calibri"/>
                <a:cs typeface="Calibri"/>
              </a:rPr>
              <a:t>Toda </a:t>
            </a:r>
            <a:r>
              <a:rPr sz="1600" spc="-10" dirty="0">
                <a:latin typeface="Calibri"/>
                <a:cs typeface="Calibri"/>
              </a:rPr>
              <a:t>erogación que genere  </a:t>
            </a:r>
            <a:r>
              <a:rPr sz="1600" spc="-15" dirty="0">
                <a:latin typeface="Calibri"/>
                <a:cs typeface="Calibri"/>
              </a:rPr>
              <a:t>directa </a:t>
            </a:r>
            <a:r>
              <a:rPr sz="1600" spc="-5" dirty="0">
                <a:latin typeface="Calibri"/>
                <a:cs typeface="Calibri"/>
              </a:rPr>
              <a:t>o </a:t>
            </a:r>
            <a:r>
              <a:rPr sz="1600" spc="-10" dirty="0">
                <a:latin typeface="Calibri"/>
                <a:cs typeface="Calibri"/>
              </a:rPr>
              <a:t>indirectamente un  </a:t>
            </a:r>
            <a:r>
              <a:rPr sz="1600" spc="-5" dirty="0">
                <a:latin typeface="Calibri"/>
                <a:cs typeface="Calibri"/>
              </a:rPr>
              <a:t>beneficio social, y adicionalmente  </a:t>
            </a:r>
            <a:r>
              <a:rPr sz="1600" spc="-10" dirty="0">
                <a:latin typeface="Calibri"/>
                <a:cs typeface="Calibri"/>
              </a:rPr>
              <a:t>cuya </a:t>
            </a:r>
            <a:r>
              <a:rPr sz="1600" spc="-5" dirty="0">
                <a:latin typeface="Calibri"/>
                <a:cs typeface="Calibri"/>
              </a:rPr>
              <a:t>finalidad específica</a:t>
            </a:r>
            <a:r>
              <a:rPr sz="1600" spc="-50" dirty="0">
                <a:latin typeface="Calibri"/>
                <a:cs typeface="Calibri"/>
              </a:rPr>
              <a:t> </a:t>
            </a:r>
            <a:r>
              <a:rPr sz="1600" spc="-10" dirty="0">
                <a:latin typeface="Calibri"/>
                <a:cs typeface="Calibri"/>
              </a:rPr>
              <a:t>sea:</a:t>
            </a:r>
            <a:endParaRPr sz="1600">
              <a:latin typeface="Calibri"/>
              <a:cs typeface="Calibri"/>
            </a:endParaRPr>
          </a:p>
        </p:txBody>
      </p:sp>
      <p:sp>
        <p:nvSpPr>
          <p:cNvPr id="36" name="object 36"/>
          <p:cNvSpPr/>
          <p:nvPr/>
        </p:nvSpPr>
        <p:spPr>
          <a:xfrm>
            <a:off x="5558029" y="1431036"/>
            <a:ext cx="434339" cy="478536"/>
          </a:xfrm>
          <a:prstGeom prst="rect">
            <a:avLst/>
          </a:prstGeom>
          <a:blipFill>
            <a:blip r:embed="rId22" cstate="print"/>
            <a:stretch>
              <a:fillRect/>
            </a:stretch>
          </a:blipFill>
        </p:spPr>
        <p:txBody>
          <a:bodyPr wrap="square" lIns="0" tIns="0" rIns="0" bIns="0" rtlCol="0"/>
          <a:lstStyle/>
          <a:p>
            <a:endParaRPr/>
          </a:p>
        </p:txBody>
      </p:sp>
      <p:sp>
        <p:nvSpPr>
          <p:cNvPr id="37" name="object 37"/>
          <p:cNvSpPr txBox="1"/>
          <p:nvPr/>
        </p:nvSpPr>
        <p:spPr>
          <a:xfrm>
            <a:off x="5724525" y="1534159"/>
            <a:ext cx="3972560" cy="647700"/>
          </a:xfrm>
          <a:prstGeom prst="rect">
            <a:avLst/>
          </a:prstGeom>
        </p:spPr>
        <p:txBody>
          <a:bodyPr vert="horz" wrap="square" lIns="0" tIns="12700" rIns="0" bIns="0" rtlCol="0">
            <a:spAutoFit/>
          </a:bodyPr>
          <a:lstStyle/>
          <a:p>
            <a:pPr marL="12700">
              <a:lnSpc>
                <a:spcPts val="1250"/>
              </a:lnSpc>
              <a:spcBef>
                <a:spcPts val="100"/>
              </a:spcBef>
            </a:pPr>
            <a:r>
              <a:rPr sz="1200" b="1" dirty="0">
                <a:solidFill>
                  <a:srgbClr val="FFFFFF"/>
                </a:solidFill>
                <a:latin typeface="Calibri"/>
                <a:cs typeface="Calibri"/>
              </a:rPr>
              <a:t>1</a:t>
            </a:r>
            <a:endParaRPr sz="1200">
              <a:latin typeface="Calibri"/>
              <a:cs typeface="Calibri"/>
            </a:endParaRPr>
          </a:p>
          <a:p>
            <a:pPr marL="210820">
              <a:lnSpc>
                <a:spcPts val="1730"/>
              </a:lnSpc>
              <a:tabLst>
                <a:tab pos="1474470" algn="l"/>
                <a:tab pos="2832100" algn="l"/>
              </a:tabLst>
            </a:pPr>
            <a:r>
              <a:rPr sz="1600" spc="-10" dirty="0">
                <a:latin typeface="Calibri"/>
                <a:cs typeface="Calibri"/>
              </a:rPr>
              <a:t>Construcción,	mejoramiento,	rehabilitación</a:t>
            </a:r>
            <a:endParaRPr sz="1600">
              <a:latin typeface="Calibri"/>
              <a:cs typeface="Calibri"/>
            </a:endParaRPr>
          </a:p>
          <a:p>
            <a:pPr marL="210820"/>
            <a:r>
              <a:rPr sz="1600" spc="-15" dirty="0">
                <a:latin typeface="Calibri"/>
                <a:cs typeface="Calibri"/>
              </a:rPr>
              <a:t>y/o </a:t>
            </a:r>
            <a:r>
              <a:rPr sz="1600" spc="-10" dirty="0">
                <a:latin typeface="Calibri"/>
                <a:cs typeface="Calibri"/>
              </a:rPr>
              <a:t>reposición </a:t>
            </a:r>
            <a:r>
              <a:rPr sz="1600" spc="-5" dirty="0">
                <a:latin typeface="Calibri"/>
                <a:cs typeface="Calibri"/>
              </a:rPr>
              <a:t>de bienes de dominio</a:t>
            </a:r>
            <a:r>
              <a:rPr sz="1600" spc="55" dirty="0">
                <a:latin typeface="Calibri"/>
                <a:cs typeface="Calibri"/>
              </a:rPr>
              <a:t> </a:t>
            </a:r>
            <a:r>
              <a:rPr sz="1600" spc="-5" dirty="0">
                <a:latin typeface="Calibri"/>
                <a:cs typeface="Calibri"/>
              </a:rPr>
              <a:t>público.</a:t>
            </a:r>
            <a:endParaRPr sz="1600">
              <a:latin typeface="Calibri"/>
              <a:cs typeface="Calibri"/>
            </a:endParaRPr>
          </a:p>
        </p:txBody>
      </p:sp>
      <p:sp>
        <p:nvSpPr>
          <p:cNvPr id="38" name="object 38"/>
          <p:cNvSpPr/>
          <p:nvPr/>
        </p:nvSpPr>
        <p:spPr>
          <a:xfrm>
            <a:off x="1955292" y="316992"/>
            <a:ext cx="7146035" cy="1135379"/>
          </a:xfrm>
          <a:prstGeom prst="rect">
            <a:avLst/>
          </a:prstGeom>
          <a:blipFill>
            <a:blip r:embed="rId23" cstate="print"/>
            <a:stretch>
              <a:fillRect/>
            </a:stretch>
          </a:blipFill>
        </p:spPr>
        <p:txBody>
          <a:bodyPr wrap="square" lIns="0" tIns="0" rIns="0" bIns="0" rtlCol="0"/>
          <a:lstStyle/>
          <a:p>
            <a:endParaRPr/>
          </a:p>
        </p:txBody>
      </p:sp>
      <p:sp>
        <p:nvSpPr>
          <p:cNvPr id="39" name="object 39"/>
          <p:cNvSpPr txBox="1">
            <a:spLocks noGrp="1"/>
          </p:cNvSpPr>
          <p:nvPr>
            <p:ph type="title" idx="4294967295"/>
          </p:nvPr>
        </p:nvSpPr>
        <p:spPr>
          <a:xfrm>
            <a:off x="3559175" y="365125"/>
            <a:ext cx="8632825" cy="565150"/>
          </a:xfrm>
          <a:prstGeom prst="rect">
            <a:avLst/>
          </a:prstGeom>
        </p:spPr>
        <p:txBody>
          <a:bodyPr vert="horz" wrap="square" lIns="0" tIns="12065" rIns="0" bIns="0" rtlCol="0" anchor="ctr">
            <a:spAutoFit/>
          </a:bodyPr>
          <a:lstStyle/>
          <a:p>
            <a:pPr marL="12700">
              <a:lnSpc>
                <a:spcPct val="100000"/>
              </a:lnSpc>
              <a:spcBef>
                <a:spcPts val="95"/>
              </a:spcBef>
            </a:pPr>
            <a:r>
              <a:rPr sz="3600" b="1" spc="-10" dirty="0"/>
              <a:t>Definición </a:t>
            </a:r>
            <a:r>
              <a:rPr sz="3600" b="1" spc="-5" dirty="0"/>
              <a:t>de </a:t>
            </a:r>
            <a:r>
              <a:rPr sz="3600" b="1" spc="-15" dirty="0"/>
              <a:t>Inversión </a:t>
            </a:r>
            <a:r>
              <a:rPr sz="3600" b="1" spc="-10" dirty="0"/>
              <a:t>Pública</a:t>
            </a:r>
            <a:r>
              <a:rPr sz="3600" b="1" spc="35" dirty="0"/>
              <a:t> </a:t>
            </a:r>
            <a:r>
              <a:rPr sz="3600" b="1" spc="-10" dirty="0"/>
              <a:t>Productiva</a:t>
            </a:r>
          </a:p>
        </p:txBody>
      </p:sp>
    </p:spTree>
    <p:extLst>
      <p:ext uri="{BB962C8B-B14F-4D97-AF65-F5344CB8AC3E}">
        <p14:creationId xmlns:p14="http://schemas.microsoft.com/office/powerpoint/2010/main" val="414392198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1833372" y="5294376"/>
            <a:ext cx="8680704" cy="130302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975815" y="5364608"/>
            <a:ext cx="8077200" cy="756285"/>
          </a:xfrm>
          <a:prstGeom prst="rect">
            <a:avLst/>
          </a:prstGeom>
        </p:spPr>
        <p:txBody>
          <a:bodyPr vert="horz" wrap="square" lIns="0" tIns="12065" rIns="0" bIns="0" rtlCol="0">
            <a:spAutoFit/>
          </a:bodyPr>
          <a:lstStyle/>
          <a:p>
            <a:pPr marL="12700" marR="5080" algn="just">
              <a:spcBef>
                <a:spcPts val="95"/>
              </a:spcBef>
            </a:pPr>
            <a:r>
              <a:rPr sz="1600" spc="-5" dirty="0">
                <a:latin typeface="Calibri"/>
                <a:cs typeface="Calibri"/>
              </a:rPr>
              <a:t>No </a:t>
            </a:r>
            <a:r>
              <a:rPr sz="1600" spc="-10" dirty="0">
                <a:latin typeface="Calibri"/>
                <a:cs typeface="Calibri"/>
              </a:rPr>
              <a:t>contempla </a:t>
            </a:r>
            <a:r>
              <a:rPr sz="1600" spc="-5" dirty="0">
                <a:latin typeface="Calibri"/>
                <a:cs typeface="Calibri"/>
              </a:rPr>
              <a:t>como </a:t>
            </a:r>
            <a:r>
              <a:rPr sz="1600" spc="-10" dirty="0">
                <a:latin typeface="Calibri"/>
                <a:cs typeface="Calibri"/>
              </a:rPr>
              <a:t>Inversión Pública Productiva: mejoramiento </a:t>
            </a:r>
            <a:r>
              <a:rPr sz="1600" spc="-5" dirty="0">
                <a:latin typeface="Calibri"/>
                <a:cs typeface="Calibri"/>
              </a:rPr>
              <a:t>de vivienda </a:t>
            </a:r>
            <a:r>
              <a:rPr sz="1600" spc="-10" dirty="0">
                <a:latin typeface="Calibri"/>
                <a:cs typeface="Calibri"/>
              </a:rPr>
              <a:t>privada, </a:t>
            </a:r>
            <a:r>
              <a:rPr sz="1600" spc="-15" dirty="0">
                <a:latin typeface="Calibri"/>
                <a:cs typeface="Calibri"/>
              </a:rPr>
              <a:t>gasto  </a:t>
            </a:r>
            <a:r>
              <a:rPr sz="1600" spc="-10" dirty="0">
                <a:latin typeface="Calibri"/>
                <a:cs typeface="Calibri"/>
              </a:rPr>
              <a:t>corriente, </a:t>
            </a:r>
            <a:r>
              <a:rPr sz="1600" dirty="0">
                <a:latin typeface="Calibri"/>
                <a:cs typeface="Calibri"/>
              </a:rPr>
              <a:t>la </a:t>
            </a:r>
            <a:r>
              <a:rPr sz="1600" spc="-10" dirty="0">
                <a:latin typeface="Calibri"/>
                <a:cs typeface="Calibri"/>
              </a:rPr>
              <a:t>partida </a:t>
            </a:r>
            <a:r>
              <a:rPr sz="1600" spc="-5" dirty="0">
                <a:latin typeface="Calibri"/>
                <a:cs typeface="Calibri"/>
              </a:rPr>
              <a:t>3900 </a:t>
            </a:r>
            <a:r>
              <a:rPr sz="1600" spc="-10" dirty="0">
                <a:latin typeface="Calibri"/>
                <a:cs typeface="Calibri"/>
              </a:rPr>
              <a:t>Otros </a:t>
            </a:r>
            <a:r>
              <a:rPr sz="1600" spc="-5" dirty="0">
                <a:latin typeface="Calibri"/>
                <a:cs typeface="Calibri"/>
              </a:rPr>
              <a:t>servicios </a:t>
            </a:r>
            <a:r>
              <a:rPr sz="1600" spc="-10" dirty="0">
                <a:latin typeface="Calibri"/>
                <a:cs typeface="Calibri"/>
              </a:rPr>
              <a:t>generales </a:t>
            </a:r>
            <a:r>
              <a:rPr sz="1600" spc="-5" dirty="0">
                <a:latin typeface="Calibri"/>
                <a:cs typeface="Calibri"/>
              </a:rPr>
              <a:t>que </a:t>
            </a:r>
            <a:r>
              <a:rPr sz="1600" spc="-10" dirty="0">
                <a:latin typeface="Calibri"/>
                <a:cs typeface="Calibri"/>
              </a:rPr>
              <a:t>contempla sentencias </a:t>
            </a:r>
            <a:r>
              <a:rPr sz="1600" spc="-5" dirty="0">
                <a:latin typeface="Calibri"/>
                <a:cs typeface="Calibri"/>
              </a:rPr>
              <a:t>y resoluciones por  </a:t>
            </a:r>
            <a:r>
              <a:rPr sz="1600" spc="-10" dirty="0">
                <a:latin typeface="Calibri"/>
                <a:cs typeface="Calibri"/>
              </a:rPr>
              <a:t>autoridad competente, </a:t>
            </a:r>
            <a:r>
              <a:rPr sz="1600" spc="-5" dirty="0">
                <a:latin typeface="Calibri"/>
                <a:cs typeface="Calibri"/>
              </a:rPr>
              <a:t>adquisición de bienes </a:t>
            </a:r>
            <a:r>
              <a:rPr sz="1600" spc="-10" dirty="0">
                <a:latin typeface="Calibri"/>
                <a:cs typeface="Calibri"/>
              </a:rPr>
              <a:t>intangibles como: Software, </a:t>
            </a:r>
            <a:r>
              <a:rPr sz="1600" spc="-5" dirty="0">
                <a:latin typeface="Calibri"/>
                <a:cs typeface="Calibri"/>
              </a:rPr>
              <a:t>licencias</a:t>
            </a:r>
            <a:r>
              <a:rPr sz="1600" spc="125" dirty="0">
                <a:latin typeface="Calibri"/>
                <a:cs typeface="Calibri"/>
              </a:rPr>
              <a:t> </a:t>
            </a:r>
            <a:r>
              <a:rPr sz="1600" spc="-10" dirty="0">
                <a:latin typeface="Calibri"/>
                <a:cs typeface="Calibri"/>
              </a:rPr>
              <a:t>informáticas.</a:t>
            </a:r>
            <a:endParaRPr sz="1600">
              <a:latin typeface="Calibri"/>
              <a:cs typeface="Calibri"/>
            </a:endParaRPr>
          </a:p>
        </p:txBody>
      </p:sp>
      <p:sp>
        <p:nvSpPr>
          <p:cNvPr id="7" name="object 7"/>
          <p:cNvSpPr/>
          <p:nvPr/>
        </p:nvSpPr>
        <p:spPr>
          <a:xfrm>
            <a:off x="2531280" y="1372108"/>
            <a:ext cx="6751955" cy="365125"/>
          </a:xfrm>
          <a:custGeom>
            <a:avLst/>
            <a:gdLst/>
            <a:ahLst/>
            <a:cxnLst/>
            <a:rect l="l" t="t" r="r" b="b"/>
            <a:pathLst>
              <a:path w="6751955" h="365125">
                <a:moveTo>
                  <a:pt x="0" y="364708"/>
                </a:moveTo>
                <a:lnTo>
                  <a:pt x="6751403" y="364708"/>
                </a:lnTo>
                <a:lnTo>
                  <a:pt x="6751403" y="0"/>
                </a:lnTo>
                <a:lnTo>
                  <a:pt x="0" y="0"/>
                </a:lnTo>
                <a:lnTo>
                  <a:pt x="0" y="364708"/>
                </a:lnTo>
                <a:close/>
              </a:path>
            </a:pathLst>
          </a:custGeom>
          <a:solidFill>
            <a:srgbClr val="00AF50"/>
          </a:solidFill>
        </p:spPr>
        <p:txBody>
          <a:bodyPr wrap="square" lIns="0" tIns="0" rIns="0" bIns="0" rtlCol="0"/>
          <a:lstStyle/>
          <a:p>
            <a:endParaRPr/>
          </a:p>
        </p:txBody>
      </p:sp>
      <p:sp>
        <p:nvSpPr>
          <p:cNvPr id="8" name="object 8"/>
          <p:cNvSpPr/>
          <p:nvPr/>
        </p:nvSpPr>
        <p:spPr>
          <a:xfrm>
            <a:off x="2596562" y="1372107"/>
            <a:ext cx="6621145" cy="182880"/>
          </a:xfrm>
          <a:custGeom>
            <a:avLst/>
            <a:gdLst/>
            <a:ahLst/>
            <a:cxnLst/>
            <a:rect l="l" t="t" r="r" b="b"/>
            <a:pathLst>
              <a:path w="6621145" h="182880">
                <a:moveTo>
                  <a:pt x="0" y="182354"/>
                </a:moveTo>
                <a:lnTo>
                  <a:pt x="6620839" y="182354"/>
                </a:lnTo>
                <a:lnTo>
                  <a:pt x="6620839" y="0"/>
                </a:lnTo>
                <a:lnTo>
                  <a:pt x="0" y="0"/>
                </a:lnTo>
                <a:lnTo>
                  <a:pt x="0" y="182354"/>
                </a:lnTo>
                <a:close/>
              </a:path>
            </a:pathLst>
          </a:custGeom>
          <a:solidFill>
            <a:srgbClr val="00AF50"/>
          </a:solidFill>
        </p:spPr>
        <p:txBody>
          <a:bodyPr wrap="square" lIns="0" tIns="0" rIns="0" bIns="0" rtlCol="0"/>
          <a:lstStyle/>
          <a:p>
            <a:endParaRPr/>
          </a:p>
        </p:txBody>
      </p:sp>
      <p:sp>
        <p:nvSpPr>
          <p:cNvPr id="9" name="object 9"/>
          <p:cNvSpPr/>
          <p:nvPr/>
        </p:nvSpPr>
        <p:spPr>
          <a:xfrm>
            <a:off x="3528986" y="1372107"/>
            <a:ext cx="4836709" cy="18235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455951" y="1554461"/>
            <a:ext cx="992316" cy="18235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596562" y="1745180"/>
            <a:ext cx="6621145" cy="182880"/>
          </a:xfrm>
          <a:custGeom>
            <a:avLst/>
            <a:gdLst/>
            <a:ahLst/>
            <a:cxnLst/>
            <a:rect l="l" t="t" r="r" b="b"/>
            <a:pathLst>
              <a:path w="6621145" h="182880">
                <a:moveTo>
                  <a:pt x="0" y="182354"/>
                </a:moveTo>
                <a:lnTo>
                  <a:pt x="6620839" y="182354"/>
                </a:lnTo>
                <a:lnTo>
                  <a:pt x="6620839" y="0"/>
                </a:lnTo>
                <a:lnTo>
                  <a:pt x="0" y="0"/>
                </a:lnTo>
                <a:lnTo>
                  <a:pt x="0" y="182354"/>
                </a:lnTo>
                <a:close/>
              </a:path>
            </a:pathLst>
          </a:custGeom>
          <a:solidFill>
            <a:srgbClr val="F1F1F1"/>
          </a:solidFill>
        </p:spPr>
        <p:txBody>
          <a:bodyPr wrap="square" lIns="0" tIns="0" rIns="0" bIns="0" rtlCol="0"/>
          <a:lstStyle/>
          <a:p>
            <a:endParaRPr/>
          </a:p>
        </p:txBody>
      </p:sp>
      <p:sp>
        <p:nvSpPr>
          <p:cNvPr id="12" name="object 12"/>
          <p:cNvSpPr/>
          <p:nvPr/>
        </p:nvSpPr>
        <p:spPr>
          <a:xfrm>
            <a:off x="4400807" y="1745180"/>
            <a:ext cx="3082690" cy="182354"/>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2596562" y="1934645"/>
            <a:ext cx="2930491" cy="182354"/>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2596561" y="2116999"/>
            <a:ext cx="3591918" cy="175662"/>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2531280" y="3037079"/>
            <a:ext cx="6751955" cy="535940"/>
          </a:xfrm>
          <a:custGeom>
            <a:avLst/>
            <a:gdLst/>
            <a:ahLst/>
            <a:cxnLst/>
            <a:rect l="l" t="t" r="r" b="b"/>
            <a:pathLst>
              <a:path w="6751955" h="535939">
                <a:moveTo>
                  <a:pt x="0" y="535686"/>
                </a:moveTo>
                <a:lnTo>
                  <a:pt x="6751403" y="535686"/>
                </a:lnTo>
                <a:lnTo>
                  <a:pt x="6751403" y="0"/>
                </a:lnTo>
                <a:lnTo>
                  <a:pt x="0" y="0"/>
                </a:lnTo>
                <a:lnTo>
                  <a:pt x="0" y="535686"/>
                </a:lnTo>
                <a:close/>
              </a:path>
            </a:pathLst>
          </a:custGeom>
          <a:solidFill>
            <a:srgbClr val="F1F1F1"/>
          </a:solidFill>
        </p:spPr>
        <p:txBody>
          <a:bodyPr wrap="square" lIns="0" tIns="0" rIns="0" bIns="0" rtlCol="0"/>
          <a:lstStyle/>
          <a:p>
            <a:endParaRPr/>
          </a:p>
        </p:txBody>
      </p:sp>
      <p:sp>
        <p:nvSpPr>
          <p:cNvPr id="16" name="object 16"/>
          <p:cNvSpPr/>
          <p:nvPr/>
        </p:nvSpPr>
        <p:spPr>
          <a:xfrm>
            <a:off x="2596562" y="3037135"/>
            <a:ext cx="6621145" cy="182880"/>
          </a:xfrm>
          <a:custGeom>
            <a:avLst/>
            <a:gdLst/>
            <a:ahLst/>
            <a:cxnLst/>
            <a:rect l="l" t="t" r="r" b="b"/>
            <a:pathLst>
              <a:path w="6621145" h="182880">
                <a:moveTo>
                  <a:pt x="0" y="182354"/>
                </a:moveTo>
                <a:lnTo>
                  <a:pt x="6620839" y="182354"/>
                </a:lnTo>
                <a:lnTo>
                  <a:pt x="6620839" y="0"/>
                </a:lnTo>
                <a:lnTo>
                  <a:pt x="0" y="0"/>
                </a:lnTo>
                <a:lnTo>
                  <a:pt x="0" y="182354"/>
                </a:lnTo>
                <a:close/>
              </a:path>
            </a:pathLst>
          </a:custGeom>
          <a:solidFill>
            <a:srgbClr val="F1F1F1"/>
          </a:solidFill>
        </p:spPr>
        <p:txBody>
          <a:bodyPr wrap="square" lIns="0" tIns="0" rIns="0" bIns="0" rtlCol="0"/>
          <a:lstStyle/>
          <a:p>
            <a:endParaRPr/>
          </a:p>
        </p:txBody>
      </p:sp>
      <p:sp>
        <p:nvSpPr>
          <p:cNvPr id="17" name="object 17"/>
          <p:cNvSpPr/>
          <p:nvPr/>
        </p:nvSpPr>
        <p:spPr>
          <a:xfrm>
            <a:off x="2596561" y="3037135"/>
            <a:ext cx="2640390" cy="182354"/>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2596561" y="3219489"/>
            <a:ext cx="1049982" cy="175662"/>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3591231" y="3219489"/>
            <a:ext cx="2075078" cy="175662"/>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5607770" y="3219489"/>
            <a:ext cx="1697592" cy="175662"/>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7254124" y="3219489"/>
            <a:ext cx="431774" cy="175662"/>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7613936" y="3219489"/>
            <a:ext cx="433950" cy="175662"/>
          </a:xfrm>
          <a:prstGeom prst="rect">
            <a:avLst/>
          </a:prstGeom>
          <a:blipFill>
            <a:blip r:embed="rId15" cstate="print"/>
            <a:stretch>
              <a:fillRect/>
            </a:stretch>
          </a:blipFill>
        </p:spPr>
        <p:txBody>
          <a:bodyPr wrap="square" lIns="0" tIns="0" rIns="0" bIns="0" rtlCol="0"/>
          <a:lstStyle/>
          <a:p>
            <a:endParaRPr/>
          </a:p>
        </p:txBody>
      </p:sp>
      <p:sp>
        <p:nvSpPr>
          <p:cNvPr id="23" name="object 23"/>
          <p:cNvSpPr/>
          <p:nvPr/>
        </p:nvSpPr>
        <p:spPr>
          <a:xfrm>
            <a:off x="7985893" y="3219489"/>
            <a:ext cx="1296384" cy="175662"/>
          </a:xfrm>
          <a:prstGeom prst="rect">
            <a:avLst/>
          </a:prstGeom>
          <a:blipFill>
            <a:blip r:embed="rId16" cstate="print"/>
            <a:stretch>
              <a:fillRect/>
            </a:stretch>
          </a:blipFill>
        </p:spPr>
        <p:txBody>
          <a:bodyPr wrap="square" lIns="0" tIns="0" rIns="0" bIns="0" rtlCol="0"/>
          <a:lstStyle/>
          <a:p>
            <a:endParaRPr/>
          </a:p>
        </p:txBody>
      </p:sp>
      <p:sp>
        <p:nvSpPr>
          <p:cNvPr id="24" name="object 24"/>
          <p:cNvSpPr/>
          <p:nvPr/>
        </p:nvSpPr>
        <p:spPr>
          <a:xfrm>
            <a:off x="9218920" y="3219489"/>
            <a:ext cx="63763" cy="175662"/>
          </a:xfrm>
          <a:prstGeom prst="rect">
            <a:avLst/>
          </a:prstGeom>
          <a:blipFill>
            <a:blip r:embed="rId17" cstate="print"/>
            <a:stretch>
              <a:fillRect/>
            </a:stretch>
          </a:blipFill>
        </p:spPr>
        <p:txBody>
          <a:bodyPr wrap="square" lIns="0" tIns="0" rIns="0" bIns="0" rtlCol="0"/>
          <a:lstStyle/>
          <a:p>
            <a:endParaRPr/>
          </a:p>
        </p:txBody>
      </p:sp>
      <p:sp>
        <p:nvSpPr>
          <p:cNvPr id="25" name="object 25"/>
          <p:cNvSpPr/>
          <p:nvPr/>
        </p:nvSpPr>
        <p:spPr>
          <a:xfrm>
            <a:off x="2596562" y="3395430"/>
            <a:ext cx="3653151" cy="175662"/>
          </a:xfrm>
          <a:prstGeom prst="rect">
            <a:avLst/>
          </a:prstGeom>
          <a:blipFill>
            <a:blip r:embed="rId18" cstate="print"/>
            <a:stretch>
              <a:fillRect/>
            </a:stretch>
          </a:blipFill>
        </p:spPr>
        <p:txBody>
          <a:bodyPr wrap="square" lIns="0" tIns="0" rIns="0" bIns="0" rtlCol="0"/>
          <a:lstStyle/>
          <a:p>
            <a:endParaRPr/>
          </a:p>
        </p:txBody>
      </p:sp>
      <p:sp>
        <p:nvSpPr>
          <p:cNvPr id="26" name="object 26"/>
          <p:cNvSpPr/>
          <p:nvPr/>
        </p:nvSpPr>
        <p:spPr>
          <a:xfrm>
            <a:off x="2531280" y="4867677"/>
            <a:ext cx="6751955" cy="201295"/>
          </a:xfrm>
          <a:custGeom>
            <a:avLst/>
            <a:gdLst/>
            <a:ahLst/>
            <a:cxnLst/>
            <a:rect l="l" t="t" r="r" b="b"/>
            <a:pathLst>
              <a:path w="6751955" h="201295">
                <a:moveTo>
                  <a:pt x="6751403" y="201147"/>
                </a:moveTo>
                <a:lnTo>
                  <a:pt x="6751403" y="0"/>
                </a:lnTo>
                <a:lnTo>
                  <a:pt x="0" y="0"/>
                </a:lnTo>
                <a:lnTo>
                  <a:pt x="0" y="201147"/>
                </a:lnTo>
                <a:lnTo>
                  <a:pt x="6751403" y="201147"/>
                </a:lnTo>
                <a:close/>
              </a:path>
            </a:pathLst>
          </a:custGeom>
          <a:solidFill>
            <a:srgbClr val="F1F1F1"/>
          </a:solidFill>
        </p:spPr>
        <p:txBody>
          <a:bodyPr wrap="square" lIns="0" tIns="0" rIns="0" bIns="0" rtlCol="0"/>
          <a:lstStyle/>
          <a:p>
            <a:endParaRPr/>
          </a:p>
        </p:txBody>
      </p:sp>
      <p:sp>
        <p:nvSpPr>
          <p:cNvPr id="27" name="object 27"/>
          <p:cNvSpPr/>
          <p:nvPr/>
        </p:nvSpPr>
        <p:spPr>
          <a:xfrm>
            <a:off x="2596562" y="4867679"/>
            <a:ext cx="6621145" cy="184785"/>
          </a:xfrm>
          <a:custGeom>
            <a:avLst/>
            <a:gdLst/>
            <a:ahLst/>
            <a:cxnLst/>
            <a:rect l="l" t="t" r="r" b="b"/>
            <a:pathLst>
              <a:path w="6621145" h="184785">
                <a:moveTo>
                  <a:pt x="0" y="184361"/>
                </a:moveTo>
                <a:lnTo>
                  <a:pt x="6620839" y="184361"/>
                </a:lnTo>
                <a:lnTo>
                  <a:pt x="6620839" y="0"/>
                </a:lnTo>
                <a:lnTo>
                  <a:pt x="0" y="0"/>
                </a:lnTo>
                <a:lnTo>
                  <a:pt x="0" y="184361"/>
                </a:lnTo>
                <a:close/>
              </a:path>
            </a:pathLst>
          </a:custGeom>
          <a:solidFill>
            <a:srgbClr val="F1F1F1"/>
          </a:solidFill>
        </p:spPr>
        <p:txBody>
          <a:bodyPr wrap="square" lIns="0" tIns="0" rIns="0" bIns="0" rtlCol="0"/>
          <a:lstStyle/>
          <a:p>
            <a:endParaRPr/>
          </a:p>
        </p:txBody>
      </p:sp>
      <p:sp>
        <p:nvSpPr>
          <p:cNvPr id="28" name="object 28"/>
          <p:cNvSpPr/>
          <p:nvPr/>
        </p:nvSpPr>
        <p:spPr>
          <a:xfrm>
            <a:off x="5164458" y="4868012"/>
            <a:ext cx="163964" cy="182354"/>
          </a:xfrm>
          <a:prstGeom prst="rect">
            <a:avLst/>
          </a:prstGeom>
          <a:blipFill>
            <a:blip r:embed="rId19" cstate="print"/>
            <a:stretch>
              <a:fillRect/>
            </a:stretch>
          </a:blipFill>
        </p:spPr>
        <p:txBody>
          <a:bodyPr wrap="square" lIns="0" tIns="0" rIns="0" bIns="0" rtlCol="0"/>
          <a:lstStyle/>
          <a:p>
            <a:endParaRPr/>
          </a:p>
        </p:txBody>
      </p:sp>
      <p:sp>
        <p:nvSpPr>
          <p:cNvPr id="29" name="object 29"/>
          <p:cNvSpPr/>
          <p:nvPr/>
        </p:nvSpPr>
        <p:spPr>
          <a:xfrm>
            <a:off x="5246441" y="4868012"/>
            <a:ext cx="349184" cy="182354"/>
          </a:xfrm>
          <a:prstGeom prst="rect">
            <a:avLst/>
          </a:prstGeom>
          <a:blipFill>
            <a:blip r:embed="rId20" cstate="print"/>
            <a:stretch>
              <a:fillRect/>
            </a:stretch>
          </a:blipFill>
        </p:spPr>
        <p:txBody>
          <a:bodyPr wrap="square" lIns="0" tIns="0" rIns="0" bIns="0" rtlCol="0"/>
          <a:lstStyle/>
          <a:p>
            <a:endParaRPr/>
          </a:p>
        </p:txBody>
      </p:sp>
      <p:sp>
        <p:nvSpPr>
          <p:cNvPr id="30" name="object 30"/>
          <p:cNvSpPr/>
          <p:nvPr/>
        </p:nvSpPr>
        <p:spPr>
          <a:xfrm>
            <a:off x="2596562" y="4868013"/>
            <a:ext cx="6281143" cy="200811"/>
          </a:xfrm>
          <a:prstGeom prst="rect">
            <a:avLst/>
          </a:prstGeom>
          <a:blipFill>
            <a:blip r:embed="rId21" cstate="print"/>
            <a:stretch>
              <a:fillRect/>
            </a:stretch>
          </a:blipFill>
        </p:spPr>
        <p:txBody>
          <a:bodyPr wrap="square" lIns="0" tIns="0" rIns="0" bIns="0" rtlCol="0"/>
          <a:lstStyle/>
          <a:p>
            <a:endParaRPr/>
          </a:p>
        </p:txBody>
      </p:sp>
      <p:graphicFrame>
        <p:nvGraphicFramePr>
          <p:cNvPr id="31" name="object 31"/>
          <p:cNvGraphicFramePr>
            <a:graphicFrameLocks noGrp="1"/>
          </p:cNvGraphicFramePr>
          <p:nvPr/>
        </p:nvGraphicFramePr>
        <p:xfrm>
          <a:off x="2523688" y="1365415"/>
          <a:ext cx="6758940" cy="3700058"/>
        </p:xfrm>
        <a:graphic>
          <a:graphicData uri="http://schemas.openxmlformats.org/drawingml/2006/table">
            <a:tbl>
              <a:tblPr firstRow="1" bandRow="1">
                <a:tableStyleId>{2D5ABB26-0587-4C30-8999-92F81FD0307C}</a:tableStyleId>
              </a:tblPr>
              <a:tblGrid>
                <a:gridCol w="6758940">
                  <a:extLst>
                    <a:ext uri="{9D8B030D-6E8A-4147-A177-3AD203B41FA5}">
                      <a16:colId xmlns:a16="http://schemas.microsoft.com/office/drawing/2014/main" xmlns="" val="20000"/>
                    </a:ext>
                  </a:extLst>
                </a:gridCol>
              </a:tblGrid>
              <a:tr h="371400">
                <a:tc>
                  <a:txBody>
                    <a:bodyPr/>
                    <a:lstStyle/>
                    <a:p>
                      <a:pPr>
                        <a:lnSpc>
                          <a:spcPct val="100000"/>
                        </a:lnSpc>
                      </a:pPr>
                      <a:endParaRPr sz="1400">
                        <a:latin typeface="Times New Roman"/>
                        <a:cs typeface="Times New Roman"/>
                      </a:endParaRPr>
                    </a:p>
                  </a:txBody>
                  <a:tcPr marL="0" marR="0" marT="0" marB="0">
                    <a:lnL w="6350">
                      <a:solidFill>
                        <a:srgbClr val="BEBEBE"/>
                      </a:solidFill>
                      <a:prstDash val="solid"/>
                    </a:lnL>
                    <a:lnR w="6350">
                      <a:solidFill>
                        <a:srgbClr val="BEBEBE"/>
                      </a:solidFill>
                      <a:prstDash val="solid"/>
                    </a:lnR>
                    <a:lnT w="9525">
                      <a:solidFill>
                        <a:srgbClr val="BEBEBE"/>
                      </a:solidFill>
                      <a:prstDash val="solid"/>
                    </a:lnT>
                    <a:lnB w="9525">
                      <a:solidFill>
                        <a:srgbClr val="BEBEBE"/>
                      </a:solidFill>
                      <a:prstDash val="solid"/>
                    </a:lnB>
                  </a:tcPr>
                </a:tc>
                <a:extLst>
                  <a:ext uri="{0D108BD9-81ED-4DB2-BD59-A6C34878D82A}">
                    <a16:rowId xmlns:a16="http://schemas.microsoft.com/office/drawing/2014/main" xmlns="" val="10000"/>
                  </a:ext>
                </a:extLst>
              </a:tr>
              <a:tr h="190719">
                <a:tc>
                  <a:txBody>
                    <a:bodyPr/>
                    <a:lstStyle/>
                    <a:p>
                      <a:pPr>
                        <a:lnSpc>
                          <a:spcPct val="100000"/>
                        </a:lnSpc>
                      </a:pPr>
                      <a:endParaRPr sz="1100">
                        <a:latin typeface="Times New Roman"/>
                        <a:cs typeface="Times New Roman"/>
                      </a:endParaRPr>
                    </a:p>
                  </a:txBody>
                  <a:tcPr marL="0" marR="0" marT="0" marB="0">
                    <a:lnL w="6350">
                      <a:solidFill>
                        <a:srgbClr val="BEBEBE"/>
                      </a:solidFill>
                      <a:prstDash val="solid"/>
                    </a:lnL>
                    <a:lnR w="6350">
                      <a:solidFill>
                        <a:srgbClr val="BEBEBE"/>
                      </a:solidFill>
                      <a:prstDash val="solid"/>
                    </a:lnR>
                    <a:lnT w="9525">
                      <a:solidFill>
                        <a:srgbClr val="BEBEBE"/>
                      </a:solidFill>
                      <a:prstDash val="solid"/>
                    </a:lnT>
                    <a:lnB w="9525">
                      <a:solidFill>
                        <a:srgbClr val="BEBEBE"/>
                      </a:solidFill>
                      <a:prstDash val="solid"/>
                    </a:lnB>
                  </a:tcPr>
                </a:tc>
                <a:extLst>
                  <a:ext uri="{0D108BD9-81ED-4DB2-BD59-A6C34878D82A}">
                    <a16:rowId xmlns:a16="http://schemas.microsoft.com/office/drawing/2014/main" xmlns="" val="10001"/>
                  </a:ext>
                </a:extLst>
              </a:tr>
              <a:tr h="366799">
                <a:tc>
                  <a:txBody>
                    <a:bodyPr/>
                    <a:lstStyle/>
                    <a:p>
                      <a:pPr>
                        <a:lnSpc>
                          <a:spcPct val="100000"/>
                        </a:lnSpc>
                      </a:pPr>
                      <a:endParaRPr sz="1400">
                        <a:latin typeface="Times New Roman"/>
                        <a:cs typeface="Times New Roman"/>
                      </a:endParaRPr>
                    </a:p>
                  </a:txBody>
                  <a:tcPr marL="0" marR="0" marT="0" marB="0">
                    <a:lnL w="6350">
                      <a:solidFill>
                        <a:srgbClr val="BEBEBE"/>
                      </a:solidFill>
                      <a:prstDash val="solid"/>
                    </a:lnL>
                    <a:lnR w="6350">
                      <a:solidFill>
                        <a:srgbClr val="BEBEBE"/>
                      </a:solidFill>
                      <a:prstDash val="solid"/>
                    </a:lnR>
                    <a:lnT w="9525">
                      <a:solidFill>
                        <a:srgbClr val="BEBEBE"/>
                      </a:solidFill>
                      <a:prstDash val="solid"/>
                    </a:lnT>
                    <a:lnB w="9525">
                      <a:solidFill>
                        <a:srgbClr val="BEBEBE"/>
                      </a:solidFill>
                      <a:prstDash val="solid"/>
                    </a:lnB>
                  </a:tcPr>
                </a:tc>
                <a:extLst>
                  <a:ext uri="{0D108BD9-81ED-4DB2-BD59-A6C34878D82A}">
                    <a16:rowId xmlns:a16="http://schemas.microsoft.com/office/drawing/2014/main" xmlns="" val="10002"/>
                  </a:ext>
                </a:extLst>
              </a:tr>
              <a:tr h="414897">
                <a:tc>
                  <a:txBody>
                    <a:bodyPr/>
                    <a:lstStyle/>
                    <a:p>
                      <a:pPr marL="69215">
                        <a:lnSpc>
                          <a:spcPts val="1540"/>
                        </a:lnSpc>
                      </a:pPr>
                      <a:r>
                        <a:rPr sz="1300" b="1" spc="-55" dirty="0">
                          <a:latin typeface="Calibri"/>
                          <a:cs typeface="Calibri"/>
                        </a:rPr>
                        <a:t>5200 </a:t>
                      </a:r>
                      <a:r>
                        <a:rPr sz="1300" b="1" spc="-50" dirty="0">
                          <a:latin typeface="Calibri"/>
                          <a:cs typeface="Calibri"/>
                        </a:rPr>
                        <a:t>Mobiliario y </a:t>
                      </a:r>
                      <a:r>
                        <a:rPr sz="1300" b="1" spc="-55" dirty="0">
                          <a:latin typeface="Calibri"/>
                          <a:cs typeface="Calibri"/>
                        </a:rPr>
                        <a:t>Equipo Educacional </a:t>
                      </a:r>
                      <a:r>
                        <a:rPr sz="1300" b="1" spc="-50" dirty="0">
                          <a:latin typeface="Calibri"/>
                          <a:cs typeface="Calibri"/>
                        </a:rPr>
                        <a:t>y</a:t>
                      </a:r>
                      <a:r>
                        <a:rPr sz="1300" b="1" spc="130" dirty="0">
                          <a:latin typeface="Calibri"/>
                          <a:cs typeface="Calibri"/>
                        </a:rPr>
                        <a:t> </a:t>
                      </a:r>
                      <a:r>
                        <a:rPr sz="1300" b="1" spc="-50" dirty="0">
                          <a:latin typeface="Calibri"/>
                          <a:cs typeface="Calibri"/>
                        </a:rPr>
                        <a:t>Recreativo</a:t>
                      </a:r>
                      <a:endParaRPr sz="1300">
                        <a:latin typeface="Calibri"/>
                        <a:cs typeface="Calibri"/>
                      </a:endParaRPr>
                    </a:p>
                    <a:p>
                      <a:pPr marL="69215">
                        <a:lnSpc>
                          <a:spcPct val="100000"/>
                        </a:lnSpc>
                        <a:spcBef>
                          <a:spcPts val="45"/>
                        </a:spcBef>
                      </a:pPr>
                      <a:r>
                        <a:rPr sz="1300" spc="-55" dirty="0">
                          <a:latin typeface="Calibri"/>
                          <a:cs typeface="Calibri"/>
                        </a:rPr>
                        <a:t>Se </a:t>
                      </a:r>
                      <a:r>
                        <a:rPr sz="1300" spc="-50" dirty="0">
                          <a:latin typeface="Calibri"/>
                          <a:cs typeface="Calibri"/>
                        </a:rPr>
                        <a:t>excluye </a:t>
                      </a:r>
                      <a:r>
                        <a:rPr sz="1300" spc="-55" dirty="0">
                          <a:latin typeface="Calibri"/>
                          <a:cs typeface="Calibri"/>
                        </a:rPr>
                        <a:t>todo </a:t>
                      </a:r>
                      <a:r>
                        <a:rPr sz="1300" spc="-40" dirty="0">
                          <a:latin typeface="Calibri"/>
                          <a:cs typeface="Calibri"/>
                        </a:rPr>
                        <a:t>el </a:t>
                      </a:r>
                      <a:r>
                        <a:rPr sz="1300" spc="-50" dirty="0">
                          <a:latin typeface="Calibri"/>
                          <a:cs typeface="Calibri"/>
                        </a:rPr>
                        <a:t>mobiliario y </a:t>
                      </a:r>
                      <a:r>
                        <a:rPr sz="1300" spc="-55" dirty="0">
                          <a:latin typeface="Calibri"/>
                          <a:cs typeface="Calibri"/>
                        </a:rPr>
                        <a:t>equipo</a:t>
                      </a:r>
                      <a:r>
                        <a:rPr sz="1300" spc="120" dirty="0">
                          <a:latin typeface="Calibri"/>
                          <a:cs typeface="Calibri"/>
                        </a:rPr>
                        <a:t> </a:t>
                      </a:r>
                      <a:r>
                        <a:rPr sz="1300" spc="-45" dirty="0">
                          <a:latin typeface="Calibri"/>
                          <a:cs typeface="Calibri"/>
                        </a:rPr>
                        <a:t>recreativo</a:t>
                      </a:r>
                      <a:endParaRPr sz="1300">
                        <a:latin typeface="Calibri"/>
                        <a:cs typeface="Calibri"/>
                      </a:endParaRPr>
                    </a:p>
                  </a:txBody>
                  <a:tcPr marL="0" marR="0" marT="0" marB="0">
                    <a:lnL w="6350">
                      <a:solidFill>
                        <a:srgbClr val="BEBEBE"/>
                      </a:solidFill>
                      <a:prstDash val="solid"/>
                    </a:lnL>
                    <a:lnR w="6350">
                      <a:solidFill>
                        <a:srgbClr val="BEBEBE"/>
                      </a:solidFill>
                      <a:prstDash val="solid"/>
                    </a:lnR>
                    <a:lnT w="9525">
                      <a:solidFill>
                        <a:srgbClr val="BEBEBE"/>
                      </a:solidFill>
                      <a:prstDash val="solid"/>
                    </a:lnT>
                    <a:lnB w="9525">
                      <a:solidFill>
                        <a:srgbClr val="BEBEBE"/>
                      </a:solidFill>
                      <a:prstDash val="solid"/>
                    </a:lnB>
                    <a:solidFill>
                      <a:srgbClr val="F1F1F1"/>
                    </a:solidFill>
                  </a:tcPr>
                </a:tc>
                <a:extLst>
                  <a:ext uri="{0D108BD9-81ED-4DB2-BD59-A6C34878D82A}">
                    <a16:rowId xmlns:a16="http://schemas.microsoft.com/office/drawing/2014/main" xmlns="" val="10003"/>
                  </a:ext>
                </a:extLst>
              </a:tr>
              <a:tr h="321211">
                <a:tc>
                  <a:txBody>
                    <a:bodyPr/>
                    <a:lstStyle/>
                    <a:p>
                      <a:pPr marL="69215">
                        <a:lnSpc>
                          <a:spcPts val="1540"/>
                        </a:lnSpc>
                      </a:pPr>
                      <a:r>
                        <a:rPr sz="1300" b="1" spc="-55" dirty="0">
                          <a:latin typeface="Calibri"/>
                          <a:cs typeface="Calibri"/>
                        </a:rPr>
                        <a:t>5300 Equipos e </a:t>
                      </a:r>
                      <a:r>
                        <a:rPr sz="1300" b="1" spc="-50" dirty="0">
                          <a:latin typeface="Calibri"/>
                          <a:cs typeface="Calibri"/>
                        </a:rPr>
                        <a:t>instrumental </a:t>
                      </a:r>
                      <a:r>
                        <a:rPr sz="1300" b="1" spc="-60" dirty="0">
                          <a:latin typeface="Calibri"/>
                          <a:cs typeface="Calibri"/>
                        </a:rPr>
                        <a:t>Médico </a:t>
                      </a:r>
                      <a:r>
                        <a:rPr sz="1300" b="1" spc="-50" dirty="0">
                          <a:latin typeface="Calibri"/>
                          <a:cs typeface="Calibri"/>
                        </a:rPr>
                        <a:t>y </a:t>
                      </a:r>
                      <a:r>
                        <a:rPr sz="1300" b="1" spc="-55" dirty="0">
                          <a:latin typeface="Calibri"/>
                          <a:cs typeface="Calibri"/>
                        </a:rPr>
                        <a:t>de</a:t>
                      </a:r>
                      <a:r>
                        <a:rPr sz="1300" b="1" spc="-50" dirty="0">
                          <a:latin typeface="Calibri"/>
                          <a:cs typeface="Calibri"/>
                        </a:rPr>
                        <a:t> Laboratorio</a:t>
                      </a:r>
                      <a:endParaRPr sz="1300">
                        <a:latin typeface="Calibri"/>
                        <a:cs typeface="Calibri"/>
                      </a:endParaRPr>
                    </a:p>
                  </a:txBody>
                  <a:tcPr marL="0" marR="0" marT="0" marB="0">
                    <a:lnL w="6350">
                      <a:solidFill>
                        <a:srgbClr val="BEBEBE"/>
                      </a:solidFill>
                      <a:prstDash val="solid"/>
                    </a:lnL>
                    <a:lnR w="6350">
                      <a:solidFill>
                        <a:srgbClr val="BEBEBE"/>
                      </a:solidFill>
                      <a:prstDash val="solid"/>
                    </a:lnR>
                    <a:lnT w="9525">
                      <a:solidFill>
                        <a:srgbClr val="BEBEBE"/>
                      </a:solidFill>
                      <a:prstDash val="solid"/>
                    </a:lnT>
                    <a:lnB w="9525">
                      <a:solidFill>
                        <a:srgbClr val="BEBEBE"/>
                      </a:solidFill>
                      <a:prstDash val="solid"/>
                    </a:lnB>
                  </a:tcPr>
                </a:tc>
                <a:extLst>
                  <a:ext uri="{0D108BD9-81ED-4DB2-BD59-A6C34878D82A}">
                    <a16:rowId xmlns:a16="http://schemas.microsoft.com/office/drawing/2014/main" xmlns="" val="10004"/>
                  </a:ext>
                </a:extLst>
              </a:tr>
              <a:tr h="542322">
                <a:tc>
                  <a:txBody>
                    <a:bodyPr/>
                    <a:lstStyle/>
                    <a:p>
                      <a:pPr>
                        <a:lnSpc>
                          <a:spcPct val="100000"/>
                        </a:lnSpc>
                      </a:pPr>
                      <a:endParaRPr sz="1400">
                        <a:latin typeface="Times New Roman"/>
                        <a:cs typeface="Times New Roman"/>
                      </a:endParaRPr>
                    </a:p>
                  </a:txBody>
                  <a:tcPr marL="0" marR="0" marT="0" marB="0">
                    <a:lnL w="6350">
                      <a:solidFill>
                        <a:srgbClr val="BEBEBE"/>
                      </a:solidFill>
                      <a:prstDash val="solid"/>
                    </a:lnL>
                    <a:lnR w="6350">
                      <a:solidFill>
                        <a:srgbClr val="BEBEBE"/>
                      </a:solidFill>
                      <a:prstDash val="solid"/>
                    </a:lnR>
                    <a:lnT w="9525">
                      <a:solidFill>
                        <a:srgbClr val="BEBEBE"/>
                      </a:solidFill>
                      <a:prstDash val="solid"/>
                    </a:lnT>
                    <a:lnB w="9525">
                      <a:solidFill>
                        <a:srgbClr val="BEBEBE"/>
                      </a:solidFill>
                      <a:prstDash val="solid"/>
                    </a:lnB>
                  </a:tcPr>
                </a:tc>
                <a:extLst>
                  <a:ext uri="{0D108BD9-81ED-4DB2-BD59-A6C34878D82A}">
                    <a16:rowId xmlns:a16="http://schemas.microsoft.com/office/drawing/2014/main" xmlns="" val="10005"/>
                  </a:ext>
                </a:extLst>
              </a:tr>
              <a:tr h="254320">
                <a:tc>
                  <a:txBody>
                    <a:bodyPr/>
                    <a:lstStyle/>
                    <a:p>
                      <a:pPr marL="69215">
                        <a:lnSpc>
                          <a:spcPts val="1540"/>
                        </a:lnSpc>
                      </a:pPr>
                      <a:r>
                        <a:rPr sz="1300" b="1" spc="-55" dirty="0">
                          <a:latin typeface="Calibri"/>
                          <a:cs typeface="Calibri"/>
                        </a:rPr>
                        <a:t>5500 Equipo de Defensa </a:t>
                      </a:r>
                      <a:r>
                        <a:rPr sz="1300" b="1" spc="-50" dirty="0">
                          <a:latin typeface="Calibri"/>
                          <a:cs typeface="Calibri"/>
                        </a:rPr>
                        <a:t>y</a:t>
                      </a:r>
                      <a:r>
                        <a:rPr sz="1300" b="1" spc="80" dirty="0">
                          <a:latin typeface="Calibri"/>
                          <a:cs typeface="Calibri"/>
                        </a:rPr>
                        <a:t> </a:t>
                      </a:r>
                      <a:r>
                        <a:rPr sz="1300" b="1" spc="-55" dirty="0">
                          <a:latin typeface="Calibri"/>
                          <a:cs typeface="Calibri"/>
                        </a:rPr>
                        <a:t>Seguridad</a:t>
                      </a:r>
                      <a:endParaRPr sz="1300">
                        <a:latin typeface="Calibri"/>
                        <a:cs typeface="Calibri"/>
                      </a:endParaRPr>
                    </a:p>
                  </a:txBody>
                  <a:tcPr marL="0" marR="0" marT="0" marB="0">
                    <a:lnL w="6350">
                      <a:solidFill>
                        <a:srgbClr val="BEBEBE"/>
                      </a:solidFill>
                      <a:prstDash val="solid"/>
                    </a:lnL>
                    <a:lnR w="6350">
                      <a:solidFill>
                        <a:srgbClr val="BEBEBE"/>
                      </a:solidFill>
                      <a:prstDash val="solid"/>
                    </a:lnR>
                    <a:lnT w="9525">
                      <a:solidFill>
                        <a:srgbClr val="BEBEBE"/>
                      </a:solidFill>
                      <a:prstDash val="solid"/>
                    </a:lnT>
                    <a:lnB w="9525">
                      <a:solidFill>
                        <a:srgbClr val="BEBEBE"/>
                      </a:solidFill>
                      <a:prstDash val="solid"/>
                    </a:lnB>
                  </a:tcPr>
                </a:tc>
                <a:extLst>
                  <a:ext uri="{0D108BD9-81ED-4DB2-BD59-A6C34878D82A}">
                    <a16:rowId xmlns:a16="http://schemas.microsoft.com/office/drawing/2014/main" xmlns="" val="10006"/>
                  </a:ext>
                </a:extLst>
              </a:tr>
              <a:tr h="619000">
                <a:tc>
                  <a:txBody>
                    <a:bodyPr/>
                    <a:lstStyle/>
                    <a:p>
                      <a:pPr marL="69215">
                        <a:lnSpc>
                          <a:spcPts val="1540"/>
                        </a:lnSpc>
                      </a:pPr>
                      <a:r>
                        <a:rPr sz="1300" b="1" spc="-55" dirty="0">
                          <a:latin typeface="Calibri"/>
                          <a:cs typeface="Calibri"/>
                        </a:rPr>
                        <a:t>5600 Maquinaria, Otros </a:t>
                      </a:r>
                      <a:r>
                        <a:rPr sz="1300" b="1" spc="-50" dirty="0">
                          <a:latin typeface="Calibri"/>
                          <a:cs typeface="Calibri"/>
                        </a:rPr>
                        <a:t>Equipos y</a:t>
                      </a:r>
                      <a:r>
                        <a:rPr sz="1300" b="1" spc="95" dirty="0">
                          <a:latin typeface="Calibri"/>
                          <a:cs typeface="Calibri"/>
                        </a:rPr>
                        <a:t> </a:t>
                      </a:r>
                      <a:r>
                        <a:rPr sz="1300" b="1" spc="-55" dirty="0">
                          <a:latin typeface="Calibri"/>
                          <a:cs typeface="Calibri"/>
                        </a:rPr>
                        <a:t>Herramientas</a:t>
                      </a:r>
                      <a:endParaRPr sz="1300">
                        <a:latin typeface="Calibri"/>
                        <a:cs typeface="Calibri"/>
                      </a:endParaRPr>
                    </a:p>
                    <a:p>
                      <a:pPr marL="69215" marR="471170">
                        <a:lnSpc>
                          <a:spcPct val="103000"/>
                        </a:lnSpc>
                      </a:pPr>
                      <a:r>
                        <a:rPr sz="1300" spc="-50" dirty="0">
                          <a:latin typeface="Calibri"/>
                          <a:cs typeface="Calibri"/>
                        </a:rPr>
                        <a:t>Excluyendo </a:t>
                      </a:r>
                      <a:r>
                        <a:rPr sz="1300" spc="-40" dirty="0">
                          <a:latin typeface="Calibri"/>
                          <a:cs typeface="Calibri"/>
                        </a:rPr>
                        <a:t>las </a:t>
                      </a:r>
                      <a:r>
                        <a:rPr sz="1300" spc="-50" dirty="0">
                          <a:latin typeface="Calibri"/>
                          <a:cs typeface="Calibri"/>
                        </a:rPr>
                        <a:t>partidas </a:t>
                      </a:r>
                      <a:r>
                        <a:rPr sz="1300" spc="-55" dirty="0">
                          <a:latin typeface="Calibri"/>
                          <a:cs typeface="Calibri"/>
                        </a:rPr>
                        <a:t>5620 de </a:t>
                      </a:r>
                      <a:r>
                        <a:rPr sz="1300" spc="-50" dirty="0">
                          <a:latin typeface="Calibri"/>
                          <a:cs typeface="Calibri"/>
                        </a:rPr>
                        <a:t>maquinaria y </a:t>
                      </a:r>
                      <a:r>
                        <a:rPr sz="1300" spc="-55" dirty="0">
                          <a:latin typeface="Calibri"/>
                          <a:cs typeface="Calibri"/>
                        </a:rPr>
                        <a:t>equipo </a:t>
                      </a:r>
                      <a:r>
                        <a:rPr sz="1300" spc="-45" dirty="0">
                          <a:latin typeface="Calibri"/>
                          <a:cs typeface="Calibri"/>
                        </a:rPr>
                        <a:t>industrial, </a:t>
                      </a:r>
                      <a:r>
                        <a:rPr sz="1300" spc="-50" dirty="0">
                          <a:latin typeface="Calibri"/>
                          <a:cs typeface="Calibri"/>
                        </a:rPr>
                        <a:t>y </a:t>
                      </a:r>
                      <a:r>
                        <a:rPr sz="1300" spc="-60" dirty="0">
                          <a:latin typeface="Calibri"/>
                          <a:cs typeface="Calibri"/>
                        </a:rPr>
                        <a:t>5670 </a:t>
                      </a:r>
                      <a:r>
                        <a:rPr sz="1300" spc="-55" dirty="0">
                          <a:latin typeface="Calibri"/>
                          <a:cs typeface="Calibri"/>
                        </a:rPr>
                        <a:t>de </a:t>
                      </a:r>
                      <a:r>
                        <a:rPr sz="1300" spc="-50" dirty="0">
                          <a:latin typeface="Calibri"/>
                          <a:cs typeface="Calibri"/>
                        </a:rPr>
                        <a:t>herramientas y </a:t>
                      </a:r>
                      <a:r>
                        <a:rPr sz="1300" spc="-55" dirty="0">
                          <a:latin typeface="Calibri"/>
                          <a:cs typeface="Calibri"/>
                        </a:rPr>
                        <a:t>máquinas-  </a:t>
                      </a:r>
                      <a:r>
                        <a:rPr sz="1300" spc="-50" dirty="0">
                          <a:latin typeface="Calibri"/>
                          <a:cs typeface="Calibri"/>
                        </a:rPr>
                        <a:t>herramientas</a:t>
                      </a:r>
                      <a:endParaRPr sz="1300">
                        <a:latin typeface="Calibri"/>
                        <a:cs typeface="Calibri"/>
                      </a:endParaRPr>
                    </a:p>
                  </a:txBody>
                  <a:tcPr marL="0" marR="0" marT="0" marB="0">
                    <a:lnL w="6350">
                      <a:solidFill>
                        <a:srgbClr val="BEBEBE"/>
                      </a:solidFill>
                      <a:prstDash val="solid"/>
                    </a:lnL>
                    <a:lnR w="6350">
                      <a:solidFill>
                        <a:srgbClr val="BEBEBE"/>
                      </a:solidFill>
                      <a:prstDash val="solid"/>
                    </a:lnR>
                    <a:lnT w="9525">
                      <a:solidFill>
                        <a:srgbClr val="BEBEBE"/>
                      </a:solidFill>
                      <a:prstDash val="solid"/>
                    </a:lnT>
                    <a:lnB w="9525">
                      <a:solidFill>
                        <a:srgbClr val="BEBEBE"/>
                      </a:solidFill>
                      <a:prstDash val="solid"/>
                    </a:lnB>
                    <a:solidFill>
                      <a:srgbClr val="F1F1F1"/>
                    </a:solidFill>
                  </a:tcPr>
                </a:tc>
                <a:extLst>
                  <a:ext uri="{0D108BD9-81ED-4DB2-BD59-A6C34878D82A}">
                    <a16:rowId xmlns:a16="http://schemas.microsoft.com/office/drawing/2014/main" xmlns="" val="10007"/>
                  </a:ext>
                </a:extLst>
              </a:tr>
              <a:tr h="414897">
                <a:tc>
                  <a:txBody>
                    <a:bodyPr/>
                    <a:lstStyle/>
                    <a:p>
                      <a:pPr marL="69215">
                        <a:lnSpc>
                          <a:spcPts val="1540"/>
                        </a:lnSpc>
                      </a:pPr>
                      <a:r>
                        <a:rPr sz="1300" b="1" spc="-55" dirty="0">
                          <a:latin typeface="Calibri"/>
                          <a:cs typeface="Calibri"/>
                        </a:rPr>
                        <a:t>5800 </a:t>
                      </a:r>
                      <a:r>
                        <a:rPr sz="1300" b="1" spc="-50" dirty="0">
                          <a:latin typeface="Calibri"/>
                          <a:cs typeface="Calibri"/>
                        </a:rPr>
                        <a:t>Bienes</a:t>
                      </a:r>
                      <a:r>
                        <a:rPr sz="1300" b="1" spc="5" dirty="0">
                          <a:latin typeface="Calibri"/>
                          <a:cs typeface="Calibri"/>
                        </a:rPr>
                        <a:t> </a:t>
                      </a:r>
                      <a:r>
                        <a:rPr sz="1300" b="1" spc="-55" dirty="0">
                          <a:latin typeface="Calibri"/>
                          <a:cs typeface="Calibri"/>
                        </a:rPr>
                        <a:t>Inmuebles</a:t>
                      </a:r>
                      <a:endParaRPr sz="1300">
                        <a:latin typeface="Calibri"/>
                        <a:cs typeface="Calibri"/>
                      </a:endParaRPr>
                    </a:p>
                    <a:p>
                      <a:pPr marL="69215">
                        <a:lnSpc>
                          <a:spcPct val="100000"/>
                        </a:lnSpc>
                        <a:spcBef>
                          <a:spcPts val="45"/>
                        </a:spcBef>
                      </a:pPr>
                      <a:r>
                        <a:rPr sz="1300" spc="-50" dirty="0">
                          <a:latin typeface="Calibri"/>
                          <a:cs typeface="Calibri"/>
                        </a:rPr>
                        <a:t>Sólo </a:t>
                      </a:r>
                      <a:r>
                        <a:rPr sz="1300" spc="-40" dirty="0">
                          <a:latin typeface="Calibri"/>
                          <a:cs typeface="Calibri"/>
                        </a:rPr>
                        <a:t>las </a:t>
                      </a:r>
                      <a:r>
                        <a:rPr sz="1300" spc="-45" dirty="0">
                          <a:latin typeface="Calibri"/>
                          <a:cs typeface="Calibri"/>
                        </a:rPr>
                        <a:t>partidas </a:t>
                      </a:r>
                      <a:r>
                        <a:rPr sz="1300" spc="-55" dirty="0">
                          <a:latin typeface="Calibri"/>
                          <a:cs typeface="Calibri"/>
                        </a:rPr>
                        <a:t>5810 de </a:t>
                      </a:r>
                      <a:r>
                        <a:rPr sz="1300" spc="-50" dirty="0">
                          <a:latin typeface="Calibri"/>
                          <a:cs typeface="Calibri"/>
                        </a:rPr>
                        <a:t>Terrenos y </a:t>
                      </a:r>
                      <a:r>
                        <a:rPr sz="1300" spc="-55" dirty="0">
                          <a:latin typeface="Calibri"/>
                          <a:cs typeface="Calibri"/>
                        </a:rPr>
                        <a:t>5830 de </a:t>
                      </a:r>
                      <a:r>
                        <a:rPr sz="1300" spc="-45" dirty="0">
                          <a:latin typeface="Calibri"/>
                          <a:cs typeface="Calibri"/>
                        </a:rPr>
                        <a:t>edificios </a:t>
                      </a:r>
                      <a:r>
                        <a:rPr sz="1300" spc="-55" dirty="0">
                          <a:latin typeface="Calibri"/>
                          <a:cs typeface="Calibri"/>
                        </a:rPr>
                        <a:t>no</a:t>
                      </a:r>
                      <a:r>
                        <a:rPr sz="1300" spc="-50" dirty="0">
                          <a:latin typeface="Calibri"/>
                          <a:cs typeface="Calibri"/>
                        </a:rPr>
                        <a:t> </a:t>
                      </a:r>
                      <a:r>
                        <a:rPr sz="1300" spc="-45" dirty="0">
                          <a:latin typeface="Calibri"/>
                          <a:cs typeface="Calibri"/>
                        </a:rPr>
                        <a:t>residenciales</a:t>
                      </a:r>
                      <a:endParaRPr sz="1300">
                        <a:latin typeface="Calibri"/>
                        <a:cs typeface="Calibri"/>
                      </a:endParaRPr>
                    </a:p>
                  </a:txBody>
                  <a:tcPr marL="0" marR="0" marT="0" marB="0">
                    <a:lnL w="6350">
                      <a:solidFill>
                        <a:srgbClr val="BEBEBE"/>
                      </a:solidFill>
                      <a:prstDash val="solid"/>
                    </a:lnL>
                    <a:lnR w="6350">
                      <a:solidFill>
                        <a:srgbClr val="BEBEBE"/>
                      </a:solidFill>
                      <a:prstDash val="solid"/>
                    </a:lnR>
                    <a:lnT w="9525">
                      <a:solidFill>
                        <a:srgbClr val="BEBEBE"/>
                      </a:solidFill>
                      <a:prstDash val="solid"/>
                    </a:lnT>
                    <a:lnB w="9525">
                      <a:solidFill>
                        <a:srgbClr val="BEBEBE"/>
                      </a:solidFill>
                      <a:prstDash val="solid"/>
                    </a:lnB>
                  </a:tcPr>
                </a:tc>
                <a:extLst>
                  <a:ext uri="{0D108BD9-81ED-4DB2-BD59-A6C34878D82A}">
                    <a16:rowId xmlns:a16="http://schemas.microsoft.com/office/drawing/2014/main" xmlns="" val="10008"/>
                  </a:ext>
                </a:extLst>
              </a:tr>
              <a:tr h="204493">
                <a:tc>
                  <a:txBody>
                    <a:bodyPr/>
                    <a:lstStyle/>
                    <a:p>
                      <a:pPr>
                        <a:lnSpc>
                          <a:spcPct val="100000"/>
                        </a:lnSpc>
                      </a:pPr>
                      <a:endParaRPr sz="1200">
                        <a:latin typeface="Times New Roman"/>
                        <a:cs typeface="Times New Roman"/>
                      </a:endParaRPr>
                    </a:p>
                  </a:txBody>
                  <a:tcPr marL="0" marR="0" marT="0" marB="0">
                    <a:lnL w="6350">
                      <a:solidFill>
                        <a:srgbClr val="BEBEBE"/>
                      </a:solidFill>
                      <a:prstDash val="solid"/>
                    </a:lnL>
                    <a:lnR w="6350">
                      <a:solidFill>
                        <a:srgbClr val="BEBEBE"/>
                      </a:solidFill>
                      <a:prstDash val="solid"/>
                    </a:lnR>
                    <a:lnT w="9525">
                      <a:solidFill>
                        <a:srgbClr val="BEBEBE"/>
                      </a:solidFill>
                      <a:prstDash val="solid"/>
                    </a:lnT>
                  </a:tcPr>
                </a:tc>
                <a:extLst>
                  <a:ext uri="{0D108BD9-81ED-4DB2-BD59-A6C34878D82A}">
                    <a16:rowId xmlns:a16="http://schemas.microsoft.com/office/drawing/2014/main" xmlns="" val="10009"/>
                  </a:ext>
                </a:extLst>
              </a:tr>
            </a:tbl>
          </a:graphicData>
        </a:graphic>
      </p:graphicFrame>
      <p:sp>
        <p:nvSpPr>
          <p:cNvPr id="32" name="object 32"/>
          <p:cNvSpPr/>
          <p:nvPr/>
        </p:nvSpPr>
        <p:spPr>
          <a:xfrm>
            <a:off x="1956817" y="301752"/>
            <a:ext cx="7144511" cy="1135380"/>
          </a:xfrm>
          <a:prstGeom prst="rect">
            <a:avLst/>
          </a:prstGeom>
          <a:blipFill>
            <a:blip r:embed="rId22" cstate="print"/>
            <a:stretch>
              <a:fillRect/>
            </a:stretch>
          </a:blipFill>
        </p:spPr>
        <p:txBody>
          <a:bodyPr wrap="square" lIns="0" tIns="0" rIns="0" bIns="0" rtlCol="0"/>
          <a:lstStyle/>
          <a:p>
            <a:endParaRPr/>
          </a:p>
        </p:txBody>
      </p:sp>
      <p:sp>
        <p:nvSpPr>
          <p:cNvPr id="33" name="object 33"/>
          <p:cNvSpPr txBox="1">
            <a:spLocks noGrp="1"/>
          </p:cNvSpPr>
          <p:nvPr>
            <p:ph type="title" idx="4294967295"/>
          </p:nvPr>
        </p:nvSpPr>
        <p:spPr>
          <a:xfrm>
            <a:off x="4327525" y="349250"/>
            <a:ext cx="7864475" cy="566738"/>
          </a:xfrm>
          <a:prstGeom prst="rect">
            <a:avLst/>
          </a:prstGeom>
        </p:spPr>
        <p:txBody>
          <a:bodyPr vert="horz" wrap="square" lIns="0" tIns="12065" rIns="0" bIns="0" rtlCol="0" anchor="ctr">
            <a:spAutoFit/>
          </a:bodyPr>
          <a:lstStyle/>
          <a:p>
            <a:pPr marL="12700">
              <a:lnSpc>
                <a:spcPct val="100000"/>
              </a:lnSpc>
              <a:spcBef>
                <a:spcPts val="95"/>
              </a:spcBef>
            </a:pPr>
            <a:r>
              <a:rPr sz="3600" b="1" spc="-10" dirty="0"/>
              <a:t>Clasificador </a:t>
            </a:r>
            <a:r>
              <a:rPr sz="3600" b="1" spc="-5" dirty="0"/>
              <a:t>por </a:t>
            </a:r>
            <a:r>
              <a:rPr sz="3600" b="1" spc="-15" dirty="0"/>
              <a:t>Objeto </a:t>
            </a:r>
            <a:r>
              <a:rPr sz="3600" b="1" spc="-5" dirty="0"/>
              <a:t>de</a:t>
            </a:r>
            <a:r>
              <a:rPr sz="3600" b="1" spc="95" dirty="0"/>
              <a:t> </a:t>
            </a:r>
            <a:r>
              <a:rPr sz="3600" b="1" spc="-20" dirty="0" err="1" smtClean="0"/>
              <a:t>Gasto</a:t>
            </a:r>
            <a:r>
              <a:rPr lang="es-MX" sz="3600" b="1" spc="-20" dirty="0" smtClean="0"/>
              <a:t> </a:t>
            </a:r>
            <a:r>
              <a:rPr sz="3600" b="1" spc="-20" dirty="0" smtClean="0"/>
              <a:t>(</a:t>
            </a:r>
            <a:r>
              <a:rPr sz="3600" b="1" spc="-20" dirty="0"/>
              <a:t>CONAC)</a:t>
            </a:r>
          </a:p>
        </p:txBody>
      </p:sp>
    </p:spTree>
    <p:extLst>
      <p:ext uri="{BB962C8B-B14F-4D97-AF65-F5344CB8AC3E}">
        <p14:creationId xmlns:p14="http://schemas.microsoft.com/office/powerpoint/2010/main" val="16508935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2017776" y="202693"/>
            <a:ext cx="4733544" cy="1348739"/>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0" y="330200"/>
            <a:ext cx="1174750" cy="574675"/>
          </a:xfrm>
          <a:prstGeom prst="rect">
            <a:avLst/>
          </a:prstGeom>
        </p:spPr>
        <p:txBody>
          <a:bodyPr vert="horz" wrap="square" lIns="0" tIns="12700" rIns="0" bIns="0" rtlCol="0" anchor="ctr">
            <a:spAutoFit/>
          </a:bodyPr>
          <a:lstStyle/>
          <a:p>
            <a:pPr marL="12700">
              <a:lnSpc>
                <a:spcPct val="100000"/>
              </a:lnSpc>
              <a:spcBef>
                <a:spcPts val="100"/>
              </a:spcBef>
            </a:pPr>
            <a:r>
              <a:rPr sz="3600" dirty="0">
                <a:solidFill>
                  <a:srgbClr val="404040"/>
                </a:solidFill>
              </a:rPr>
              <a:t>Índice</a:t>
            </a:r>
            <a:endParaRPr sz="3600"/>
          </a:p>
        </p:txBody>
      </p:sp>
      <p:sp>
        <p:nvSpPr>
          <p:cNvPr id="7" name="object 7"/>
          <p:cNvSpPr/>
          <p:nvPr/>
        </p:nvSpPr>
        <p:spPr>
          <a:xfrm>
            <a:off x="2121408" y="1716024"/>
            <a:ext cx="7891272" cy="1001267"/>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220974" y="1777746"/>
            <a:ext cx="5549265" cy="422275"/>
          </a:xfrm>
          <a:prstGeom prst="rect">
            <a:avLst/>
          </a:prstGeom>
        </p:spPr>
        <p:txBody>
          <a:bodyPr vert="horz" wrap="square" lIns="0" tIns="13335" rIns="0" bIns="0" rtlCol="0">
            <a:spAutoFit/>
          </a:bodyPr>
          <a:lstStyle/>
          <a:p>
            <a:pPr marL="12700">
              <a:spcBef>
                <a:spcPts val="105"/>
              </a:spcBef>
            </a:pPr>
            <a:r>
              <a:rPr sz="2600" spc="-10" dirty="0">
                <a:solidFill>
                  <a:srgbClr val="585858"/>
                </a:solidFill>
                <a:latin typeface="Calibri"/>
                <a:cs typeface="Calibri"/>
              </a:rPr>
              <a:t>Marco </a:t>
            </a:r>
            <a:r>
              <a:rPr sz="2600" spc="-5" dirty="0">
                <a:solidFill>
                  <a:srgbClr val="585858"/>
                </a:solidFill>
                <a:latin typeface="Calibri"/>
                <a:cs typeface="Calibri"/>
              </a:rPr>
              <a:t>Jurídico del </a:t>
            </a:r>
            <a:r>
              <a:rPr sz="2600" spc="-15" dirty="0">
                <a:solidFill>
                  <a:srgbClr val="585858"/>
                </a:solidFill>
                <a:latin typeface="Calibri"/>
                <a:cs typeface="Calibri"/>
              </a:rPr>
              <a:t>Registro </a:t>
            </a:r>
            <a:r>
              <a:rPr sz="2600" spc="-5" dirty="0">
                <a:solidFill>
                  <a:srgbClr val="585858"/>
                </a:solidFill>
                <a:latin typeface="Calibri"/>
                <a:cs typeface="Calibri"/>
              </a:rPr>
              <a:t>Público</a:t>
            </a:r>
            <a:r>
              <a:rPr sz="2600" spc="-50" dirty="0">
                <a:solidFill>
                  <a:srgbClr val="585858"/>
                </a:solidFill>
                <a:latin typeface="Calibri"/>
                <a:cs typeface="Calibri"/>
              </a:rPr>
              <a:t> </a:t>
            </a:r>
            <a:r>
              <a:rPr sz="2600" spc="-5" dirty="0">
                <a:solidFill>
                  <a:srgbClr val="585858"/>
                </a:solidFill>
                <a:latin typeface="Calibri"/>
                <a:cs typeface="Calibri"/>
              </a:rPr>
              <a:t>Único</a:t>
            </a:r>
            <a:endParaRPr sz="2600">
              <a:latin typeface="Calibri"/>
              <a:cs typeface="Calibri"/>
            </a:endParaRPr>
          </a:p>
        </p:txBody>
      </p:sp>
      <p:sp>
        <p:nvSpPr>
          <p:cNvPr id="9" name="object 9"/>
          <p:cNvSpPr/>
          <p:nvPr/>
        </p:nvSpPr>
        <p:spPr>
          <a:xfrm>
            <a:off x="2116837" y="1530096"/>
            <a:ext cx="893063" cy="934212"/>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2454047" y="1674367"/>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1</a:t>
            </a:r>
            <a:endParaRPr sz="3000">
              <a:latin typeface="Calibri"/>
              <a:cs typeface="Calibri"/>
            </a:endParaRPr>
          </a:p>
        </p:txBody>
      </p:sp>
      <p:sp>
        <p:nvSpPr>
          <p:cNvPr id="11" name="object 11"/>
          <p:cNvSpPr/>
          <p:nvPr/>
        </p:nvSpPr>
        <p:spPr>
          <a:xfrm>
            <a:off x="2228087" y="2484121"/>
            <a:ext cx="7784592" cy="1007363"/>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3169412" y="2552777"/>
            <a:ext cx="5504815" cy="422909"/>
          </a:xfrm>
          <a:prstGeom prst="rect">
            <a:avLst/>
          </a:prstGeom>
        </p:spPr>
        <p:txBody>
          <a:bodyPr vert="horz" wrap="square" lIns="0" tIns="13335" rIns="0" bIns="0" rtlCol="0">
            <a:spAutoFit/>
          </a:bodyPr>
          <a:lstStyle/>
          <a:p>
            <a:pPr marL="12700">
              <a:spcBef>
                <a:spcPts val="105"/>
              </a:spcBef>
            </a:pPr>
            <a:r>
              <a:rPr sz="2600" spc="-5" dirty="0">
                <a:solidFill>
                  <a:srgbClr val="585858"/>
                </a:solidFill>
                <a:latin typeface="Calibri"/>
                <a:cs typeface="Calibri"/>
              </a:rPr>
              <a:t>Generalidades del </a:t>
            </a:r>
            <a:r>
              <a:rPr sz="2600" spc="-15" dirty="0">
                <a:solidFill>
                  <a:srgbClr val="585858"/>
                </a:solidFill>
                <a:latin typeface="Calibri"/>
                <a:cs typeface="Calibri"/>
              </a:rPr>
              <a:t>Registro </a:t>
            </a:r>
            <a:r>
              <a:rPr sz="2600" spc="-5" dirty="0">
                <a:solidFill>
                  <a:srgbClr val="585858"/>
                </a:solidFill>
                <a:latin typeface="Calibri"/>
                <a:cs typeface="Calibri"/>
              </a:rPr>
              <a:t>Público</a:t>
            </a:r>
            <a:r>
              <a:rPr sz="2600" spc="-90" dirty="0">
                <a:solidFill>
                  <a:srgbClr val="585858"/>
                </a:solidFill>
                <a:latin typeface="Calibri"/>
                <a:cs typeface="Calibri"/>
              </a:rPr>
              <a:t> </a:t>
            </a:r>
            <a:r>
              <a:rPr sz="2600" spc="-5" dirty="0">
                <a:solidFill>
                  <a:srgbClr val="585858"/>
                </a:solidFill>
                <a:latin typeface="Calibri"/>
                <a:cs typeface="Calibri"/>
              </a:rPr>
              <a:t>Único</a:t>
            </a:r>
            <a:endParaRPr sz="2600">
              <a:latin typeface="Calibri"/>
              <a:cs typeface="Calibri"/>
            </a:endParaRPr>
          </a:p>
        </p:txBody>
      </p:sp>
      <p:sp>
        <p:nvSpPr>
          <p:cNvPr id="13" name="object 13"/>
          <p:cNvSpPr/>
          <p:nvPr/>
        </p:nvSpPr>
        <p:spPr>
          <a:xfrm>
            <a:off x="2228087" y="3272028"/>
            <a:ext cx="7784592" cy="1001268"/>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3196845" y="3334259"/>
            <a:ext cx="4016375" cy="422275"/>
          </a:xfrm>
          <a:prstGeom prst="rect">
            <a:avLst/>
          </a:prstGeom>
        </p:spPr>
        <p:txBody>
          <a:bodyPr vert="horz" wrap="square" lIns="0" tIns="13335" rIns="0" bIns="0" rtlCol="0">
            <a:spAutoFit/>
          </a:bodyPr>
          <a:lstStyle/>
          <a:p>
            <a:pPr marL="12700">
              <a:spcBef>
                <a:spcPts val="105"/>
              </a:spcBef>
            </a:pPr>
            <a:r>
              <a:rPr sz="2600" b="1" spc="-10" dirty="0">
                <a:solidFill>
                  <a:srgbClr val="585858"/>
                </a:solidFill>
                <a:latin typeface="Calibri"/>
                <a:cs typeface="Calibri"/>
              </a:rPr>
              <a:t>Requisitos </a:t>
            </a:r>
            <a:r>
              <a:rPr sz="2600" b="1" spc="-20" dirty="0">
                <a:solidFill>
                  <a:srgbClr val="585858"/>
                </a:solidFill>
                <a:latin typeface="Calibri"/>
                <a:cs typeface="Calibri"/>
              </a:rPr>
              <a:t>para </a:t>
            </a:r>
            <a:r>
              <a:rPr sz="2600" b="1" dirty="0">
                <a:solidFill>
                  <a:srgbClr val="585858"/>
                </a:solidFill>
                <a:latin typeface="Calibri"/>
                <a:cs typeface="Calibri"/>
              </a:rPr>
              <a:t>la</a:t>
            </a:r>
            <a:r>
              <a:rPr sz="2600" b="1" spc="15" dirty="0">
                <a:solidFill>
                  <a:srgbClr val="585858"/>
                </a:solidFill>
                <a:latin typeface="Calibri"/>
                <a:cs typeface="Calibri"/>
              </a:rPr>
              <a:t> </a:t>
            </a:r>
            <a:r>
              <a:rPr sz="2600" b="1" dirty="0">
                <a:solidFill>
                  <a:srgbClr val="585858"/>
                </a:solidFill>
                <a:latin typeface="Calibri"/>
                <a:cs typeface="Calibri"/>
              </a:rPr>
              <a:t>Inscripción</a:t>
            </a:r>
            <a:endParaRPr sz="2600">
              <a:latin typeface="Calibri"/>
              <a:cs typeface="Calibri"/>
            </a:endParaRPr>
          </a:p>
        </p:txBody>
      </p:sp>
      <p:sp>
        <p:nvSpPr>
          <p:cNvPr id="15" name="object 15"/>
          <p:cNvSpPr/>
          <p:nvPr/>
        </p:nvSpPr>
        <p:spPr>
          <a:xfrm>
            <a:off x="2246376" y="4050791"/>
            <a:ext cx="7766304" cy="1001268"/>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3157855" y="4113099"/>
            <a:ext cx="4309745" cy="422909"/>
          </a:xfrm>
          <a:prstGeom prst="rect">
            <a:avLst/>
          </a:prstGeom>
        </p:spPr>
        <p:txBody>
          <a:bodyPr vert="horz" wrap="square" lIns="0" tIns="13335" rIns="0" bIns="0" rtlCol="0">
            <a:spAutoFit/>
          </a:bodyPr>
          <a:lstStyle/>
          <a:p>
            <a:pPr marL="12700">
              <a:spcBef>
                <a:spcPts val="105"/>
              </a:spcBef>
            </a:pPr>
            <a:r>
              <a:rPr sz="2600" spc="-20" dirty="0">
                <a:solidFill>
                  <a:srgbClr val="585858"/>
                </a:solidFill>
                <a:latin typeface="Calibri"/>
                <a:cs typeface="Calibri"/>
              </a:rPr>
              <a:t>Transparencia </a:t>
            </a:r>
            <a:r>
              <a:rPr sz="2600" dirty="0">
                <a:solidFill>
                  <a:srgbClr val="585858"/>
                </a:solidFill>
                <a:latin typeface="Calibri"/>
                <a:cs typeface="Calibri"/>
              </a:rPr>
              <a:t>de la</a:t>
            </a:r>
            <a:r>
              <a:rPr sz="2600" spc="-70" dirty="0">
                <a:solidFill>
                  <a:srgbClr val="585858"/>
                </a:solidFill>
                <a:latin typeface="Calibri"/>
                <a:cs typeface="Calibri"/>
              </a:rPr>
              <a:t> </a:t>
            </a:r>
            <a:r>
              <a:rPr sz="2600" spc="-10" dirty="0">
                <a:solidFill>
                  <a:srgbClr val="585858"/>
                </a:solidFill>
                <a:latin typeface="Calibri"/>
                <a:cs typeface="Calibri"/>
              </a:rPr>
              <a:t>Información</a:t>
            </a:r>
            <a:endParaRPr sz="2600">
              <a:latin typeface="Calibri"/>
              <a:cs typeface="Calibri"/>
            </a:endParaRPr>
          </a:p>
        </p:txBody>
      </p:sp>
      <p:sp>
        <p:nvSpPr>
          <p:cNvPr id="19" name="object 19"/>
          <p:cNvSpPr/>
          <p:nvPr/>
        </p:nvSpPr>
        <p:spPr>
          <a:xfrm>
            <a:off x="2116837" y="2389632"/>
            <a:ext cx="893063" cy="932688"/>
          </a:xfrm>
          <a:prstGeom prst="rect">
            <a:avLst/>
          </a:prstGeom>
          <a:blipFill>
            <a:blip r:embed="rId10" cstate="print"/>
            <a:stretch>
              <a:fillRect/>
            </a:stretch>
          </a:blipFill>
        </p:spPr>
        <p:txBody>
          <a:bodyPr wrap="square" lIns="0" tIns="0" rIns="0" bIns="0" rtlCol="0"/>
          <a:lstStyle/>
          <a:p>
            <a:endParaRPr/>
          </a:p>
        </p:txBody>
      </p:sp>
      <p:sp>
        <p:nvSpPr>
          <p:cNvPr id="20" name="object 20"/>
          <p:cNvSpPr txBox="1"/>
          <p:nvPr/>
        </p:nvSpPr>
        <p:spPr>
          <a:xfrm>
            <a:off x="2454047" y="2533903"/>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2</a:t>
            </a:r>
            <a:endParaRPr sz="3000">
              <a:latin typeface="Calibri"/>
              <a:cs typeface="Calibri"/>
            </a:endParaRPr>
          </a:p>
        </p:txBody>
      </p:sp>
      <p:sp>
        <p:nvSpPr>
          <p:cNvPr id="21" name="object 21"/>
          <p:cNvSpPr/>
          <p:nvPr/>
        </p:nvSpPr>
        <p:spPr>
          <a:xfrm>
            <a:off x="2103119" y="3189732"/>
            <a:ext cx="894588" cy="934212"/>
          </a:xfrm>
          <a:prstGeom prst="rect">
            <a:avLst/>
          </a:prstGeom>
          <a:blipFill>
            <a:blip r:embed="rId11" cstate="print"/>
            <a:stretch>
              <a:fillRect/>
            </a:stretch>
          </a:blipFill>
        </p:spPr>
        <p:txBody>
          <a:bodyPr wrap="square" lIns="0" tIns="0" rIns="0" bIns="0" rtlCol="0"/>
          <a:lstStyle/>
          <a:p>
            <a:endParaRPr/>
          </a:p>
        </p:txBody>
      </p:sp>
      <p:sp>
        <p:nvSpPr>
          <p:cNvPr id="22" name="object 22"/>
          <p:cNvSpPr txBox="1"/>
          <p:nvPr/>
        </p:nvSpPr>
        <p:spPr>
          <a:xfrm>
            <a:off x="2441550" y="3335273"/>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3</a:t>
            </a:r>
            <a:endParaRPr sz="3000">
              <a:latin typeface="Calibri"/>
              <a:cs typeface="Calibri"/>
            </a:endParaRPr>
          </a:p>
        </p:txBody>
      </p:sp>
      <p:sp>
        <p:nvSpPr>
          <p:cNvPr id="23" name="object 23"/>
          <p:cNvSpPr/>
          <p:nvPr/>
        </p:nvSpPr>
        <p:spPr>
          <a:xfrm>
            <a:off x="2087881" y="4017264"/>
            <a:ext cx="893063" cy="932688"/>
          </a:xfrm>
          <a:prstGeom prst="rect">
            <a:avLst/>
          </a:prstGeom>
          <a:blipFill>
            <a:blip r:embed="rId12" cstate="print"/>
            <a:stretch>
              <a:fillRect/>
            </a:stretch>
          </a:blipFill>
        </p:spPr>
        <p:txBody>
          <a:bodyPr wrap="square" lIns="0" tIns="0" rIns="0" bIns="0" rtlCol="0"/>
          <a:lstStyle/>
          <a:p>
            <a:endParaRPr/>
          </a:p>
        </p:txBody>
      </p:sp>
      <p:sp>
        <p:nvSpPr>
          <p:cNvPr id="24" name="object 24"/>
          <p:cNvSpPr txBox="1"/>
          <p:nvPr/>
        </p:nvSpPr>
        <p:spPr>
          <a:xfrm>
            <a:off x="2424786" y="4161790"/>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4</a:t>
            </a:r>
            <a:endParaRPr sz="3000">
              <a:latin typeface="Calibri"/>
              <a:cs typeface="Calibri"/>
            </a:endParaRPr>
          </a:p>
        </p:txBody>
      </p:sp>
    </p:spTree>
    <p:extLst>
      <p:ext uri="{BB962C8B-B14F-4D97-AF65-F5344CB8AC3E}">
        <p14:creationId xmlns:p14="http://schemas.microsoft.com/office/powerpoint/2010/main" val="181937910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7909559" y="4741164"/>
            <a:ext cx="1626108" cy="1019556"/>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8087995" y="4963160"/>
            <a:ext cx="1270635" cy="544195"/>
          </a:xfrm>
          <a:prstGeom prst="rect">
            <a:avLst/>
          </a:prstGeom>
        </p:spPr>
        <p:txBody>
          <a:bodyPr vert="horz" wrap="square" lIns="0" tIns="12700" rIns="0" bIns="0" rtlCol="0">
            <a:spAutoFit/>
          </a:bodyPr>
          <a:lstStyle/>
          <a:p>
            <a:pPr marL="311150" marR="5080" indent="-299085">
              <a:spcBef>
                <a:spcPts val="100"/>
              </a:spcBef>
            </a:pPr>
            <a:r>
              <a:rPr sz="1700" dirty="0">
                <a:solidFill>
                  <a:srgbClr val="FFFFFF"/>
                </a:solidFill>
                <a:latin typeface="Calibri"/>
                <a:cs typeface="Calibri"/>
              </a:rPr>
              <a:t>R</a:t>
            </a:r>
            <a:r>
              <a:rPr sz="1700" spc="-30" dirty="0">
                <a:solidFill>
                  <a:srgbClr val="FFFFFF"/>
                </a:solidFill>
                <a:latin typeface="Calibri"/>
                <a:cs typeface="Calibri"/>
              </a:rPr>
              <a:t>E</a:t>
            </a:r>
            <a:r>
              <a:rPr sz="1700" dirty="0">
                <a:solidFill>
                  <a:srgbClr val="FFFFFF"/>
                </a:solidFill>
                <a:latin typeface="Calibri"/>
                <a:cs typeface="Calibri"/>
              </a:rPr>
              <a:t>G</a:t>
            </a:r>
            <a:r>
              <a:rPr sz="1700" spc="5" dirty="0">
                <a:solidFill>
                  <a:srgbClr val="FFFFFF"/>
                </a:solidFill>
                <a:latin typeface="Calibri"/>
                <a:cs typeface="Calibri"/>
              </a:rPr>
              <a:t>L</a:t>
            </a:r>
            <a:r>
              <a:rPr sz="1700" dirty="0">
                <a:solidFill>
                  <a:srgbClr val="FFFFFF"/>
                </a:solidFill>
                <a:latin typeface="Calibri"/>
                <a:cs typeface="Calibri"/>
              </a:rPr>
              <a:t>A</a:t>
            </a:r>
            <a:r>
              <a:rPr sz="1700" spc="-10" dirty="0">
                <a:solidFill>
                  <a:srgbClr val="FFFFFF"/>
                </a:solidFill>
                <a:latin typeface="Calibri"/>
                <a:cs typeface="Calibri"/>
              </a:rPr>
              <a:t>M</a:t>
            </a:r>
            <a:r>
              <a:rPr sz="1700" spc="-5" dirty="0">
                <a:solidFill>
                  <a:srgbClr val="FFFFFF"/>
                </a:solidFill>
                <a:latin typeface="Calibri"/>
                <a:cs typeface="Calibri"/>
              </a:rPr>
              <a:t>EN</a:t>
            </a:r>
            <a:r>
              <a:rPr sz="1700" spc="-50" dirty="0">
                <a:solidFill>
                  <a:srgbClr val="FFFFFF"/>
                </a:solidFill>
                <a:latin typeface="Calibri"/>
                <a:cs typeface="Calibri"/>
              </a:rPr>
              <a:t>T</a:t>
            </a:r>
            <a:r>
              <a:rPr sz="1700" dirty="0">
                <a:solidFill>
                  <a:srgbClr val="FFFFFF"/>
                </a:solidFill>
                <a:latin typeface="Calibri"/>
                <a:cs typeface="Calibri"/>
              </a:rPr>
              <a:t>O  </a:t>
            </a:r>
            <a:r>
              <a:rPr sz="1700" spc="-50" dirty="0">
                <a:solidFill>
                  <a:srgbClr val="FFFFFF"/>
                </a:solidFill>
                <a:latin typeface="Calibri"/>
                <a:cs typeface="Calibri"/>
              </a:rPr>
              <a:t>ART.</a:t>
            </a:r>
            <a:r>
              <a:rPr sz="1700" spc="-30" dirty="0">
                <a:solidFill>
                  <a:srgbClr val="FFFFFF"/>
                </a:solidFill>
                <a:latin typeface="Calibri"/>
                <a:cs typeface="Calibri"/>
              </a:rPr>
              <a:t> </a:t>
            </a:r>
            <a:r>
              <a:rPr sz="1700" dirty="0">
                <a:solidFill>
                  <a:srgbClr val="FFFFFF"/>
                </a:solidFill>
                <a:latin typeface="Calibri"/>
                <a:cs typeface="Calibri"/>
              </a:rPr>
              <a:t>25</a:t>
            </a:r>
            <a:endParaRPr sz="1700">
              <a:latin typeface="Calibri"/>
              <a:cs typeface="Calibri"/>
            </a:endParaRPr>
          </a:p>
        </p:txBody>
      </p:sp>
      <p:sp>
        <p:nvSpPr>
          <p:cNvPr id="7" name="object 7"/>
          <p:cNvSpPr/>
          <p:nvPr/>
        </p:nvSpPr>
        <p:spPr>
          <a:xfrm>
            <a:off x="2060448" y="252984"/>
            <a:ext cx="6790944" cy="1135380"/>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idx="4294967295"/>
          </p:nvPr>
        </p:nvSpPr>
        <p:spPr>
          <a:xfrm>
            <a:off x="0" y="298450"/>
            <a:ext cx="7264400" cy="566738"/>
          </a:xfrm>
          <a:prstGeom prst="rect">
            <a:avLst/>
          </a:prstGeom>
        </p:spPr>
        <p:txBody>
          <a:bodyPr vert="horz" wrap="square" lIns="0" tIns="12065" rIns="0" bIns="0" rtlCol="0" anchor="ctr">
            <a:spAutoFit/>
          </a:bodyPr>
          <a:lstStyle/>
          <a:p>
            <a:pPr marL="12700">
              <a:lnSpc>
                <a:spcPct val="100000"/>
              </a:lnSpc>
              <a:spcBef>
                <a:spcPts val="95"/>
              </a:spcBef>
            </a:pPr>
            <a:r>
              <a:rPr sz="3600" b="1" spc="-10" dirty="0"/>
              <a:t>Financiamientos </a:t>
            </a:r>
            <a:r>
              <a:rPr sz="3600" b="1" spc="-20" dirty="0"/>
              <a:t>Mayores </a:t>
            </a:r>
            <a:r>
              <a:rPr sz="3600" b="1" spc="-5" dirty="0"/>
              <a:t>a un 1</a:t>
            </a:r>
            <a:r>
              <a:rPr sz="3600" b="1" spc="90" dirty="0"/>
              <a:t> </a:t>
            </a:r>
            <a:r>
              <a:rPr sz="3600" b="1" spc="-10" dirty="0"/>
              <a:t>año</a:t>
            </a:r>
          </a:p>
        </p:txBody>
      </p:sp>
      <p:sp>
        <p:nvSpPr>
          <p:cNvPr id="9" name="object 9"/>
          <p:cNvSpPr/>
          <p:nvPr/>
        </p:nvSpPr>
        <p:spPr>
          <a:xfrm>
            <a:off x="4040124" y="1604773"/>
            <a:ext cx="234695" cy="1213103"/>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802380" y="1403604"/>
            <a:ext cx="1830323" cy="1196339"/>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4137786" y="1601851"/>
            <a:ext cx="927100" cy="471924"/>
          </a:xfrm>
          <a:prstGeom prst="rect">
            <a:avLst/>
          </a:prstGeom>
        </p:spPr>
        <p:txBody>
          <a:bodyPr vert="horz" wrap="square" lIns="0" tIns="35560" rIns="0" bIns="0" rtlCol="0">
            <a:spAutoFit/>
          </a:bodyPr>
          <a:lstStyle/>
          <a:p>
            <a:pPr marL="44450" marR="5080" indent="-32384">
              <a:lnSpc>
                <a:spcPts val="1650"/>
              </a:lnSpc>
              <a:spcBef>
                <a:spcPts val="280"/>
              </a:spcBef>
            </a:pPr>
            <a:r>
              <a:rPr sz="1500" spc="-5" dirty="0">
                <a:latin typeface="Calibri"/>
                <a:cs typeface="Calibri"/>
              </a:rPr>
              <a:t>Solicitud</a:t>
            </a:r>
            <a:r>
              <a:rPr sz="1500" spc="-80" dirty="0">
                <a:latin typeface="Calibri"/>
                <a:cs typeface="Calibri"/>
              </a:rPr>
              <a:t> </a:t>
            </a:r>
            <a:r>
              <a:rPr sz="1500" dirty="0">
                <a:latin typeface="Calibri"/>
                <a:cs typeface="Calibri"/>
              </a:rPr>
              <a:t>de  inscripción</a:t>
            </a:r>
            <a:endParaRPr sz="1500">
              <a:latin typeface="Calibri"/>
              <a:cs typeface="Calibri"/>
            </a:endParaRPr>
          </a:p>
        </p:txBody>
      </p:sp>
      <p:sp>
        <p:nvSpPr>
          <p:cNvPr id="12" name="object 12"/>
          <p:cNvSpPr/>
          <p:nvPr/>
        </p:nvSpPr>
        <p:spPr>
          <a:xfrm>
            <a:off x="4040124" y="2726436"/>
            <a:ext cx="234695" cy="1213103"/>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3802380" y="2523744"/>
            <a:ext cx="1830323" cy="1196340"/>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3962526" y="2723135"/>
            <a:ext cx="1277620" cy="462915"/>
          </a:xfrm>
          <a:prstGeom prst="rect">
            <a:avLst/>
          </a:prstGeom>
        </p:spPr>
        <p:txBody>
          <a:bodyPr vert="horz" wrap="square" lIns="0" tIns="36195" rIns="0" bIns="0" rtlCol="0">
            <a:spAutoFit/>
          </a:bodyPr>
          <a:lstStyle/>
          <a:p>
            <a:pPr marL="56515" marR="5080" indent="-44450">
              <a:lnSpc>
                <a:spcPts val="1639"/>
              </a:lnSpc>
              <a:spcBef>
                <a:spcPts val="285"/>
              </a:spcBef>
            </a:pPr>
            <a:r>
              <a:rPr sz="1500" spc="-5" dirty="0">
                <a:latin typeface="Calibri"/>
                <a:cs typeface="Calibri"/>
              </a:rPr>
              <a:t>Autorización</a:t>
            </a:r>
            <a:r>
              <a:rPr sz="1500" spc="-110" dirty="0">
                <a:latin typeface="Calibri"/>
                <a:cs typeface="Calibri"/>
              </a:rPr>
              <a:t> </a:t>
            </a:r>
            <a:r>
              <a:rPr sz="1500" dirty="0">
                <a:latin typeface="Calibri"/>
                <a:cs typeface="Calibri"/>
              </a:rPr>
              <a:t>del  </a:t>
            </a:r>
            <a:r>
              <a:rPr sz="1500" spc="-5" dirty="0">
                <a:latin typeface="Calibri"/>
                <a:cs typeface="Calibri"/>
              </a:rPr>
              <a:t>Congreso</a:t>
            </a:r>
            <a:r>
              <a:rPr sz="1500" spc="-50" dirty="0">
                <a:latin typeface="Calibri"/>
                <a:cs typeface="Calibri"/>
              </a:rPr>
              <a:t> </a:t>
            </a:r>
            <a:r>
              <a:rPr sz="1500" spc="-5" dirty="0">
                <a:latin typeface="Calibri"/>
                <a:cs typeface="Calibri"/>
              </a:rPr>
              <a:t>Local</a:t>
            </a:r>
            <a:endParaRPr sz="1500">
              <a:latin typeface="Calibri"/>
              <a:cs typeface="Calibri"/>
            </a:endParaRPr>
          </a:p>
        </p:txBody>
      </p:sp>
      <p:sp>
        <p:nvSpPr>
          <p:cNvPr id="15" name="object 15"/>
          <p:cNvSpPr/>
          <p:nvPr/>
        </p:nvSpPr>
        <p:spPr>
          <a:xfrm>
            <a:off x="4046220" y="3852671"/>
            <a:ext cx="222504" cy="120091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3802380" y="3645409"/>
            <a:ext cx="1830323" cy="1196339"/>
          </a:xfrm>
          <a:prstGeom prst="rect">
            <a:avLst/>
          </a:prstGeom>
          <a:blipFill>
            <a:blip r:embed="rId11" cstate="print"/>
            <a:stretch>
              <a:fillRect/>
            </a:stretch>
          </a:blipFill>
        </p:spPr>
        <p:txBody>
          <a:bodyPr wrap="square" lIns="0" tIns="0" rIns="0" bIns="0" rtlCol="0"/>
          <a:lstStyle/>
          <a:p>
            <a:endParaRPr/>
          </a:p>
        </p:txBody>
      </p:sp>
      <p:sp>
        <p:nvSpPr>
          <p:cNvPr id="17" name="object 17"/>
          <p:cNvSpPr txBox="1"/>
          <p:nvPr/>
        </p:nvSpPr>
        <p:spPr>
          <a:xfrm>
            <a:off x="3933571" y="3635121"/>
            <a:ext cx="1335405" cy="882015"/>
          </a:xfrm>
          <a:prstGeom prst="rect">
            <a:avLst/>
          </a:prstGeom>
        </p:spPr>
        <p:txBody>
          <a:bodyPr vert="horz" wrap="square" lIns="0" tIns="31750" rIns="0" bIns="0" rtlCol="0">
            <a:spAutoFit/>
          </a:bodyPr>
          <a:lstStyle/>
          <a:p>
            <a:pPr marL="12065" marR="5080" indent="-635" algn="ctr">
              <a:lnSpc>
                <a:spcPct val="91600"/>
              </a:lnSpc>
              <a:spcBef>
                <a:spcPts val="250"/>
              </a:spcBef>
            </a:pPr>
            <a:r>
              <a:rPr sz="1500" spc="-10" dirty="0">
                <a:latin typeface="Calibri"/>
                <a:cs typeface="Calibri"/>
              </a:rPr>
              <a:t>Acta </a:t>
            </a:r>
            <a:r>
              <a:rPr sz="1500" dirty="0">
                <a:latin typeface="Calibri"/>
                <a:cs typeface="Calibri"/>
              </a:rPr>
              <a:t>de </a:t>
            </a:r>
            <a:r>
              <a:rPr sz="1500" spc="-5" dirty="0">
                <a:latin typeface="Calibri"/>
                <a:cs typeface="Calibri"/>
              </a:rPr>
              <a:t>cabildo  </a:t>
            </a:r>
            <a:r>
              <a:rPr sz="1500" dirty="0">
                <a:latin typeface="Calibri"/>
                <a:cs typeface="Calibri"/>
              </a:rPr>
              <a:t>del municipio o  </a:t>
            </a:r>
            <a:r>
              <a:rPr sz="1500" spc="-5" dirty="0">
                <a:latin typeface="Calibri"/>
                <a:cs typeface="Calibri"/>
              </a:rPr>
              <a:t>sesión </a:t>
            </a:r>
            <a:r>
              <a:rPr sz="1500" spc="-10" dirty="0">
                <a:latin typeface="Calibri"/>
                <a:cs typeface="Calibri"/>
              </a:rPr>
              <a:t>órgano</a:t>
            </a:r>
            <a:r>
              <a:rPr sz="1500" spc="-105" dirty="0">
                <a:latin typeface="Calibri"/>
                <a:cs typeface="Calibri"/>
              </a:rPr>
              <a:t> </a:t>
            </a:r>
            <a:r>
              <a:rPr sz="1500" dirty="0">
                <a:latin typeface="Calibri"/>
                <a:cs typeface="Calibri"/>
              </a:rPr>
              <a:t>de  </a:t>
            </a:r>
            <a:r>
              <a:rPr sz="1500" spc="-5" dirty="0">
                <a:latin typeface="Calibri"/>
                <a:cs typeface="Calibri"/>
              </a:rPr>
              <a:t>gobierno</a:t>
            </a:r>
            <a:endParaRPr sz="1500">
              <a:latin typeface="Calibri"/>
              <a:cs typeface="Calibri"/>
            </a:endParaRPr>
          </a:p>
        </p:txBody>
      </p:sp>
      <p:sp>
        <p:nvSpPr>
          <p:cNvPr id="18" name="object 18"/>
          <p:cNvSpPr/>
          <p:nvPr/>
        </p:nvSpPr>
        <p:spPr>
          <a:xfrm>
            <a:off x="4117848" y="4881372"/>
            <a:ext cx="2147316" cy="243839"/>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3802380" y="4767072"/>
            <a:ext cx="1830323" cy="1194815"/>
          </a:xfrm>
          <a:prstGeom prst="rect">
            <a:avLst/>
          </a:prstGeom>
          <a:blipFill>
            <a:blip r:embed="rId13" cstate="print"/>
            <a:stretch>
              <a:fillRect/>
            </a:stretch>
          </a:blipFill>
        </p:spPr>
        <p:txBody>
          <a:bodyPr wrap="square" lIns="0" tIns="0" rIns="0" bIns="0" rtlCol="0"/>
          <a:lstStyle/>
          <a:p>
            <a:endParaRPr/>
          </a:p>
        </p:txBody>
      </p:sp>
      <p:sp>
        <p:nvSpPr>
          <p:cNvPr id="20" name="object 20"/>
          <p:cNvSpPr txBox="1"/>
          <p:nvPr/>
        </p:nvSpPr>
        <p:spPr>
          <a:xfrm>
            <a:off x="4107307" y="4861052"/>
            <a:ext cx="988060" cy="671830"/>
          </a:xfrm>
          <a:prstGeom prst="rect">
            <a:avLst/>
          </a:prstGeom>
        </p:spPr>
        <p:txBody>
          <a:bodyPr vert="horz" wrap="square" lIns="0" tIns="36195" rIns="0" bIns="0" rtlCol="0">
            <a:spAutoFit/>
          </a:bodyPr>
          <a:lstStyle/>
          <a:p>
            <a:pPr marL="12065" marR="5080" algn="ctr">
              <a:lnSpc>
                <a:spcPts val="1639"/>
              </a:lnSpc>
              <a:spcBef>
                <a:spcPts val="285"/>
              </a:spcBef>
            </a:pPr>
            <a:r>
              <a:rPr sz="1500" dirty="0">
                <a:latin typeface="Calibri"/>
                <a:cs typeface="Calibri"/>
              </a:rPr>
              <a:t>In</a:t>
            </a:r>
            <a:r>
              <a:rPr sz="1500" spc="-15" dirty="0">
                <a:latin typeface="Calibri"/>
                <a:cs typeface="Calibri"/>
              </a:rPr>
              <a:t>s</a:t>
            </a:r>
            <a:r>
              <a:rPr sz="1500" dirty="0">
                <a:latin typeface="Calibri"/>
                <a:cs typeface="Calibri"/>
              </a:rPr>
              <a:t>trume</a:t>
            </a:r>
            <a:r>
              <a:rPr sz="1500" spc="-10" dirty="0">
                <a:latin typeface="Calibri"/>
                <a:cs typeface="Calibri"/>
              </a:rPr>
              <a:t>n</a:t>
            </a:r>
            <a:r>
              <a:rPr sz="1500" spc="-15" dirty="0">
                <a:latin typeface="Calibri"/>
                <a:cs typeface="Calibri"/>
              </a:rPr>
              <a:t>t</a:t>
            </a:r>
            <a:r>
              <a:rPr sz="1500" dirty="0">
                <a:latin typeface="Calibri"/>
                <a:cs typeface="Calibri"/>
              </a:rPr>
              <a:t>o  </a:t>
            </a:r>
            <a:r>
              <a:rPr sz="1500" spc="-5" dirty="0">
                <a:latin typeface="Calibri"/>
                <a:cs typeface="Calibri"/>
              </a:rPr>
              <a:t>Jurídico  </a:t>
            </a:r>
            <a:r>
              <a:rPr sz="1500" spc="-10" dirty="0">
                <a:latin typeface="Calibri"/>
                <a:cs typeface="Calibri"/>
              </a:rPr>
              <a:t>(Contrato)</a:t>
            </a:r>
            <a:endParaRPr sz="1500">
              <a:latin typeface="Calibri"/>
              <a:cs typeface="Calibri"/>
            </a:endParaRPr>
          </a:p>
        </p:txBody>
      </p:sp>
      <p:sp>
        <p:nvSpPr>
          <p:cNvPr id="21" name="object 21"/>
          <p:cNvSpPr/>
          <p:nvPr/>
        </p:nvSpPr>
        <p:spPr>
          <a:xfrm>
            <a:off x="6074665" y="3776471"/>
            <a:ext cx="222503" cy="1178052"/>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5818632" y="4744211"/>
            <a:ext cx="1932432" cy="1196340"/>
          </a:xfrm>
          <a:prstGeom prst="rect">
            <a:avLst/>
          </a:prstGeom>
          <a:blipFill>
            <a:blip r:embed="rId15" cstate="print"/>
            <a:stretch>
              <a:fillRect/>
            </a:stretch>
          </a:blipFill>
        </p:spPr>
        <p:txBody>
          <a:bodyPr wrap="square" lIns="0" tIns="0" rIns="0" bIns="0" rtlCol="0"/>
          <a:lstStyle/>
          <a:p>
            <a:endParaRPr/>
          </a:p>
        </p:txBody>
      </p:sp>
      <p:sp>
        <p:nvSpPr>
          <p:cNvPr id="23" name="object 23"/>
          <p:cNvSpPr txBox="1"/>
          <p:nvPr/>
        </p:nvSpPr>
        <p:spPr>
          <a:xfrm>
            <a:off x="6050027" y="4683633"/>
            <a:ext cx="1240155" cy="986790"/>
          </a:xfrm>
          <a:prstGeom prst="rect">
            <a:avLst/>
          </a:prstGeom>
        </p:spPr>
        <p:txBody>
          <a:bodyPr vert="horz" wrap="square" lIns="0" tIns="30480" rIns="0" bIns="0" rtlCol="0">
            <a:spAutoFit/>
          </a:bodyPr>
          <a:lstStyle/>
          <a:p>
            <a:pPr marL="12700" marR="5080" indent="-1270" algn="ctr">
              <a:lnSpc>
                <a:spcPct val="91700"/>
              </a:lnSpc>
              <a:spcBef>
                <a:spcPts val="240"/>
              </a:spcBef>
            </a:pPr>
            <a:r>
              <a:rPr sz="1350" b="1" dirty="0">
                <a:latin typeface="Calibri"/>
                <a:cs typeface="Calibri"/>
              </a:rPr>
              <a:t>Opinión del </a:t>
            </a:r>
            <a:r>
              <a:rPr sz="1350" b="1" spc="-5" dirty="0">
                <a:latin typeface="Calibri"/>
                <a:cs typeface="Calibri"/>
              </a:rPr>
              <a:t>Ente  Fiscalizador </a:t>
            </a:r>
            <a:r>
              <a:rPr sz="1350" dirty="0">
                <a:latin typeface="Calibri"/>
                <a:cs typeface="Calibri"/>
              </a:rPr>
              <a:t>de</a:t>
            </a:r>
            <a:r>
              <a:rPr sz="1350" spc="-80" dirty="0">
                <a:latin typeface="Calibri"/>
                <a:cs typeface="Calibri"/>
              </a:rPr>
              <a:t> </a:t>
            </a:r>
            <a:r>
              <a:rPr sz="1350" dirty="0">
                <a:latin typeface="Calibri"/>
                <a:cs typeface="Calibri"/>
              </a:rPr>
              <a:t>la  </a:t>
            </a:r>
            <a:r>
              <a:rPr sz="1350" spc="-5" dirty="0">
                <a:latin typeface="Calibri"/>
                <a:cs typeface="Calibri"/>
              </a:rPr>
              <a:t>publicación de  información de</a:t>
            </a:r>
            <a:r>
              <a:rPr sz="1350" spc="-85" dirty="0">
                <a:latin typeface="Calibri"/>
                <a:cs typeface="Calibri"/>
              </a:rPr>
              <a:t> </a:t>
            </a:r>
            <a:r>
              <a:rPr sz="1350" dirty="0">
                <a:latin typeface="Calibri"/>
                <a:cs typeface="Calibri"/>
              </a:rPr>
              <a:t>la  </a:t>
            </a:r>
            <a:r>
              <a:rPr sz="1350" b="1" spc="-10" dirty="0">
                <a:latin typeface="Calibri"/>
                <a:cs typeface="Calibri"/>
              </a:rPr>
              <a:t>LGCG</a:t>
            </a:r>
            <a:endParaRPr sz="1350">
              <a:latin typeface="Calibri"/>
              <a:cs typeface="Calibri"/>
            </a:endParaRPr>
          </a:p>
        </p:txBody>
      </p:sp>
      <p:sp>
        <p:nvSpPr>
          <p:cNvPr id="24" name="object 24"/>
          <p:cNvSpPr/>
          <p:nvPr/>
        </p:nvSpPr>
        <p:spPr>
          <a:xfrm>
            <a:off x="6086856" y="2732532"/>
            <a:ext cx="222503" cy="1200912"/>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5833871" y="3645409"/>
            <a:ext cx="1847088" cy="1196339"/>
          </a:xfrm>
          <a:prstGeom prst="rect">
            <a:avLst/>
          </a:prstGeom>
          <a:blipFill>
            <a:blip r:embed="rId17" cstate="print"/>
            <a:stretch>
              <a:fillRect/>
            </a:stretch>
          </a:blipFill>
        </p:spPr>
        <p:txBody>
          <a:bodyPr wrap="square" lIns="0" tIns="0" rIns="0" bIns="0" rtlCol="0"/>
          <a:lstStyle/>
          <a:p>
            <a:endParaRPr/>
          </a:p>
        </p:txBody>
      </p:sp>
      <p:sp>
        <p:nvSpPr>
          <p:cNvPr id="26" name="object 26"/>
          <p:cNvSpPr txBox="1"/>
          <p:nvPr/>
        </p:nvSpPr>
        <p:spPr>
          <a:xfrm>
            <a:off x="6001258" y="3649217"/>
            <a:ext cx="1282700" cy="855344"/>
          </a:xfrm>
          <a:prstGeom prst="rect">
            <a:avLst/>
          </a:prstGeom>
        </p:spPr>
        <p:txBody>
          <a:bodyPr vert="horz" wrap="square" lIns="0" tIns="34290" rIns="0" bIns="0" rtlCol="0">
            <a:spAutoFit/>
          </a:bodyPr>
          <a:lstStyle/>
          <a:p>
            <a:pPr marL="12700" marR="5080" indent="-1270" algn="ctr">
              <a:lnSpc>
                <a:spcPts val="1600"/>
              </a:lnSpc>
              <a:spcBef>
                <a:spcPts val="270"/>
              </a:spcBef>
            </a:pPr>
            <a:r>
              <a:rPr sz="1450" spc="-5" dirty="0">
                <a:latin typeface="Calibri"/>
                <a:cs typeface="Calibri"/>
              </a:rPr>
              <a:t>Documento </a:t>
            </a:r>
            <a:r>
              <a:rPr sz="1450" dirty="0">
                <a:latin typeface="Calibri"/>
                <a:cs typeface="Calibri"/>
              </a:rPr>
              <a:t>que  </a:t>
            </a:r>
            <a:r>
              <a:rPr sz="1450" spc="-5" dirty="0">
                <a:latin typeface="Calibri"/>
                <a:cs typeface="Calibri"/>
              </a:rPr>
              <a:t>acredite</a:t>
            </a:r>
            <a:r>
              <a:rPr sz="1450" spc="-100" dirty="0">
                <a:latin typeface="Calibri"/>
                <a:cs typeface="Calibri"/>
              </a:rPr>
              <a:t> </a:t>
            </a:r>
            <a:r>
              <a:rPr sz="1450" spc="-5" dirty="0">
                <a:latin typeface="Calibri"/>
                <a:cs typeface="Calibri"/>
              </a:rPr>
              <a:t>mejores  condiciones </a:t>
            </a:r>
            <a:r>
              <a:rPr sz="1450" dirty="0">
                <a:latin typeface="Calibri"/>
                <a:cs typeface="Calibri"/>
              </a:rPr>
              <a:t>de  </a:t>
            </a:r>
            <a:r>
              <a:rPr sz="1450" spc="-10" dirty="0">
                <a:latin typeface="Calibri"/>
                <a:cs typeface="Calibri"/>
              </a:rPr>
              <a:t>mercado</a:t>
            </a:r>
            <a:endParaRPr sz="1450">
              <a:latin typeface="Calibri"/>
              <a:cs typeface="Calibri"/>
            </a:endParaRPr>
          </a:p>
        </p:txBody>
      </p:sp>
      <p:sp>
        <p:nvSpPr>
          <p:cNvPr id="27" name="object 27"/>
          <p:cNvSpPr/>
          <p:nvPr/>
        </p:nvSpPr>
        <p:spPr>
          <a:xfrm>
            <a:off x="6086856" y="1610867"/>
            <a:ext cx="222503" cy="1200912"/>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5843015" y="2523744"/>
            <a:ext cx="1830324" cy="1196340"/>
          </a:xfrm>
          <a:prstGeom prst="rect">
            <a:avLst/>
          </a:prstGeom>
          <a:blipFill>
            <a:blip r:embed="rId19" cstate="print"/>
            <a:stretch>
              <a:fillRect/>
            </a:stretch>
          </a:blipFill>
        </p:spPr>
        <p:txBody>
          <a:bodyPr wrap="square" lIns="0" tIns="0" rIns="0" bIns="0" rtlCol="0"/>
          <a:lstStyle/>
          <a:p>
            <a:endParaRPr/>
          </a:p>
        </p:txBody>
      </p:sp>
      <p:sp>
        <p:nvSpPr>
          <p:cNvPr id="29" name="object 29"/>
          <p:cNvSpPr txBox="1"/>
          <p:nvPr/>
        </p:nvSpPr>
        <p:spPr>
          <a:xfrm>
            <a:off x="6037579" y="2828035"/>
            <a:ext cx="1209040" cy="243656"/>
          </a:xfrm>
          <a:prstGeom prst="rect">
            <a:avLst/>
          </a:prstGeom>
        </p:spPr>
        <p:txBody>
          <a:bodyPr vert="horz" wrap="square" lIns="0" tIns="12700" rIns="0" bIns="0" rtlCol="0">
            <a:spAutoFit/>
          </a:bodyPr>
          <a:lstStyle/>
          <a:p>
            <a:pPr marL="12700">
              <a:spcBef>
                <a:spcPts val="100"/>
              </a:spcBef>
            </a:pPr>
            <a:r>
              <a:rPr sz="1500" spc="-10" dirty="0">
                <a:latin typeface="Calibri"/>
                <a:cs typeface="Calibri"/>
              </a:rPr>
              <a:t>Registro</a:t>
            </a:r>
            <a:r>
              <a:rPr sz="1500" spc="-70" dirty="0">
                <a:latin typeface="Calibri"/>
                <a:cs typeface="Calibri"/>
              </a:rPr>
              <a:t> </a:t>
            </a:r>
            <a:r>
              <a:rPr sz="1500" spc="-15" dirty="0">
                <a:latin typeface="Calibri"/>
                <a:cs typeface="Calibri"/>
              </a:rPr>
              <a:t>Estatal</a:t>
            </a:r>
            <a:endParaRPr sz="1500">
              <a:latin typeface="Calibri"/>
              <a:cs typeface="Calibri"/>
            </a:endParaRPr>
          </a:p>
        </p:txBody>
      </p:sp>
      <p:sp>
        <p:nvSpPr>
          <p:cNvPr id="30" name="object 30"/>
          <p:cNvSpPr/>
          <p:nvPr/>
        </p:nvSpPr>
        <p:spPr>
          <a:xfrm>
            <a:off x="6158484" y="1539240"/>
            <a:ext cx="2186940" cy="222503"/>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5843015" y="1403604"/>
            <a:ext cx="1830324" cy="1196339"/>
          </a:xfrm>
          <a:prstGeom prst="rect">
            <a:avLst/>
          </a:prstGeom>
          <a:blipFill>
            <a:blip r:embed="rId21" cstate="print"/>
            <a:stretch>
              <a:fillRect/>
            </a:stretch>
          </a:blipFill>
        </p:spPr>
        <p:txBody>
          <a:bodyPr wrap="square" lIns="0" tIns="0" rIns="0" bIns="0" rtlCol="0"/>
          <a:lstStyle/>
          <a:p>
            <a:endParaRPr/>
          </a:p>
        </p:txBody>
      </p:sp>
      <p:sp>
        <p:nvSpPr>
          <p:cNvPr id="32" name="object 32"/>
          <p:cNvSpPr txBox="1"/>
          <p:nvPr/>
        </p:nvSpPr>
        <p:spPr>
          <a:xfrm>
            <a:off x="5965953" y="1392683"/>
            <a:ext cx="1350645" cy="882015"/>
          </a:xfrm>
          <a:prstGeom prst="rect">
            <a:avLst/>
          </a:prstGeom>
        </p:spPr>
        <p:txBody>
          <a:bodyPr vert="horz" wrap="square" lIns="0" tIns="31750" rIns="0" bIns="0" rtlCol="0">
            <a:spAutoFit/>
          </a:bodyPr>
          <a:lstStyle/>
          <a:p>
            <a:pPr marL="12700" marR="5080" algn="ctr">
              <a:lnSpc>
                <a:spcPct val="91600"/>
              </a:lnSpc>
              <a:spcBef>
                <a:spcPts val="250"/>
              </a:spcBef>
            </a:pPr>
            <a:r>
              <a:rPr sz="1500" spc="-5" dirty="0">
                <a:latin typeface="Calibri"/>
                <a:cs typeface="Calibri"/>
              </a:rPr>
              <a:t>Información</a:t>
            </a:r>
            <a:r>
              <a:rPr sz="1500" spc="-95" dirty="0">
                <a:latin typeface="Calibri"/>
                <a:cs typeface="Calibri"/>
              </a:rPr>
              <a:t> </a:t>
            </a:r>
            <a:r>
              <a:rPr sz="1500" spc="-10" dirty="0">
                <a:latin typeface="Calibri"/>
                <a:cs typeface="Calibri"/>
              </a:rPr>
              <a:t>para  </a:t>
            </a:r>
            <a:r>
              <a:rPr sz="1500" dirty="0">
                <a:latin typeface="Calibri"/>
                <a:cs typeface="Calibri"/>
              </a:rPr>
              <a:t>la </a:t>
            </a:r>
            <a:r>
              <a:rPr sz="1500" spc="-10" dirty="0">
                <a:latin typeface="Calibri"/>
                <a:cs typeface="Calibri"/>
              </a:rPr>
              <a:t>evaluación </a:t>
            </a:r>
            <a:r>
              <a:rPr sz="1500" dirty="0">
                <a:latin typeface="Calibri"/>
                <a:cs typeface="Calibri"/>
              </a:rPr>
              <a:t>en  el </a:t>
            </a:r>
            <a:r>
              <a:rPr sz="1500" spc="-5" dirty="0">
                <a:latin typeface="Calibri"/>
                <a:cs typeface="Calibri"/>
              </a:rPr>
              <a:t>Sistema </a:t>
            </a:r>
            <a:r>
              <a:rPr sz="1500" dirty="0">
                <a:latin typeface="Calibri"/>
                <a:cs typeface="Calibri"/>
              </a:rPr>
              <a:t>de  </a:t>
            </a:r>
            <a:r>
              <a:rPr sz="1500" spc="-5" dirty="0">
                <a:latin typeface="Calibri"/>
                <a:cs typeface="Calibri"/>
              </a:rPr>
              <a:t>Alertas</a:t>
            </a:r>
            <a:endParaRPr sz="1500">
              <a:latin typeface="Calibri"/>
              <a:cs typeface="Calibri"/>
            </a:endParaRPr>
          </a:p>
        </p:txBody>
      </p:sp>
      <p:sp>
        <p:nvSpPr>
          <p:cNvPr id="33" name="object 33"/>
          <p:cNvSpPr/>
          <p:nvPr/>
        </p:nvSpPr>
        <p:spPr>
          <a:xfrm>
            <a:off x="8194548" y="1610867"/>
            <a:ext cx="222503" cy="1200912"/>
          </a:xfrm>
          <a:prstGeom prst="rect">
            <a:avLst/>
          </a:prstGeom>
          <a:blipFill>
            <a:blip r:embed="rId22" cstate="print"/>
            <a:stretch>
              <a:fillRect/>
            </a:stretch>
          </a:blipFill>
        </p:spPr>
        <p:txBody>
          <a:bodyPr wrap="square" lIns="0" tIns="0" rIns="0" bIns="0" rtlCol="0"/>
          <a:lstStyle/>
          <a:p>
            <a:endParaRPr/>
          </a:p>
        </p:txBody>
      </p:sp>
      <p:sp>
        <p:nvSpPr>
          <p:cNvPr id="34" name="object 34"/>
          <p:cNvSpPr/>
          <p:nvPr/>
        </p:nvSpPr>
        <p:spPr>
          <a:xfrm>
            <a:off x="7891271" y="1403604"/>
            <a:ext cx="1949196" cy="1196339"/>
          </a:xfrm>
          <a:prstGeom prst="rect">
            <a:avLst/>
          </a:prstGeom>
          <a:blipFill>
            <a:blip r:embed="rId23" cstate="print"/>
            <a:stretch>
              <a:fillRect/>
            </a:stretch>
          </a:blipFill>
        </p:spPr>
        <p:txBody>
          <a:bodyPr wrap="square" lIns="0" tIns="0" rIns="0" bIns="0" rtlCol="0"/>
          <a:lstStyle/>
          <a:p>
            <a:endParaRPr/>
          </a:p>
        </p:txBody>
      </p:sp>
      <p:sp>
        <p:nvSpPr>
          <p:cNvPr id="35" name="object 35"/>
          <p:cNvSpPr txBox="1"/>
          <p:nvPr/>
        </p:nvSpPr>
        <p:spPr>
          <a:xfrm>
            <a:off x="8015096" y="1422020"/>
            <a:ext cx="1471930" cy="824865"/>
          </a:xfrm>
          <a:prstGeom prst="rect">
            <a:avLst/>
          </a:prstGeom>
        </p:spPr>
        <p:txBody>
          <a:bodyPr vert="horz" wrap="square" lIns="0" tIns="31115" rIns="0" bIns="0" rtlCol="0">
            <a:spAutoFit/>
          </a:bodyPr>
          <a:lstStyle/>
          <a:p>
            <a:pPr marL="12700" marR="5080" indent="-635" algn="ctr">
              <a:lnSpc>
                <a:spcPct val="91500"/>
              </a:lnSpc>
              <a:spcBef>
                <a:spcPts val="245"/>
              </a:spcBef>
            </a:pPr>
            <a:r>
              <a:rPr sz="1400" spc="-10" dirty="0">
                <a:latin typeface="Calibri"/>
                <a:cs typeface="Calibri"/>
              </a:rPr>
              <a:t>Instrumento  </a:t>
            </a:r>
            <a:r>
              <a:rPr sz="1400" spc="-5" dirty="0">
                <a:latin typeface="Calibri"/>
                <a:cs typeface="Calibri"/>
              </a:rPr>
              <a:t>jurídico en </a:t>
            </a:r>
            <a:r>
              <a:rPr sz="1400" dirty="0">
                <a:latin typeface="Calibri"/>
                <a:cs typeface="Calibri"/>
              </a:rPr>
              <a:t>el </a:t>
            </a:r>
            <a:r>
              <a:rPr sz="1400" spc="-5" dirty="0">
                <a:latin typeface="Calibri"/>
                <a:cs typeface="Calibri"/>
              </a:rPr>
              <a:t>que  </a:t>
            </a:r>
            <a:r>
              <a:rPr sz="1400" spc="-10" dirty="0">
                <a:latin typeface="Calibri"/>
                <a:cs typeface="Calibri"/>
              </a:rPr>
              <a:t>conste </a:t>
            </a:r>
            <a:r>
              <a:rPr sz="1400" dirty="0">
                <a:latin typeface="Calibri"/>
                <a:cs typeface="Calibri"/>
              </a:rPr>
              <a:t>el  </a:t>
            </a:r>
            <a:r>
              <a:rPr sz="1400" spc="-5" dirty="0">
                <a:latin typeface="Calibri"/>
                <a:cs typeface="Calibri"/>
              </a:rPr>
              <a:t>mecanismo de</a:t>
            </a:r>
            <a:r>
              <a:rPr sz="1400" spc="-55" dirty="0">
                <a:latin typeface="Calibri"/>
                <a:cs typeface="Calibri"/>
              </a:rPr>
              <a:t> </a:t>
            </a:r>
            <a:r>
              <a:rPr sz="1400" spc="-10" dirty="0">
                <a:latin typeface="Calibri"/>
                <a:cs typeface="Calibri"/>
              </a:rPr>
              <a:t>pago</a:t>
            </a:r>
            <a:endParaRPr sz="1400">
              <a:latin typeface="Calibri"/>
              <a:cs typeface="Calibri"/>
            </a:endParaRPr>
          </a:p>
        </p:txBody>
      </p:sp>
      <p:sp>
        <p:nvSpPr>
          <p:cNvPr id="36" name="object 36"/>
          <p:cNvSpPr/>
          <p:nvPr/>
        </p:nvSpPr>
        <p:spPr>
          <a:xfrm>
            <a:off x="8194548" y="2732532"/>
            <a:ext cx="222503" cy="1200912"/>
          </a:xfrm>
          <a:prstGeom prst="rect">
            <a:avLst/>
          </a:prstGeom>
          <a:blipFill>
            <a:blip r:embed="rId24" cstate="print"/>
            <a:stretch>
              <a:fillRect/>
            </a:stretch>
          </a:blipFill>
        </p:spPr>
        <p:txBody>
          <a:bodyPr wrap="square" lIns="0" tIns="0" rIns="0" bIns="0" rtlCol="0"/>
          <a:lstStyle/>
          <a:p>
            <a:endParaRPr/>
          </a:p>
        </p:txBody>
      </p:sp>
      <p:sp>
        <p:nvSpPr>
          <p:cNvPr id="37" name="object 37"/>
          <p:cNvSpPr/>
          <p:nvPr/>
        </p:nvSpPr>
        <p:spPr>
          <a:xfrm>
            <a:off x="7882128" y="2523744"/>
            <a:ext cx="1965960" cy="1196340"/>
          </a:xfrm>
          <a:prstGeom prst="rect">
            <a:avLst/>
          </a:prstGeom>
          <a:blipFill>
            <a:blip r:embed="rId25" cstate="print"/>
            <a:stretch>
              <a:fillRect/>
            </a:stretch>
          </a:blipFill>
        </p:spPr>
        <p:txBody>
          <a:bodyPr wrap="square" lIns="0" tIns="0" rIns="0" bIns="0" rtlCol="0"/>
          <a:lstStyle/>
          <a:p>
            <a:endParaRPr/>
          </a:p>
        </p:txBody>
      </p:sp>
      <p:sp>
        <p:nvSpPr>
          <p:cNvPr id="38" name="object 38"/>
          <p:cNvSpPr txBox="1"/>
          <p:nvPr/>
        </p:nvSpPr>
        <p:spPr>
          <a:xfrm>
            <a:off x="8029448" y="2463165"/>
            <a:ext cx="1442085" cy="986790"/>
          </a:xfrm>
          <a:prstGeom prst="rect">
            <a:avLst/>
          </a:prstGeom>
        </p:spPr>
        <p:txBody>
          <a:bodyPr vert="horz" wrap="square" lIns="0" tIns="30480" rIns="0" bIns="0" rtlCol="0">
            <a:spAutoFit/>
          </a:bodyPr>
          <a:lstStyle/>
          <a:p>
            <a:pPr marL="12700" marR="5080" indent="-635" algn="ctr">
              <a:lnSpc>
                <a:spcPct val="91700"/>
              </a:lnSpc>
              <a:spcBef>
                <a:spcPts val="240"/>
              </a:spcBef>
            </a:pPr>
            <a:r>
              <a:rPr sz="1350" dirty="0">
                <a:latin typeface="Calibri"/>
                <a:cs typeface="Calibri"/>
              </a:rPr>
              <a:t>Municipios </a:t>
            </a:r>
            <a:r>
              <a:rPr sz="1350" spc="-5" dirty="0">
                <a:latin typeface="Calibri"/>
                <a:cs typeface="Calibri"/>
              </a:rPr>
              <a:t>sin </a:t>
            </a:r>
            <a:r>
              <a:rPr sz="1350" spc="-10" dirty="0">
                <a:latin typeface="Calibri"/>
                <a:cs typeface="Calibri"/>
              </a:rPr>
              <a:t>aval,  </a:t>
            </a:r>
            <a:r>
              <a:rPr sz="1350" b="1" spc="-5" dirty="0">
                <a:latin typeface="Calibri"/>
                <a:cs typeface="Calibri"/>
              </a:rPr>
              <a:t>documento </a:t>
            </a:r>
            <a:r>
              <a:rPr sz="1350" b="1" dirty="0">
                <a:latin typeface="Calibri"/>
                <a:cs typeface="Calibri"/>
              </a:rPr>
              <a:t>del  </a:t>
            </a:r>
            <a:r>
              <a:rPr sz="1350" b="1" spc="-5" dirty="0">
                <a:latin typeface="Calibri"/>
                <a:cs typeface="Calibri"/>
              </a:rPr>
              <a:t>Secretario</a:t>
            </a:r>
            <a:r>
              <a:rPr sz="1350" b="1" spc="-95" dirty="0">
                <a:latin typeface="Calibri"/>
                <a:cs typeface="Calibri"/>
              </a:rPr>
              <a:t> </a:t>
            </a:r>
            <a:r>
              <a:rPr sz="1350" b="1" dirty="0">
                <a:latin typeface="Calibri"/>
                <a:cs typeface="Calibri"/>
              </a:rPr>
              <a:t>Finanzas</a:t>
            </a:r>
            <a:r>
              <a:rPr sz="1350" dirty="0">
                <a:latin typeface="Calibri"/>
                <a:cs typeface="Calibri"/>
              </a:rPr>
              <a:t>,  </a:t>
            </a:r>
            <a:r>
              <a:rPr sz="1350" spc="-5" dirty="0">
                <a:latin typeface="Calibri"/>
                <a:cs typeface="Calibri"/>
              </a:rPr>
              <a:t>que acredite  ingresos</a:t>
            </a:r>
            <a:r>
              <a:rPr sz="1350" spc="-50" dirty="0">
                <a:latin typeface="Calibri"/>
                <a:cs typeface="Calibri"/>
              </a:rPr>
              <a:t> </a:t>
            </a:r>
            <a:r>
              <a:rPr sz="1350" spc="-5" dirty="0">
                <a:latin typeface="Calibri"/>
                <a:cs typeface="Calibri"/>
              </a:rPr>
              <a:t>suficientes</a:t>
            </a:r>
            <a:endParaRPr sz="1350">
              <a:latin typeface="Calibri"/>
              <a:cs typeface="Calibri"/>
            </a:endParaRPr>
          </a:p>
        </p:txBody>
      </p:sp>
      <p:sp>
        <p:nvSpPr>
          <p:cNvPr id="39" name="object 39"/>
          <p:cNvSpPr/>
          <p:nvPr/>
        </p:nvSpPr>
        <p:spPr>
          <a:xfrm>
            <a:off x="7882128" y="3645409"/>
            <a:ext cx="1965960" cy="1196339"/>
          </a:xfrm>
          <a:prstGeom prst="rect">
            <a:avLst/>
          </a:prstGeom>
          <a:blipFill>
            <a:blip r:embed="rId26" cstate="print"/>
            <a:stretch>
              <a:fillRect/>
            </a:stretch>
          </a:blipFill>
        </p:spPr>
        <p:txBody>
          <a:bodyPr wrap="square" lIns="0" tIns="0" rIns="0" bIns="0" rtlCol="0"/>
          <a:lstStyle/>
          <a:p>
            <a:endParaRPr/>
          </a:p>
        </p:txBody>
      </p:sp>
      <p:sp>
        <p:nvSpPr>
          <p:cNvPr id="40" name="object 40"/>
          <p:cNvSpPr txBox="1"/>
          <p:nvPr/>
        </p:nvSpPr>
        <p:spPr>
          <a:xfrm>
            <a:off x="8018145" y="3604641"/>
            <a:ext cx="1463040" cy="949325"/>
          </a:xfrm>
          <a:prstGeom prst="rect">
            <a:avLst/>
          </a:prstGeom>
        </p:spPr>
        <p:txBody>
          <a:bodyPr vert="horz" wrap="square" lIns="0" tIns="28575" rIns="0" bIns="0" rtlCol="0">
            <a:spAutoFit/>
          </a:bodyPr>
          <a:lstStyle/>
          <a:p>
            <a:pPr marL="12065" marR="5080" algn="ctr">
              <a:lnSpc>
                <a:spcPct val="91600"/>
              </a:lnSpc>
              <a:spcBef>
                <a:spcPts val="225"/>
              </a:spcBef>
            </a:pPr>
            <a:r>
              <a:rPr sz="1300" spc="-10" dirty="0">
                <a:latin typeface="Calibri"/>
                <a:cs typeface="Calibri"/>
              </a:rPr>
              <a:t>Documento </a:t>
            </a:r>
            <a:r>
              <a:rPr sz="1300" spc="-5" dirty="0">
                <a:latin typeface="Calibri"/>
                <a:cs typeface="Calibri"/>
              </a:rPr>
              <a:t>que  acredite que el  </a:t>
            </a:r>
            <a:r>
              <a:rPr sz="1300" spc="-10" dirty="0">
                <a:latin typeface="Calibri"/>
                <a:cs typeface="Calibri"/>
              </a:rPr>
              <a:t>monto contratado  esta dentro </a:t>
            </a:r>
            <a:r>
              <a:rPr sz="1300" spc="-5" dirty="0">
                <a:latin typeface="Calibri"/>
                <a:cs typeface="Calibri"/>
              </a:rPr>
              <a:t>del</a:t>
            </a:r>
            <a:r>
              <a:rPr sz="1300" spc="-55" dirty="0">
                <a:latin typeface="Calibri"/>
                <a:cs typeface="Calibri"/>
              </a:rPr>
              <a:t> </a:t>
            </a:r>
            <a:r>
              <a:rPr sz="1300" spc="-30" dirty="0">
                <a:latin typeface="Calibri"/>
                <a:cs typeface="Calibri"/>
              </a:rPr>
              <a:t>Techo  </a:t>
            </a:r>
            <a:r>
              <a:rPr sz="1300" spc="-5" dirty="0">
                <a:latin typeface="Calibri"/>
                <a:cs typeface="Calibri"/>
              </a:rPr>
              <a:t>de</a:t>
            </a:r>
            <a:r>
              <a:rPr sz="1300" spc="-25" dirty="0">
                <a:latin typeface="Calibri"/>
                <a:cs typeface="Calibri"/>
              </a:rPr>
              <a:t> </a:t>
            </a:r>
            <a:r>
              <a:rPr sz="1300" spc="-5" dirty="0">
                <a:latin typeface="Calibri"/>
                <a:cs typeface="Calibri"/>
              </a:rPr>
              <a:t>Financiamiento</a:t>
            </a:r>
            <a:endParaRPr sz="1300">
              <a:latin typeface="Calibri"/>
              <a:cs typeface="Calibri"/>
            </a:endParaRPr>
          </a:p>
        </p:txBody>
      </p:sp>
      <p:sp>
        <p:nvSpPr>
          <p:cNvPr id="41" name="object 41"/>
          <p:cNvSpPr/>
          <p:nvPr/>
        </p:nvSpPr>
        <p:spPr>
          <a:xfrm>
            <a:off x="3819145" y="4716780"/>
            <a:ext cx="1603247" cy="1031747"/>
          </a:xfrm>
          <a:prstGeom prst="rect">
            <a:avLst/>
          </a:prstGeom>
          <a:blipFill>
            <a:blip r:embed="rId27" cstate="print"/>
            <a:stretch>
              <a:fillRect/>
            </a:stretch>
          </a:blipFill>
        </p:spPr>
        <p:txBody>
          <a:bodyPr wrap="square" lIns="0" tIns="0" rIns="0" bIns="0" rtlCol="0"/>
          <a:lstStyle/>
          <a:p>
            <a:endParaRPr/>
          </a:p>
        </p:txBody>
      </p:sp>
      <p:sp>
        <p:nvSpPr>
          <p:cNvPr id="42" name="object 42"/>
          <p:cNvSpPr/>
          <p:nvPr/>
        </p:nvSpPr>
        <p:spPr>
          <a:xfrm>
            <a:off x="3876295" y="4751071"/>
            <a:ext cx="1489075" cy="917575"/>
          </a:xfrm>
          <a:custGeom>
            <a:avLst/>
            <a:gdLst/>
            <a:ahLst/>
            <a:cxnLst/>
            <a:rect l="l" t="t" r="r" b="b"/>
            <a:pathLst>
              <a:path w="1489075" h="917575">
                <a:moveTo>
                  <a:pt x="0" y="152907"/>
                </a:moveTo>
                <a:lnTo>
                  <a:pt x="7794" y="104574"/>
                </a:lnTo>
                <a:lnTo>
                  <a:pt x="29500" y="62599"/>
                </a:lnTo>
                <a:lnTo>
                  <a:pt x="62599" y="29500"/>
                </a:lnTo>
                <a:lnTo>
                  <a:pt x="104574" y="7794"/>
                </a:lnTo>
                <a:lnTo>
                  <a:pt x="152907" y="0"/>
                </a:lnTo>
                <a:lnTo>
                  <a:pt x="1336040" y="0"/>
                </a:lnTo>
                <a:lnTo>
                  <a:pt x="1384373" y="7794"/>
                </a:lnTo>
                <a:lnTo>
                  <a:pt x="1426348" y="29500"/>
                </a:lnTo>
                <a:lnTo>
                  <a:pt x="1459447" y="62599"/>
                </a:lnTo>
                <a:lnTo>
                  <a:pt x="1481153" y="104574"/>
                </a:lnTo>
                <a:lnTo>
                  <a:pt x="1488947" y="152907"/>
                </a:lnTo>
                <a:lnTo>
                  <a:pt x="1488947" y="764539"/>
                </a:lnTo>
                <a:lnTo>
                  <a:pt x="1481153" y="812868"/>
                </a:lnTo>
                <a:lnTo>
                  <a:pt x="1459447" y="854842"/>
                </a:lnTo>
                <a:lnTo>
                  <a:pt x="1426348" y="887943"/>
                </a:lnTo>
                <a:lnTo>
                  <a:pt x="1384373" y="909652"/>
                </a:lnTo>
                <a:lnTo>
                  <a:pt x="1336040" y="917447"/>
                </a:lnTo>
                <a:lnTo>
                  <a:pt x="152907" y="917447"/>
                </a:lnTo>
                <a:lnTo>
                  <a:pt x="104574" y="909652"/>
                </a:lnTo>
                <a:lnTo>
                  <a:pt x="62599" y="887943"/>
                </a:lnTo>
                <a:lnTo>
                  <a:pt x="29500" y="854842"/>
                </a:lnTo>
                <a:lnTo>
                  <a:pt x="7794" y="812868"/>
                </a:lnTo>
                <a:lnTo>
                  <a:pt x="0" y="764539"/>
                </a:lnTo>
                <a:lnTo>
                  <a:pt x="0" y="152907"/>
                </a:lnTo>
                <a:close/>
              </a:path>
            </a:pathLst>
          </a:custGeom>
          <a:ln w="28956">
            <a:solidFill>
              <a:srgbClr val="585858"/>
            </a:solidFill>
            <a:prstDash val="sysDash"/>
          </a:ln>
        </p:spPr>
        <p:txBody>
          <a:bodyPr wrap="square" lIns="0" tIns="0" rIns="0" bIns="0" rtlCol="0"/>
          <a:lstStyle/>
          <a:p>
            <a:endParaRPr/>
          </a:p>
        </p:txBody>
      </p:sp>
      <p:sp>
        <p:nvSpPr>
          <p:cNvPr id="43" name="object 43"/>
          <p:cNvSpPr/>
          <p:nvPr/>
        </p:nvSpPr>
        <p:spPr>
          <a:xfrm>
            <a:off x="7863841" y="3596640"/>
            <a:ext cx="1751075" cy="1022604"/>
          </a:xfrm>
          <a:prstGeom prst="rect">
            <a:avLst/>
          </a:prstGeom>
          <a:blipFill>
            <a:blip r:embed="rId28" cstate="print"/>
            <a:stretch>
              <a:fillRect/>
            </a:stretch>
          </a:blipFill>
        </p:spPr>
        <p:txBody>
          <a:bodyPr wrap="square" lIns="0" tIns="0" rIns="0" bIns="0" rtlCol="0"/>
          <a:lstStyle/>
          <a:p>
            <a:endParaRPr/>
          </a:p>
        </p:txBody>
      </p:sp>
      <p:sp>
        <p:nvSpPr>
          <p:cNvPr id="44" name="object 44"/>
          <p:cNvSpPr/>
          <p:nvPr/>
        </p:nvSpPr>
        <p:spPr>
          <a:xfrm>
            <a:off x="7920990" y="3630930"/>
            <a:ext cx="1637030" cy="908685"/>
          </a:xfrm>
          <a:custGeom>
            <a:avLst/>
            <a:gdLst/>
            <a:ahLst/>
            <a:cxnLst/>
            <a:rect l="l" t="t" r="r" b="b"/>
            <a:pathLst>
              <a:path w="1637029" h="908685">
                <a:moveTo>
                  <a:pt x="0" y="151384"/>
                </a:moveTo>
                <a:lnTo>
                  <a:pt x="7721" y="103550"/>
                </a:lnTo>
                <a:lnTo>
                  <a:pt x="29220" y="61996"/>
                </a:lnTo>
                <a:lnTo>
                  <a:pt x="61996" y="29220"/>
                </a:lnTo>
                <a:lnTo>
                  <a:pt x="103550" y="7721"/>
                </a:lnTo>
                <a:lnTo>
                  <a:pt x="151384" y="0"/>
                </a:lnTo>
                <a:lnTo>
                  <a:pt x="1485391" y="0"/>
                </a:lnTo>
                <a:lnTo>
                  <a:pt x="1533225" y="7721"/>
                </a:lnTo>
                <a:lnTo>
                  <a:pt x="1574779" y="29220"/>
                </a:lnTo>
                <a:lnTo>
                  <a:pt x="1607555" y="61996"/>
                </a:lnTo>
                <a:lnTo>
                  <a:pt x="1629054" y="103550"/>
                </a:lnTo>
                <a:lnTo>
                  <a:pt x="1636776" y="151384"/>
                </a:lnTo>
                <a:lnTo>
                  <a:pt x="1636776" y="756920"/>
                </a:lnTo>
                <a:lnTo>
                  <a:pt x="1629054" y="804753"/>
                </a:lnTo>
                <a:lnTo>
                  <a:pt x="1607555" y="846307"/>
                </a:lnTo>
                <a:lnTo>
                  <a:pt x="1574779" y="879083"/>
                </a:lnTo>
                <a:lnTo>
                  <a:pt x="1533225" y="900582"/>
                </a:lnTo>
                <a:lnTo>
                  <a:pt x="1485391" y="908304"/>
                </a:lnTo>
                <a:lnTo>
                  <a:pt x="151384" y="908304"/>
                </a:lnTo>
                <a:lnTo>
                  <a:pt x="103550" y="900582"/>
                </a:lnTo>
                <a:lnTo>
                  <a:pt x="61996" y="879083"/>
                </a:lnTo>
                <a:lnTo>
                  <a:pt x="29220" y="846307"/>
                </a:lnTo>
                <a:lnTo>
                  <a:pt x="7721" y="804753"/>
                </a:lnTo>
                <a:lnTo>
                  <a:pt x="0" y="756920"/>
                </a:lnTo>
                <a:lnTo>
                  <a:pt x="0" y="151384"/>
                </a:lnTo>
                <a:close/>
              </a:path>
            </a:pathLst>
          </a:custGeom>
          <a:ln w="28956">
            <a:solidFill>
              <a:srgbClr val="585858"/>
            </a:solidFill>
            <a:prstDash val="sysDash"/>
          </a:ln>
        </p:spPr>
        <p:txBody>
          <a:bodyPr wrap="square" lIns="0" tIns="0" rIns="0" bIns="0" rtlCol="0"/>
          <a:lstStyle/>
          <a:p>
            <a:endParaRPr/>
          </a:p>
        </p:txBody>
      </p:sp>
      <p:sp>
        <p:nvSpPr>
          <p:cNvPr id="45" name="object 45"/>
          <p:cNvSpPr/>
          <p:nvPr/>
        </p:nvSpPr>
        <p:spPr>
          <a:xfrm>
            <a:off x="3779520" y="1391411"/>
            <a:ext cx="1629156" cy="995172"/>
          </a:xfrm>
          <a:prstGeom prst="rect">
            <a:avLst/>
          </a:prstGeom>
          <a:blipFill>
            <a:blip r:embed="rId29" cstate="print"/>
            <a:stretch>
              <a:fillRect/>
            </a:stretch>
          </a:blipFill>
        </p:spPr>
        <p:txBody>
          <a:bodyPr wrap="square" lIns="0" tIns="0" rIns="0" bIns="0" rtlCol="0"/>
          <a:lstStyle/>
          <a:p>
            <a:endParaRPr/>
          </a:p>
        </p:txBody>
      </p:sp>
      <p:sp>
        <p:nvSpPr>
          <p:cNvPr id="46" name="object 46"/>
          <p:cNvSpPr/>
          <p:nvPr/>
        </p:nvSpPr>
        <p:spPr>
          <a:xfrm>
            <a:off x="3836670" y="1425702"/>
            <a:ext cx="1515110" cy="881380"/>
          </a:xfrm>
          <a:custGeom>
            <a:avLst/>
            <a:gdLst/>
            <a:ahLst/>
            <a:cxnLst/>
            <a:rect l="l" t="t" r="r" b="b"/>
            <a:pathLst>
              <a:path w="1515110" h="881380">
                <a:moveTo>
                  <a:pt x="0" y="146812"/>
                </a:moveTo>
                <a:lnTo>
                  <a:pt x="7489" y="100429"/>
                </a:lnTo>
                <a:lnTo>
                  <a:pt x="28342" y="60130"/>
                </a:lnTo>
                <a:lnTo>
                  <a:pt x="60130" y="28342"/>
                </a:lnTo>
                <a:lnTo>
                  <a:pt x="100429" y="7489"/>
                </a:lnTo>
                <a:lnTo>
                  <a:pt x="146812" y="0"/>
                </a:lnTo>
                <a:lnTo>
                  <a:pt x="1368044" y="0"/>
                </a:lnTo>
                <a:lnTo>
                  <a:pt x="1414426" y="7489"/>
                </a:lnTo>
                <a:lnTo>
                  <a:pt x="1454725" y="28342"/>
                </a:lnTo>
                <a:lnTo>
                  <a:pt x="1486513" y="60130"/>
                </a:lnTo>
                <a:lnTo>
                  <a:pt x="1507366" y="100429"/>
                </a:lnTo>
                <a:lnTo>
                  <a:pt x="1514856" y="146812"/>
                </a:lnTo>
                <a:lnTo>
                  <a:pt x="1514856" y="734060"/>
                </a:lnTo>
                <a:lnTo>
                  <a:pt x="1507366" y="780442"/>
                </a:lnTo>
                <a:lnTo>
                  <a:pt x="1486513" y="820741"/>
                </a:lnTo>
                <a:lnTo>
                  <a:pt x="1454725" y="852529"/>
                </a:lnTo>
                <a:lnTo>
                  <a:pt x="1414426" y="873382"/>
                </a:lnTo>
                <a:lnTo>
                  <a:pt x="1368044" y="880872"/>
                </a:lnTo>
                <a:lnTo>
                  <a:pt x="146812" y="880872"/>
                </a:lnTo>
                <a:lnTo>
                  <a:pt x="100429" y="873382"/>
                </a:lnTo>
                <a:lnTo>
                  <a:pt x="60130" y="852529"/>
                </a:lnTo>
                <a:lnTo>
                  <a:pt x="28342" y="820741"/>
                </a:lnTo>
                <a:lnTo>
                  <a:pt x="7489" y="780442"/>
                </a:lnTo>
                <a:lnTo>
                  <a:pt x="0" y="734060"/>
                </a:lnTo>
                <a:lnTo>
                  <a:pt x="0" y="146812"/>
                </a:lnTo>
                <a:close/>
              </a:path>
            </a:pathLst>
          </a:custGeom>
          <a:ln w="28956">
            <a:solidFill>
              <a:srgbClr val="585858"/>
            </a:solidFill>
            <a:prstDash val="sysDash"/>
          </a:ln>
        </p:spPr>
        <p:txBody>
          <a:bodyPr wrap="square" lIns="0" tIns="0" rIns="0" bIns="0" rtlCol="0"/>
          <a:lstStyle/>
          <a:p>
            <a:endParaRPr/>
          </a:p>
        </p:txBody>
      </p:sp>
      <p:sp>
        <p:nvSpPr>
          <p:cNvPr id="47" name="object 47"/>
          <p:cNvSpPr/>
          <p:nvPr/>
        </p:nvSpPr>
        <p:spPr>
          <a:xfrm>
            <a:off x="5826252" y="4700015"/>
            <a:ext cx="1697736" cy="1018032"/>
          </a:xfrm>
          <a:prstGeom prst="rect">
            <a:avLst/>
          </a:prstGeom>
          <a:blipFill>
            <a:blip r:embed="rId30" cstate="print"/>
            <a:stretch>
              <a:fillRect/>
            </a:stretch>
          </a:blipFill>
        </p:spPr>
        <p:txBody>
          <a:bodyPr wrap="square" lIns="0" tIns="0" rIns="0" bIns="0" rtlCol="0"/>
          <a:lstStyle/>
          <a:p>
            <a:endParaRPr/>
          </a:p>
        </p:txBody>
      </p:sp>
      <p:sp>
        <p:nvSpPr>
          <p:cNvPr id="48" name="object 48"/>
          <p:cNvSpPr/>
          <p:nvPr/>
        </p:nvSpPr>
        <p:spPr>
          <a:xfrm>
            <a:off x="5883402" y="4734305"/>
            <a:ext cx="1583690" cy="904240"/>
          </a:xfrm>
          <a:custGeom>
            <a:avLst/>
            <a:gdLst/>
            <a:ahLst/>
            <a:cxnLst/>
            <a:rect l="l" t="t" r="r" b="b"/>
            <a:pathLst>
              <a:path w="1583689" h="904239">
                <a:moveTo>
                  <a:pt x="0" y="150622"/>
                </a:moveTo>
                <a:lnTo>
                  <a:pt x="7678" y="103014"/>
                </a:lnTo>
                <a:lnTo>
                  <a:pt x="29061" y="61667"/>
                </a:lnTo>
                <a:lnTo>
                  <a:pt x="61667" y="29061"/>
                </a:lnTo>
                <a:lnTo>
                  <a:pt x="103014" y="7678"/>
                </a:lnTo>
                <a:lnTo>
                  <a:pt x="150622" y="0"/>
                </a:lnTo>
                <a:lnTo>
                  <a:pt x="1432814" y="0"/>
                </a:lnTo>
                <a:lnTo>
                  <a:pt x="1480421" y="7678"/>
                </a:lnTo>
                <a:lnTo>
                  <a:pt x="1521768" y="29061"/>
                </a:lnTo>
                <a:lnTo>
                  <a:pt x="1554374" y="61667"/>
                </a:lnTo>
                <a:lnTo>
                  <a:pt x="1575757" y="103014"/>
                </a:lnTo>
                <a:lnTo>
                  <a:pt x="1583436" y="150622"/>
                </a:lnTo>
                <a:lnTo>
                  <a:pt x="1583436" y="753110"/>
                </a:lnTo>
                <a:lnTo>
                  <a:pt x="1575757" y="800717"/>
                </a:lnTo>
                <a:lnTo>
                  <a:pt x="1554374" y="842064"/>
                </a:lnTo>
                <a:lnTo>
                  <a:pt x="1521768" y="874670"/>
                </a:lnTo>
                <a:lnTo>
                  <a:pt x="1480421" y="896053"/>
                </a:lnTo>
                <a:lnTo>
                  <a:pt x="1432814" y="903732"/>
                </a:lnTo>
                <a:lnTo>
                  <a:pt x="150622" y="903732"/>
                </a:lnTo>
                <a:lnTo>
                  <a:pt x="103014" y="896053"/>
                </a:lnTo>
                <a:lnTo>
                  <a:pt x="61667" y="874670"/>
                </a:lnTo>
                <a:lnTo>
                  <a:pt x="29061" y="842064"/>
                </a:lnTo>
                <a:lnTo>
                  <a:pt x="7678" y="800717"/>
                </a:lnTo>
                <a:lnTo>
                  <a:pt x="0" y="753110"/>
                </a:lnTo>
                <a:lnTo>
                  <a:pt x="0" y="150622"/>
                </a:lnTo>
                <a:close/>
              </a:path>
            </a:pathLst>
          </a:custGeom>
          <a:ln w="28956">
            <a:solidFill>
              <a:srgbClr val="585858"/>
            </a:solidFill>
            <a:prstDash val="sysDash"/>
          </a:ln>
        </p:spPr>
        <p:txBody>
          <a:bodyPr wrap="square" lIns="0" tIns="0" rIns="0" bIns="0" rtlCol="0"/>
          <a:lstStyle/>
          <a:p>
            <a:endParaRPr/>
          </a:p>
        </p:txBody>
      </p:sp>
      <p:sp>
        <p:nvSpPr>
          <p:cNvPr id="49" name="object 49"/>
          <p:cNvSpPr/>
          <p:nvPr/>
        </p:nvSpPr>
        <p:spPr>
          <a:xfrm>
            <a:off x="3784092" y="2496311"/>
            <a:ext cx="1629156" cy="996696"/>
          </a:xfrm>
          <a:prstGeom prst="rect">
            <a:avLst/>
          </a:prstGeom>
          <a:blipFill>
            <a:blip r:embed="rId31" cstate="print"/>
            <a:stretch>
              <a:fillRect/>
            </a:stretch>
          </a:blipFill>
        </p:spPr>
        <p:txBody>
          <a:bodyPr wrap="square" lIns="0" tIns="0" rIns="0" bIns="0" rtlCol="0"/>
          <a:lstStyle/>
          <a:p>
            <a:endParaRPr/>
          </a:p>
        </p:txBody>
      </p:sp>
      <p:sp>
        <p:nvSpPr>
          <p:cNvPr id="50" name="object 50"/>
          <p:cNvSpPr/>
          <p:nvPr/>
        </p:nvSpPr>
        <p:spPr>
          <a:xfrm>
            <a:off x="3841242" y="2530601"/>
            <a:ext cx="1515110" cy="882650"/>
          </a:xfrm>
          <a:custGeom>
            <a:avLst/>
            <a:gdLst/>
            <a:ahLst/>
            <a:cxnLst/>
            <a:rect l="l" t="t" r="r" b="b"/>
            <a:pathLst>
              <a:path w="1515110" h="882650">
                <a:moveTo>
                  <a:pt x="0" y="147065"/>
                </a:moveTo>
                <a:lnTo>
                  <a:pt x="7491" y="100559"/>
                </a:lnTo>
                <a:lnTo>
                  <a:pt x="28358" y="60185"/>
                </a:lnTo>
                <a:lnTo>
                  <a:pt x="60185" y="28358"/>
                </a:lnTo>
                <a:lnTo>
                  <a:pt x="100559" y="7491"/>
                </a:lnTo>
                <a:lnTo>
                  <a:pt x="147065" y="0"/>
                </a:lnTo>
                <a:lnTo>
                  <a:pt x="1367790" y="0"/>
                </a:lnTo>
                <a:lnTo>
                  <a:pt x="1414296" y="7491"/>
                </a:lnTo>
                <a:lnTo>
                  <a:pt x="1454670" y="28358"/>
                </a:lnTo>
                <a:lnTo>
                  <a:pt x="1486497" y="60185"/>
                </a:lnTo>
                <a:lnTo>
                  <a:pt x="1507364" y="100559"/>
                </a:lnTo>
                <a:lnTo>
                  <a:pt x="1514856" y="147065"/>
                </a:lnTo>
                <a:lnTo>
                  <a:pt x="1514856" y="735330"/>
                </a:lnTo>
                <a:lnTo>
                  <a:pt x="1507364" y="781836"/>
                </a:lnTo>
                <a:lnTo>
                  <a:pt x="1486497" y="822210"/>
                </a:lnTo>
                <a:lnTo>
                  <a:pt x="1454670" y="854037"/>
                </a:lnTo>
                <a:lnTo>
                  <a:pt x="1414296" y="874904"/>
                </a:lnTo>
                <a:lnTo>
                  <a:pt x="1367790" y="882396"/>
                </a:lnTo>
                <a:lnTo>
                  <a:pt x="147065" y="882396"/>
                </a:lnTo>
                <a:lnTo>
                  <a:pt x="100559" y="874904"/>
                </a:lnTo>
                <a:lnTo>
                  <a:pt x="60185" y="854037"/>
                </a:lnTo>
                <a:lnTo>
                  <a:pt x="28358" y="822210"/>
                </a:lnTo>
                <a:lnTo>
                  <a:pt x="7491" y="781836"/>
                </a:lnTo>
                <a:lnTo>
                  <a:pt x="0" y="735330"/>
                </a:lnTo>
                <a:lnTo>
                  <a:pt x="0" y="147065"/>
                </a:lnTo>
                <a:close/>
              </a:path>
            </a:pathLst>
          </a:custGeom>
          <a:ln w="28956">
            <a:solidFill>
              <a:srgbClr val="585858"/>
            </a:solidFill>
            <a:prstDash val="sysDash"/>
          </a:ln>
        </p:spPr>
        <p:txBody>
          <a:bodyPr wrap="square" lIns="0" tIns="0" rIns="0" bIns="0" rtlCol="0"/>
          <a:lstStyle/>
          <a:p>
            <a:endParaRPr/>
          </a:p>
        </p:txBody>
      </p:sp>
      <p:sp>
        <p:nvSpPr>
          <p:cNvPr id="51" name="object 51"/>
          <p:cNvSpPr/>
          <p:nvPr/>
        </p:nvSpPr>
        <p:spPr>
          <a:xfrm>
            <a:off x="5826253" y="2496311"/>
            <a:ext cx="1629155" cy="996696"/>
          </a:xfrm>
          <a:prstGeom prst="rect">
            <a:avLst/>
          </a:prstGeom>
          <a:blipFill>
            <a:blip r:embed="rId31" cstate="print"/>
            <a:stretch>
              <a:fillRect/>
            </a:stretch>
          </a:blipFill>
        </p:spPr>
        <p:txBody>
          <a:bodyPr wrap="square" lIns="0" tIns="0" rIns="0" bIns="0" rtlCol="0"/>
          <a:lstStyle/>
          <a:p>
            <a:endParaRPr/>
          </a:p>
        </p:txBody>
      </p:sp>
      <p:sp>
        <p:nvSpPr>
          <p:cNvPr id="52" name="object 52"/>
          <p:cNvSpPr/>
          <p:nvPr/>
        </p:nvSpPr>
        <p:spPr>
          <a:xfrm>
            <a:off x="5883402" y="2530601"/>
            <a:ext cx="1515110" cy="882650"/>
          </a:xfrm>
          <a:custGeom>
            <a:avLst/>
            <a:gdLst/>
            <a:ahLst/>
            <a:cxnLst/>
            <a:rect l="l" t="t" r="r" b="b"/>
            <a:pathLst>
              <a:path w="1515110" h="882650">
                <a:moveTo>
                  <a:pt x="0" y="147065"/>
                </a:moveTo>
                <a:lnTo>
                  <a:pt x="7491" y="100559"/>
                </a:lnTo>
                <a:lnTo>
                  <a:pt x="28358" y="60185"/>
                </a:lnTo>
                <a:lnTo>
                  <a:pt x="60185" y="28358"/>
                </a:lnTo>
                <a:lnTo>
                  <a:pt x="100559" y="7491"/>
                </a:lnTo>
                <a:lnTo>
                  <a:pt x="147065" y="0"/>
                </a:lnTo>
                <a:lnTo>
                  <a:pt x="1367789" y="0"/>
                </a:lnTo>
                <a:lnTo>
                  <a:pt x="1414296" y="7491"/>
                </a:lnTo>
                <a:lnTo>
                  <a:pt x="1454670" y="28358"/>
                </a:lnTo>
                <a:lnTo>
                  <a:pt x="1486497" y="60185"/>
                </a:lnTo>
                <a:lnTo>
                  <a:pt x="1507364" y="100559"/>
                </a:lnTo>
                <a:lnTo>
                  <a:pt x="1514856" y="147065"/>
                </a:lnTo>
                <a:lnTo>
                  <a:pt x="1514856" y="735330"/>
                </a:lnTo>
                <a:lnTo>
                  <a:pt x="1507364" y="781836"/>
                </a:lnTo>
                <a:lnTo>
                  <a:pt x="1486497" y="822210"/>
                </a:lnTo>
                <a:lnTo>
                  <a:pt x="1454670" y="854037"/>
                </a:lnTo>
                <a:lnTo>
                  <a:pt x="1414296" y="874904"/>
                </a:lnTo>
                <a:lnTo>
                  <a:pt x="1367789" y="882396"/>
                </a:lnTo>
                <a:lnTo>
                  <a:pt x="147065" y="882396"/>
                </a:lnTo>
                <a:lnTo>
                  <a:pt x="100559" y="874904"/>
                </a:lnTo>
                <a:lnTo>
                  <a:pt x="60185" y="854037"/>
                </a:lnTo>
                <a:lnTo>
                  <a:pt x="28358" y="822210"/>
                </a:lnTo>
                <a:lnTo>
                  <a:pt x="7491" y="781836"/>
                </a:lnTo>
                <a:lnTo>
                  <a:pt x="0" y="735330"/>
                </a:lnTo>
                <a:lnTo>
                  <a:pt x="0" y="147065"/>
                </a:lnTo>
                <a:close/>
              </a:path>
            </a:pathLst>
          </a:custGeom>
          <a:ln w="28956">
            <a:solidFill>
              <a:srgbClr val="585858"/>
            </a:solidFill>
            <a:prstDash val="sysDash"/>
          </a:ln>
        </p:spPr>
        <p:txBody>
          <a:bodyPr wrap="square" lIns="0" tIns="0" rIns="0" bIns="0" rtlCol="0"/>
          <a:lstStyle/>
          <a:p>
            <a:endParaRPr/>
          </a:p>
        </p:txBody>
      </p:sp>
      <p:sp>
        <p:nvSpPr>
          <p:cNvPr id="53" name="object 53"/>
          <p:cNvSpPr/>
          <p:nvPr/>
        </p:nvSpPr>
        <p:spPr>
          <a:xfrm>
            <a:off x="5826253" y="3613403"/>
            <a:ext cx="1629155" cy="995172"/>
          </a:xfrm>
          <a:prstGeom prst="rect">
            <a:avLst/>
          </a:prstGeom>
          <a:blipFill>
            <a:blip r:embed="rId29" cstate="print"/>
            <a:stretch>
              <a:fillRect/>
            </a:stretch>
          </a:blipFill>
        </p:spPr>
        <p:txBody>
          <a:bodyPr wrap="square" lIns="0" tIns="0" rIns="0" bIns="0" rtlCol="0"/>
          <a:lstStyle/>
          <a:p>
            <a:endParaRPr/>
          </a:p>
        </p:txBody>
      </p:sp>
      <p:sp>
        <p:nvSpPr>
          <p:cNvPr id="54" name="object 54"/>
          <p:cNvSpPr/>
          <p:nvPr/>
        </p:nvSpPr>
        <p:spPr>
          <a:xfrm>
            <a:off x="5883402" y="3647694"/>
            <a:ext cx="1515110" cy="881380"/>
          </a:xfrm>
          <a:custGeom>
            <a:avLst/>
            <a:gdLst/>
            <a:ahLst/>
            <a:cxnLst/>
            <a:rect l="l" t="t" r="r" b="b"/>
            <a:pathLst>
              <a:path w="1515110" h="881379">
                <a:moveTo>
                  <a:pt x="0" y="146811"/>
                </a:moveTo>
                <a:lnTo>
                  <a:pt x="7489" y="100429"/>
                </a:lnTo>
                <a:lnTo>
                  <a:pt x="28342" y="60130"/>
                </a:lnTo>
                <a:lnTo>
                  <a:pt x="60130" y="28342"/>
                </a:lnTo>
                <a:lnTo>
                  <a:pt x="100429" y="7489"/>
                </a:lnTo>
                <a:lnTo>
                  <a:pt x="146812" y="0"/>
                </a:lnTo>
                <a:lnTo>
                  <a:pt x="1368044" y="0"/>
                </a:lnTo>
                <a:lnTo>
                  <a:pt x="1414426" y="7489"/>
                </a:lnTo>
                <a:lnTo>
                  <a:pt x="1454725" y="28342"/>
                </a:lnTo>
                <a:lnTo>
                  <a:pt x="1486513" y="60130"/>
                </a:lnTo>
                <a:lnTo>
                  <a:pt x="1507366" y="100429"/>
                </a:lnTo>
                <a:lnTo>
                  <a:pt x="1514856" y="146811"/>
                </a:lnTo>
                <a:lnTo>
                  <a:pt x="1514856" y="734059"/>
                </a:lnTo>
                <a:lnTo>
                  <a:pt x="1507366" y="780442"/>
                </a:lnTo>
                <a:lnTo>
                  <a:pt x="1486513" y="820741"/>
                </a:lnTo>
                <a:lnTo>
                  <a:pt x="1454725" y="852529"/>
                </a:lnTo>
                <a:lnTo>
                  <a:pt x="1414426" y="873382"/>
                </a:lnTo>
                <a:lnTo>
                  <a:pt x="1368044" y="880871"/>
                </a:lnTo>
                <a:lnTo>
                  <a:pt x="146812" y="880871"/>
                </a:lnTo>
                <a:lnTo>
                  <a:pt x="100429" y="873382"/>
                </a:lnTo>
                <a:lnTo>
                  <a:pt x="60130" y="852529"/>
                </a:lnTo>
                <a:lnTo>
                  <a:pt x="28342" y="820741"/>
                </a:lnTo>
                <a:lnTo>
                  <a:pt x="7489" y="780442"/>
                </a:lnTo>
                <a:lnTo>
                  <a:pt x="0" y="734059"/>
                </a:lnTo>
                <a:lnTo>
                  <a:pt x="0" y="146811"/>
                </a:lnTo>
                <a:close/>
              </a:path>
            </a:pathLst>
          </a:custGeom>
          <a:ln w="28956">
            <a:solidFill>
              <a:srgbClr val="585858"/>
            </a:solidFill>
            <a:prstDash val="sysDash"/>
          </a:ln>
        </p:spPr>
        <p:txBody>
          <a:bodyPr wrap="square" lIns="0" tIns="0" rIns="0" bIns="0" rtlCol="0"/>
          <a:lstStyle/>
          <a:p>
            <a:endParaRPr/>
          </a:p>
        </p:txBody>
      </p:sp>
      <p:sp>
        <p:nvSpPr>
          <p:cNvPr id="55" name="object 55"/>
          <p:cNvSpPr/>
          <p:nvPr/>
        </p:nvSpPr>
        <p:spPr>
          <a:xfrm>
            <a:off x="2183891" y="2196083"/>
            <a:ext cx="1706880" cy="2682240"/>
          </a:xfrm>
          <a:prstGeom prst="rect">
            <a:avLst/>
          </a:prstGeom>
          <a:blipFill>
            <a:blip r:embed="rId3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321600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24000" y="0"/>
            <a:ext cx="2695956" cy="90220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24000" y="961645"/>
            <a:ext cx="9144000" cy="11125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graphicFrame>
        <p:nvGraphicFramePr>
          <p:cNvPr id="9" name="object 9"/>
          <p:cNvGraphicFramePr>
            <a:graphicFrameLocks noGrp="1"/>
          </p:cNvGraphicFramePr>
          <p:nvPr>
            <p:extLst>
              <p:ext uri="{D42A27DB-BD31-4B8C-83A1-F6EECF244321}">
                <p14:modId xmlns:p14="http://schemas.microsoft.com/office/powerpoint/2010/main" val="3888032767"/>
              </p:ext>
            </p:extLst>
          </p:nvPr>
        </p:nvGraphicFramePr>
        <p:xfrm>
          <a:off x="2819401" y="1961383"/>
          <a:ext cx="6633209" cy="2721930"/>
        </p:xfrm>
        <a:graphic>
          <a:graphicData uri="http://schemas.openxmlformats.org/drawingml/2006/table">
            <a:tbl>
              <a:tblPr firstRow="1" bandRow="1">
                <a:tableStyleId>{2D5ABB26-0587-4C30-8999-92F81FD0307C}</a:tableStyleId>
              </a:tblPr>
              <a:tblGrid>
                <a:gridCol w="4949190">
                  <a:extLst>
                    <a:ext uri="{9D8B030D-6E8A-4147-A177-3AD203B41FA5}">
                      <a16:colId xmlns:a16="http://schemas.microsoft.com/office/drawing/2014/main" xmlns="" val="20000"/>
                    </a:ext>
                  </a:extLst>
                </a:gridCol>
                <a:gridCol w="1684019">
                  <a:extLst>
                    <a:ext uri="{9D8B030D-6E8A-4147-A177-3AD203B41FA5}">
                      <a16:colId xmlns:a16="http://schemas.microsoft.com/office/drawing/2014/main" xmlns="" val="20001"/>
                    </a:ext>
                  </a:extLst>
                </a:gridCol>
              </a:tblGrid>
              <a:tr h="344749">
                <a:tc>
                  <a:txBody>
                    <a:bodyPr/>
                    <a:lstStyle/>
                    <a:p>
                      <a:pPr marL="41910">
                        <a:lnSpc>
                          <a:spcPct val="100000"/>
                        </a:lnSpc>
                        <a:spcBef>
                          <a:spcPts val="365"/>
                        </a:spcBef>
                      </a:pPr>
                      <a:r>
                        <a:rPr sz="1600" b="1" spc="-20" dirty="0">
                          <a:latin typeface="Calibri"/>
                          <a:cs typeface="Calibri"/>
                        </a:rPr>
                        <a:t>Proyecto</a:t>
                      </a:r>
                      <a:endParaRPr sz="1600">
                        <a:latin typeface="Calibri"/>
                        <a:cs typeface="Calibri"/>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8435">
                        <a:lnSpc>
                          <a:spcPct val="100000"/>
                        </a:lnSpc>
                        <a:spcBef>
                          <a:spcPts val="365"/>
                        </a:spcBef>
                      </a:pPr>
                      <a:r>
                        <a:rPr sz="1600" b="1" spc="-45" dirty="0">
                          <a:latin typeface="Calibri"/>
                          <a:cs typeface="Calibri"/>
                        </a:rPr>
                        <a:t>Monto </a:t>
                      </a:r>
                      <a:r>
                        <a:rPr sz="1600" b="1" spc="-5" dirty="0">
                          <a:latin typeface="Calibri"/>
                          <a:cs typeface="Calibri"/>
                        </a:rPr>
                        <a:t>en</a:t>
                      </a:r>
                      <a:r>
                        <a:rPr sz="1600" b="1" spc="-30" dirty="0">
                          <a:latin typeface="Calibri"/>
                          <a:cs typeface="Calibri"/>
                        </a:rPr>
                        <a:t> </a:t>
                      </a:r>
                      <a:r>
                        <a:rPr sz="1600" b="1" spc="-25" dirty="0">
                          <a:latin typeface="Calibri"/>
                          <a:cs typeface="Calibri"/>
                        </a:rPr>
                        <a:t>pesos</a:t>
                      </a:r>
                      <a:endParaRPr sz="1600">
                        <a:latin typeface="Calibri"/>
                        <a:cs typeface="Calibri"/>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0"/>
                  </a:ext>
                </a:extLst>
              </a:tr>
              <a:tr h="344177">
                <a:tc>
                  <a:txBody>
                    <a:bodyPr/>
                    <a:lstStyle/>
                    <a:p>
                      <a:pPr marL="41910">
                        <a:lnSpc>
                          <a:spcPct val="100000"/>
                        </a:lnSpc>
                        <a:spcBef>
                          <a:spcPts val="365"/>
                        </a:spcBef>
                      </a:pPr>
                      <a:r>
                        <a:rPr lang="es-MX" sz="1600" spc="80" dirty="0" smtClean="0">
                          <a:latin typeface="Calibri"/>
                          <a:cs typeface="Calibri"/>
                        </a:rPr>
                        <a:t>Adquisición</a:t>
                      </a:r>
                      <a:r>
                        <a:rPr lang="es-MX" sz="1600" spc="80" baseline="0" dirty="0" smtClean="0">
                          <a:latin typeface="Calibri"/>
                          <a:cs typeface="Calibri"/>
                        </a:rPr>
                        <a:t> de 4 trenes para la línea del Tren Ligero</a:t>
                      </a:r>
                      <a:endParaRPr sz="1600" dirty="0">
                        <a:latin typeface="Calibri"/>
                        <a:cs typeface="Calibri"/>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R="104139" algn="r">
                        <a:lnSpc>
                          <a:spcPct val="100000"/>
                        </a:lnSpc>
                        <a:spcBef>
                          <a:spcPts val="365"/>
                        </a:spcBef>
                      </a:pPr>
                      <a:r>
                        <a:rPr lang="es-MX" sz="1600" spc="-20" dirty="0" smtClean="0">
                          <a:latin typeface="Calibri"/>
                          <a:cs typeface="Calibri"/>
                        </a:rPr>
                        <a:t>140</a:t>
                      </a:r>
                      <a:r>
                        <a:rPr sz="1600" dirty="0" smtClean="0">
                          <a:latin typeface="Calibri"/>
                          <a:cs typeface="Calibri"/>
                        </a:rPr>
                        <a:t>,</a:t>
                      </a:r>
                      <a:r>
                        <a:rPr sz="1600" spc="-20" dirty="0" smtClean="0">
                          <a:latin typeface="Calibri"/>
                          <a:cs typeface="Calibri"/>
                        </a:rPr>
                        <a:t>000</a:t>
                      </a:r>
                      <a:r>
                        <a:rPr sz="1600" dirty="0" smtClean="0">
                          <a:latin typeface="Calibri"/>
                          <a:cs typeface="Calibri"/>
                        </a:rPr>
                        <a:t>,</a:t>
                      </a:r>
                      <a:r>
                        <a:rPr sz="1600" spc="-20" dirty="0" smtClean="0">
                          <a:latin typeface="Calibri"/>
                          <a:cs typeface="Calibri"/>
                        </a:rPr>
                        <a:t>000</a:t>
                      </a:r>
                      <a:r>
                        <a:rPr sz="1600" spc="-10" dirty="0" smtClean="0">
                          <a:latin typeface="Calibri"/>
                          <a:cs typeface="Calibri"/>
                        </a:rPr>
                        <a:t>.</a:t>
                      </a:r>
                      <a:r>
                        <a:rPr sz="1600" spc="-20" dirty="0" smtClean="0">
                          <a:latin typeface="Calibri"/>
                          <a:cs typeface="Calibri"/>
                        </a:rPr>
                        <a:t>0</a:t>
                      </a:r>
                      <a:r>
                        <a:rPr sz="1600" dirty="0" smtClean="0">
                          <a:latin typeface="Calibri"/>
                          <a:cs typeface="Calibri"/>
                        </a:rPr>
                        <a:t>0</a:t>
                      </a:r>
                      <a:endParaRPr sz="1600" dirty="0">
                        <a:latin typeface="Calibri"/>
                        <a:cs typeface="Calibri"/>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1"/>
                  </a:ext>
                </a:extLst>
              </a:tr>
              <a:tr h="586016">
                <a:tc>
                  <a:txBody>
                    <a:bodyPr/>
                    <a:lstStyle/>
                    <a:p>
                      <a:pPr marL="41910" marR="154940">
                        <a:lnSpc>
                          <a:spcPts val="2170"/>
                        </a:lnSpc>
                        <a:spcBef>
                          <a:spcPts val="95"/>
                        </a:spcBef>
                      </a:pPr>
                      <a:r>
                        <a:rPr lang="es-MX" sz="1600" spc="80" dirty="0" smtClean="0">
                          <a:latin typeface="Calibri"/>
                          <a:cs typeface="Calibri"/>
                        </a:rPr>
                        <a:t>Obras centro</a:t>
                      </a:r>
                      <a:r>
                        <a:rPr lang="es-MX" sz="1600" spc="80" baseline="0" dirty="0" smtClean="0">
                          <a:latin typeface="Calibri"/>
                          <a:cs typeface="Calibri"/>
                        </a:rPr>
                        <a:t> de control de seguridad</a:t>
                      </a:r>
                      <a:endParaRPr sz="1600" dirty="0">
                        <a:latin typeface="Calibri"/>
                        <a:cs typeface="Calibri"/>
                      </a:endParaRPr>
                    </a:p>
                  </a:txBody>
                  <a:tcPr marL="0" marR="0" marT="12065" marB="0" anchor="ctr">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R="104139" algn="r">
                        <a:lnSpc>
                          <a:spcPct val="100000"/>
                        </a:lnSpc>
                        <a:spcBef>
                          <a:spcPts val="1315"/>
                        </a:spcBef>
                      </a:pPr>
                      <a:r>
                        <a:rPr lang="es-MX" sz="1600" spc="-20" dirty="0" smtClean="0">
                          <a:latin typeface="Calibri"/>
                          <a:cs typeface="Calibri"/>
                        </a:rPr>
                        <a:t>681</a:t>
                      </a:r>
                      <a:r>
                        <a:rPr sz="1600" dirty="0" smtClean="0">
                          <a:latin typeface="Calibri"/>
                          <a:cs typeface="Calibri"/>
                        </a:rPr>
                        <a:t>,</a:t>
                      </a:r>
                      <a:r>
                        <a:rPr lang="es-MX" sz="1600" spc="-20" dirty="0" smtClean="0">
                          <a:latin typeface="Calibri"/>
                          <a:cs typeface="Calibri"/>
                        </a:rPr>
                        <a:t>5</a:t>
                      </a:r>
                      <a:r>
                        <a:rPr sz="1600" spc="-20" dirty="0" smtClean="0">
                          <a:latin typeface="Calibri"/>
                          <a:cs typeface="Calibri"/>
                        </a:rPr>
                        <a:t>00</a:t>
                      </a:r>
                      <a:r>
                        <a:rPr sz="1600" dirty="0" smtClean="0">
                          <a:latin typeface="Calibri"/>
                          <a:cs typeface="Calibri"/>
                        </a:rPr>
                        <a:t>,</a:t>
                      </a:r>
                      <a:r>
                        <a:rPr sz="1600" spc="-20" dirty="0" smtClean="0">
                          <a:latin typeface="Calibri"/>
                          <a:cs typeface="Calibri"/>
                        </a:rPr>
                        <a:t>000</a:t>
                      </a:r>
                      <a:r>
                        <a:rPr sz="1600" spc="-10" dirty="0" smtClean="0">
                          <a:latin typeface="Calibri"/>
                          <a:cs typeface="Calibri"/>
                        </a:rPr>
                        <a:t>.</a:t>
                      </a:r>
                      <a:r>
                        <a:rPr sz="1600" spc="-20" dirty="0" smtClean="0">
                          <a:latin typeface="Calibri"/>
                          <a:cs typeface="Calibri"/>
                        </a:rPr>
                        <a:t>0</a:t>
                      </a:r>
                      <a:r>
                        <a:rPr sz="1600" dirty="0" smtClean="0">
                          <a:latin typeface="Calibri"/>
                          <a:cs typeface="Calibri"/>
                        </a:rPr>
                        <a:t>0</a:t>
                      </a:r>
                      <a:endParaRPr sz="1600" dirty="0">
                        <a:latin typeface="Calibri"/>
                        <a:cs typeface="Calibri"/>
                      </a:endParaRPr>
                    </a:p>
                  </a:txBody>
                  <a:tcPr marL="0" marR="0" marT="1670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2"/>
                  </a:ext>
                </a:extLst>
              </a:tr>
              <a:tr h="551107">
                <a:tc>
                  <a:txBody>
                    <a:bodyPr/>
                    <a:lstStyle/>
                    <a:p>
                      <a:pPr marL="41910">
                        <a:lnSpc>
                          <a:spcPct val="100000"/>
                        </a:lnSpc>
                        <a:spcBef>
                          <a:spcPts val="95"/>
                        </a:spcBef>
                      </a:pPr>
                      <a:r>
                        <a:rPr lang="es-MX" sz="1600" spc="80" dirty="0" smtClean="0">
                          <a:latin typeface="Calibri"/>
                          <a:cs typeface="Calibri"/>
                        </a:rPr>
                        <a:t>Construcción</a:t>
                      </a:r>
                      <a:r>
                        <a:rPr lang="es-MX" sz="1600" spc="80" baseline="0" dirty="0" smtClean="0">
                          <a:latin typeface="Calibri"/>
                          <a:cs typeface="Calibri"/>
                        </a:rPr>
                        <a:t> Línea 6 </a:t>
                      </a:r>
                      <a:r>
                        <a:rPr lang="es-MX" sz="1600" spc="80" baseline="0" dirty="0" err="1" smtClean="0">
                          <a:latin typeface="Calibri"/>
                          <a:cs typeface="Calibri"/>
                        </a:rPr>
                        <a:t>Metrobús</a:t>
                      </a:r>
                      <a:endParaRPr sz="1600" dirty="0">
                        <a:latin typeface="Calibri"/>
                        <a:cs typeface="Calibri"/>
                      </a:endParaRPr>
                    </a:p>
                  </a:txBody>
                  <a:tcPr marL="0" marR="0" marT="12065" marB="0" anchor="ctr">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R="104139" algn="r">
                        <a:lnSpc>
                          <a:spcPct val="100000"/>
                        </a:lnSpc>
                        <a:spcBef>
                          <a:spcPts val="1180"/>
                        </a:spcBef>
                      </a:pPr>
                      <a:r>
                        <a:rPr sz="1600" spc="-20" dirty="0" smtClean="0">
                          <a:latin typeface="Calibri"/>
                          <a:cs typeface="Calibri"/>
                        </a:rPr>
                        <a:t>1</a:t>
                      </a:r>
                      <a:r>
                        <a:rPr lang="es-MX" sz="1600" spc="-20" dirty="0" smtClean="0">
                          <a:latin typeface="Calibri"/>
                          <a:cs typeface="Calibri"/>
                        </a:rPr>
                        <a:t>97</a:t>
                      </a:r>
                      <a:r>
                        <a:rPr sz="1600" dirty="0" smtClean="0">
                          <a:latin typeface="Calibri"/>
                          <a:cs typeface="Calibri"/>
                        </a:rPr>
                        <a:t>,</a:t>
                      </a:r>
                      <a:r>
                        <a:rPr lang="es-MX" sz="1600" spc="-20" dirty="0" smtClean="0">
                          <a:latin typeface="Calibri"/>
                          <a:cs typeface="Calibri"/>
                        </a:rPr>
                        <a:t>397</a:t>
                      </a:r>
                      <a:r>
                        <a:rPr sz="1600" dirty="0" smtClean="0">
                          <a:latin typeface="Calibri"/>
                          <a:cs typeface="Calibri"/>
                        </a:rPr>
                        <a:t>,</a:t>
                      </a:r>
                      <a:r>
                        <a:rPr lang="es-MX" sz="1600" spc="-20" dirty="0" smtClean="0">
                          <a:latin typeface="Calibri"/>
                          <a:cs typeface="Calibri"/>
                        </a:rPr>
                        <a:t>542</a:t>
                      </a:r>
                      <a:r>
                        <a:rPr sz="1600" spc="-10" dirty="0" smtClean="0">
                          <a:latin typeface="Calibri"/>
                          <a:cs typeface="Calibri"/>
                        </a:rPr>
                        <a:t>.</a:t>
                      </a:r>
                      <a:r>
                        <a:rPr sz="1600" spc="-20" dirty="0" smtClean="0">
                          <a:latin typeface="Calibri"/>
                          <a:cs typeface="Calibri"/>
                        </a:rPr>
                        <a:t>0</a:t>
                      </a:r>
                      <a:r>
                        <a:rPr sz="1600" dirty="0" smtClean="0">
                          <a:latin typeface="Calibri"/>
                          <a:cs typeface="Calibri"/>
                        </a:rPr>
                        <a:t>0</a:t>
                      </a:r>
                      <a:endParaRPr sz="1600" dirty="0">
                        <a:latin typeface="Calibri"/>
                        <a:cs typeface="Calibri"/>
                      </a:endParaRPr>
                    </a:p>
                  </a:txBody>
                  <a:tcPr marL="0" marR="0" marT="1498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3"/>
                  </a:ext>
                </a:extLst>
              </a:tr>
              <a:tr h="551141">
                <a:tc>
                  <a:txBody>
                    <a:bodyPr/>
                    <a:lstStyle/>
                    <a:p>
                      <a:pPr marL="41910">
                        <a:lnSpc>
                          <a:spcPct val="100000"/>
                        </a:lnSpc>
                        <a:spcBef>
                          <a:spcPts val="95"/>
                        </a:spcBef>
                      </a:pPr>
                      <a:r>
                        <a:rPr lang="es-MX" sz="1600" spc="10" dirty="0" smtClean="0">
                          <a:latin typeface="Calibri"/>
                          <a:cs typeface="Calibri"/>
                        </a:rPr>
                        <a:t>Construcción</a:t>
                      </a:r>
                      <a:r>
                        <a:rPr lang="es-MX" sz="1600" spc="10" baseline="0" dirty="0" smtClean="0">
                          <a:latin typeface="Calibri"/>
                          <a:cs typeface="Calibri"/>
                        </a:rPr>
                        <a:t> del Tribunal de Justicia para Adolescentes</a:t>
                      </a:r>
                      <a:endParaRPr sz="1600" dirty="0">
                        <a:latin typeface="Calibri"/>
                        <a:cs typeface="Calibri"/>
                      </a:endParaRPr>
                    </a:p>
                  </a:txBody>
                  <a:tcPr marL="0" marR="0" marT="12065" marB="0" anchor="ctr">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R="104139" algn="r">
                        <a:lnSpc>
                          <a:spcPct val="100000"/>
                        </a:lnSpc>
                        <a:spcBef>
                          <a:spcPts val="1180"/>
                        </a:spcBef>
                      </a:pPr>
                      <a:r>
                        <a:rPr lang="es-MX" sz="1600" spc="-20" dirty="0" smtClean="0">
                          <a:latin typeface="Calibri"/>
                          <a:cs typeface="Calibri"/>
                        </a:rPr>
                        <a:t>145</a:t>
                      </a:r>
                      <a:r>
                        <a:rPr sz="1600" dirty="0" smtClean="0">
                          <a:latin typeface="Calibri"/>
                          <a:cs typeface="Calibri"/>
                        </a:rPr>
                        <a:t>,</a:t>
                      </a:r>
                      <a:r>
                        <a:rPr lang="es-MX" sz="1600" spc="-20" dirty="0" smtClean="0">
                          <a:latin typeface="Calibri"/>
                          <a:cs typeface="Calibri"/>
                        </a:rPr>
                        <a:t>385</a:t>
                      </a:r>
                      <a:r>
                        <a:rPr sz="1600" dirty="0" smtClean="0">
                          <a:latin typeface="Calibri"/>
                          <a:cs typeface="Calibri"/>
                        </a:rPr>
                        <a:t>,</a:t>
                      </a:r>
                      <a:r>
                        <a:rPr sz="1600" spc="-20" dirty="0" smtClean="0">
                          <a:latin typeface="Calibri"/>
                          <a:cs typeface="Calibri"/>
                        </a:rPr>
                        <a:t>0</a:t>
                      </a:r>
                      <a:r>
                        <a:rPr lang="es-MX" sz="1600" spc="-20" dirty="0" smtClean="0">
                          <a:latin typeface="Calibri"/>
                          <a:cs typeface="Calibri"/>
                        </a:rPr>
                        <a:t>34</a:t>
                      </a:r>
                      <a:r>
                        <a:rPr sz="1600" spc="-10" dirty="0" smtClean="0">
                          <a:latin typeface="Calibri"/>
                          <a:cs typeface="Calibri"/>
                        </a:rPr>
                        <a:t>.</a:t>
                      </a:r>
                      <a:r>
                        <a:rPr sz="1600" spc="-20" dirty="0" smtClean="0">
                          <a:latin typeface="Calibri"/>
                          <a:cs typeface="Calibri"/>
                        </a:rPr>
                        <a:t>0</a:t>
                      </a:r>
                      <a:r>
                        <a:rPr sz="1600" dirty="0" smtClean="0">
                          <a:latin typeface="Calibri"/>
                          <a:cs typeface="Calibri"/>
                        </a:rPr>
                        <a:t>0</a:t>
                      </a:r>
                      <a:endParaRPr sz="1600" dirty="0">
                        <a:latin typeface="Calibri"/>
                        <a:cs typeface="Calibri"/>
                      </a:endParaRPr>
                    </a:p>
                  </a:txBody>
                  <a:tcPr marL="0" marR="0" marT="1498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4"/>
                  </a:ext>
                </a:extLst>
              </a:tr>
              <a:tr h="344740">
                <a:tc>
                  <a:txBody>
                    <a:bodyPr/>
                    <a:lstStyle/>
                    <a:p>
                      <a:pPr>
                        <a:lnSpc>
                          <a:spcPct val="100000"/>
                        </a:lnSpc>
                      </a:pPr>
                      <a:endParaRPr sz="1600" dirty="0">
                        <a:latin typeface="Times New Roman"/>
                        <a:cs typeface="Times New Roman"/>
                      </a:endParaRPr>
                    </a:p>
                  </a:txBody>
                  <a:tcPr marL="0" marR="0" marT="0" marB="0">
                    <a:lnL w="19050">
                      <a:solidFill>
                        <a:srgbClr val="D3D3D3"/>
                      </a:solidFill>
                      <a:prstDash val="soli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D3D3D3"/>
                      </a:solidFill>
                      <a:prstDash val="solid"/>
                    </a:lnB>
                  </a:tcPr>
                </a:tc>
                <a:tc>
                  <a:txBody>
                    <a:bodyPr/>
                    <a:lstStyle/>
                    <a:p>
                      <a:pPr marR="106045" algn="r">
                        <a:lnSpc>
                          <a:spcPct val="100000"/>
                        </a:lnSpc>
                        <a:spcBef>
                          <a:spcPts val="365"/>
                        </a:spcBef>
                      </a:pPr>
                      <a:r>
                        <a:rPr lang="es-MX" sz="1600" b="1" spc="-20" dirty="0" smtClean="0">
                          <a:latin typeface="Calibri"/>
                          <a:cs typeface="Calibri"/>
                        </a:rPr>
                        <a:t>1</a:t>
                      </a:r>
                      <a:r>
                        <a:rPr sz="1600" b="1" spc="-20" dirty="0" smtClean="0">
                          <a:latin typeface="Calibri"/>
                          <a:cs typeface="Calibri"/>
                        </a:rPr>
                        <a:t>,</a:t>
                      </a:r>
                      <a:r>
                        <a:rPr lang="es-MX" sz="1600" b="1" spc="-20" dirty="0" smtClean="0">
                          <a:latin typeface="Calibri"/>
                          <a:cs typeface="Calibri"/>
                        </a:rPr>
                        <a:t>164</a:t>
                      </a:r>
                      <a:r>
                        <a:rPr sz="1600" b="1" spc="-20" dirty="0" smtClean="0">
                          <a:latin typeface="Calibri"/>
                          <a:cs typeface="Calibri"/>
                        </a:rPr>
                        <a:t>,</a:t>
                      </a:r>
                      <a:r>
                        <a:rPr lang="es-MX" sz="1600" b="1" spc="-20" dirty="0" smtClean="0">
                          <a:latin typeface="Calibri"/>
                          <a:cs typeface="Calibri"/>
                        </a:rPr>
                        <a:t>282</a:t>
                      </a:r>
                      <a:r>
                        <a:rPr sz="1600" b="1" spc="-20" dirty="0" smtClean="0">
                          <a:latin typeface="Calibri"/>
                          <a:cs typeface="Calibri"/>
                        </a:rPr>
                        <a:t>,</a:t>
                      </a:r>
                      <a:r>
                        <a:rPr lang="es-MX" sz="1600" b="1" spc="-20" dirty="0" smtClean="0">
                          <a:latin typeface="Calibri"/>
                          <a:cs typeface="Calibri"/>
                        </a:rPr>
                        <a:t>576</a:t>
                      </a:r>
                      <a:r>
                        <a:rPr sz="1600" b="1" spc="-30" dirty="0" smtClean="0">
                          <a:latin typeface="Calibri"/>
                          <a:cs typeface="Calibri"/>
                        </a:rPr>
                        <a:t>.</a:t>
                      </a:r>
                      <a:r>
                        <a:rPr sz="1600" b="1" spc="-20" dirty="0" smtClean="0">
                          <a:latin typeface="Calibri"/>
                          <a:cs typeface="Calibri"/>
                        </a:rPr>
                        <a:t>00</a:t>
                      </a:r>
                      <a:endParaRPr sz="1600" dirty="0">
                        <a:latin typeface="Calibri"/>
                        <a:cs typeface="Calibri"/>
                      </a:endParaRPr>
                    </a:p>
                  </a:txBody>
                  <a:tcPr marL="0" marR="0" marT="46355" marB="0">
                    <a:lnL w="19050" cap="flat" cmpd="sng" algn="ctr">
                      <a:solidFill>
                        <a:srgbClr val="000000"/>
                      </a:solidFill>
                      <a:prstDash val="solid"/>
                      <a:round/>
                      <a:headEnd type="none" w="med" len="med"/>
                      <a:tailEnd type="none" w="med" len="me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solidFill>
                      <a:srgbClr val="FFFFFF"/>
                    </a:solidFill>
                  </a:tcPr>
                </a:tc>
                <a:extLst>
                  <a:ext uri="{0D108BD9-81ED-4DB2-BD59-A6C34878D82A}">
                    <a16:rowId xmlns:a16="http://schemas.microsoft.com/office/drawing/2014/main" xmlns="" val="10007"/>
                  </a:ext>
                </a:extLst>
              </a:tr>
            </a:tbl>
          </a:graphicData>
        </a:graphic>
      </p:graphicFrame>
      <p:sp>
        <p:nvSpPr>
          <p:cNvPr id="10" name="object 10"/>
          <p:cNvSpPr/>
          <p:nvPr/>
        </p:nvSpPr>
        <p:spPr>
          <a:xfrm>
            <a:off x="2840990" y="1391411"/>
            <a:ext cx="850303" cy="23317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629280" y="1391411"/>
            <a:ext cx="340613" cy="23317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900552" y="1391411"/>
            <a:ext cx="1299337" cy="233172"/>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5141341" y="1391411"/>
            <a:ext cx="694943" cy="233172"/>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5761609" y="1391411"/>
            <a:ext cx="308610" cy="233172"/>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6013070" y="1391411"/>
            <a:ext cx="1012545" cy="2331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6974713" y="1391411"/>
            <a:ext cx="429158" cy="233172"/>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7340853" y="1391411"/>
            <a:ext cx="627278" cy="233172"/>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7863585" y="1391411"/>
            <a:ext cx="103632" cy="233172"/>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7482586" y="1687068"/>
            <a:ext cx="88391" cy="225551"/>
          </a:xfrm>
          <a:prstGeom prst="rect">
            <a:avLst/>
          </a:prstGeom>
          <a:blipFill>
            <a:blip r:embed="rId14" cstate="print"/>
            <a:stretch>
              <a:fillRect/>
            </a:stretch>
          </a:blipFill>
        </p:spPr>
        <p:txBody>
          <a:bodyPr wrap="square" lIns="0" tIns="0" rIns="0" bIns="0" rtlCol="0"/>
          <a:lstStyle/>
          <a:p>
            <a:endParaRPr/>
          </a:p>
        </p:txBody>
      </p:sp>
      <p:sp>
        <p:nvSpPr>
          <p:cNvPr id="27" name="object 27"/>
          <p:cNvSpPr/>
          <p:nvPr/>
        </p:nvSpPr>
        <p:spPr>
          <a:xfrm>
            <a:off x="1947672" y="230125"/>
            <a:ext cx="7019544" cy="1135379"/>
          </a:xfrm>
          <a:prstGeom prst="rect">
            <a:avLst/>
          </a:prstGeom>
          <a:blipFill>
            <a:blip r:embed="rId15" cstate="print"/>
            <a:stretch>
              <a:fillRect/>
            </a:stretch>
          </a:blipFill>
        </p:spPr>
        <p:txBody>
          <a:bodyPr wrap="square" lIns="0" tIns="0" rIns="0" bIns="0" rtlCol="0"/>
          <a:lstStyle/>
          <a:p>
            <a:endParaRPr/>
          </a:p>
        </p:txBody>
      </p:sp>
      <p:sp>
        <p:nvSpPr>
          <p:cNvPr id="28" name="object 28"/>
          <p:cNvSpPr txBox="1">
            <a:spLocks noGrp="1"/>
          </p:cNvSpPr>
          <p:nvPr>
            <p:ph type="title" idx="4294967295"/>
          </p:nvPr>
        </p:nvSpPr>
        <p:spPr>
          <a:xfrm>
            <a:off x="4340225" y="276225"/>
            <a:ext cx="7851775" cy="565150"/>
          </a:xfrm>
          <a:prstGeom prst="rect">
            <a:avLst/>
          </a:prstGeom>
        </p:spPr>
        <p:txBody>
          <a:bodyPr vert="horz" wrap="square" lIns="0" tIns="12065" rIns="0" bIns="0" rtlCol="0" anchor="ctr">
            <a:spAutoFit/>
          </a:bodyPr>
          <a:lstStyle/>
          <a:p>
            <a:pPr marL="12700">
              <a:lnSpc>
                <a:spcPct val="100000"/>
              </a:lnSpc>
              <a:spcBef>
                <a:spcPts val="95"/>
              </a:spcBef>
            </a:pPr>
            <a:r>
              <a:rPr sz="3600" b="1" spc="-5" dirty="0"/>
              <a:t>Ejemplo de Especificación del </a:t>
            </a:r>
            <a:r>
              <a:rPr sz="3600" b="1" spc="-10" dirty="0"/>
              <a:t>Destino</a:t>
            </a:r>
            <a:r>
              <a:rPr sz="3600" b="1" spc="30" dirty="0"/>
              <a:t> </a:t>
            </a:r>
            <a:r>
              <a:rPr sz="3600" b="1" spc="-5" dirty="0"/>
              <a:t>IPP</a:t>
            </a:r>
          </a:p>
        </p:txBody>
      </p:sp>
      <p:sp>
        <p:nvSpPr>
          <p:cNvPr id="3" name="CuadroTexto 2"/>
          <p:cNvSpPr txBox="1"/>
          <p:nvPr/>
        </p:nvSpPr>
        <p:spPr>
          <a:xfrm>
            <a:off x="2725593" y="1590268"/>
            <a:ext cx="7287905" cy="338554"/>
          </a:xfrm>
          <a:prstGeom prst="rect">
            <a:avLst/>
          </a:prstGeom>
          <a:noFill/>
        </p:spPr>
        <p:txBody>
          <a:bodyPr wrap="square" rtlCol="0">
            <a:spAutoFit/>
          </a:bodyPr>
          <a:lstStyle/>
          <a:p>
            <a:r>
              <a:rPr lang="es-MX" sz="1600" dirty="0" smtClean="0"/>
              <a:t>El monto contratado se destinará a las siguientes </a:t>
            </a:r>
            <a:r>
              <a:rPr lang="es-MX" sz="1600" dirty="0"/>
              <a:t>obras</a:t>
            </a:r>
            <a:r>
              <a:rPr lang="es-MX" sz="1600" dirty="0" smtClean="0"/>
              <a:t> elegibles</a:t>
            </a:r>
            <a:endParaRPr lang="es-MX" sz="1600" dirty="0"/>
          </a:p>
        </p:txBody>
      </p:sp>
    </p:spTree>
    <p:extLst>
      <p:ext uri="{BB962C8B-B14F-4D97-AF65-F5344CB8AC3E}">
        <p14:creationId xmlns:p14="http://schemas.microsoft.com/office/powerpoint/2010/main" val="230416965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24000" y="0"/>
            <a:ext cx="2695956" cy="90220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24000" y="961645"/>
            <a:ext cx="9144000" cy="11125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graphicFrame>
        <p:nvGraphicFramePr>
          <p:cNvPr id="9" name="object 9"/>
          <p:cNvGraphicFramePr>
            <a:graphicFrameLocks noGrp="1"/>
          </p:cNvGraphicFramePr>
          <p:nvPr/>
        </p:nvGraphicFramePr>
        <p:xfrm>
          <a:off x="2819401" y="1961383"/>
          <a:ext cx="6633209" cy="3893391"/>
        </p:xfrm>
        <a:graphic>
          <a:graphicData uri="http://schemas.openxmlformats.org/drawingml/2006/table">
            <a:tbl>
              <a:tblPr firstRow="1" bandRow="1">
                <a:tableStyleId>{2D5ABB26-0587-4C30-8999-92F81FD0307C}</a:tableStyleId>
              </a:tblPr>
              <a:tblGrid>
                <a:gridCol w="4949190">
                  <a:extLst>
                    <a:ext uri="{9D8B030D-6E8A-4147-A177-3AD203B41FA5}">
                      <a16:colId xmlns:a16="http://schemas.microsoft.com/office/drawing/2014/main" xmlns="" val="20000"/>
                    </a:ext>
                  </a:extLst>
                </a:gridCol>
                <a:gridCol w="1684019">
                  <a:extLst>
                    <a:ext uri="{9D8B030D-6E8A-4147-A177-3AD203B41FA5}">
                      <a16:colId xmlns:a16="http://schemas.microsoft.com/office/drawing/2014/main" xmlns="" val="20001"/>
                    </a:ext>
                  </a:extLst>
                </a:gridCol>
              </a:tblGrid>
              <a:tr h="344749">
                <a:tc>
                  <a:txBody>
                    <a:bodyPr/>
                    <a:lstStyle/>
                    <a:p>
                      <a:pPr marL="41910">
                        <a:lnSpc>
                          <a:spcPct val="100000"/>
                        </a:lnSpc>
                        <a:spcBef>
                          <a:spcPts val="365"/>
                        </a:spcBef>
                      </a:pPr>
                      <a:r>
                        <a:rPr sz="1600" b="1" spc="-20" dirty="0">
                          <a:latin typeface="Calibri"/>
                          <a:cs typeface="Calibri"/>
                        </a:rPr>
                        <a:t>Proyecto</a:t>
                      </a:r>
                      <a:endParaRPr sz="1600">
                        <a:latin typeface="Calibri"/>
                        <a:cs typeface="Calibri"/>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8435">
                        <a:lnSpc>
                          <a:spcPct val="100000"/>
                        </a:lnSpc>
                        <a:spcBef>
                          <a:spcPts val="365"/>
                        </a:spcBef>
                      </a:pPr>
                      <a:r>
                        <a:rPr sz="1600" b="1" spc="-45" dirty="0">
                          <a:latin typeface="Calibri"/>
                          <a:cs typeface="Calibri"/>
                        </a:rPr>
                        <a:t>Monto </a:t>
                      </a:r>
                      <a:r>
                        <a:rPr sz="1600" b="1" spc="-5" dirty="0">
                          <a:latin typeface="Calibri"/>
                          <a:cs typeface="Calibri"/>
                        </a:rPr>
                        <a:t>en</a:t>
                      </a:r>
                      <a:r>
                        <a:rPr sz="1600" b="1" spc="-30" dirty="0">
                          <a:latin typeface="Calibri"/>
                          <a:cs typeface="Calibri"/>
                        </a:rPr>
                        <a:t> </a:t>
                      </a:r>
                      <a:r>
                        <a:rPr sz="1600" b="1" spc="-25" dirty="0">
                          <a:latin typeface="Calibri"/>
                          <a:cs typeface="Calibri"/>
                        </a:rPr>
                        <a:t>pesos</a:t>
                      </a:r>
                      <a:endParaRPr sz="1600">
                        <a:latin typeface="Calibri"/>
                        <a:cs typeface="Calibri"/>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0"/>
                  </a:ext>
                </a:extLst>
              </a:tr>
              <a:tr h="344177">
                <a:tc>
                  <a:txBody>
                    <a:bodyPr/>
                    <a:lstStyle/>
                    <a:p>
                      <a:pPr marL="41910">
                        <a:lnSpc>
                          <a:spcPct val="100000"/>
                        </a:lnSpc>
                        <a:spcBef>
                          <a:spcPts val="365"/>
                        </a:spcBef>
                      </a:pPr>
                      <a:r>
                        <a:rPr sz="1600" spc="80" dirty="0">
                          <a:latin typeface="Calibri"/>
                          <a:cs typeface="Calibri"/>
                        </a:rPr>
                        <a:t>Fortalecimiento </a:t>
                      </a:r>
                      <a:r>
                        <a:rPr sz="1600" spc="50" dirty="0">
                          <a:latin typeface="Calibri"/>
                          <a:cs typeface="Calibri"/>
                        </a:rPr>
                        <a:t>de </a:t>
                      </a:r>
                      <a:r>
                        <a:rPr sz="1600" spc="80" dirty="0">
                          <a:latin typeface="Calibri"/>
                          <a:cs typeface="Calibri"/>
                        </a:rPr>
                        <a:t>la </a:t>
                      </a:r>
                      <a:r>
                        <a:rPr sz="1600" spc="55" dirty="0">
                          <a:latin typeface="Calibri"/>
                          <a:cs typeface="Calibri"/>
                        </a:rPr>
                        <a:t>infraestructura </a:t>
                      </a:r>
                      <a:r>
                        <a:rPr sz="1600" spc="70" dirty="0">
                          <a:latin typeface="Calibri"/>
                          <a:cs typeface="Calibri"/>
                        </a:rPr>
                        <a:t>en</a:t>
                      </a:r>
                      <a:r>
                        <a:rPr sz="1600" spc="135" dirty="0">
                          <a:latin typeface="Calibri"/>
                          <a:cs typeface="Calibri"/>
                        </a:rPr>
                        <a:t> </a:t>
                      </a:r>
                      <a:r>
                        <a:rPr sz="1600" spc="120" dirty="0">
                          <a:latin typeface="Calibri"/>
                          <a:cs typeface="Calibri"/>
                        </a:rPr>
                        <a:t>salud</a:t>
                      </a:r>
                      <a:endParaRPr sz="1600">
                        <a:latin typeface="Calibri"/>
                        <a:cs typeface="Calibri"/>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R="104139" algn="r">
                        <a:lnSpc>
                          <a:spcPct val="100000"/>
                        </a:lnSpc>
                        <a:spcBef>
                          <a:spcPts val="365"/>
                        </a:spcBef>
                      </a:pPr>
                      <a:r>
                        <a:rPr sz="1600" spc="-20" dirty="0">
                          <a:latin typeface="Calibri"/>
                          <a:cs typeface="Calibri"/>
                        </a:rPr>
                        <a:t>860</a:t>
                      </a:r>
                      <a:r>
                        <a:rPr sz="1600" dirty="0">
                          <a:latin typeface="Calibri"/>
                          <a:cs typeface="Calibri"/>
                        </a:rPr>
                        <a:t>,</a:t>
                      </a:r>
                      <a:r>
                        <a:rPr sz="1600" spc="-20" dirty="0">
                          <a:latin typeface="Calibri"/>
                          <a:cs typeface="Calibri"/>
                        </a:rPr>
                        <a:t>000</a:t>
                      </a:r>
                      <a:r>
                        <a:rPr sz="1600" dirty="0">
                          <a:latin typeface="Calibri"/>
                          <a:cs typeface="Calibri"/>
                        </a:rPr>
                        <a:t>,</a:t>
                      </a:r>
                      <a:r>
                        <a:rPr sz="1600" spc="-20" dirty="0">
                          <a:latin typeface="Calibri"/>
                          <a:cs typeface="Calibri"/>
                        </a:rPr>
                        <a:t>000</a:t>
                      </a:r>
                      <a:r>
                        <a:rPr sz="1600" spc="-10" dirty="0">
                          <a:latin typeface="Calibri"/>
                          <a:cs typeface="Calibri"/>
                        </a:rPr>
                        <a:t>.</a:t>
                      </a:r>
                      <a:r>
                        <a:rPr sz="1600" spc="-20" dirty="0">
                          <a:latin typeface="Calibri"/>
                          <a:cs typeface="Calibri"/>
                        </a:rPr>
                        <a:t>0</a:t>
                      </a:r>
                      <a:r>
                        <a:rPr sz="1600" dirty="0">
                          <a:latin typeface="Calibri"/>
                          <a:cs typeface="Calibri"/>
                        </a:rPr>
                        <a:t>0</a:t>
                      </a:r>
                      <a:endParaRPr sz="1600">
                        <a:latin typeface="Calibri"/>
                        <a:cs typeface="Calibri"/>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1"/>
                  </a:ext>
                </a:extLst>
              </a:tr>
              <a:tr h="586016">
                <a:tc>
                  <a:txBody>
                    <a:bodyPr/>
                    <a:lstStyle/>
                    <a:p>
                      <a:pPr marL="41910" marR="154940">
                        <a:lnSpc>
                          <a:spcPts val="2170"/>
                        </a:lnSpc>
                        <a:spcBef>
                          <a:spcPts val="95"/>
                        </a:spcBef>
                      </a:pPr>
                      <a:r>
                        <a:rPr sz="1600" spc="80" dirty="0">
                          <a:latin typeface="Calibri"/>
                          <a:cs typeface="Calibri"/>
                        </a:rPr>
                        <a:t>Sistema </a:t>
                      </a:r>
                      <a:r>
                        <a:rPr sz="1600" spc="50" dirty="0">
                          <a:latin typeface="Calibri"/>
                          <a:cs typeface="Calibri"/>
                        </a:rPr>
                        <a:t>de </a:t>
                      </a:r>
                      <a:r>
                        <a:rPr sz="1600" spc="90" dirty="0">
                          <a:latin typeface="Calibri"/>
                          <a:cs typeface="Calibri"/>
                        </a:rPr>
                        <a:t>movilidad </a:t>
                      </a:r>
                      <a:r>
                        <a:rPr sz="1600" spc="70" dirty="0">
                          <a:latin typeface="Calibri"/>
                          <a:cs typeface="Calibri"/>
                        </a:rPr>
                        <a:t>interurbano </a:t>
                      </a:r>
                      <a:r>
                        <a:rPr sz="1600" spc="5" dirty="0">
                          <a:latin typeface="Calibri"/>
                          <a:cs typeface="Calibri"/>
                        </a:rPr>
                        <a:t>y </a:t>
                      </a:r>
                      <a:r>
                        <a:rPr sz="1600" spc="80" dirty="0">
                          <a:latin typeface="Calibri"/>
                          <a:cs typeface="Calibri"/>
                        </a:rPr>
                        <a:t>metropolitano  </a:t>
                      </a:r>
                      <a:r>
                        <a:rPr sz="1600" spc="55" dirty="0">
                          <a:latin typeface="Calibri"/>
                          <a:cs typeface="Calibri"/>
                        </a:rPr>
                        <a:t>(infraestructura </a:t>
                      </a:r>
                      <a:r>
                        <a:rPr sz="1600" spc="70" dirty="0">
                          <a:latin typeface="Calibri"/>
                          <a:cs typeface="Calibri"/>
                        </a:rPr>
                        <a:t>en</a:t>
                      </a:r>
                      <a:r>
                        <a:rPr sz="1600" spc="-150" dirty="0">
                          <a:latin typeface="Calibri"/>
                          <a:cs typeface="Calibri"/>
                        </a:rPr>
                        <a:t> </a:t>
                      </a:r>
                      <a:r>
                        <a:rPr sz="1600" spc="114" dirty="0">
                          <a:latin typeface="Calibri"/>
                          <a:cs typeface="Calibri"/>
                        </a:rPr>
                        <a:t>vialidades)</a:t>
                      </a:r>
                      <a:endParaRPr sz="1600" dirty="0">
                        <a:latin typeface="Calibri"/>
                        <a:cs typeface="Calibri"/>
                      </a:endParaRPr>
                    </a:p>
                  </a:txBody>
                  <a:tcPr marL="0" marR="0" marT="120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R="104139" algn="r">
                        <a:lnSpc>
                          <a:spcPct val="100000"/>
                        </a:lnSpc>
                        <a:spcBef>
                          <a:spcPts val="1315"/>
                        </a:spcBef>
                      </a:pPr>
                      <a:r>
                        <a:rPr sz="1600" spc="-20" dirty="0">
                          <a:latin typeface="Calibri"/>
                          <a:cs typeface="Calibri"/>
                        </a:rPr>
                        <a:t>130</a:t>
                      </a:r>
                      <a:r>
                        <a:rPr sz="1600" dirty="0">
                          <a:latin typeface="Calibri"/>
                          <a:cs typeface="Calibri"/>
                        </a:rPr>
                        <a:t>,</a:t>
                      </a:r>
                      <a:r>
                        <a:rPr sz="1600" spc="-20" dirty="0">
                          <a:latin typeface="Calibri"/>
                          <a:cs typeface="Calibri"/>
                        </a:rPr>
                        <a:t>000</a:t>
                      </a:r>
                      <a:r>
                        <a:rPr sz="1600" dirty="0">
                          <a:latin typeface="Calibri"/>
                          <a:cs typeface="Calibri"/>
                        </a:rPr>
                        <a:t>,</a:t>
                      </a:r>
                      <a:r>
                        <a:rPr sz="1600" spc="-20" dirty="0">
                          <a:latin typeface="Calibri"/>
                          <a:cs typeface="Calibri"/>
                        </a:rPr>
                        <a:t>000</a:t>
                      </a:r>
                      <a:r>
                        <a:rPr sz="1600" spc="-10" dirty="0">
                          <a:latin typeface="Calibri"/>
                          <a:cs typeface="Calibri"/>
                        </a:rPr>
                        <a:t>.</a:t>
                      </a:r>
                      <a:r>
                        <a:rPr sz="1600" spc="-20" dirty="0">
                          <a:latin typeface="Calibri"/>
                          <a:cs typeface="Calibri"/>
                        </a:rPr>
                        <a:t>0</a:t>
                      </a:r>
                      <a:r>
                        <a:rPr sz="1600" dirty="0">
                          <a:latin typeface="Calibri"/>
                          <a:cs typeface="Calibri"/>
                        </a:rPr>
                        <a:t>0</a:t>
                      </a:r>
                      <a:endParaRPr sz="1600">
                        <a:latin typeface="Calibri"/>
                        <a:cs typeface="Calibri"/>
                      </a:endParaRPr>
                    </a:p>
                  </a:txBody>
                  <a:tcPr marL="0" marR="0" marT="1670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2"/>
                  </a:ext>
                </a:extLst>
              </a:tr>
              <a:tr h="551107">
                <a:tc>
                  <a:txBody>
                    <a:bodyPr/>
                    <a:lstStyle/>
                    <a:p>
                      <a:pPr marL="41910">
                        <a:lnSpc>
                          <a:spcPct val="100000"/>
                        </a:lnSpc>
                        <a:spcBef>
                          <a:spcPts val="95"/>
                        </a:spcBef>
                      </a:pPr>
                      <a:r>
                        <a:rPr sz="1600" spc="80" dirty="0">
                          <a:latin typeface="Calibri"/>
                          <a:cs typeface="Calibri"/>
                        </a:rPr>
                        <a:t>Fortalecimiento del </a:t>
                      </a:r>
                      <a:r>
                        <a:rPr sz="1600" dirty="0">
                          <a:latin typeface="Calibri"/>
                          <a:cs typeface="Calibri"/>
                        </a:rPr>
                        <a:t>s i </a:t>
                      </a:r>
                      <a:r>
                        <a:rPr sz="1600" spc="70" dirty="0">
                          <a:latin typeface="Calibri"/>
                          <a:cs typeface="Calibri"/>
                        </a:rPr>
                        <a:t>stema </a:t>
                      </a:r>
                      <a:r>
                        <a:rPr sz="1600" spc="50" dirty="0">
                          <a:latin typeface="Calibri"/>
                          <a:cs typeface="Calibri"/>
                        </a:rPr>
                        <a:t>de </a:t>
                      </a:r>
                      <a:r>
                        <a:rPr sz="1600" spc="95" dirty="0">
                          <a:latin typeface="Calibri"/>
                          <a:cs typeface="Calibri"/>
                        </a:rPr>
                        <a:t>seguridad</a:t>
                      </a:r>
                      <a:r>
                        <a:rPr sz="1600" spc="120" dirty="0">
                          <a:latin typeface="Calibri"/>
                          <a:cs typeface="Calibri"/>
                        </a:rPr>
                        <a:t> </a:t>
                      </a:r>
                      <a:r>
                        <a:rPr sz="1600" spc="85" dirty="0">
                          <a:latin typeface="Calibri"/>
                          <a:cs typeface="Calibri"/>
                        </a:rPr>
                        <a:t>pública</a:t>
                      </a:r>
                      <a:endParaRPr sz="1600">
                        <a:latin typeface="Calibri"/>
                        <a:cs typeface="Calibri"/>
                      </a:endParaRPr>
                    </a:p>
                    <a:p>
                      <a:pPr marL="41910">
                        <a:lnSpc>
                          <a:spcPct val="100000"/>
                        </a:lnSpc>
                        <a:spcBef>
                          <a:spcPts val="250"/>
                        </a:spcBef>
                      </a:pPr>
                      <a:r>
                        <a:rPr sz="1600" spc="55" dirty="0">
                          <a:latin typeface="Calibri"/>
                          <a:cs typeface="Calibri"/>
                        </a:rPr>
                        <a:t>(infraestructura </a:t>
                      </a:r>
                      <a:r>
                        <a:rPr sz="1600" spc="5" dirty="0">
                          <a:latin typeface="Calibri"/>
                          <a:cs typeface="Calibri"/>
                        </a:rPr>
                        <a:t>y </a:t>
                      </a:r>
                      <a:r>
                        <a:rPr sz="1600" spc="60" dirty="0">
                          <a:latin typeface="Calibri"/>
                          <a:cs typeface="Calibri"/>
                        </a:rPr>
                        <a:t>vehículos</a:t>
                      </a:r>
                      <a:r>
                        <a:rPr sz="1600" spc="-100" dirty="0">
                          <a:latin typeface="Calibri"/>
                          <a:cs typeface="Calibri"/>
                        </a:rPr>
                        <a:t> </a:t>
                      </a:r>
                      <a:r>
                        <a:rPr sz="1600" spc="75" dirty="0">
                          <a:latin typeface="Calibri"/>
                          <a:cs typeface="Calibri"/>
                        </a:rPr>
                        <a:t>operativos)</a:t>
                      </a:r>
                      <a:endParaRPr sz="1600">
                        <a:latin typeface="Calibri"/>
                        <a:cs typeface="Calibri"/>
                      </a:endParaRPr>
                    </a:p>
                  </a:txBody>
                  <a:tcPr marL="0" marR="0" marT="120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R="104139" algn="r">
                        <a:lnSpc>
                          <a:spcPct val="100000"/>
                        </a:lnSpc>
                        <a:spcBef>
                          <a:spcPts val="1180"/>
                        </a:spcBef>
                      </a:pPr>
                      <a:r>
                        <a:rPr sz="1600" spc="-20" dirty="0">
                          <a:latin typeface="Calibri"/>
                          <a:cs typeface="Calibri"/>
                        </a:rPr>
                        <a:t>100</a:t>
                      </a:r>
                      <a:r>
                        <a:rPr sz="1600" dirty="0">
                          <a:latin typeface="Calibri"/>
                          <a:cs typeface="Calibri"/>
                        </a:rPr>
                        <a:t>,</a:t>
                      </a:r>
                      <a:r>
                        <a:rPr sz="1600" spc="-20" dirty="0">
                          <a:latin typeface="Calibri"/>
                          <a:cs typeface="Calibri"/>
                        </a:rPr>
                        <a:t>000</a:t>
                      </a:r>
                      <a:r>
                        <a:rPr sz="1600" dirty="0">
                          <a:latin typeface="Calibri"/>
                          <a:cs typeface="Calibri"/>
                        </a:rPr>
                        <a:t>,</a:t>
                      </a:r>
                      <a:r>
                        <a:rPr sz="1600" spc="-20" dirty="0">
                          <a:latin typeface="Calibri"/>
                          <a:cs typeface="Calibri"/>
                        </a:rPr>
                        <a:t>000</a:t>
                      </a:r>
                      <a:r>
                        <a:rPr sz="1600" spc="-10" dirty="0">
                          <a:latin typeface="Calibri"/>
                          <a:cs typeface="Calibri"/>
                        </a:rPr>
                        <a:t>.</a:t>
                      </a:r>
                      <a:r>
                        <a:rPr sz="1600" spc="-20" dirty="0">
                          <a:latin typeface="Calibri"/>
                          <a:cs typeface="Calibri"/>
                        </a:rPr>
                        <a:t>0</a:t>
                      </a:r>
                      <a:r>
                        <a:rPr sz="1600" dirty="0">
                          <a:latin typeface="Calibri"/>
                          <a:cs typeface="Calibri"/>
                        </a:rPr>
                        <a:t>0</a:t>
                      </a:r>
                      <a:endParaRPr sz="1600">
                        <a:latin typeface="Calibri"/>
                        <a:cs typeface="Calibri"/>
                      </a:endParaRPr>
                    </a:p>
                  </a:txBody>
                  <a:tcPr marL="0" marR="0" marT="1498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3"/>
                  </a:ext>
                </a:extLst>
              </a:tr>
              <a:tr h="551141">
                <a:tc>
                  <a:txBody>
                    <a:bodyPr/>
                    <a:lstStyle/>
                    <a:p>
                      <a:pPr marL="41910">
                        <a:lnSpc>
                          <a:spcPct val="100000"/>
                        </a:lnSpc>
                        <a:spcBef>
                          <a:spcPts val="95"/>
                        </a:spcBef>
                      </a:pPr>
                      <a:r>
                        <a:rPr sz="1600" spc="10" dirty="0">
                          <a:latin typeface="Calibri"/>
                          <a:cs typeface="Calibri"/>
                        </a:rPr>
                        <a:t>Eje </a:t>
                      </a:r>
                      <a:r>
                        <a:rPr sz="1600" spc="80" dirty="0">
                          <a:latin typeface="Calibri"/>
                          <a:cs typeface="Calibri"/>
                        </a:rPr>
                        <a:t>metropolitano </a:t>
                      </a:r>
                      <a:r>
                        <a:rPr sz="1600" spc="90" dirty="0">
                          <a:latin typeface="Calibri"/>
                          <a:cs typeface="Calibri"/>
                        </a:rPr>
                        <a:t>León-Silao </a:t>
                      </a:r>
                      <a:r>
                        <a:rPr sz="1600" spc="55" dirty="0">
                          <a:latin typeface="Calibri"/>
                          <a:cs typeface="Calibri"/>
                        </a:rPr>
                        <a:t>(infraestructura</a:t>
                      </a:r>
                      <a:r>
                        <a:rPr sz="1600" spc="60" dirty="0">
                          <a:latin typeface="Calibri"/>
                          <a:cs typeface="Calibri"/>
                        </a:rPr>
                        <a:t> </a:t>
                      </a:r>
                      <a:r>
                        <a:rPr sz="1600" spc="70" dirty="0">
                          <a:latin typeface="Calibri"/>
                          <a:cs typeface="Calibri"/>
                        </a:rPr>
                        <a:t>en</a:t>
                      </a:r>
                      <a:endParaRPr sz="1600">
                        <a:latin typeface="Calibri"/>
                        <a:cs typeface="Calibri"/>
                      </a:endParaRPr>
                    </a:p>
                    <a:p>
                      <a:pPr marL="41910">
                        <a:lnSpc>
                          <a:spcPct val="100000"/>
                        </a:lnSpc>
                        <a:spcBef>
                          <a:spcPts val="250"/>
                        </a:spcBef>
                      </a:pPr>
                      <a:r>
                        <a:rPr sz="1600" spc="114" dirty="0">
                          <a:latin typeface="Calibri"/>
                          <a:cs typeface="Calibri"/>
                        </a:rPr>
                        <a:t>vialidades)</a:t>
                      </a:r>
                      <a:endParaRPr sz="1600">
                        <a:latin typeface="Calibri"/>
                        <a:cs typeface="Calibri"/>
                      </a:endParaRPr>
                    </a:p>
                  </a:txBody>
                  <a:tcPr marL="0" marR="0" marT="120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R="104139" algn="r">
                        <a:lnSpc>
                          <a:spcPct val="100000"/>
                        </a:lnSpc>
                        <a:spcBef>
                          <a:spcPts val="1180"/>
                        </a:spcBef>
                      </a:pPr>
                      <a:r>
                        <a:rPr sz="1600" spc="-20" dirty="0">
                          <a:latin typeface="Calibri"/>
                          <a:cs typeface="Calibri"/>
                        </a:rPr>
                        <a:t>200</a:t>
                      </a:r>
                      <a:r>
                        <a:rPr sz="1600" dirty="0">
                          <a:latin typeface="Calibri"/>
                          <a:cs typeface="Calibri"/>
                        </a:rPr>
                        <a:t>,</a:t>
                      </a:r>
                      <a:r>
                        <a:rPr sz="1600" spc="-20" dirty="0">
                          <a:latin typeface="Calibri"/>
                          <a:cs typeface="Calibri"/>
                        </a:rPr>
                        <a:t>000</a:t>
                      </a:r>
                      <a:r>
                        <a:rPr sz="1600" dirty="0">
                          <a:latin typeface="Calibri"/>
                          <a:cs typeface="Calibri"/>
                        </a:rPr>
                        <a:t>,</a:t>
                      </a:r>
                      <a:r>
                        <a:rPr sz="1600" spc="-20" dirty="0">
                          <a:latin typeface="Calibri"/>
                          <a:cs typeface="Calibri"/>
                        </a:rPr>
                        <a:t>000</a:t>
                      </a:r>
                      <a:r>
                        <a:rPr sz="1600" spc="-10" dirty="0">
                          <a:latin typeface="Calibri"/>
                          <a:cs typeface="Calibri"/>
                        </a:rPr>
                        <a:t>.</a:t>
                      </a:r>
                      <a:r>
                        <a:rPr sz="1600" spc="-20" dirty="0">
                          <a:latin typeface="Calibri"/>
                          <a:cs typeface="Calibri"/>
                        </a:rPr>
                        <a:t>0</a:t>
                      </a:r>
                      <a:r>
                        <a:rPr sz="1600" dirty="0">
                          <a:latin typeface="Calibri"/>
                          <a:cs typeface="Calibri"/>
                        </a:rPr>
                        <a:t>0</a:t>
                      </a:r>
                      <a:endParaRPr sz="1600">
                        <a:latin typeface="Calibri"/>
                        <a:cs typeface="Calibri"/>
                      </a:endParaRPr>
                    </a:p>
                  </a:txBody>
                  <a:tcPr marL="0" marR="0" marT="1498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4"/>
                  </a:ext>
                </a:extLst>
              </a:tr>
              <a:tr h="344749">
                <a:tc>
                  <a:txBody>
                    <a:bodyPr/>
                    <a:lstStyle/>
                    <a:p>
                      <a:pPr marL="41910">
                        <a:lnSpc>
                          <a:spcPct val="100000"/>
                        </a:lnSpc>
                        <a:spcBef>
                          <a:spcPts val="365"/>
                        </a:spcBef>
                      </a:pPr>
                      <a:r>
                        <a:rPr sz="1600" spc="75" dirty="0">
                          <a:latin typeface="Calibri"/>
                          <a:cs typeface="Calibri"/>
                        </a:rPr>
                        <a:t>Caminos</a:t>
                      </a:r>
                      <a:r>
                        <a:rPr sz="1600" spc="204" dirty="0">
                          <a:latin typeface="Calibri"/>
                          <a:cs typeface="Calibri"/>
                        </a:rPr>
                        <a:t> </a:t>
                      </a:r>
                      <a:r>
                        <a:rPr sz="1600" spc="70" dirty="0">
                          <a:latin typeface="Calibri"/>
                          <a:cs typeface="Calibri"/>
                        </a:rPr>
                        <a:t>rurales</a:t>
                      </a:r>
                      <a:endParaRPr sz="1600">
                        <a:latin typeface="Calibri"/>
                        <a:cs typeface="Calibri"/>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R="104139" algn="r">
                        <a:lnSpc>
                          <a:spcPct val="100000"/>
                        </a:lnSpc>
                        <a:spcBef>
                          <a:spcPts val="365"/>
                        </a:spcBef>
                      </a:pPr>
                      <a:r>
                        <a:rPr sz="1600" spc="-20" dirty="0">
                          <a:latin typeface="Calibri"/>
                          <a:cs typeface="Calibri"/>
                        </a:rPr>
                        <a:t>250</a:t>
                      </a:r>
                      <a:r>
                        <a:rPr sz="1600" dirty="0">
                          <a:latin typeface="Calibri"/>
                          <a:cs typeface="Calibri"/>
                        </a:rPr>
                        <a:t>,</a:t>
                      </a:r>
                      <a:r>
                        <a:rPr sz="1600" spc="-20" dirty="0">
                          <a:latin typeface="Calibri"/>
                          <a:cs typeface="Calibri"/>
                        </a:rPr>
                        <a:t>000</a:t>
                      </a:r>
                      <a:r>
                        <a:rPr sz="1600" dirty="0">
                          <a:latin typeface="Calibri"/>
                          <a:cs typeface="Calibri"/>
                        </a:rPr>
                        <a:t>,</a:t>
                      </a:r>
                      <a:r>
                        <a:rPr sz="1600" spc="-20" dirty="0">
                          <a:latin typeface="Calibri"/>
                          <a:cs typeface="Calibri"/>
                        </a:rPr>
                        <a:t>000</a:t>
                      </a:r>
                      <a:r>
                        <a:rPr sz="1600" spc="-10" dirty="0">
                          <a:latin typeface="Calibri"/>
                          <a:cs typeface="Calibri"/>
                        </a:rPr>
                        <a:t>.</a:t>
                      </a:r>
                      <a:r>
                        <a:rPr sz="1600" spc="-20" dirty="0">
                          <a:latin typeface="Calibri"/>
                          <a:cs typeface="Calibri"/>
                        </a:rPr>
                        <a:t>0</a:t>
                      </a:r>
                      <a:r>
                        <a:rPr sz="1600" dirty="0">
                          <a:latin typeface="Calibri"/>
                          <a:cs typeface="Calibri"/>
                        </a:rPr>
                        <a:t>0</a:t>
                      </a:r>
                      <a:endParaRPr sz="1600">
                        <a:latin typeface="Calibri"/>
                        <a:cs typeface="Calibri"/>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5"/>
                  </a:ext>
                </a:extLst>
              </a:tr>
              <a:tr h="826712">
                <a:tc>
                  <a:txBody>
                    <a:bodyPr/>
                    <a:lstStyle/>
                    <a:p>
                      <a:pPr marL="41910">
                        <a:lnSpc>
                          <a:spcPct val="100000"/>
                        </a:lnSpc>
                        <a:spcBef>
                          <a:spcPts val="95"/>
                        </a:spcBef>
                      </a:pPr>
                      <a:r>
                        <a:rPr sz="1600" spc="55" dirty="0">
                          <a:latin typeface="Calibri"/>
                          <a:cs typeface="Calibri"/>
                        </a:rPr>
                        <a:t>Infraestructura </a:t>
                      </a:r>
                      <a:r>
                        <a:rPr sz="1600" spc="60" dirty="0">
                          <a:latin typeface="Calibri"/>
                          <a:cs typeface="Calibri"/>
                        </a:rPr>
                        <a:t>para </a:t>
                      </a:r>
                      <a:r>
                        <a:rPr sz="1600" spc="80" dirty="0">
                          <a:latin typeface="Calibri"/>
                          <a:cs typeface="Calibri"/>
                        </a:rPr>
                        <a:t>la </a:t>
                      </a:r>
                      <a:r>
                        <a:rPr sz="1600" spc="50" dirty="0">
                          <a:latin typeface="Calibri"/>
                          <a:cs typeface="Calibri"/>
                        </a:rPr>
                        <a:t>reconstrucción </a:t>
                      </a:r>
                      <a:r>
                        <a:rPr sz="1600" spc="80" dirty="0">
                          <a:latin typeface="Calibri"/>
                          <a:cs typeface="Calibri"/>
                        </a:rPr>
                        <a:t>del</a:t>
                      </a:r>
                      <a:r>
                        <a:rPr sz="1600" spc="-145" dirty="0">
                          <a:latin typeface="Calibri"/>
                          <a:cs typeface="Calibri"/>
                        </a:rPr>
                        <a:t> </a:t>
                      </a:r>
                      <a:r>
                        <a:rPr sz="1600" spc="65" dirty="0">
                          <a:latin typeface="Calibri"/>
                          <a:cs typeface="Calibri"/>
                        </a:rPr>
                        <a:t>tejido</a:t>
                      </a:r>
                      <a:endParaRPr sz="1600">
                        <a:latin typeface="Calibri"/>
                        <a:cs typeface="Calibri"/>
                      </a:endParaRPr>
                    </a:p>
                    <a:p>
                      <a:pPr marL="41910" marR="862965">
                        <a:lnSpc>
                          <a:spcPct val="112999"/>
                        </a:lnSpc>
                      </a:pPr>
                      <a:r>
                        <a:rPr sz="1600" spc="95" dirty="0">
                          <a:latin typeface="Calibri"/>
                          <a:cs typeface="Calibri"/>
                        </a:rPr>
                        <a:t>social </a:t>
                      </a:r>
                      <a:r>
                        <a:rPr sz="1600" spc="60" dirty="0">
                          <a:latin typeface="Calibri"/>
                          <a:cs typeface="Calibri"/>
                        </a:rPr>
                        <a:t>(obras </a:t>
                      </a:r>
                      <a:r>
                        <a:rPr sz="1600" spc="5" dirty="0">
                          <a:latin typeface="Calibri"/>
                          <a:cs typeface="Calibri"/>
                        </a:rPr>
                        <a:t>y </a:t>
                      </a:r>
                      <a:r>
                        <a:rPr sz="1600" spc="100" dirty="0">
                          <a:latin typeface="Calibri"/>
                          <a:cs typeface="Calibri"/>
                        </a:rPr>
                        <a:t>equipamiento </a:t>
                      </a:r>
                      <a:r>
                        <a:rPr sz="1600" spc="60" dirty="0">
                          <a:latin typeface="Calibri"/>
                          <a:cs typeface="Calibri"/>
                        </a:rPr>
                        <a:t>para </a:t>
                      </a:r>
                      <a:r>
                        <a:rPr sz="1600" spc="70" dirty="0">
                          <a:latin typeface="Calibri"/>
                          <a:cs typeface="Calibri"/>
                        </a:rPr>
                        <a:t>servicios  </a:t>
                      </a:r>
                      <a:r>
                        <a:rPr sz="1600" spc="105" dirty="0">
                          <a:latin typeface="Calibri"/>
                          <a:cs typeface="Calibri"/>
                        </a:rPr>
                        <a:t>básicos)</a:t>
                      </a:r>
                      <a:endParaRPr sz="1600">
                        <a:latin typeface="Calibri"/>
                        <a:cs typeface="Calibri"/>
                      </a:endParaRPr>
                    </a:p>
                  </a:txBody>
                  <a:tcPr marL="0" marR="0" marT="120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20"/>
                        </a:spcBef>
                      </a:pPr>
                      <a:endParaRPr sz="1950">
                        <a:latin typeface="Times New Roman"/>
                        <a:cs typeface="Times New Roman"/>
                      </a:endParaRPr>
                    </a:p>
                    <a:p>
                      <a:pPr marR="104139" algn="r">
                        <a:lnSpc>
                          <a:spcPct val="100000"/>
                        </a:lnSpc>
                        <a:spcBef>
                          <a:spcPts val="5"/>
                        </a:spcBef>
                      </a:pPr>
                      <a:r>
                        <a:rPr sz="1600" spc="-20" dirty="0">
                          <a:latin typeface="Calibri"/>
                          <a:cs typeface="Calibri"/>
                        </a:rPr>
                        <a:t>2</a:t>
                      </a:r>
                      <a:r>
                        <a:rPr sz="1600" dirty="0">
                          <a:latin typeface="Calibri"/>
                          <a:cs typeface="Calibri"/>
                        </a:rPr>
                        <a:t>,</a:t>
                      </a:r>
                      <a:r>
                        <a:rPr sz="1600" spc="-20" dirty="0">
                          <a:latin typeface="Calibri"/>
                          <a:cs typeface="Calibri"/>
                        </a:rPr>
                        <a:t>500</a:t>
                      </a:r>
                      <a:r>
                        <a:rPr sz="1600" dirty="0">
                          <a:latin typeface="Calibri"/>
                          <a:cs typeface="Calibri"/>
                        </a:rPr>
                        <a:t>,</a:t>
                      </a:r>
                      <a:r>
                        <a:rPr sz="1600" spc="-20" dirty="0">
                          <a:latin typeface="Calibri"/>
                          <a:cs typeface="Calibri"/>
                        </a:rPr>
                        <a:t>000</a:t>
                      </a:r>
                      <a:r>
                        <a:rPr sz="1600" dirty="0">
                          <a:latin typeface="Calibri"/>
                          <a:cs typeface="Calibri"/>
                        </a:rPr>
                        <a:t>,</a:t>
                      </a:r>
                      <a:r>
                        <a:rPr sz="1600" spc="-20" dirty="0">
                          <a:latin typeface="Calibri"/>
                          <a:cs typeface="Calibri"/>
                        </a:rPr>
                        <a:t>000</a:t>
                      </a:r>
                      <a:r>
                        <a:rPr sz="1600" spc="-10" dirty="0">
                          <a:latin typeface="Calibri"/>
                          <a:cs typeface="Calibri"/>
                        </a:rPr>
                        <a:t>.</a:t>
                      </a:r>
                      <a:r>
                        <a:rPr sz="1600" spc="-20" dirty="0">
                          <a:latin typeface="Calibri"/>
                          <a:cs typeface="Calibri"/>
                        </a:rPr>
                        <a:t>0</a:t>
                      </a:r>
                      <a:r>
                        <a:rPr sz="1600" dirty="0">
                          <a:latin typeface="Calibri"/>
                          <a:cs typeface="Calibri"/>
                        </a:rPr>
                        <a:t>0</a:t>
                      </a:r>
                      <a:endParaRPr sz="1600">
                        <a:latin typeface="Calibri"/>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6"/>
                  </a:ext>
                </a:extLst>
              </a:tr>
              <a:tr h="344740">
                <a:tc>
                  <a:txBody>
                    <a:bodyPr/>
                    <a:lstStyle/>
                    <a:p>
                      <a:pPr>
                        <a:lnSpc>
                          <a:spcPct val="100000"/>
                        </a:lnSpc>
                      </a:pPr>
                      <a:endParaRPr sz="1600">
                        <a:latin typeface="Times New Roman"/>
                        <a:cs typeface="Times New Roman"/>
                      </a:endParaRPr>
                    </a:p>
                  </a:txBody>
                  <a:tcPr marL="0" marR="0" marT="0" marB="0">
                    <a:lnL w="19050">
                      <a:solidFill>
                        <a:srgbClr val="D3D3D3"/>
                      </a:solidFill>
                      <a:prstDash val="solid"/>
                    </a:lnL>
                    <a:lnR w="19050">
                      <a:solidFill>
                        <a:srgbClr val="000000"/>
                      </a:solidFill>
                      <a:prstDash val="solid"/>
                    </a:lnR>
                    <a:lnT w="19050">
                      <a:solidFill>
                        <a:srgbClr val="000000"/>
                      </a:solidFill>
                      <a:prstDash val="solid"/>
                    </a:lnT>
                    <a:lnB w="19050">
                      <a:solidFill>
                        <a:srgbClr val="D3D3D3"/>
                      </a:solidFill>
                      <a:prstDash val="solid"/>
                    </a:lnB>
                  </a:tcPr>
                </a:tc>
                <a:tc>
                  <a:txBody>
                    <a:bodyPr/>
                    <a:lstStyle/>
                    <a:p>
                      <a:pPr marR="106045" algn="r">
                        <a:lnSpc>
                          <a:spcPct val="100000"/>
                        </a:lnSpc>
                        <a:spcBef>
                          <a:spcPts val="365"/>
                        </a:spcBef>
                      </a:pPr>
                      <a:r>
                        <a:rPr sz="1600" b="1" spc="-20" dirty="0">
                          <a:latin typeface="Calibri"/>
                          <a:cs typeface="Calibri"/>
                        </a:rPr>
                        <a:t>4,040,000,000</a:t>
                      </a:r>
                      <a:r>
                        <a:rPr sz="1600" b="1" spc="-30" dirty="0">
                          <a:latin typeface="Calibri"/>
                          <a:cs typeface="Calibri"/>
                        </a:rPr>
                        <a:t>.</a:t>
                      </a:r>
                      <a:r>
                        <a:rPr sz="1600" b="1" spc="-20" dirty="0">
                          <a:latin typeface="Calibri"/>
                          <a:cs typeface="Calibri"/>
                        </a:rPr>
                        <a:t>00</a:t>
                      </a:r>
                      <a:endParaRPr sz="1600" dirty="0">
                        <a:latin typeface="Calibri"/>
                        <a:cs typeface="Calibri"/>
                      </a:endParaRPr>
                    </a:p>
                  </a:txBody>
                  <a:tcPr marL="0" marR="0" marT="463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7"/>
                  </a:ext>
                </a:extLst>
              </a:tr>
            </a:tbl>
          </a:graphicData>
        </a:graphic>
      </p:graphicFrame>
      <p:sp>
        <p:nvSpPr>
          <p:cNvPr id="10" name="object 10"/>
          <p:cNvSpPr/>
          <p:nvPr/>
        </p:nvSpPr>
        <p:spPr>
          <a:xfrm>
            <a:off x="2840990" y="1391411"/>
            <a:ext cx="850303" cy="23317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629280" y="1391411"/>
            <a:ext cx="340613" cy="23317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900552" y="1391411"/>
            <a:ext cx="1299337" cy="233172"/>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5141341" y="1391411"/>
            <a:ext cx="694943" cy="233172"/>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5761609" y="1391411"/>
            <a:ext cx="308610" cy="233172"/>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6013070" y="1391411"/>
            <a:ext cx="1012545" cy="2331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6974713" y="1391411"/>
            <a:ext cx="429158" cy="233172"/>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7340853" y="1391411"/>
            <a:ext cx="627278" cy="233172"/>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7863585" y="1391411"/>
            <a:ext cx="103632" cy="233172"/>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2840990" y="1687068"/>
            <a:ext cx="843749" cy="225551"/>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3618610" y="1687068"/>
            <a:ext cx="1014222" cy="225551"/>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4583303" y="1687068"/>
            <a:ext cx="281177" cy="225551"/>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4814952" y="1687068"/>
            <a:ext cx="865631" cy="225551"/>
          </a:xfrm>
          <a:prstGeom prst="rect">
            <a:avLst/>
          </a:prstGeom>
          <a:blipFill>
            <a:blip r:embed="rId17" cstate="print"/>
            <a:stretch>
              <a:fillRect/>
            </a:stretch>
          </a:blipFill>
        </p:spPr>
        <p:txBody>
          <a:bodyPr wrap="square" lIns="0" tIns="0" rIns="0" bIns="0" rtlCol="0"/>
          <a:lstStyle/>
          <a:p>
            <a:endParaRPr/>
          </a:p>
        </p:txBody>
      </p:sp>
      <p:sp>
        <p:nvSpPr>
          <p:cNvPr id="23" name="object 23"/>
          <p:cNvSpPr/>
          <p:nvPr/>
        </p:nvSpPr>
        <p:spPr>
          <a:xfrm>
            <a:off x="5636641" y="1687068"/>
            <a:ext cx="201167" cy="225551"/>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5782946" y="1687068"/>
            <a:ext cx="1207465" cy="225551"/>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6947281" y="1687068"/>
            <a:ext cx="624433" cy="225551"/>
          </a:xfrm>
          <a:prstGeom prst="rect">
            <a:avLst/>
          </a:prstGeom>
          <a:blipFill>
            <a:blip r:embed="rId20" cstate="print"/>
            <a:stretch>
              <a:fillRect/>
            </a:stretch>
          </a:blipFill>
        </p:spPr>
        <p:txBody>
          <a:bodyPr wrap="square" lIns="0" tIns="0" rIns="0" bIns="0" rtlCol="0"/>
          <a:lstStyle/>
          <a:p>
            <a:endParaRPr/>
          </a:p>
        </p:txBody>
      </p:sp>
      <p:sp>
        <p:nvSpPr>
          <p:cNvPr id="26" name="object 26"/>
          <p:cNvSpPr/>
          <p:nvPr/>
        </p:nvSpPr>
        <p:spPr>
          <a:xfrm>
            <a:off x="7482586" y="1687068"/>
            <a:ext cx="88391" cy="225551"/>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1947672" y="230125"/>
            <a:ext cx="7019544" cy="1135379"/>
          </a:xfrm>
          <a:prstGeom prst="rect">
            <a:avLst/>
          </a:prstGeom>
          <a:blipFill>
            <a:blip r:embed="rId22" cstate="print"/>
            <a:stretch>
              <a:fillRect/>
            </a:stretch>
          </a:blipFill>
        </p:spPr>
        <p:txBody>
          <a:bodyPr wrap="square" lIns="0" tIns="0" rIns="0" bIns="0" rtlCol="0"/>
          <a:lstStyle/>
          <a:p>
            <a:endParaRPr/>
          </a:p>
        </p:txBody>
      </p:sp>
      <p:sp>
        <p:nvSpPr>
          <p:cNvPr id="28" name="object 28"/>
          <p:cNvSpPr txBox="1">
            <a:spLocks noGrp="1"/>
          </p:cNvSpPr>
          <p:nvPr>
            <p:ph type="title" idx="4294967295"/>
          </p:nvPr>
        </p:nvSpPr>
        <p:spPr>
          <a:xfrm>
            <a:off x="4340225" y="276225"/>
            <a:ext cx="7851775" cy="565150"/>
          </a:xfrm>
          <a:prstGeom prst="rect">
            <a:avLst/>
          </a:prstGeom>
        </p:spPr>
        <p:txBody>
          <a:bodyPr vert="horz" wrap="square" lIns="0" tIns="12065" rIns="0" bIns="0" rtlCol="0" anchor="ctr">
            <a:spAutoFit/>
          </a:bodyPr>
          <a:lstStyle/>
          <a:p>
            <a:pPr marL="12700">
              <a:lnSpc>
                <a:spcPct val="100000"/>
              </a:lnSpc>
              <a:spcBef>
                <a:spcPts val="95"/>
              </a:spcBef>
            </a:pPr>
            <a:r>
              <a:rPr sz="3600" b="1" spc="-5" dirty="0"/>
              <a:t>Ejemplo de Especificación del </a:t>
            </a:r>
            <a:r>
              <a:rPr sz="3600" b="1" spc="-10" dirty="0"/>
              <a:t>Destino</a:t>
            </a:r>
            <a:r>
              <a:rPr sz="3600" b="1" spc="30" dirty="0"/>
              <a:t> </a:t>
            </a:r>
            <a:r>
              <a:rPr sz="3600" b="1" spc="-5" dirty="0"/>
              <a:t>IPP</a:t>
            </a:r>
          </a:p>
        </p:txBody>
      </p:sp>
    </p:spTree>
    <p:extLst>
      <p:ext uri="{BB962C8B-B14F-4D97-AF65-F5344CB8AC3E}">
        <p14:creationId xmlns:p14="http://schemas.microsoft.com/office/powerpoint/2010/main" val="119108890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24000" y="0"/>
            <a:ext cx="2695956" cy="90220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24000" y="961645"/>
            <a:ext cx="9144000" cy="11125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9" name="object 9"/>
          <p:cNvSpPr/>
          <p:nvPr/>
        </p:nvSpPr>
        <p:spPr>
          <a:xfrm>
            <a:off x="1997963" y="1153667"/>
            <a:ext cx="4408932" cy="334213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265165" y="1706879"/>
            <a:ext cx="3698747" cy="2985516"/>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2018487" y="1136421"/>
            <a:ext cx="4657090" cy="5102860"/>
          </a:xfrm>
          <a:prstGeom prst="rect">
            <a:avLst/>
          </a:prstGeom>
        </p:spPr>
        <p:txBody>
          <a:bodyPr vert="horz" wrap="square" lIns="0" tIns="97790" rIns="0" bIns="0" rtlCol="0">
            <a:spAutoFit/>
          </a:bodyPr>
          <a:lstStyle/>
          <a:p>
            <a:pPr marL="135890">
              <a:spcBef>
                <a:spcPts val="770"/>
              </a:spcBef>
            </a:pPr>
            <a:r>
              <a:rPr sz="1600" b="1" spc="-15" dirty="0">
                <a:solidFill>
                  <a:srgbClr val="0D0D0D"/>
                </a:solidFill>
                <a:latin typeface="Calibri"/>
                <a:cs typeface="Calibri"/>
              </a:rPr>
              <a:t>Deberá</a:t>
            </a:r>
            <a:r>
              <a:rPr sz="1600" b="1" spc="5" dirty="0">
                <a:solidFill>
                  <a:srgbClr val="0D0D0D"/>
                </a:solidFill>
                <a:latin typeface="Calibri"/>
                <a:cs typeface="Calibri"/>
              </a:rPr>
              <a:t> </a:t>
            </a:r>
            <a:r>
              <a:rPr sz="1600" b="1" spc="-10" dirty="0">
                <a:solidFill>
                  <a:srgbClr val="0D0D0D"/>
                </a:solidFill>
                <a:latin typeface="Calibri"/>
                <a:cs typeface="Calibri"/>
              </a:rPr>
              <a:t>especificar:</a:t>
            </a:r>
            <a:endParaRPr sz="1600">
              <a:latin typeface="Calibri"/>
              <a:cs typeface="Calibri"/>
            </a:endParaRPr>
          </a:p>
          <a:p>
            <a:pPr marL="478790" indent="-343535">
              <a:lnSpc>
                <a:spcPts val="1825"/>
              </a:lnSpc>
              <a:spcBef>
                <a:spcPts val="675"/>
              </a:spcBef>
              <a:buAutoNum type="alphaLcParenR"/>
              <a:tabLst>
                <a:tab pos="478790" algn="l"/>
                <a:tab pos="479425" algn="l"/>
              </a:tabLst>
            </a:pPr>
            <a:r>
              <a:rPr sz="1600" spc="-10" dirty="0">
                <a:latin typeface="Calibri"/>
                <a:cs typeface="Calibri"/>
              </a:rPr>
              <a:t>Monto </a:t>
            </a:r>
            <a:r>
              <a:rPr sz="1600" spc="-15" dirty="0">
                <a:latin typeface="Calibri"/>
                <a:cs typeface="Calibri"/>
              </a:rPr>
              <a:t>contratado.</a:t>
            </a:r>
            <a:endParaRPr sz="1600">
              <a:latin typeface="Calibri"/>
              <a:cs typeface="Calibri"/>
            </a:endParaRPr>
          </a:p>
          <a:p>
            <a:pPr marL="478790" indent="-343535">
              <a:lnSpc>
                <a:spcPts val="1730"/>
              </a:lnSpc>
              <a:buAutoNum type="alphaLcParenR"/>
              <a:tabLst>
                <a:tab pos="478790" algn="l"/>
                <a:tab pos="479425" algn="l"/>
              </a:tabLst>
            </a:pPr>
            <a:r>
              <a:rPr sz="1600" b="1" spc="-5" dirty="0">
                <a:latin typeface="Calibri"/>
                <a:cs typeface="Calibri"/>
              </a:rPr>
              <a:t>El </a:t>
            </a:r>
            <a:r>
              <a:rPr sz="1600" b="1" spc="-10" dirty="0">
                <a:latin typeface="Calibri"/>
                <a:cs typeface="Calibri"/>
              </a:rPr>
              <a:t>Destino </a:t>
            </a:r>
            <a:r>
              <a:rPr sz="1600" b="1" spc="-5" dirty="0">
                <a:latin typeface="Calibri"/>
                <a:cs typeface="Calibri"/>
              </a:rPr>
              <a:t>del</a:t>
            </a:r>
            <a:r>
              <a:rPr sz="1600" b="1" dirty="0">
                <a:latin typeface="Calibri"/>
                <a:cs typeface="Calibri"/>
              </a:rPr>
              <a:t> </a:t>
            </a:r>
            <a:r>
              <a:rPr sz="1600" b="1" spc="-5" dirty="0">
                <a:latin typeface="Calibri"/>
                <a:cs typeface="Calibri"/>
              </a:rPr>
              <a:t>Financiamiento.</a:t>
            </a:r>
            <a:endParaRPr sz="1600">
              <a:latin typeface="Calibri"/>
              <a:cs typeface="Calibri"/>
            </a:endParaRPr>
          </a:p>
          <a:p>
            <a:pPr marL="504825">
              <a:lnSpc>
                <a:spcPts val="1730"/>
              </a:lnSpc>
            </a:pPr>
            <a:r>
              <a:rPr sz="1600" spc="-15" dirty="0">
                <a:latin typeface="Calibri"/>
                <a:cs typeface="Calibri"/>
              </a:rPr>
              <a:t>-Inversión </a:t>
            </a:r>
            <a:r>
              <a:rPr sz="1600" spc="-5" dirty="0">
                <a:latin typeface="Calibri"/>
                <a:cs typeface="Calibri"/>
              </a:rPr>
              <a:t>Pública</a:t>
            </a:r>
            <a:r>
              <a:rPr sz="1600" spc="-30" dirty="0">
                <a:latin typeface="Calibri"/>
                <a:cs typeface="Calibri"/>
              </a:rPr>
              <a:t> </a:t>
            </a:r>
            <a:r>
              <a:rPr sz="1600" spc="-10" dirty="0">
                <a:latin typeface="Calibri"/>
                <a:cs typeface="Calibri"/>
              </a:rPr>
              <a:t>Productiva:</a:t>
            </a:r>
            <a:endParaRPr sz="1600">
              <a:latin typeface="Calibri"/>
              <a:cs typeface="Calibri"/>
            </a:endParaRPr>
          </a:p>
          <a:p>
            <a:pPr marL="550545">
              <a:lnSpc>
                <a:spcPts val="1730"/>
              </a:lnSpc>
            </a:pPr>
            <a:r>
              <a:rPr sz="1600" spc="-5" dirty="0">
                <a:latin typeface="Calibri"/>
                <a:cs typeface="Calibri"/>
              </a:rPr>
              <a:t>Se </a:t>
            </a:r>
            <a:r>
              <a:rPr sz="1600" spc="-15" dirty="0">
                <a:latin typeface="Calibri"/>
                <a:cs typeface="Calibri"/>
              </a:rPr>
              <a:t>deberá </a:t>
            </a:r>
            <a:r>
              <a:rPr sz="1600" spc="-5" dirty="0">
                <a:latin typeface="Calibri"/>
                <a:cs typeface="Calibri"/>
              </a:rPr>
              <a:t>indicar los </a:t>
            </a:r>
            <a:r>
              <a:rPr sz="1600" spc="-15" dirty="0">
                <a:latin typeface="Calibri"/>
                <a:cs typeface="Calibri"/>
              </a:rPr>
              <a:t>Proyectos </a:t>
            </a:r>
            <a:r>
              <a:rPr sz="1600" spc="-5" dirty="0">
                <a:latin typeface="Calibri"/>
                <a:cs typeface="Calibri"/>
              </a:rPr>
              <a:t>u</a:t>
            </a:r>
            <a:r>
              <a:rPr sz="1600" spc="75" dirty="0">
                <a:latin typeface="Calibri"/>
                <a:cs typeface="Calibri"/>
              </a:rPr>
              <a:t> </a:t>
            </a:r>
            <a:r>
              <a:rPr sz="1600" spc="-15" dirty="0">
                <a:latin typeface="Calibri"/>
                <a:cs typeface="Calibri"/>
              </a:rPr>
              <a:t>obras</a:t>
            </a:r>
            <a:endParaRPr sz="1600">
              <a:latin typeface="Calibri"/>
              <a:cs typeface="Calibri"/>
            </a:endParaRPr>
          </a:p>
          <a:p>
            <a:pPr marL="550545">
              <a:lnSpc>
                <a:spcPts val="1730"/>
              </a:lnSpc>
            </a:pPr>
            <a:r>
              <a:rPr sz="1600" spc="-5" dirty="0">
                <a:latin typeface="Calibri"/>
                <a:cs typeface="Calibri"/>
              </a:rPr>
              <a:t>elegibles o </a:t>
            </a:r>
            <a:r>
              <a:rPr sz="1600" spc="-15" dirty="0">
                <a:latin typeface="Calibri"/>
                <a:cs typeface="Calibri"/>
              </a:rPr>
              <a:t>rubro </a:t>
            </a:r>
            <a:r>
              <a:rPr sz="1600" spc="-5" dirty="0">
                <a:latin typeface="Calibri"/>
                <a:cs typeface="Calibri"/>
              </a:rPr>
              <a:t>de</a:t>
            </a:r>
            <a:r>
              <a:rPr sz="1600" spc="25" dirty="0">
                <a:latin typeface="Calibri"/>
                <a:cs typeface="Calibri"/>
              </a:rPr>
              <a:t> </a:t>
            </a:r>
            <a:r>
              <a:rPr sz="1600" spc="-15" dirty="0">
                <a:latin typeface="Calibri"/>
                <a:cs typeface="Calibri"/>
              </a:rPr>
              <a:t>inversión.</a:t>
            </a:r>
            <a:endParaRPr sz="1600">
              <a:latin typeface="Calibri"/>
              <a:cs typeface="Calibri"/>
            </a:endParaRPr>
          </a:p>
          <a:p>
            <a:pPr marL="504825">
              <a:lnSpc>
                <a:spcPts val="1730"/>
              </a:lnSpc>
            </a:pPr>
            <a:r>
              <a:rPr sz="1600" b="1" spc="-10" dirty="0">
                <a:latin typeface="Calibri"/>
                <a:cs typeface="Calibri"/>
              </a:rPr>
              <a:t>-</a:t>
            </a:r>
            <a:r>
              <a:rPr sz="1600" spc="-10" dirty="0">
                <a:latin typeface="Calibri"/>
                <a:cs typeface="Calibri"/>
              </a:rPr>
              <a:t>Refinanciamiento</a:t>
            </a:r>
            <a:r>
              <a:rPr sz="1600" spc="-35" dirty="0">
                <a:latin typeface="Calibri"/>
                <a:cs typeface="Calibri"/>
              </a:rPr>
              <a:t> </a:t>
            </a:r>
            <a:r>
              <a:rPr sz="1600" spc="-5" dirty="0">
                <a:latin typeface="Calibri"/>
                <a:cs typeface="Calibri"/>
              </a:rPr>
              <a:t>:</a:t>
            </a:r>
            <a:endParaRPr sz="1600">
              <a:latin typeface="Calibri"/>
              <a:cs typeface="Calibri"/>
            </a:endParaRPr>
          </a:p>
          <a:p>
            <a:pPr marL="550545" marR="863600">
              <a:lnSpc>
                <a:spcPts val="1730"/>
              </a:lnSpc>
              <a:spcBef>
                <a:spcPts val="120"/>
              </a:spcBef>
            </a:pPr>
            <a:r>
              <a:rPr sz="1600" spc="-5" dirty="0">
                <a:latin typeface="Calibri"/>
                <a:cs typeface="Calibri"/>
              </a:rPr>
              <a:t>Se </a:t>
            </a:r>
            <a:r>
              <a:rPr sz="1600" spc="-15" dirty="0">
                <a:latin typeface="Calibri"/>
                <a:cs typeface="Calibri"/>
              </a:rPr>
              <a:t>deberá </a:t>
            </a:r>
            <a:r>
              <a:rPr sz="1600" spc="-5" dirty="0">
                <a:latin typeface="Calibri"/>
                <a:cs typeface="Calibri"/>
              </a:rPr>
              <a:t>indicar los </a:t>
            </a:r>
            <a:r>
              <a:rPr sz="1600" spc="-10" dirty="0">
                <a:latin typeface="Calibri"/>
                <a:cs typeface="Calibri"/>
              </a:rPr>
              <a:t>Financiamientos </a:t>
            </a:r>
            <a:r>
              <a:rPr sz="1600" spc="-5" dirty="0">
                <a:latin typeface="Calibri"/>
                <a:cs typeface="Calibri"/>
              </a:rPr>
              <a:t>a  </a:t>
            </a:r>
            <a:r>
              <a:rPr sz="1600" spc="-20" dirty="0">
                <a:latin typeface="Calibri"/>
                <a:cs typeface="Calibri"/>
              </a:rPr>
              <a:t>liquidar, </a:t>
            </a:r>
            <a:r>
              <a:rPr sz="1600" spc="-10" dirty="0">
                <a:latin typeface="Calibri"/>
                <a:cs typeface="Calibri"/>
              </a:rPr>
              <a:t>con </a:t>
            </a:r>
            <a:r>
              <a:rPr sz="1600" spc="-5" dirty="0">
                <a:latin typeface="Calibri"/>
                <a:cs typeface="Calibri"/>
              </a:rPr>
              <a:t>su </a:t>
            </a:r>
            <a:r>
              <a:rPr sz="1600" spc="-10" dirty="0">
                <a:latin typeface="Calibri"/>
                <a:cs typeface="Calibri"/>
              </a:rPr>
              <a:t>clave </a:t>
            </a:r>
            <a:r>
              <a:rPr sz="1600" spc="-5" dirty="0">
                <a:latin typeface="Calibri"/>
                <a:cs typeface="Calibri"/>
              </a:rPr>
              <a:t>de</a:t>
            </a:r>
            <a:r>
              <a:rPr sz="1600" spc="5" dirty="0">
                <a:latin typeface="Calibri"/>
                <a:cs typeface="Calibri"/>
              </a:rPr>
              <a:t> </a:t>
            </a:r>
            <a:r>
              <a:rPr sz="1600" spc="-10" dirty="0">
                <a:latin typeface="Calibri"/>
                <a:cs typeface="Calibri"/>
              </a:rPr>
              <a:t>inscripción.</a:t>
            </a:r>
            <a:endParaRPr sz="1600">
              <a:latin typeface="Calibri"/>
              <a:cs typeface="Calibri"/>
            </a:endParaRPr>
          </a:p>
          <a:p>
            <a:pPr marL="467995" indent="-332740">
              <a:lnSpc>
                <a:spcPts val="1605"/>
              </a:lnSpc>
              <a:buAutoNum type="alphaLcParenR" startAt="3"/>
              <a:tabLst>
                <a:tab pos="467359" algn="l"/>
                <a:tab pos="468630" algn="l"/>
              </a:tabLst>
            </a:pPr>
            <a:r>
              <a:rPr sz="1600" spc="-35" dirty="0">
                <a:latin typeface="Calibri"/>
                <a:cs typeface="Calibri"/>
              </a:rPr>
              <a:t>Tasa </a:t>
            </a:r>
            <a:r>
              <a:rPr sz="1600" spc="-5" dirty="0">
                <a:latin typeface="Calibri"/>
                <a:cs typeface="Calibri"/>
              </a:rPr>
              <a:t>de</a:t>
            </a:r>
            <a:r>
              <a:rPr sz="1600" spc="10" dirty="0">
                <a:latin typeface="Calibri"/>
                <a:cs typeface="Calibri"/>
              </a:rPr>
              <a:t> </a:t>
            </a:r>
            <a:r>
              <a:rPr sz="1600" spc="-10" dirty="0">
                <a:latin typeface="Calibri"/>
                <a:cs typeface="Calibri"/>
              </a:rPr>
              <a:t>interés.</a:t>
            </a:r>
            <a:endParaRPr sz="1600">
              <a:latin typeface="Calibri"/>
              <a:cs typeface="Calibri"/>
            </a:endParaRPr>
          </a:p>
          <a:p>
            <a:pPr marL="478790" indent="-343535">
              <a:lnSpc>
                <a:spcPts val="1730"/>
              </a:lnSpc>
              <a:buAutoNum type="alphaLcParenR" startAt="3"/>
              <a:tabLst>
                <a:tab pos="478790" algn="l"/>
                <a:tab pos="479425" algn="l"/>
              </a:tabLst>
            </a:pPr>
            <a:r>
              <a:rPr sz="1600" b="1" spc="-10" dirty="0">
                <a:latin typeface="Calibri"/>
                <a:cs typeface="Calibri"/>
              </a:rPr>
              <a:t>Plazo </a:t>
            </a:r>
            <a:r>
              <a:rPr sz="1600" b="1" spc="-5" dirty="0">
                <a:latin typeface="Calibri"/>
                <a:cs typeface="Calibri"/>
              </a:rPr>
              <a:t>en días </a:t>
            </a:r>
            <a:r>
              <a:rPr sz="1600" spc="-5" dirty="0">
                <a:latin typeface="Calibri"/>
                <a:cs typeface="Calibri"/>
              </a:rPr>
              <a:t>y </a:t>
            </a:r>
            <a:r>
              <a:rPr sz="1600" b="1" spc="-10" dirty="0">
                <a:latin typeface="Calibri"/>
                <a:cs typeface="Calibri"/>
              </a:rPr>
              <a:t>fecha de</a:t>
            </a:r>
            <a:r>
              <a:rPr sz="1600" b="1" spc="20" dirty="0">
                <a:latin typeface="Calibri"/>
                <a:cs typeface="Calibri"/>
              </a:rPr>
              <a:t> </a:t>
            </a:r>
            <a:r>
              <a:rPr sz="1600" b="1" spc="-10" dirty="0">
                <a:latin typeface="Calibri"/>
                <a:cs typeface="Calibri"/>
              </a:rPr>
              <a:t>vencimiento.</a:t>
            </a:r>
            <a:endParaRPr sz="1600">
              <a:latin typeface="Calibri"/>
              <a:cs typeface="Calibri"/>
            </a:endParaRPr>
          </a:p>
          <a:p>
            <a:pPr marL="478790" indent="-343535">
              <a:lnSpc>
                <a:spcPts val="1825"/>
              </a:lnSpc>
              <a:buAutoNum type="alphaLcParenR" startAt="3"/>
              <a:tabLst>
                <a:tab pos="478790" algn="l"/>
                <a:tab pos="479425" algn="l"/>
              </a:tabLst>
            </a:pPr>
            <a:r>
              <a:rPr sz="1600" spc="-10" dirty="0">
                <a:latin typeface="Calibri"/>
                <a:cs typeface="Calibri"/>
              </a:rPr>
              <a:t>Fuente </a:t>
            </a:r>
            <a:r>
              <a:rPr sz="1600" spc="-5" dirty="0">
                <a:latin typeface="Calibri"/>
                <a:cs typeface="Calibri"/>
              </a:rPr>
              <a:t>de </a:t>
            </a:r>
            <a:r>
              <a:rPr sz="1600" spc="-10" dirty="0">
                <a:latin typeface="Calibri"/>
                <a:cs typeface="Calibri"/>
              </a:rPr>
              <a:t>pago </a:t>
            </a:r>
            <a:r>
              <a:rPr sz="1600" spc="-5" dirty="0">
                <a:latin typeface="Calibri"/>
                <a:cs typeface="Calibri"/>
              </a:rPr>
              <a:t>y el </a:t>
            </a:r>
            <a:r>
              <a:rPr sz="1600" spc="-10" dirty="0">
                <a:latin typeface="Calibri"/>
                <a:cs typeface="Calibri"/>
              </a:rPr>
              <a:t>mecanismo </a:t>
            </a:r>
            <a:r>
              <a:rPr sz="1600" spc="-5" dirty="0">
                <a:latin typeface="Calibri"/>
                <a:cs typeface="Calibri"/>
              </a:rPr>
              <a:t>de</a:t>
            </a:r>
            <a:r>
              <a:rPr sz="1600" spc="40" dirty="0">
                <a:latin typeface="Calibri"/>
                <a:cs typeface="Calibri"/>
              </a:rPr>
              <a:t> </a:t>
            </a:r>
            <a:r>
              <a:rPr sz="1600" spc="-10" dirty="0">
                <a:latin typeface="Calibri"/>
                <a:cs typeface="Calibri"/>
              </a:rPr>
              <a:t>pago.</a:t>
            </a:r>
            <a:endParaRPr sz="1600">
              <a:latin typeface="Calibri"/>
              <a:cs typeface="Calibri"/>
            </a:endParaRPr>
          </a:p>
          <a:p>
            <a:pPr>
              <a:spcBef>
                <a:spcPts val="30"/>
              </a:spcBef>
            </a:pPr>
            <a:endParaRPr sz="1400">
              <a:latin typeface="Times New Roman"/>
              <a:cs typeface="Times New Roman"/>
            </a:endParaRPr>
          </a:p>
          <a:p>
            <a:pPr marL="299085" indent="-287020">
              <a:buClr>
                <a:srgbClr val="3B623B"/>
              </a:buClr>
              <a:buFont typeface="Arial"/>
              <a:buChar char="•"/>
              <a:tabLst>
                <a:tab pos="299085" algn="l"/>
                <a:tab pos="299720" algn="l"/>
              </a:tabLst>
            </a:pPr>
            <a:r>
              <a:rPr sz="1600" b="1" spc="-10" dirty="0">
                <a:solidFill>
                  <a:srgbClr val="00AF50"/>
                </a:solidFill>
                <a:latin typeface="Calibri"/>
                <a:cs typeface="Calibri"/>
              </a:rPr>
              <a:t>Gastos </a:t>
            </a:r>
            <a:r>
              <a:rPr sz="1600" b="1" spc="-5" dirty="0">
                <a:solidFill>
                  <a:srgbClr val="00AF50"/>
                </a:solidFill>
                <a:latin typeface="Calibri"/>
                <a:cs typeface="Calibri"/>
              </a:rPr>
              <a:t>y </a:t>
            </a:r>
            <a:r>
              <a:rPr sz="1600" b="1" spc="-10" dirty="0">
                <a:solidFill>
                  <a:srgbClr val="00AF50"/>
                </a:solidFill>
                <a:latin typeface="Calibri"/>
                <a:cs typeface="Calibri"/>
              </a:rPr>
              <a:t>Costos</a:t>
            </a:r>
            <a:r>
              <a:rPr sz="1600" b="1" spc="10" dirty="0">
                <a:solidFill>
                  <a:srgbClr val="00AF50"/>
                </a:solidFill>
                <a:latin typeface="Calibri"/>
                <a:cs typeface="Calibri"/>
              </a:rPr>
              <a:t> </a:t>
            </a:r>
            <a:r>
              <a:rPr sz="1600" b="1" spc="-5" dirty="0">
                <a:solidFill>
                  <a:srgbClr val="00AF50"/>
                </a:solidFill>
                <a:latin typeface="Calibri"/>
                <a:cs typeface="Calibri"/>
              </a:rPr>
              <a:t>Asociados</a:t>
            </a:r>
            <a:endParaRPr sz="1600">
              <a:latin typeface="Calibri"/>
              <a:cs typeface="Calibri"/>
            </a:endParaRPr>
          </a:p>
          <a:p>
            <a:pPr marL="288290"/>
            <a:r>
              <a:rPr sz="1600" b="1" spc="-5" dirty="0">
                <a:latin typeface="Calibri"/>
                <a:cs typeface="Calibri"/>
              </a:rPr>
              <a:t>&lt; </a:t>
            </a:r>
            <a:r>
              <a:rPr sz="1500" spc="-5" dirty="0">
                <a:latin typeface="Calibri"/>
                <a:cs typeface="Calibri"/>
              </a:rPr>
              <a:t>2.5% </a:t>
            </a:r>
            <a:r>
              <a:rPr sz="1500" spc="-10" dirty="0">
                <a:latin typeface="Calibri"/>
                <a:cs typeface="Calibri"/>
              </a:rPr>
              <a:t>con </a:t>
            </a:r>
            <a:r>
              <a:rPr sz="1500" spc="-5" dirty="0">
                <a:latin typeface="Calibri"/>
                <a:cs typeface="Calibri"/>
              </a:rPr>
              <a:t>Instrumentos </a:t>
            </a:r>
            <a:r>
              <a:rPr sz="1500" spc="-10" dirty="0">
                <a:latin typeface="Calibri"/>
                <a:cs typeface="Calibri"/>
              </a:rPr>
              <a:t>Derivados </a:t>
            </a:r>
            <a:r>
              <a:rPr sz="1500" dirty="0">
                <a:latin typeface="Calibri"/>
                <a:cs typeface="Calibri"/>
              </a:rPr>
              <a:t>y </a:t>
            </a:r>
            <a:r>
              <a:rPr sz="1500" spc="-5" dirty="0">
                <a:latin typeface="Calibri"/>
                <a:cs typeface="Calibri"/>
              </a:rPr>
              <a:t>Garantías </a:t>
            </a:r>
            <a:r>
              <a:rPr sz="1500" dirty="0">
                <a:latin typeface="Calibri"/>
                <a:cs typeface="Calibri"/>
              </a:rPr>
              <a:t>de</a:t>
            </a:r>
            <a:r>
              <a:rPr sz="1500" spc="-40" dirty="0">
                <a:latin typeface="Calibri"/>
                <a:cs typeface="Calibri"/>
              </a:rPr>
              <a:t> </a:t>
            </a:r>
            <a:r>
              <a:rPr sz="1500" spc="-5" dirty="0">
                <a:latin typeface="Calibri"/>
                <a:cs typeface="Calibri"/>
              </a:rPr>
              <a:t>pago.</a:t>
            </a:r>
            <a:endParaRPr sz="1500">
              <a:latin typeface="Calibri"/>
              <a:cs typeface="Calibri"/>
            </a:endParaRPr>
          </a:p>
          <a:p>
            <a:pPr marL="269875" marR="64135" indent="17780"/>
            <a:r>
              <a:rPr sz="1600" b="1" spc="-5" dirty="0">
                <a:latin typeface="Calibri"/>
                <a:cs typeface="Calibri"/>
              </a:rPr>
              <a:t>&lt; </a:t>
            </a:r>
            <a:r>
              <a:rPr sz="1500" spc="-5" dirty="0">
                <a:latin typeface="Calibri"/>
                <a:cs typeface="Calibri"/>
              </a:rPr>
              <a:t>1.5% sin Instrumentos </a:t>
            </a:r>
            <a:r>
              <a:rPr sz="1500" spc="-10" dirty="0">
                <a:latin typeface="Calibri"/>
                <a:cs typeface="Calibri"/>
              </a:rPr>
              <a:t>Derivados </a:t>
            </a:r>
            <a:r>
              <a:rPr sz="1500" dirty="0">
                <a:latin typeface="Calibri"/>
                <a:cs typeface="Calibri"/>
              </a:rPr>
              <a:t>y </a:t>
            </a:r>
            <a:r>
              <a:rPr sz="1500" spc="-5" dirty="0">
                <a:latin typeface="Calibri"/>
                <a:cs typeface="Calibri"/>
              </a:rPr>
              <a:t>Garantías </a:t>
            </a:r>
            <a:r>
              <a:rPr sz="1500" dirty="0">
                <a:latin typeface="Calibri"/>
                <a:cs typeface="Calibri"/>
              </a:rPr>
              <a:t>de </a:t>
            </a:r>
            <a:r>
              <a:rPr sz="1500" spc="-5" dirty="0">
                <a:latin typeface="Calibri"/>
                <a:cs typeface="Calibri"/>
              </a:rPr>
              <a:t>pago.  Si es </a:t>
            </a:r>
            <a:r>
              <a:rPr sz="1600" b="1" spc="-5" dirty="0">
                <a:latin typeface="Calibri"/>
                <a:cs typeface="Calibri"/>
              </a:rPr>
              <a:t>&gt; </a:t>
            </a:r>
            <a:r>
              <a:rPr sz="1500" dirty="0">
                <a:latin typeface="Calibri"/>
                <a:cs typeface="Calibri"/>
              </a:rPr>
              <a:t>la </a:t>
            </a:r>
            <a:r>
              <a:rPr sz="1500" b="1" spc="-5" dirty="0">
                <a:latin typeface="Calibri"/>
                <a:cs typeface="Calibri"/>
              </a:rPr>
              <a:t>justificación </a:t>
            </a:r>
            <a:r>
              <a:rPr sz="1500" dirty="0">
                <a:latin typeface="Calibri"/>
                <a:cs typeface="Calibri"/>
              </a:rPr>
              <a:t>y </a:t>
            </a:r>
            <a:r>
              <a:rPr sz="1500" spc="-5" dirty="0">
                <a:latin typeface="Calibri"/>
                <a:cs typeface="Calibri"/>
              </a:rPr>
              <a:t>el </a:t>
            </a:r>
            <a:r>
              <a:rPr sz="1500" b="1" dirty="0">
                <a:latin typeface="Calibri"/>
                <a:cs typeface="Calibri"/>
              </a:rPr>
              <a:t>desglose </a:t>
            </a:r>
            <a:r>
              <a:rPr sz="1500" spc="-5" dirty="0">
                <a:latin typeface="Calibri"/>
                <a:cs typeface="Calibri"/>
              </a:rPr>
              <a:t>por</a:t>
            </a:r>
            <a:r>
              <a:rPr sz="1500" spc="-50" dirty="0">
                <a:latin typeface="Calibri"/>
                <a:cs typeface="Calibri"/>
              </a:rPr>
              <a:t> </a:t>
            </a:r>
            <a:r>
              <a:rPr sz="1500" spc="-5" dirty="0">
                <a:latin typeface="Calibri"/>
                <a:cs typeface="Calibri"/>
              </a:rPr>
              <a:t>concepto.</a:t>
            </a:r>
            <a:endParaRPr sz="1500">
              <a:latin typeface="Calibri"/>
              <a:cs typeface="Calibri"/>
            </a:endParaRPr>
          </a:p>
          <a:p>
            <a:pPr marL="299085" indent="-287020">
              <a:spcBef>
                <a:spcPts val="605"/>
              </a:spcBef>
              <a:buClr>
                <a:srgbClr val="3B623B"/>
              </a:buClr>
              <a:buFont typeface="Arial"/>
              <a:buChar char="•"/>
              <a:tabLst>
                <a:tab pos="299085" algn="l"/>
                <a:tab pos="299720" algn="l"/>
              </a:tabLst>
            </a:pPr>
            <a:r>
              <a:rPr sz="1600" b="1" spc="-10" dirty="0">
                <a:solidFill>
                  <a:srgbClr val="00AF50"/>
                </a:solidFill>
                <a:latin typeface="Calibri"/>
                <a:cs typeface="Calibri"/>
              </a:rPr>
              <a:t>Reservas</a:t>
            </a:r>
            <a:endParaRPr sz="1600">
              <a:latin typeface="Calibri"/>
              <a:cs typeface="Calibri"/>
            </a:endParaRPr>
          </a:p>
          <a:p>
            <a:pPr marL="294005" marR="45720" algn="just">
              <a:spcBef>
                <a:spcPts val="259"/>
              </a:spcBef>
            </a:pPr>
            <a:r>
              <a:rPr sz="1500" spc="-5" dirty="0">
                <a:latin typeface="Calibri"/>
                <a:cs typeface="Calibri"/>
              </a:rPr>
              <a:t>En el caso </a:t>
            </a:r>
            <a:r>
              <a:rPr sz="1500" dirty="0">
                <a:latin typeface="Calibri"/>
                <a:cs typeface="Calibri"/>
              </a:rPr>
              <a:t>de que no </a:t>
            </a:r>
            <a:r>
              <a:rPr sz="1500" spc="-5" dirty="0">
                <a:latin typeface="Calibri"/>
                <a:cs typeface="Calibri"/>
              </a:rPr>
              <a:t>sean utilizadas, señalar que </a:t>
            </a:r>
            <a:r>
              <a:rPr sz="1500" dirty="0">
                <a:latin typeface="Calibri"/>
                <a:cs typeface="Calibri"/>
              </a:rPr>
              <a:t>se  </a:t>
            </a:r>
            <a:r>
              <a:rPr sz="1500" spc="-10" dirty="0">
                <a:latin typeface="Calibri"/>
                <a:cs typeface="Calibri"/>
              </a:rPr>
              <a:t>destinarán </a:t>
            </a:r>
            <a:r>
              <a:rPr sz="1500" dirty="0">
                <a:latin typeface="Calibri"/>
                <a:cs typeface="Calibri"/>
              </a:rPr>
              <a:t>al </a:t>
            </a:r>
            <a:r>
              <a:rPr sz="1500" spc="-10" dirty="0">
                <a:latin typeface="Calibri"/>
                <a:cs typeface="Calibri"/>
              </a:rPr>
              <a:t>pago </a:t>
            </a:r>
            <a:r>
              <a:rPr sz="1500" spc="-5" dirty="0">
                <a:latin typeface="Calibri"/>
                <a:cs typeface="Calibri"/>
              </a:rPr>
              <a:t>del capital </a:t>
            </a:r>
            <a:r>
              <a:rPr sz="1500" dirty="0">
                <a:latin typeface="Calibri"/>
                <a:cs typeface="Calibri"/>
              </a:rPr>
              <a:t>o </a:t>
            </a:r>
            <a:r>
              <a:rPr sz="1500" spc="-5" dirty="0">
                <a:latin typeface="Calibri"/>
                <a:cs typeface="Calibri"/>
              </a:rPr>
              <a:t>bien </a:t>
            </a:r>
            <a:r>
              <a:rPr sz="1500" dirty="0">
                <a:latin typeface="Calibri"/>
                <a:cs typeface="Calibri"/>
              </a:rPr>
              <a:t>a la </a:t>
            </a:r>
            <a:r>
              <a:rPr sz="1500" spc="-10" dirty="0">
                <a:latin typeface="Calibri"/>
                <a:cs typeface="Calibri"/>
              </a:rPr>
              <a:t>conformación  </a:t>
            </a:r>
            <a:r>
              <a:rPr sz="1500" dirty="0">
                <a:latin typeface="Calibri"/>
                <a:cs typeface="Calibri"/>
              </a:rPr>
              <a:t>de las </a:t>
            </a:r>
            <a:r>
              <a:rPr sz="1500" spc="-10" dirty="0">
                <a:latin typeface="Calibri"/>
                <a:cs typeface="Calibri"/>
              </a:rPr>
              <a:t>nuevas </a:t>
            </a:r>
            <a:r>
              <a:rPr sz="1500" spc="-5" dirty="0">
                <a:latin typeface="Calibri"/>
                <a:cs typeface="Calibri"/>
              </a:rPr>
              <a:t>reservas </a:t>
            </a:r>
            <a:r>
              <a:rPr sz="1500" dirty="0">
                <a:latin typeface="Calibri"/>
                <a:cs typeface="Calibri"/>
              </a:rPr>
              <a:t>del </a:t>
            </a:r>
            <a:r>
              <a:rPr sz="1500" spc="-5" dirty="0">
                <a:latin typeface="Calibri"/>
                <a:cs typeface="Calibri"/>
              </a:rPr>
              <a:t>financiamiento.</a:t>
            </a:r>
            <a:endParaRPr sz="1500">
              <a:latin typeface="Calibri"/>
              <a:cs typeface="Calibri"/>
            </a:endParaRPr>
          </a:p>
        </p:txBody>
      </p:sp>
      <p:sp>
        <p:nvSpPr>
          <p:cNvPr id="12" name="object 12"/>
          <p:cNvSpPr/>
          <p:nvPr/>
        </p:nvSpPr>
        <p:spPr>
          <a:xfrm>
            <a:off x="1816608" y="280415"/>
            <a:ext cx="7781544" cy="1082040"/>
          </a:xfrm>
          <a:prstGeom prst="rect">
            <a:avLst/>
          </a:prstGeom>
          <a:blipFill>
            <a:blip r:embed="rId7" cstate="print"/>
            <a:stretch>
              <a:fillRect/>
            </a:stretch>
          </a:blipFill>
        </p:spPr>
        <p:txBody>
          <a:bodyPr wrap="square" lIns="0" tIns="0" rIns="0" bIns="0" rtlCol="0"/>
          <a:lstStyle/>
          <a:p>
            <a:endParaRPr/>
          </a:p>
        </p:txBody>
      </p:sp>
      <p:sp>
        <p:nvSpPr>
          <p:cNvPr id="13" name="object 13"/>
          <p:cNvSpPr txBox="1">
            <a:spLocks noGrp="1"/>
          </p:cNvSpPr>
          <p:nvPr>
            <p:ph type="title" idx="4294967295"/>
          </p:nvPr>
        </p:nvSpPr>
        <p:spPr>
          <a:xfrm>
            <a:off x="3956050" y="304800"/>
            <a:ext cx="8235950" cy="568325"/>
          </a:xfrm>
          <a:prstGeom prst="rect">
            <a:avLst/>
          </a:prstGeom>
        </p:spPr>
        <p:txBody>
          <a:bodyPr vert="horz" wrap="square" lIns="0" tIns="13335" rIns="0" bIns="0" rtlCol="0" anchor="ctr">
            <a:spAutoFit/>
          </a:bodyPr>
          <a:lstStyle/>
          <a:p>
            <a:pPr marL="12700">
              <a:lnSpc>
                <a:spcPct val="100000"/>
              </a:lnSpc>
              <a:spcBef>
                <a:spcPts val="105"/>
              </a:spcBef>
            </a:pPr>
            <a:r>
              <a:rPr sz="3600" b="1" spc="-20" dirty="0"/>
              <a:t>Contrato </a:t>
            </a:r>
            <a:r>
              <a:rPr sz="3600" b="1" dirty="0"/>
              <a:t>y sus </a:t>
            </a:r>
            <a:r>
              <a:rPr sz="3600" b="1" spc="-15" dirty="0"/>
              <a:t>Anexos</a:t>
            </a:r>
            <a:r>
              <a:rPr sz="3600" b="1" spc="-50" dirty="0"/>
              <a:t> </a:t>
            </a:r>
            <a:r>
              <a:rPr sz="3600" b="1" spc="-5" dirty="0"/>
              <a:t>Financiamientos</a:t>
            </a:r>
            <a:endParaRPr sz="3600" b="1" dirty="0"/>
          </a:p>
        </p:txBody>
      </p:sp>
    </p:spTree>
    <p:extLst>
      <p:ext uri="{BB962C8B-B14F-4D97-AF65-F5344CB8AC3E}">
        <p14:creationId xmlns:p14="http://schemas.microsoft.com/office/powerpoint/2010/main" val="356336038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524000" y="0"/>
            <a:ext cx="2695956" cy="90220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524000" y="908304"/>
            <a:ext cx="9144000" cy="11125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524000" y="944117"/>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11" name="object 11"/>
          <p:cNvSpPr/>
          <p:nvPr/>
        </p:nvSpPr>
        <p:spPr>
          <a:xfrm>
            <a:off x="1677924" y="187452"/>
            <a:ext cx="7796783" cy="1135380"/>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title" idx="4294967295"/>
          </p:nvPr>
        </p:nvSpPr>
        <p:spPr>
          <a:xfrm>
            <a:off x="0" y="234950"/>
            <a:ext cx="7205663" cy="566738"/>
          </a:xfrm>
          <a:prstGeom prst="rect">
            <a:avLst/>
          </a:prstGeom>
        </p:spPr>
        <p:txBody>
          <a:bodyPr vert="horz" wrap="square" lIns="0" tIns="12065" rIns="0" bIns="0" rtlCol="0" anchor="ctr">
            <a:spAutoFit/>
          </a:bodyPr>
          <a:lstStyle/>
          <a:p>
            <a:pPr marL="12700">
              <a:lnSpc>
                <a:spcPct val="100000"/>
              </a:lnSpc>
              <a:spcBef>
                <a:spcPts val="95"/>
              </a:spcBef>
            </a:pPr>
            <a:r>
              <a:rPr sz="3600" b="1" spc="-10" dirty="0"/>
              <a:t>Mejores </a:t>
            </a:r>
            <a:r>
              <a:rPr sz="3600" b="1" spc="-5" dirty="0"/>
              <a:t>Condiciones de</a:t>
            </a:r>
            <a:r>
              <a:rPr sz="3600" b="1" dirty="0"/>
              <a:t> </a:t>
            </a:r>
            <a:r>
              <a:rPr sz="3600" b="1" spc="-15" dirty="0"/>
              <a:t>Mercado</a:t>
            </a:r>
          </a:p>
        </p:txBody>
      </p:sp>
      <p:sp>
        <p:nvSpPr>
          <p:cNvPr id="13" name="object 13"/>
          <p:cNvSpPr/>
          <p:nvPr/>
        </p:nvSpPr>
        <p:spPr>
          <a:xfrm>
            <a:off x="2383537" y="1645921"/>
            <a:ext cx="2409443" cy="2828543"/>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1607820" y="5230367"/>
            <a:ext cx="3441191" cy="91592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909572" y="4927091"/>
            <a:ext cx="3384804" cy="1540764"/>
          </a:xfrm>
          <a:prstGeom prst="rect">
            <a:avLst/>
          </a:prstGeom>
          <a:blipFill>
            <a:blip r:embed="rId8" cstate="print"/>
            <a:stretch>
              <a:fillRect/>
            </a:stretch>
          </a:blipFill>
        </p:spPr>
        <p:txBody>
          <a:bodyPr wrap="square" lIns="0" tIns="0" rIns="0" bIns="0" rtlCol="0"/>
          <a:lstStyle/>
          <a:p>
            <a:endParaRPr/>
          </a:p>
        </p:txBody>
      </p:sp>
      <p:sp>
        <p:nvSpPr>
          <p:cNvPr id="16" name="object 16"/>
          <p:cNvSpPr txBox="1"/>
          <p:nvPr/>
        </p:nvSpPr>
        <p:spPr>
          <a:xfrm>
            <a:off x="2066341" y="5233543"/>
            <a:ext cx="2691765" cy="546735"/>
          </a:xfrm>
          <a:prstGeom prst="rect">
            <a:avLst/>
          </a:prstGeom>
        </p:spPr>
        <p:txBody>
          <a:bodyPr vert="horz" wrap="square" lIns="0" tIns="43815" rIns="0" bIns="0" rtlCol="0">
            <a:spAutoFit/>
          </a:bodyPr>
          <a:lstStyle/>
          <a:p>
            <a:pPr marL="12700" marR="5080">
              <a:lnSpc>
                <a:spcPts val="1939"/>
              </a:lnSpc>
              <a:spcBef>
                <a:spcPts val="345"/>
              </a:spcBef>
            </a:pPr>
            <a:r>
              <a:rPr spc="-5" dirty="0">
                <a:solidFill>
                  <a:srgbClr val="FFFFFF"/>
                </a:solidFill>
                <a:latin typeface="Calibri"/>
                <a:cs typeface="Calibri"/>
              </a:rPr>
              <a:t>Lineamientos </a:t>
            </a:r>
            <a:r>
              <a:rPr dirty="0">
                <a:solidFill>
                  <a:srgbClr val="FFFFFF"/>
                </a:solidFill>
                <a:latin typeface="Calibri"/>
                <a:cs typeface="Calibri"/>
              </a:rPr>
              <a:t>y </a:t>
            </a:r>
            <a:r>
              <a:rPr spc="-10" dirty="0">
                <a:solidFill>
                  <a:srgbClr val="FFFFFF"/>
                </a:solidFill>
                <a:latin typeface="Calibri"/>
                <a:cs typeface="Calibri"/>
              </a:rPr>
              <a:t>Formatos</a:t>
            </a:r>
            <a:r>
              <a:rPr spc="-85" dirty="0">
                <a:solidFill>
                  <a:srgbClr val="FFFFFF"/>
                </a:solidFill>
                <a:latin typeface="Calibri"/>
                <a:cs typeface="Calibri"/>
              </a:rPr>
              <a:t> </a:t>
            </a:r>
            <a:r>
              <a:rPr spc="-5" dirty="0">
                <a:solidFill>
                  <a:srgbClr val="FFFFFF"/>
                </a:solidFill>
                <a:latin typeface="Calibri"/>
                <a:cs typeface="Calibri"/>
              </a:rPr>
              <a:t>del  </a:t>
            </a:r>
            <a:r>
              <a:rPr dirty="0">
                <a:solidFill>
                  <a:srgbClr val="FFFFFF"/>
                </a:solidFill>
                <a:latin typeface="Calibri"/>
                <a:cs typeface="Calibri"/>
              </a:rPr>
              <a:t>menor </a:t>
            </a:r>
            <a:r>
              <a:rPr spc="-10" dirty="0">
                <a:solidFill>
                  <a:srgbClr val="FFFFFF"/>
                </a:solidFill>
                <a:latin typeface="Calibri"/>
                <a:cs typeface="Calibri"/>
              </a:rPr>
              <a:t>Costo</a:t>
            </a:r>
            <a:r>
              <a:rPr spc="-15" dirty="0">
                <a:solidFill>
                  <a:srgbClr val="FFFFFF"/>
                </a:solidFill>
                <a:latin typeface="Calibri"/>
                <a:cs typeface="Calibri"/>
              </a:rPr>
              <a:t> </a:t>
            </a:r>
            <a:r>
              <a:rPr spc="-10" dirty="0">
                <a:solidFill>
                  <a:srgbClr val="FFFFFF"/>
                </a:solidFill>
                <a:latin typeface="Calibri"/>
                <a:cs typeface="Calibri"/>
              </a:rPr>
              <a:t>Financiero</a:t>
            </a:r>
            <a:endParaRPr>
              <a:latin typeface="Calibri"/>
              <a:cs typeface="Calibri"/>
            </a:endParaRPr>
          </a:p>
        </p:txBody>
      </p:sp>
      <p:sp>
        <p:nvSpPr>
          <p:cNvPr id="17" name="object 17"/>
          <p:cNvSpPr/>
          <p:nvPr/>
        </p:nvSpPr>
        <p:spPr>
          <a:xfrm>
            <a:off x="5361432" y="1289303"/>
            <a:ext cx="5007864" cy="4312920"/>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5430012" y="1216152"/>
            <a:ext cx="4867655" cy="2257044"/>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5439155" y="2682239"/>
            <a:ext cx="4756404" cy="3022092"/>
          </a:xfrm>
          <a:prstGeom prst="rect">
            <a:avLst/>
          </a:prstGeom>
          <a:blipFill>
            <a:blip r:embed="rId11" cstate="print"/>
            <a:stretch>
              <a:fillRect/>
            </a:stretch>
          </a:blipFill>
        </p:spPr>
        <p:txBody>
          <a:bodyPr wrap="square" lIns="0" tIns="0" rIns="0" bIns="0" rtlCol="0"/>
          <a:lstStyle/>
          <a:p>
            <a:endParaRPr/>
          </a:p>
        </p:txBody>
      </p:sp>
      <p:sp>
        <p:nvSpPr>
          <p:cNvPr id="20" name="object 20"/>
          <p:cNvSpPr txBox="1"/>
          <p:nvPr/>
        </p:nvSpPr>
        <p:spPr>
          <a:xfrm>
            <a:off x="5572759" y="1694433"/>
            <a:ext cx="4262120" cy="2973070"/>
          </a:xfrm>
          <a:prstGeom prst="rect">
            <a:avLst/>
          </a:prstGeom>
        </p:spPr>
        <p:txBody>
          <a:bodyPr vert="horz" wrap="square" lIns="0" tIns="39370" rIns="0" bIns="0" rtlCol="0">
            <a:spAutoFit/>
          </a:bodyPr>
          <a:lstStyle/>
          <a:p>
            <a:pPr marL="12700" marR="5080" algn="just">
              <a:lnSpc>
                <a:spcPts val="1730"/>
              </a:lnSpc>
              <a:spcBef>
                <a:spcPts val="310"/>
              </a:spcBef>
            </a:pPr>
            <a:r>
              <a:rPr sz="1600" spc="-10" dirty="0">
                <a:latin typeface="Calibri"/>
                <a:cs typeface="Calibri"/>
              </a:rPr>
              <a:t>Documento emitido </a:t>
            </a:r>
            <a:r>
              <a:rPr sz="1600" spc="-5" dirty="0">
                <a:latin typeface="Calibri"/>
                <a:cs typeface="Calibri"/>
              </a:rPr>
              <a:t>por el Secretario de </a:t>
            </a:r>
            <a:r>
              <a:rPr sz="1600" spc="-10" dirty="0">
                <a:latin typeface="Calibri"/>
                <a:cs typeface="Calibri"/>
              </a:rPr>
              <a:t>Finanzas,  </a:t>
            </a:r>
            <a:r>
              <a:rPr sz="1600" spc="-25" dirty="0">
                <a:latin typeface="Calibri"/>
                <a:cs typeface="Calibri"/>
              </a:rPr>
              <a:t>Tesorero </a:t>
            </a:r>
            <a:r>
              <a:rPr sz="1600" spc="-5" dirty="0">
                <a:latin typeface="Calibri"/>
                <a:cs typeface="Calibri"/>
              </a:rPr>
              <a:t>municipal o su </a:t>
            </a:r>
            <a:r>
              <a:rPr sz="1600" spc="-10" dirty="0">
                <a:latin typeface="Calibri"/>
                <a:cs typeface="Calibri"/>
              </a:rPr>
              <a:t>equivalente, </a:t>
            </a:r>
            <a:r>
              <a:rPr sz="1600" spc="-5" dirty="0">
                <a:latin typeface="Calibri"/>
                <a:cs typeface="Calibri"/>
              </a:rPr>
              <a:t>en el que  acredite que el </a:t>
            </a:r>
            <a:r>
              <a:rPr sz="1600" spc="-10" dirty="0">
                <a:latin typeface="Calibri"/>
                <a:cs typeface="Calibri"/>
              </a:rPr>
              <a:t>Financiamiento </a:t>
            </a:r>
            <a:r>
              <a:rPr sz="1600" spc="-5" dirty="0">
                <a:latin typeface="Calibri"/>
                <a:cs typeface="Calibri"/>
              </a:rPr>
              <a:t>fue </a:t>
            </a:r>
            <a:r>
              <a:rPr sz="1600" spc="-10" dirty="0">
                <a:latin typeface="Calibri"/>
                <a:cs typeface="Calibri"/>
              </a:rPr>
              <a:t>celebrado bajo  </a:t>
            </a:r>
            <a:r>
              <a:rPr sz="1600" spc="-5" dirty="0">
                <a:latin typeface="Calibri"/>
                <a:cs typeface="Calibri"/>
              </a:rPr>
              <a:t>las </a:t>
            </a:r>
            <a:r>
              <a:rPr sz="1600" b="1" spc="-10" dirty="0">
                <a:latin typeface="Calibri"/>
                <a:cs typeface="Calibri"/>
              </a:rPr>
              <a:t>mejores </a:t>
            </a:r>
            <a:r>
              <a:rPr sz="1600" b="1" spc="-5" dirty="0">
                <a:latin typeface="Calibri"/>
                <a:cs typeface="Calibri"/>
              </a:rPr>
              <a:t>condiciones de</a:t>
            </a:r>
            <a:r>
              <a:rPr sz="1600" b="1" spc="35" dirty="0">
                <a:latin typeface="Calibri"/>
                <a:cs typeface="Calibri"/>
              </a:rPr>
              <a:t> </a:t>
            </a:r>
            <a:r>
              <a:rPr sz="1600" b="1" spc="-10" dirty="0">
                <a:latin typeface="Calibri"/>
                <a:cs typeface="Calibri"/>
              </a:rPr>
              <a:t>mercado.</a:t>
            </a:r>
            <a:endParaRPr sz="1600">
              <a:latin typeface="Calibri"/>
              <a:cs typeface="Calibri"/>
            </a:endParaRPr>
          </a:p>
          <a:p>
            <a:pPr marL="299085" indent="-287020">
              <a:spcBef>
                <a:spcPts val="1195"/>
              </a:spcBef>
              <a:buFont typeface="Arial"/>
              <a:buChar char="•"/>
              <a:tabLst>
                <a:tab pos="299085" algn="l"/>
                <a:tab pos="299720" algn="l"/>
              </a:tabLst>
            </a:pPr>
            <a:r>
              <a:rPr sz="1600" b="1" spc="-10" dirty="0">
                <a:latin typeface="Calibri"/>
                <a:cs typeface="Calibri"/>
              </a:rPr>
              <a:t>Proceso</a:t>
            </a:r>
            <a:r>
              <a:rPr sz="1600" b="1" spc="15" dirty="0">
                <a:latin typeface="Calibri"/>
                <a:cs typeface="Calibri"/>
              </a:rPr>
              <a:t> </a:t>
            </a:r>
            <a:r>
              <a:rPr sz="1600" b="1" spc="-10" dirty="0">
                <a:latin typeface="Calibri"/>
                <a:cs typeface="Calibri"/>
              </a:rPr>
              <a:t>competitivo:</a:t>
            </a:r>
            <a:endParaRPr sz="1600">
              <a:latin typeface="Calibri"/>
              <a:cs typeface="Calibri"/>
            </a:endParaRPr>
          </a:p>
          <a:p>
            <a:pPr marL="288290" marR="176530" indent="-45720">
              <a:lnSpc>
                <a:spcPts val="1730"/>
              </a:lnSpc>
              <a:spcBef>
                <a:spcPts val="890"/>
              </a:spcBef>
              <a:tabLst>
                <a:tab pos="1529715" algn="l"/>
                <a:tab pos="2200275" algn="l"/>
                <a:tab pos="3442970" algn="l"/>
                <a:tab pos="3788410" algn="l"/>
              </a:tabLst>
            </a:pPr>
            <a:r>
              <a:rPr sz="1600" spc="-10" dirty="0">
                <a:latin typeface="Calibri"/>
                <a:cs typeface="Calibri"/>
              </a:rPr>
              <a:t>-Deberá acreditarse presentando </a:t>
            </a:r>
            <a:r>
              <a:rPr sz="1600" spc="-5" dirty="0">
                <a:latin typeface="Calibri"/>
                <a:cs typeface="Calibri"/>
              </a:rPr>
              <a:t>los </a:t>
            </a:r>
            <a:r>
              <a:rPr sz="1600" b="1" spc="-15" dirty="0">
                <a:latin typeface="Calibri"/>
                <a:cs typeface="Calibri"/>
              </a:rPr>
              <a:t>Formatos  </a:t>
            </a:r>
            <a:r>
              <a:rPr sz="1600" spc="-5" dirty="0">
                <a:latin typeface="Calibri"/>
                <a:cs typeface="Calibri"/>
              </a:rPr>
              <a:t>especificados	en </a:t>
            </a:r>
            <a:r>
              <a:rPr sz="1600" spc="10" dirty="0">
                <a:latin typeface="Calibri"/>
                <a:cs typeface="Calibri"/>
              </a:rPr>
              <a:t> </a:t>
            </a:r>
            <a:r>
              <a:rPr sz="1600" spc="-5" dirty="0">
                <a:latin typeface="Calibri"/>
                <a:cs typeface="Calibri"/>
              </a:rPr>
              <a:t>los	</a:t>
            </a:r>
            <a:r>
              <a:rPr sz="1600" spc="-10" dirty="0">
                <a:latin typeface="Calibri"/>
                <a:cs typeface="Calibri"/>
              </a:rPr>
              <a:t>Lineamientos	</a:t>
            </a:r>
            <a:r>
              <a:rPr sz="1600" spc="-5" dirty="0">
                <a:latin typeface="Calibri"/>
                <a:cs typeface="Calibri"/>
              </a:rPr>
              <a:t>de	la  </a:t>
            </a:r>
            <a:r>
              <a:rPr sz="1600" spc="-10" dirty="0">
                <a:latin typeface="Calibri"/>
                <a:cs typeface="Calibri"/>
              </a:rPr>
              <a:t>Metodología </a:t>
            </a:r>
            <a:r>
              <a:rPr sz="1600" spc="-15" dirty="0">
                <a:latin typeface="Calibri"/>
                <a:cs typeface="Calibri"/>
              </a:rPr>
              <a:t>para </a:t>
            </a:r>
            <a:r>
              <a:rPr sz="1600" spc="-5" dirty="0">
                <a:latin typeface="Calibri"/>
                <a:cs typeface="Calibri"/>
              </a:rPr>
              <a:t>el Cálculo del Menor </a:t>
            </a:r>
            <a:r>
              <a:rPr sz="1600" spc="-10" dirty="0">
                <a:latin typeface="Calibri"/>
                <a:cs typeface="Calibri"/>
              </a:rPr>
              <a:t>Costo  Financiero </a:t>
            </a:r>
            <a:r>
              <a:rPr sz="1600" spc="-5" dirty="0">
                <a:latin typeface="Calibri"/>
                <a:cs typeface="Calibri"/>
              </a:rPr>
              <a:t>y de los </a:t>
            </a:r>
            <a:r>
              <a:rPr sz="1600" spc="-10" dirty="0">
                <a:latin typeface="Calibri"/>
                <a:cs typeface="Calibri"/>
              </a:rPr>
              <a:t>Procesos</a:t>
            </a:r>
            <a:r>
              <a:rPr sz="1600" spc="114" dirty="0">
                <a:latin typeface="Calibri"/>
                <a:cs typeface="Calibri"/>
              </a:rPr>
              <a:t> </a:t>
            </a:r>
            <a:r>
              <a:rPr sz="1600" spc="-10" dirty="0">
                <a:latin typeface="Calibri"/>
                <a:cs typeface="Calibri"/>
              </a:rPr>
              <a:t>Competitivos.</a:t>
            </a:r>
            <a:endParaRPr sz="1600">
              <a:latin typeface="Calibri"/>
              <a:cs typeface="Calibri"/>
            </a:endParaRPr>
          </a:p>
          <a:p>
            <a:pPr marL="242570">
              <a:lnSpc>
                <a:spcPts val="1600"/>
              </a:lnSpc>
            </a:pPr>
            <a:r>
              <a:rPr sz="1600" spc="-10" dirty="0">
                <a:latin typeface="Calibri"/>
                <a:cs typeface="Calibri"/>
              </a:rPr>
              <a:t>-Anexando </a:t>
            </a:r>
            <a:r>
              <a:rPr sz="1600" spc="-5" dirty="0">
                <a:latin typeface="Calibri"/>
                <a:cs typeface="Calibri"/>
              </a:rPr>
              <a:t>las </a:t>
            </a:r>
            <a:r>
              <a:rPr sz="1600" b="1" spc="-10" dirty="0">
                <a:latin typeface="Calibri"/>
                <a:cs typeface="Calibri"/>
              </a:rPr>
              <a:t>ofertas</a:t>
            </a:r>
            <a:r>
              <a:rPr sz="1600" b="1" dirty="0">
                <a:latin typeface="Calibri"/>
                <a:cs typeface="Calibri"/>
              </a:rPr>
              <a:t> </a:t>
            </a:r>
            <a:r>
              <a:rPr sz="1600" b="1" spc="-10" dirty="0">
                <a:latin typeface="Calibri"/>
                <a:cs typeface="Calibri"/>
              </a:rPr>
              <a:t>irrevocables</a:t>
            </a:r>
            <a:r>
              <a:rPr sz="1600" spc="-10" dirty="0">
                <a:latin typeface="Calibri"/>
                <a:cs typeface="Calibri"/>
              </a:rPr>
              <a:t>.</a:t>
            </a:r>
            <a:endParaRPr sz="1600">
              <a:latin typeface="Calibri"/>
              <a:cs typeface="Calibri"/>
            </a:endParaRPr>
          </a:p>
          <a:p>
            <a:pPr marL="242570">
              <a:lnSpc>
                <a:spcPts val="1730"/>
              </a:lnSpc>
            </a:pPr>
            <a:r>
              <a:rPr sz="1600" spc="-10" dirty="0">
                <a:latin typeface="Calibri"/>
                <a:cs typeface="Calibri"/>
              </a:rPr>
              <a:t>-Anexando </a:t>
            </a:r>
            <a:r>
              <a:rPr sz="1600" spc="-5" dirty="0">
                <a:latin typeface="Calibri"/>
                <a:cs typeface="Calibri"/>
              </a:rPr>
              <a:t>las </a:t>
            </a:r>
            <a:r>
              <a:rPr sz="1600" b="1" spc="-10" dirty="0">
                <a:latin typeface="Calibri"/>
                <a:cs typeface="Calibri"/>
              </a:rPr>
              <a:t>negativas </a:t>
            </a:r>
            <a:r>
              <a:rPr sz="1600" spc="-5" dirty="0">
                <a:latin typeface="Calibri"/>
                <a:cs typeface="Calibri"/>
              </a:rPr>
              <a:t>de las</a:t>
            </a:r>
            <a:r>
              <a:rPr sz="1600" spc="-10" dirty="0">
                <a:latin typeface="Calibri"/>
                <a:cs typeface="Calibri"/>
              </a:rPr>
              <a:t> </a:t>
            </a:r>
            <a:r>
              <a:rPr sz="1600" spc="-5" dirty="0">
                <a:latin typeface="Calibri"/>
                <a:cs typeface="Calibri"/>
              </a:rPr>
              <a:t>Instituciones.</a:t>
            </a:r>
            <a:endParaRPr sz="1600">
              <a:latin typeface="Calibri"/>
              <a:cs typeface="Calibri"/>
            </a:endParaRPr>
          </a:p>
          <a:p>
            <a:pPr marL="242570">
              <a:lnSpc>
                <a:spcPts val="1825"/>
              </a:lnSpc>
            </a:pPr>
            <a:r>
              <a:rPr sz="1600" spc="-10" dirty="0">
                <a:latin typeface="Calibri"/>
                <a:cs typeface="Calibri"/>
              </a:rPr>
              <a:t>-Acta </a:t>
            </a:r>
            <a:r>
              <a:rPr sz="1600" spc="-5" dirty="0">
                <a:latin typeface="Calibri"/>
                <a:cs typeface="Calibri"/>
              </a:rPr>
              <a:t>de </a:t>
            </a:r>
            <a:r>
              <a:rPr sz="1600" spc="-10" dirty="0">
                <a:latin typeface="Calibri"/>
                <a:cs typeface="Calibri"/>
              </a:rPr>
              <a:t>fallo (Licitación</a:t>
            </a:r>
            <a:r>
              <a:rPr sz="1600" spc="5" dirty="0">
                <a:latin typeface="Calibri"/>
                <a:cs typeface="Calibri"/>
              </a:rPr>
              <a:t> </a:t>
            </a:r>
            <a:r>
              <a:rPr sz="1600" spc="-5" dirty="0">
                <a:latin typeface="Calibri"/>
                <a:cs typeface="Calibri"/>
              </a:rPr>
              <a:t>Pública).</a:t>
            </a:r>
            <a:endParaRPr sz="1600">
              <a:latin typeface="Calibri"/>
              <a:cs typeface="Calibri"/>
            </a:endParaRPr>
          </a:p>
        </p:txBody>
      </p:sp>
    </p:spTree>
    <p:extLst>
      <p:ext uri="{BB962C8B-B14F-4D97-AF65-F5344CB8AC3E}">
        <p14:creationId xmlns:p14="http://schemas.microsoft.com/office/powerpoint/2010/main" val="523787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560700" y="-67891"/>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smtClean="0">
                <a:latin typeface="Arial Narrow" panose="020B0606020202030204" pitchFamily="34" charset="0"/>
                <a:cs typeface="Segoe UI Light" panose="020B0502040204020203" pitchFamily="34" charset="0"/>
              </a:rPr>
              <a:t>ESTRUCTURA DE LA LEY</a:t>
            </a:r>
            <a:endParaRPr lang="es-MX" sz="2800" b="1" cap="all" dirty="0">
              <a:latin typeface="Arial Narrow" panose="020B0606020202030204" pitchFamily="34" charset="0"/>
              <a:cs typeface="Segoe UI Light" panose="020B0502040204020203" pitchFamily="34" charset="0"/>
            </a:endParaRPr>
          </a:p>
        </p:txBody>
      </p:sp>
      <p:sp>
        <p:nvSpPr>
          <p:cNvPr id="6" name="CuadroTexto 5"/>
          <p:cNvSpPr txBox="1"/>
          <p:nvPr/>
        </p:nvSpPr>
        <p:spPr>
          <a:xfrm>
            <a:off x="748472" y="696094"/>
            <a:ext cx="10809027" cy="6001643"/>
          </a:xfrm>
          <a:prstGeom prst="rect">
            <a:avLst/>
          </a:prstGeom>
          <a:noFill/>
        </p:spPr>
        <p:txBody>
          <a:bodyPr wrap="square" rtlCol="0">
            <a:spAutoFit/>
          </a:bodyPr>
          <a:lstStyle/>
          <a:p>
            <a:pPr marL="285750" indent="-285750">
              <a:buFont typeface="Arial" panose="020B0604020202020204" pitchFamily="34" charset="0"/>
              <a:buChar char="•"/>
            </a:pPr>
            <a:r>
              <a:rPr lang="es-MX" sz="2400" b="1" dirty="0" smtClean="0"/>
              <a:t>TÍTULO PRIMERO.</a:t>
            </a:r>
            <a:r>
              <a:rPr lang="es-MX" sz="2400" dirty="0" smtClean="0"/>
              <a:t> Objeto y Definiciones de la Ley.</a:t>
            </a:r>
          </a:p>
          <a:p>
            <a:pPr marL="742950" lvl="1" indent="-285750">
              <a:buFont typeface="Arial" panose="020B0604020202020204" pitchFamily="34" charset="0"/>
              <a:buChar char="•"/>
            </a:pPr>
            <a:r>
              <a:rPr lang="es-MX" sz="2400" b="1" dirty="0" smtClean="0"/>
              <a:t>Capítulo Único</a:t>
            </a:r>
            <a:r>
              <a:rPr lang="es-MX" sz="2400" dirty="0" smtClean="0"/>
              <a:t>. Disposiciones Generales </a:t>
            </a:r>
            <a:r>
              <a:rPr lang="es-MX" dirty="0" smtClean="0"/>
              <a:t>(Art. 1º al 4</a:t>
            </a:r>
            <a:r>
              <a:rPr lang="es-MX" dirty="0"/>
              <a:t>º</a:t>
            </a:r>
            <a:r>
              <a:rPr lang="es-MX" dirty="0" smtClean="0"/>
              <a:t>)</a:t>
            </a:r>
            <a:r>
              <a:rPr lang="es-MX" sz="2400" dirty="0" smtClean="0"/>
              <a:t>.</a:t>
            </a:r>
          </a:p>
          <a:p>
            <a:pPr marL="742950" lvl="1" indent="-285750">
              <a:buFont typeface="Arial" panose="020B0604020202020204" pitchFamily="34" charset="0"/>
              <a:buChar char="•"/>
            </a:pPr>
            <a:endParaRPr lang="es-MX" sz="2400" dirty="0" smtClean="0"/>
          </a:p>
          <a:p>
            <a:pPr marL="285750" indent="-285750">
              <a:buFont typeface="Arial" panose="020B0604020202020204" pitchFamily="34" charset="0"/>
              <a:buChar char="•"/>
            </a:pPr>
            <a:r>
              <a:rPr lang="es-MX" sz="2400" b="1" dirty="0" smtClean="0"/>
              <a:t>TÍTULO SEGUNDO.</a:t>
            </a:r>
            <a:r>
              <a:rPr lang="es-MX" sz="2400" dirty="0" smtClean="0"/>
              <a:t> Reglas de Disciplina Financiera.</a:t>
            </a:r>
          </a:p>
          <a:p>
            <a:pPr marL="742950" lvl="1" indent="-285750">
              <a:buFont typeface="Arial" panose="020B0604020202020204" pitchFamily="34" charset="0"/>
              <a:buChar char="•"/>
            </a:pPr>
            <a:r>
              <a:rPr lang="es-MX" sz="2400" b="1" dirty="0" smtClean="0"/>
              <a:t>Capítulo I</a:t>
            </a:r>
            <a:r>
              <a:rPr lang="es-MX" sz="2400" dirty="0" smtClean="0"/>
              <a:t>. Del Balance Presupuestario Sostenible y la Responsabilidad Hacendaria de las Entidades Federativas. </a:t>
            </a:r>
            <a:r>
              <a:rPr lang="es-MX" dirty="0" smtClean="0"/>
              <a:t>(Art. 5</a:t>
            </a:r>
            <a:r>
              <a:rPr lang="es-MX" dirty="0"/>
              <a:t>º</a:t>
            </a:r>
            <a:r>
              <a:rPr lang="es-MX" dirty="0" smtClean="0"/>
              <a:t> al 17)</a:t>
            </a:r>
            <a:r>
              <a:rPr lang="es-MX" sz="2400" dirty="0" smtClean="0"/>
              <a:t>.</a:t>
            </a:r>
          </a:p>
          <a:p>
            <a:pPr marL="742950" lvl="1" indent="-285750">
              <a:buFont typeface="Arial" panose="020B0604020202020204" pitchFamily="34" charset="0"/>
              <a:buChar char="•"/>
            </a:pPr>
            <a:r>
              <a:rPr lang="es-MX" sz="2400" b="1" dirty="0" smtClean="0"/>
              <a:t>Capítulo II</a:t>
            </a:r>
            <a:r>
              <a:rPr lang="es-MX" sz="2400" dirty="0" smtClean="0"/>
              <a:t>. Del Balance Presupuestario Sostenible y la Responsabilidad Hacendaria de los Municipios </a:t>
            </a:r>
            <a:r>
              <a:rPr lang="es-MX" dirty="0" smtClean="0"/>
              <a:t>(Art. 18 al 21)</a:t>
            </a:r>
            <a:r>
              <a:rPr lang="es-MX" sz="2400" dirty="0" smtClean="0"/>
              <a:t>.</a:t>
            </a:r>
          </a:p>
          <a:p>
            <a:pPr marL="742950" lvl="1" indent="-285750">
              <a:buFont typeface="Arial" panose="020B0604020202020204" pitchFamily="34" charset="0"/>
              <a:buChar char="•"/>
            </a:pPr>
            <a:endParaRPr lang="es-MX" sz="2400" dirty="0" smtClean="0"/>
          </a:p>
          <a:p>
            <a:pPr marL="285750" indent="-285750">
              <a:buFont typeface="Arial" panose="020B0604020202020204" pitchFamily="34" charset="0"/>
              <a:buChar char="•"/>
            </a:pPr>
            <a:r>
              <a:rPr lang="es-MX" sz="2400" b="1" dirty="0" smtClean="0"/>
              <a:t>TÍTULO TERCERO.</a:t>
            </a:r>
            <a:r>
              <a:rPr lang="es-MX" sz="2400" dirty="0" smtClean="0"/>
              <a:t> De la Deuda Pública y las Obligaciones.</a:t>
            </a:r>
          </a:p>
          <a:p>
            <a:pPr marL="742950" lvl="1" indent="-285750">
              <a:buFont typeface="Arial" panose="020B0604020202020204" pitchFamily="34" charset="0"/>
              <a:buChar char="•"/>
            </a:pPr>
            <a:r>
              <a:rPr lang="es-MX" sz="2400" b="1" dirty="0" smtClean="0"/>
              <a:t>Capítulo I</a:t>
            </a:r>
            <a:r>
              <a:rPr lang="es-MX" sz="2400" dirty="0" smtClean="0"/>
              <a:t>. De la Contratación de Deuda Pública y Obligaciones </a:t>
            </a:r>
            <a:r>
              <a:rPr lang="es-MX" dirty="0" smtClean="0"/>
              <a:t>(Art. 22 al 29).</a:t>
            </a:r>
            <a:endParaRPr lang="es-MX" sz="2400" dirty="0" smtClean="0"/>
          </a:p>
          <a:p>
            <a:pPr marL="742950" lvl="1" indent="-285750">
              <a:buFont typeface="Arial" panose="020B0604020202020204" pitchFamily="34" charset="0"/>
              <a:buChar char="•"/>
            </a:pPr>
            <a:r>
              <a:rPr lang="es-MX" sz="2400" b="1" dirty="0"/>
              <a:t>Capítulo </a:t>
            </a:r>
            <a:r>
              <a:rPr lang="es-MX" sz="2400" b="1" dirty="0" smtClean="0"/>
              <a:t>II</a:t>
            </a:r>
            <a:r>
              <a:rPr lang="es-MX" sz="2400" dirty="0" smtClean="0"/>
              <a:t>. De la Contratación de Obligaciones a Corto Plazo </a:t>
            </a:r>
            <a:r>
              <a:rPr lang="es-MX" dirty="0" smtClean="0"/>
              <a:t>(Art. 30 al 32)</a:t>
            </a:r>
            <a:r>
              <a:rPr lang="es-MX" sz="2400" dirty="0" smtClean="0"/>
              <a:t>.</a:t>
            </a:r>
          </a:p>
          <a:p>
            <a:pPr marL="742950" lvl="1" indent="-285750">
              <a:buFont typeface="Arial" panose="020B0604020202020204" pitchFamily="34" charset="0"/>
              <a:buChar char="•"/>
            </a:pPr>
            <a:r>
              <a:rPr lang="es-MX" sz="2400" b="1" dirty="0"/>
              <a:t>Capítulo </a:t>
            </a:r>
            <a:r>
              <a:rPr lang="es-MX" sz="2400" b="1" dirty="0" smtClean="0"/>
              <a:t>III</a:t>
            </a:r>
            <a:r>
              <a:rPr lang="es-MX" sz="2400" dirty="0" smtClean="0"/>
              <a:t>. De la Contratación de Deuda Pública por parte de la CDMX </a:t>
            </a:r>
            <a:r>
              <a:rPr lang="es-MX" dirty="0" smtClean="0"/>
              <a:t>(Art. 33)</a:t>
            </a:r>
            <a:r>
              <a:rPr lang="es-MX" sz="2400" dirty="0" smtClean="0"/>
              <a:t>.</a:t>
            </a:r>
          </a:p>
          <a:p>
            <a:pPr marL="742950" lvl="1" indent="-285750">
              <a:buFont typeface="Arial" panose="020B0604020202020204" pitchFamily="34" charset="0"/>
              <a:buChar char="•"/>
            </a:pPr>
            <a:r>
              <a:rPr lang="es-MX" sz="2400" b="1" dirty="0"/>
              <a:t>Capítulo </a:t>
            </a:r>
            <a:r>
              <a:rPr lang="es-MX" sz="2400" b="1" dirty="0" smtClean="0"/>
              <a:t>IV</a:t>
            </a:r>
            <a:r>
              <a:rPr lang="es-MX" sz="2400" dirty="0" smtClean="0"/>
              <a:t>. De la Deuda Estatal Garantizada </a:t>
            </a:r>
            <a:r>
              <a:rPr lang="es-MX" dirty="0" smtClean="0"/>
              <a:t>(Art. 34 al 42)</a:t>
            </a:r>
            <a:r>
              <a:rPr lang="es-MX" sz="2400" dirty="0" smtClean="0"/>
              <a:t>.</a:t>
            </a:r>
          </a:p>
          <a:p>
            <a:pPr marL="742950" lvl="1" indent="-285750">
              <a:buFont typeface="Arial" panose="020B0604020202020204" pitchFamily="34" charset="0"/>
              <a:buChar char="•"/>
            </a:pPr>
            <a:r>
              <a:rPr lang="es-MX" sz="2400" b="1" dirty="0"/>
              <a:t>Capítulo </a:t>
            </a:r>
            <a:r>
              <a:rPr lang="es-MX" sz="2400" b="1" dirty="0" smtClean="0"/>
              <a:t>V</a:t>
            </a:r>
            <a:r>
              <a:rPr lang="es-MX" sz="2400" dirty="0" smtClean="0"/>
              <a:t>. Del Sistema de Alertas </a:t>
            </a:r>
            <a:r>
              <a:rPr lang="es-MX" dirty="0" smtClean="0"/>
              <a:t>(Art. 43 al 48)</a:t>
            </a:r>
            <a:r>
              <a:rPr lang="es-MX" sz="2400" dirty="0" smtClean="0"/>
              <a:t>.</a:t>
            </a:r>
          </a:p>
          <a:p>
            <a:pPr marL="742950" lvl="1" indent="-285750">
              <a:buFont typeface="Arial" panose="020B0604020202020204" pitchFamily="34" charset="0"/>
              <a:buChar char="•"/>
            </a:pPr>
            <a:r>
              <a:rPr lang="es-MX" sz="2400" b="1" dirty="0"/>
              <a:t>Capítulo </a:t>
            </a:r>
            <a:r>
              <a:rPr lang="es-MX" sz="2400" b="1" dirty="0" smtClean="0"/>
              <a:t>VI</a:t>
            </a:r>
            <a:r>
              <a:rPr lang="es-MX" sz="2400" dirty="0" smtClean="0"/>
              <a:t>. Del Registro Público Único </a:t>
            </a:r>
            <a:r>
              <a:rPr lang="es-MX" dirty="0" smtClean="0"/>
              <a:t>(Art. 49 al 57)</a:t>
            </a:r>
            <a:r>
              <a:rPr lang="es-MX" sz="2400" dirty="0" smtClean="0"/>
              <a:t>.</a:t>
            </a:r>
          </a:p>
        </p:txBody>
      </p:sp>
    </p:spTree>
    <p:extLst>
      <p:ext uri="{BB962C8B-B14F-4D97-AF65-F5344CB8AC3E}">
        <p14:creationId xmlns:p14="http://schemas.microsoft.com/office/powerpoint/2010/main" val="254329288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2831592" y="39100"/>
            <a:ext cx="2801112" cy="932688"/>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5" name="object 7"/>
          <p:cNvSpPr/>
          <p:nvPr/>
        </p:nvSpPr>
        <p:spPr>
          <a:xfrm>
            <a:off x="243840" y="1706879"/>
            <a:ext cx="2552700" cy="2552700"/>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6" name="object 8"/>
          <p:cNvSpPr/>
          <p:nvPr/>
        </p:nvSpPr>
        <p:spPr>
          <a:xfrm>
            <a:off x="804672" y="2618232"/>
            <a:ext cx="1740407" cy="1089659"/>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7" name="object 9"/>
          <p:cNvSpPr txBox="1"/>
          <p:nvPr/>
        </p:nvSpPr>
        <p:spPr>
          <a:xfrm>
            <a:off x="1038860" y="2840177"/>
            <a:ext cx="1271270" cy="545465"/>
          </a:xfrm>
          <a:prstGeom prst="rect">
            <a:avLst/>
          </a:prstGeom>
        </p:spPr>
        <p:txBody>
          <a:bodyPr vert="horz" wrap="square" lIns="0" tIns="13335" rIns="0" bIns="0" rtlCol="0">
            <a:spAutoFit/>
          </a:bodyPr>
          <a:lstStyle/>
          <a:p>
            <a:pPr algn="ctr">
              <a:spcBef>
                <a:spcPts val="105"/>
              </a:spcBef>
            </a:pPr>
            <a:r>
              <a:rPr sz="1700" spc="-10" dirty="0">
                <a:solidFill>
                  <a:srgbClr val="FFFFFF"/>
                </a:solidFill>
                <a:cs typeface="Calibri"/>
              </a:rPr>
              <a:t>REGLAMENTO</a:t>
            </a:r>
            <a:endParaRPr sz="1700">
              <a:solidFill>
                <a:prstClr val="black"/>
              </a:solidFill>
              <a:cs typeface="Calibri"/>
            </a:endParaRPr>
          </a:p>
          <a:p>
            <a:pPr marL="1270" algn="ctr">
              <a:spcBef>
                <a:spcPts val="5"/>
              </a:spcBef>
            </a:pPr>
            <a:r>
              <a:rPr sz="1700" spc="-50" dirty="0">
                <a:solidFill>
                  <a:srgbClr val="FFFFFF"/>
                </a:solidFill>
                <a:cs typeface="Calibri"/>
              </a:rPr>
              <a:t>ART.</a:t>
            </a:r>
            <a:r>
              <a:rPr sz="1700" spc="-30" dirty="0">
                <a:solidFill>
                  <a:srgbClr val="FFFFFF"/>
                </a:solidFill>
                <a:cs typeface="Calibri"/>
              </a:rPr>
              <a:t> </a:t>
            </a:r>
            <a:r>
              <a:rPr sz="1700" dirty="0">
                <a:solidFill>
                  <a:srgbClr val="FFFFFF"/>
                </a:solidFill>
                <a:cs typeface="Calibri"/>
              </a:rPr>
              <a:t>28</a:t>
            </a:r>
            <a:endParaRPr sz="1700">
              <a:solidFill>
                <a:prstClr val="black"/>
              </a:solidFill>
              <a:cs typeface="Calibri"/>
            </a:endParaRPr>
          </a:p>
        </p:txBody>
      </p:sp>
      <p:sp>
        <p:nvSpPr>
          <p:cNvPr id="8" name="object 10"/>
          <p:cNvSpPr/>
          <p:nvPr/>
        </p:nvSpPr>
        <p:spPr>
          <a:xfrm>
            <a:off x="2980944" y="1043939"/>
            <a:ext cx="5622035" cy="513892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9" name="object 11"/>
          <p:cNvSpPr/>
          <p:nvPr/>
        </p:nvSpPr>
        <p:spPr>
          <a:xfrm>
            <a:off x="3073907" y="1222247"/>
            <a:ext cx="5443728" cy="4876800"/>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10" name="object 12"/>
          <p:cNvSpPr txBox="1"/>
          <p:nvPr/>
        </p:nvSpPr>
        <p:spPr>
          <a:xfrm>
            <a:off x="3192907" y="1283334"/>
            <a:ext cx="4874895" cy="239395"/>
          </a:xfrm>
          <a:prstGeom prst="rect">
            <a:avLst/>
          </a:prstGeom>
        </p:spPr>
        <p:txBody>
          <a:bodyPr vert="horz" wrap="square" lIns="0" tIns="13335" rIns="0" bIns="0" rtlCol="0">
            <a:spAutoFit/>
          </a:bodyPr>
          <a:lstStyle/>
          <a:p>
            <a:pPr marL="299085" indent="-287020">
              <a:spcBef>
                <a:spcPts val="105"/>
              </a:spcBef>
              <a:buFont typeface="Wingdings"/>
              <a:buChar char=""/>
              <a:tabLst>
                <a:tab pos="299085" algn="l"/>
                <a:tab pos="299720" algn="l"/>
              </a:tabLst>
            </a:pPr>
            <a:r>
              <a:rPr sz="1400" spc="-10" dirty="0">
                <a:solidFill>
                  <a:prstClr val="black"/>
                </a:solidFill>
                <a:cs typeface="Calibri"/>
              </a:rPr>
              <a:t>Deberá</a:t>
            </a:r>
            <a:r>
              <a:rPr sz="1400" spc="185" dirty="0">
                <a:solidFill>
                  <a:prstClr val="black"/>
                </a:solidFill>
                <a:cs typeface="Calibri"/>
              </a:rPr>
              <a:t> </a:t>
            </a:r>
            <a:r>
              <a:rPr sz="1400" spc="-5" dirty="0">
                <a:solidFill>
                  <a:prstClr val="black"/>
                </a:solidFill>
                <a:cs typeface="Calibri"/>
              </a:rPr>
              <a:t>cumplir</a:t>
            </a:r>
            <a:r>
              <a:rPr sz="1400" spc="190" dirty="0">
                <a:solidFill>
                  <a:prstClr val="black"/>
                </a:solidFill>
                <a:cs typeface="Calibri"/>
              </a:rPr>
              <a:t> </a:t>
            </a:r>
            <a:r>
              <a:rPr sz="1400" dirty="0">
                <a:solidFill>
                  <a:prstClr val="black"/>
                </a:solidFill>
                <a:cs typeface="Calibri"/>
              </a:rPr>
              <a:t>los</a:t>
            </a:r>
            <a:r>
              <a:rPr sz="1400" spc="190" dirty="0">
                <a:solidFill>
                  <a:prstClr val="black"/>
                </a:solidFill>
                <a:cs typeface="Calibri"/>
              </a:rPr>
              <a:t> </a:t>
            </a:r>
            <a:r>
              <a:rPr sz="1400" spc="-5" dirty="0">
                <a:solidFill>
                  <a:prstClr val="black"/>
                </a:solidFill>
                <a:cs typeface="Calibri"/>
              </a:rPr>
              <a:t>requisitos</a:t>
            </a:r>
            <a:r>
              <a:rPr sz="1400" spc="190" dirty="0">
                <a:solidFill>
                  <a:prstClr val="black"/>
                </a:solidFill>
                <a:cs typeface="Calibri"/>
              </a:rPr>
              <a:t> </a:t>
            </a:r>
            <a:r>
              <a:rPr sz="1400" dirty="0">
                <a:solidFill>
                  <a:prstClr val="black"/>
                </a:solidFill>
                <a:cs typeface="Calibri"/>
              </a:rPr>
              <a:t>que</a:t>
            </a:r>
            <a:r>
              <a:rPr sz="1400" spc="185" dirty="0">
                <a:solidFill>
                  <a:prstClr val="black"/>
                </a:solidFill>
                <a:cs typeface="Calibri"/>
              </a:rPr>
              <a:t> </a:t>
            </a:r>
            <a:r>
              <a:rPr sz="1400" dirty="0">
                <a:solidFill>
                  <a:prstClr val="black"/>
                </a:solidFill>
                <a:cs typeface="Calibri"/>
              </a:rPr>
              <a:t>en</a:t>
            </a:r>
            <a:r>
              <a:rPr sz="1400" spc="185" dirty="0">
                <a:solidFill>
                  <a:prstClr val="black"/>
                </a:solidFill>
                <a:cs typeface="Calibri"/>
              </a:rPr>
              <a:t> </a:t>
            </a:r>
            <a:r>
              <a:rPr sz="1400" dirty="0">
                <a:solidFill>
                  <a:prstClr val="black"/>
                </a:solidFill>
                <a:cs typeface="Calibri"/>
              </a:rPr>
              <a:t>su</a:t>
            </a:r>
            <a:r>
              <a:rPr sz="1400" spc="200" dirty="0">
                <a:solidFill>
                  <a:prstClr val="black"/>
                </a:solidFill>
                <a:cs typeface="Calibri"/>
              </a:rPr>
              <a:t> </a:t>
            </a:r>
            <a:r>
              <a:rPr sz="1400" spc="-5" dirty="0">
                <a:solidFill>
                  <a:prstClr val="black"/>
                </a:solidFill>
                <a:cs typeface="Calibri"/>
              </a:rPr>
              <a:t>caso</a:t>
            </a:r>
            <a:r>
              <a:rPr sz="1400" spc="195" dirty="0">
                <a:solidFill>
                  <a:prstClr val="black"/>
                </a:solidFill>
                <a:cs typeface="Calibri"/>
              </a:rPr>
              <a:t> </a:t>
            </a:r>
            <a:r>
              <a:rPr sz="1400" dirty="0">
                <a:solidFill>
                  <a:prstClr val="black"/>
                </a:solidFill>
                <a:cs typeface="Calibri"/>
              </a:rPr>
              <a:t>le</a:t>
            </a:r>
            <a:r>
              <a:rPr sz="1400" spc="185" dirty="0">
                <a:solidFill>
                  <a:prstClr val="black"/>
                </a:solidFill>
                <a:cs typeface="Calibri"/>
              </a:rPr>
              <a:t> </a:t>
            </a:r>
            <a:r>
              <a:rPr sz="1400" dirty="0">
                <a:solidFill>
                  <a:prstClr val="black"/>
                </a:solidFill>
                <a:cs typeface="Calibri"/>
              </a:rPr>
              <a:t>apliquen</a:t>
            </a:r>
            <a:r>
              <a:rPr sz="1400" spc="190" dirty="0">
                <a:solidFill>
                  <a:prstClr val="black"/>
                </a:solidFill>
                <a:cs typeface="Calibri"/>
              </a:rPr>
              <a:t> </a:t>
            </a:r>
            <a:r>
              <a:rPr sz="1400" dirty="0">
                <a:solidFill>
                  <a:prstClr val="black"/>
                </a:solidFill>
                <a:cs typeface="Calibri"/>
              </a:rPr>
              <a:t>del</a:t>
            </a:r>
            <a:endParaRPr sz="1400">
              <a:solidFill>
                <a:prstClr val="black"/>
              </a:solidFill>
              <a:cs typeface="Calibri"/>
            </a:endParaRPr>
          </a:p>
        </p:txBody>
      </p:sp>
      <p:sp>
        <p:nvSpPr>
          <p:cNvPr id="11" name="object 13"/>
          <p:cNvSpPr txBox="1"/>
          <p:nvPr/>
        </p:nvSpPr>
        <p:spPr>
          <a:xfrm>
            <a:off x="3479419" y="1475358"/>
            <a:ext cx="4589145" cy="239395"/>
          </a:xfrm>
          <a:prstGeom prst="rect">
            <a:avLst/>
          </a:prstGeom>
        </p:spPr>
        <p:txBody>
          <a:bodyPr vert="horz" wrap="square" lIns="0" tIns="13335" rIns="0" bIns="0" rtlCol="0">
            <a:spAutoFit/>
          </a:bodyPr>
          <a:lstStyle/>
          <a:p>
            <a:pPr marL="12700">
              <a:spcBef>
                <a:spcPts val="105"/>
              </a:spcBef>
              <a:tabLst>
                <a:tab pos="775970" algn="l"/>
                <a:tab pos="1170305" algn="l"/>
                <a:tab pos="1606550" algn="l"/>
                <a:tab pos="2728595" algn="l"/>
                <a:tab pos="3138170" algn="l"/>
                <a:tab pos="3754120" algn="l"/>
                <a:tab pos="4392930" algn="l"/>
              </a:tabLst>
            </a:pPr>
            <a:r>
              <a:rPr sz="1400" dirty="0">
                <a:solidFill>
                  <a:prstClr val="black"/>
                </a:solidFill>
                <a:cs typeface="Calibri"/>
              </a:rPr>
              <a:t>artí</a:t>
            </a:r>
            <a:r>
              <a:rPr sz="1400" spc="-10" dirty="0">
                <a:solidFill>
                  <a:prstClr val="black"/>
                </a:solidFill>
                <a:cs typeface="Calibri"/>
              </a:rPr>
              <a:t>cu</a:t>
            </a:r>
            <a:r>
              <a:rPr sz="1400" dirty="0">
                <a:solidFill>
                  <a:prstClr val="black"/>
                </a:solidFill>
                <a:cs typeface="Calibri"/>
              </a:rPr>
              <a:t>lo	</a:t>
            </a:r>
            <a:r>
              <a:rPr sz="1400" spc="5" dirty="0">
                <a:solidFill>
                  <a:prstClr val="black"/>
                </a:solidFill>
                <a:cs typeface="Calibri"/>
              </a:rPr>
              <a:t>2</a:t>
            </a:r>
            <a:r>
              <a:rPr sz="1400" dirty="0">
                <a:solidFill>
                  <a:prstClr val="black"/>
                </a:solidFill>
                <a:cs typeface="Calibri"/>
              </a:rPr>
              <a:t>5	</a:t>
            </a:r>
            <a:r>
              <a:rPr sz="1400" spc="-10" dirty="0">
                <a:solidFill>
                  <a:prstClr val="black"/>
                </a:solidFill>
                <a:cs typeface="Calibri"/>
              </a:rPr>
              <a:t>d</a:t>
            </a:r>
            <a:r>
              <a:rPr sz="1400" dirty="0">
                <a:solidFill>
                  <a:prstClr val="black"/>
                </a:solidFill>
                <a:cs typeface="Calibri"/>
              </a:rPr>
              <a:t>el	</a:t>
            </a:r>
            <a:r>
              <a:rPr sz="1400" spc="-20" dirty="0">
                <a:solidFill>
                  <a:prstClr val="black"/>
                </a:solidFill>
                <a:cs typeface="Calibri"/>
              </a:rPr>
              <a:t>R</a:t>
            </a:r>
            <a:r>
              <a:rPr sz="1400" dirty="0">
                <a:solidFill>
                  <a:prstClr val="black"/>
                </a:solidFill>
                <a:cs typeface="Calibri"/>
              </a:rPr>
              <a:t>e</a:t>
            </a:r>
            <a:r>
              <a:rPr sz="1400" spc="-5" dirty="0">
                <a:solidFill>
                  <a:prstClr val="black"/>
                </a:solidFill>
                <a:cs typeface="Calibri"/>
              </a:rPr>
              <a:t>g</a:t>
            </a:r>
            <a:r>
              <a:rPr sz="1400" dirty="0">
                <a:solidFill>
                  <a:prstClr val="black"/>
                </a:solidFill>
                <a:cs typeface="Calibri"/>
              </a:rPr>
              <a:t>la</a:t>
            </a:r>
            <a:r>
              <a:rPr sz="1400" spc="-5" dirty="0">
                <a:solidFill>
                  <a:prstClr val="black"/>
                </a:solidFill>
                <a:cs typeface="Calibri"/>
              </a:rPr>
              <a:t>m</a:t>
            </a:r>
            <a:r>
              <a:rPr sz="1400" dirty="0">
                <a:solidFill>
                  <a:prstClr val="black"/>
                </a:solidFill>
                <a:cs typeface="Calibri"/>
              </a:rPr>
              <a:t>e</a:t>
            </a:r>
            <a:r>
              <a:rPr sz="1400" spc="-10" dirty="0">
                <a:solidFill>
                  <a:prstClr val="black"/>
                </a:solidFill>
                <a:cs typeface="Calibri"/>
              </a:rPr>
              <a:t>n</a:t>
            </a:r>
            <a:r>
              <a:rPr sz="1400" spc="-15" dirty="0">
                <a:solidFill>
                  <a:prstClr val="black"/>
                </a:solidFill>
                <a:cs typeface="Calibri"/>
              </a:rPr>
              <a:t>t</a:t>
            </a:r>
            <a:r>
              <a:rPr sz="1400" spc="-25" dirty="0">
                <a:solidFill>
                  <a:prstClr val="black"/>
                </a:solidFill>
                <a:cs typeface="Calibri"/>
              </a:rPr>
              <a:t>o</a:t>
            </a:r>
            <a:r>
              <a:rPr sz="1400" dirty="0">
                <a:solidFill>
                  <a:prstClr val="black"/>
                </a:solidFill>
                <a:cs typeface="Calibri"/>
              </a:rPr>
              <a:t>,	así	</a:t>
            </a:r>
            <a:r>
              <a:rPr sz="1400" spc="-20" dirty="0">
                <a:solidFill>
                  <a:prstClr val="black"/>
                </a:solidFill>
                <a:cs typeface="Calibri"/>
              </a:rPr>
              <a:t>c</a:t>
            </a:r>
            <a:r>
              <a:rPr sz="1400" spc="-5" dirty="0">
                <a:solidFill>
                  <a:prstClr val="black"/>
                </a:solidFill>
                <a:cs typeface="Calibri"/>
              </a:rPr>
              <a:t>om</a:t>
            </a:r>
            <a:r>
              <a:rPr sz="1400" dirty="0">
                <a:solidFill>
                  <a:prstClr val="black"/>
                </a:solidFill>
                <a:cs typeface="Calibri"/>
              </a:rPr>
              <a:t>o	</a:t>
            </a:r>
            <a:r>
              <a:rPr sz="1400" b="1" spc="-135" dirty="0">
                <a:solidFill>
                  <a:prstClr val="black"/>
                </a:solidFill>
                <a:cs typeface="Calibri"/>
              </a:rPr>
              <a:t>T</a:t>
            </a:r>
            <a:r>
              <a:rPr sz="1400" b="1" spc="-5" dirty="0">
                <a:solidFill>
                  <a:prstClr val="black"/>
                </a:solidFill>
                <a:cs typeface="Calibri"/>
              </a:rPr>
              <a:t>ec</a:t>
            </a:r>
            <a:r>
              <a:rPr sz="1400" b="1" spc="-10" dirty="0">
                <a:solidFill>
                  <a:prstClr val="black"/>
                </a:solidFill>
                <a:cs typeface="Calibri"/>
              </a:rPr>
              <a:t>h</a:t>
            </a:r>
            <a:r>
              <a:rPr sz="1400" b="1" dirty="0">
                <a:solidFill>
                  <a:prstClr val="black"/>
                </a:solidFill>
                <a:cs typeface="Calibri"/>
              </a:rPr>
              <a:t>o	</a:t>
            </a:r>
            <a:r>
              <a:rPr sz="1400" b="1" spc="-10" dirty="0">
                <a:solidFill>
                  <a:prstClr val="black"/>
                </a:solidFill>
                <a:cs typeface="Calibri"/>
              </a:rPr>
              <a:t>de</a:t>
            </a:r>
            <a:endParaRPr sz="1400">
              <a:solidFill>
                <a:prstClr val="black"/>
              </a:solidFill>
              <a:cs typeface="Calibri"/>
            </a:endParaRPr>
          </a:p>
        </p:txBody>
      </p:sp>
      <p:sp>
        <p:nvSpPr>
          <p:cNvPr id="12" name="object 14"/>
          <p:cNvSpPr txBox="1">
            <a:spLocks/>
          </p:cNvSpPr>
          <p:nvPr/>
        </p:nvSpPr>
        <p:spPr>
          <a:xfrm>
            <a:off x="3192907" y="1620170"/>
            <a:ext cx="4876800" cy="4018279"/>
          </a:xfrm>
          <a:prstGeom prst="rect">
            <a:avLst/>
          </a:prstGeom>
        </p:spPr>
        <p:txBody>
          <a:bodyPr vert="horz" wrap="square" lIns="0" tIns="60325" rIns="0" bIns="0" rtlCol="0">
            <a:spAutoFit/>
          </a:bodyPr>
          <a:lstStyle>
            <a:lvl1pPr marL="0">
              <a:defRPr sz="1400" b="1"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99085" marR="0" lvl="0" indent="0" defTabSz="914400" eaLnBrk="1" fontAlgn="auto" latinLnBrk="0" hangingPunct="1">
              <a:lnSpc>
                <a:spcPct val="100000"/>
              </a:lnSpc>
              <a:spcBef>
                <a:spcPts val="475"/>
              </a:spcBef>
              <a:spcAft>
                <a:spcPts val="0"/>
              </a:spcAft>
              <a:buClrTx/>
              <a:buSzTx/>
              <a:buFontTx/>
              <a:buNone/>
              <a:tabLst/>
              <a:defRPr/>
            </a:pPr>
            <a:r>
              <a:rPr kumimoji="0" lang="es-MX" sz="1400" b="1" i="0" u="none" strike="noStrike" kern="0" cap="none" spc="-5" normalizeH="0" baseline="0" noProof="0" dirty="0" smtClean="0">
                <a:ln>
                  <a:noFill/>
                </a:ln>
                <a:solidFill>
                  <a:sysClr val="windowText" lastClr="000000"/>
                </a:solidFill>
                <a:effectLst/>
                <a:uLnTx/>
                <a:uFillTx/>
                <a:latin typeface="Calibri"/>
                <a:ea typeface="+mn-ea"/>
                <a:cs typeface="Calibri"/>
              </a:rPr>
              <a:t>Financiamiento</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a:t>
            </a:r>
          </a:p>
          <a:p>
            <a:pPr marL="299085" marR="0" lvl="0" indent="-287020" defTabSz="914400" eaLnBrk="1" fontAlgn="auto" latinLnBrk="0" hangingPunct="1">
              <a:lnSpc>
                <a:spcPct val="100000"/>
              </a:lnSpc>
              <a:spcBef>
                <a:spcPts val="375"/>
              </a:spcBef>
              <a:spcAft>
                <a:spcPts val="0"/>
              </a:spcAft>
              <a:buClrTx/>
              <a:buSzTx/>
              <a:buFont typeface="Wingdings"/>
              <a:buChar char=""/>
              <a:tabLst>
                <a:tab pos="299085" algn="l"/>
                <a:tab pos="299720" algn="l"/>
              </a:tabLst>
              <a:defRPr/>
            </a:pP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Presentar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el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Instrumento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jurídico que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deberá</a:t>
            </a:r>
            <a:r>
              <a:rPr kumimoji="0" lang="es-MX" sz="1400" b="0" i="0" u="none" strike="noStrike" kern="0" cap="none" spc="85" normalizeH="0" baseline="0" noProof="0" dirty="0" smtClean="0">
                <a:ln>
                  <a:noFill/>
                </a:ln>
                <a:solidFill>
                  <a:sysClr val="windowText" lastClr="000000"/>
                </a:solidFill>
                <a:effectLst/>
                <a:uLnTx/>
                <a:uFillTx/>
                <a:latin typeface="Calibri"/>
                <a:ea typeface="+mn-ea"/>
                <a:cs typeface="Calibri"/>
              </a:rPr>
              <a:t>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señalar:</a:t>
            </a:r>
          </a:p>
          <a:p>
            <a:pPr marL="512445" marR="0" lvl="1" indent="-183515" defTabSz="914400" eaLnBrk="1" fontAlgn="auto" latinLnBrk="0" hangingPunct="1">
              <a:lnSpc>
                <a:spcPts val="1595"/>
              </a:lnSpc>
              <a:spcBef>
                <a:spcPts val="370"/>
              </a:spcBef>
              <a:spcAft>
                <a:spcPts val="0"/>
              </a:spcAft>
              <a:buClrTx/>
              <a:buSzTx/>
              <a:buFont typeface="Calibri"/>
              <a:buAutoNum type="alphaLcParenR"/>
              <a:tabLst>
                <a:tab pos="513080" algn="l"/>
              </a:tabLst>
              <a:defRPr/>
            </a:pP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Que la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obligación es</a:t>
            </a:r>
            <a:r>
              <a:rPr kumimoji="0" lang="es-MX" sz="1400" b="0" i="0" u="none" strike="noStrike" kern="0" cap="none" spc="-15" normalizeH="0" baseline="0" noProof="0" dirty="0" smtClean="0">
                <a:ln>
                  <a:noFill/>
                </a:ln>
                <a:solidFill>
                  <a:sysClr val="windowText" lastClr="000000"/>
                </a:solidFill>
                <a:effectLst/>
                <a:uLnTx/>
                <a:uFillTx/>
                <a:latin typeface="Calibri"/>
                <a:ea typeface="+mn-ea"/>
                <a:cs typeface="Calibri"/>
              </a:rPr>
              <a:t> </a:t>
            </a:r>
            <a:r>
              <a:rPr kumimoji="0" lang="es-MX" sz="1400" b="1" i="0" u="none" strike="noStrike" kern="0" cap="none" spc="-5" normalizeH="0" baseline="0" noProof="0" dirty="0" smtClean="0">
                <a:ln>
                  <a:noFill/>
                </a:ln>
                <a:solidFill>
                  <a:sysClr val="windowText" lastClr="000000"/>
                </a:solidFill>
                <a:effectLst/>
                <a:uLnTx/>
                <a:uFillTx/>
                <a:latin typeface="Calibri"/>
                <a:ea typeface="+mn-ea"/>
                <a:cs typeface="Calibri"/>
              </a:rPr>
              <a:t>quirografaria</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a:t>
            </a:r>
            <a:endPar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endParaRPr>
          </a:p>
          <a:p>
            <a:pPr marL="520065" marR="0" lvl="1" indent="-191135" defTabSz="914400" eaLnBrk="1" fontAlgn="auto" latinLnBrk="0" hangingPunct="1">
              <a:lnSpc>
                <a:spcPts val="1510"/>
              </a:lnSpc>
              <a:spcBef>
                <a:spcPts val="0"/>
              </a:spcBef>
              <a:spcAft>
                <a:spcPts val="0"/>
              </a:spcAft>
              <a:buClrTx/>
              <a:buSzTx/>
              <a:buFont typeface="Calibri"/>
              <a:buAutoNum type="alphaLcParenR"/>
              <a:tabLst>
                <a:tab pos="520700" algn="l"/>
              </a:tabLst>
              <a:defRPr/>
            </a:pP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Monto.</a:t>
            </a:r>
            <a:endPar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endParaRPr>
          </a:p>
          <a:p>
            <a:pPr marL="500380" marR="0" lvl="1" indent="-170815" defTabSz="914400" eaLnBrk="1" fontAlgn="auto" latinLnBrk="0" hangingPunct="1">
              <a:lnSpc>
                <a:spcPts val="1510"/>
              </a:lnSpc>
              <a:spcBef>
                <a:spcPts val="0"/>
              </a:spcBef>
              <a:spcAft>
                <a:spcPts val="0"/>
              </a:spcAft>
              <a:buClrTx/>
              <a:buSzTx/>
              <a:buFont typeface="Calibri"/>
              <a:buAutoNum type="alphaLcParenR"/>
              <a:tabLst>
                <a:tab pos="500380" algn="l"/>
              </a:tabLst>
              <a:defRPr/>
            </a:pPr>
            <a:r>
              <a:rPr kumimoji="0" lang="es-MX" sz="1400" b="0" i="0" u="none" strike="noStrike" kern="0" cap="none" spc="-30" normalizeH="0" baseline="0" noProof="0" dirty="0" smtClean="0">
                <a:ln>
                  <a:noFill/>
                </a:ln>
                <a:solidFill>
                  <a:sysClr val="windowText" lastClr="000000"/>
                </a:solidFill>
                <a:effectLst/>
                <a:uLnTx/>
                <a:uFillTx/>
                <a:latin typeface="Calibri"/>
                <a:ea typeface="+mn-ea"/>
                <a:cs typeface="Calibri"/>
              </a:rPr>
              <a:t>Tasa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de</a:t>
            </a:r>
            <a:r>
              <a:rPr kumimoji="0" lang="es-MX" sz="1400" b="0" i="0" u="none" strike="noStrike" kern="0" cap="none" spc="20" normalizeH="0" baseline="0" noProof="0" dirty="0" smtClean="0">
                <a:ln>
                  <a:noFill/>
                </a:ln>
                <a:solidFill>
                  <a:sysClr val="windowText" lastClr="000000"/>
                </a:solidFill>
                <a:effectLst/>
                <a:uLnTx/>
                <a:uFillTx/>
                <a:latin typeface="Calibri"/>
                <a:ea typeface="+mn-ea"/>
                <a:cs typeface="Calibri"/>
              </a:rPr>
              <a:t>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interés.</a:t>
            </a:r>
            <a:endPar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endParaRPr>
          </a:p>
          <a:p>
            <a:pPr marL="329565" marR="837565" lvl="1" indent="0" defTabSz="914400" eaLnBrk="1" fontAlgn="auto" latinLnBrk="0" hangingPunct="1">
              <a:lnSpc>
                <a:spcPct val="90100"/>
              </a:lnSpc>
              <a:spcBef>
                <a:spcPts val="85"/>
              </a:spcBef>
              <a:spcAft>
                <a:spcPts val="0"/>
              </a:spcAft>
              <a:buClrTx/>
              <a:buSzTx/>
              <a:buFont typeface="Calibri"/>
              <a:buAutoNum type="alphaLcParenR"/>
              <a:tabLst>
                <a:tab pos="520700" algn="l"/>
              </a:tabLst>
              <a:defRPr/>
            </a:pP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Que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el destino es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cubrir necesidades de</a:t>
            </a:r>
            <a:r>
              <a:rPr kumimoji="0" lang="es-MX" sz="1400" b="1" i="0" u="none" strike="noStrike" kern="0" cap="none" spc="-110" normalizeH="0" baseline="0" noProof="0" dirty="0" smtClean="0">
                <a:ln>
                  <a:noFill/>
                </a:ln>
                <a:solidFill>
                  <a:sysClr val="windowText" lastClr="000000"/>
                </a:solidFill>
                <a:effectLst/>
                <a:uLnTx/>
                <a:uFillTx/>
                <a:latin typeface="Calibri"/>
                <a:ea typeface="+mn-ea"/>
                <a:cs typeface="Calibri"/>
              </a:rPr>
              <a:t>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liquidez  de </a:t>
            </a:r>
            <a:r>
              <a:rPr kumimoji="0" lang="es-MX" sz="1400" b="1" i="0" u="none" strike="noStrike" kern="0" cap="none" spc="-5" normalizeH="0" baseline="0" noProof="0" dirty="0" smtClean="0">
                <a:ln>
                  <a:noFill/>
                </a:ln>
                <a:solidFill>
                  <a:sysClr val="windowText" lastClr="000000"/>
                </a:solidFill>
                <a:effectLst/>
                <a:uLnTx/>
                <a:uFillTx/>
                <a:latin typeface="Calibri"/>
                <a:ea typeface="+mn-ea"/>
                <a:cs typeface="Calibri"/>
              </a:rPr>
              <a:t>carácter </a:t>
            </a:r>
            <a:r>
              <a:rPr kumimoji="0" lang="es-MX" sz="1400" b="1" i="0" u="none" strike="noStrike" kern="0" cap="none" spc="-10" normalizeH="0" baseline="0" noProof="0" dirty="0" smtClean="0">
                <a:ln>
                  <a:noFill/>
                </a:ln>
                <a:solidFill>
                  <a:sysClr val="windowText" lastClr="000000"/>
                </a:solidFill>
                <a:effectLst/>
                <a:uLnTx/>
                <a:uFillTx/>
                <a:latin typeface="Calibri"/>
                <a:ea typeface="+mn-ea"/>
                <a:cs typeface="Calibri"/>
              </a:rPr>
              <a:t>temporal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y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que el saldo insoluto de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las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obligaciones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a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corto plazo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no </a:t>
            </a:r>
            <a:r>
              <a:rPr kumimoji="0" lang="es-MX" sz="1400" b="0" i="0" u="none" strike="noStrike" kern="0" cap="none" spc="-15" normalizeH="0" baseline="0" noProof="0" dirty="0" smtClean="0">
                <a:ln>
                  <a:noFill/>
                </a:ln>
                <a:solidFill>
                  <a:sysClr val="windowText" lastClr="000000"/>
                </a:solidFill>
                <a:effectLst/>
                <a:uLnTx/>
                <a:uFillTx/>
                <a:latin typeface="Calibri"/>
                <a:ea typeface="+mn-ea"/>
                <a:cs typeface="Calibri"/>
              </a:rPr>
              <a:t>excede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del 6% de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los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ingresos totales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aprobados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en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la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Ley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de</a:t>
            </a:r>
            <a:r>
              <a:rPr kumimoji="0" lang="es-MX" sz="1400" b="0" i="0" u="none" strike="noStrike" kern="0" cap="none" spc="55" normalizeH="0" baseline="0" noProof="0" dirty="0" smtClean="0">
                <a:ln>
                  <a:noFill/>
                </a:ln>
                <a:solidFill>
                  <a:sysClr val="windowText" lastClr="000000"/>
                </a:solidFill>
                <a:effectLst/>
                <a:uLnTx/>
                <a:uFillTx/>
                <a:latin typeface="Calibri"/>
                <a:ea typeface="+mn-ea"/>
                <a:cs typeface="Calibri"/>
              </a:rPr>
              <a:t>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Ingresos.</a:t>
            </a:r>
            <a:endPar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endParaRPr>
          </a:p>
          <a:p>
            <a:pPr marL="329565" marR="549275" lvl="1" indent="0" defTabSz="914400" eaLnBrk="1" fontAlgn="auto" latinLnBrk="0" hangingPunct="1">
              <a:lnSpc>
                <a:spcPts val="1510"/>
              </a:lnSpc>
              <a:spcBef>
                <a:spcPts val="20"/>
              </a:spcBef>
              <a:spcAft>
                <a:spcPts val="0"/>
              </a:spcAft>
              <a:buClrTx/>
              <a:buSzTx/>
              <a:buFontTx/>
              <a:buAutoNum type="alphaLcParenR"/>
              <a:tabLst>
                <a:tab pos="514350" algn="l"/>
              </a:tabLst>
              <a:defRPr/>
            </a:pPr>
            <a:r>
              <a:rPr kumimoji="0" lang="es-MX" sz="1400" b="1" i="0" u="none" strike="noStrike" kern="0" cap="none" spc="-10" normalizeH="0" baseline="0" noProof="0" dirty="0" smtClean="0">
                <a:ln>
                  <a:noFill/>
                </a:ln>
                <a:solidFill>
                  <a:sysClr val="windowText" lastClr="000000"/>
                </a:solidFill>
                <a:effectLst/>
                <a:uLnTx/>
                <a:uFillTx/>
                <a:latin typeface="Calibri"/>
                <a:ea typeface="+mn-ea"/>
                <a:cs typeface="Calibri"/>
              </a:rPr>
              <a:t>Plazo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en días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y </a:t>
            </a:r>
            <a:r>
              <a:rPr kumimoji="0" lang="es-MX" sz="1400" b="1" i="0" u="none" strike="noStrike" kern="0" cap="none" spc="-10" normalizeH="0" baseline="0" noProof="0" dirty="0" smtClean="0">
                <a:ln>
                  <a:noFill/>
                </a:ln>
                <a:solidFill>
                  <a:sysClr val="windowText" lastClr="000000"/>
                </a:solidFill>
                <a:effectLst/>
                <a:uLnTx/>
                <a:uFillTx/>
                <a:latin typeface="Calibri"/>
                <a:ea typeface="+mn-ea"/>
                <a:cs typeface="Calibri"/>
              </a:rPr>
              <a:t>fecha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de liquidación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de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la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obligación.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Asimismo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dicha obligación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deberá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quedar </a:t>
            </a:r>
            <a:r>
              <a:rPr kumimoji="0" lang="es-MX" sz="1400" b="1" i="0" u="none" strike="noStrike" kern="0" cap="none" spc="-5" normalizeH="0" baseline="0" noProof="0" dirty="0" smtClean="0">
                <a:ln>
                  <a:noFill/>
                </a:ln>
                <a:solidFill>
                  <a:sysClr val="windowText" lastClr="000000"/>
                </a:solidFill>
                <a:effectLst/>
                <a:uLnTx/>
                <a:uFillTx/>
                <a:latin typeface="Calibri"/>
                <a:ea typeface="+mn-ea"/>
                <a:cs typeface="Calibri"/>
              </a:rPr>
              <a:t>pagada tres  meses antes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de que </a:t>
            </a:r>
            <a:r>
              <a:rPr kumimoji="0" lang="es-MX" sz="1400" b="1" i="0" u="none" strike="noStrike" kern="0" cap="none" spc="-5" normalizeH="0" baseline="0" noProof="0" dirty="0" smtClean="0">
                <a:ln>
                  <a:noFill/>
                </a:ln>
                <a:solidFill>
                  <a:sysClr val="windowText" lastClr="000000"/>
                </a:solidFill>
                <a:effectLst/>
                <a:uLnTx/>
                <a:uFillTx/>
                <a:latin typeface="Calibri"/>
                <a:ea typeface="+mn-ea"/>
                <a:cs typeface="Calibri"/>
              </a:rPr>
              <a:t>concluya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la</a:t>
            </a:r>
            <a:r>
              <a:rPr kumimoji="0" lang="es-MX" sz="1400" b="1" i="0" u="none" strike="noStrike" kern="0" cap="none" spc="-114" normalizeH="0" baseline="0" noProof="0" dirty="0" smtClean="0">
                <a:ln>
                  <a:noFill/>
                </a:ln>
                <a:solidFill>
                  <a:sysClr val="windowText" lastClr="000000"/>
                </a:solidFill>
                <a:effectLst/>
                <a:uLnTx/>
                <a:uFillTx/>
                <a:latin typeface="Calibri"/>
                <a:ea typeface="+mn-ea"/>
                <a:cs typeface="Calibri"/>
              </a:rPr>
              <a:t> </a:t>
            </a:r>
            <a:r>
              <a:rPr kumimoji="0" lang="es-MX" sz="1400" b="1" i="0" u="none" strike="noStrike" kern="0" cap="none" spc="-5" normalizeH="0" baseline="0" noProof="0" dirty="0" smtClean="0">
                <a:ln>
                  <a:noFill/>
                </a:ln>
                <a:solidFill>
                  <a:sysClr val="windowText" lastClr="000000"/>
                </a:solidFill>
                <a:effectLst/>
                <a:uLnTx/>
                <a:uFillTx/>
                <a:latin typeface="Calibri"/>
                <a:ea typeface="+mn-ea"/>
                <a:cs typeface="Calibri"/>
              </a:rPr>
              <a:t>administración</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a:t>
            </a:r>
            <a:endPar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endParaRPr>
          </a:p>
          <a:p>
            <a:pPr marL="299085" marR="5080" lvl="0" indent="-287020" algn="just" defTabSz="914400" eaLnBrk="1" fontAlgn="auto" latinLnBrk="0" hangingPunct="1">
              <a:lnSpc>
                <a:spcPct val="90000"/>
              </a:lnSpc>
              <a:spcBef>
                <a:spcPts val="525"/>
              </a:spcBef>
              <a:spcAft>
                <a:spcPts val="0"/>
              </a:spcAft>
              <a:buClrTx/>
              <a:buSzTx/>
              <a:buFont typeface="Wingdings"/>
              <a:buChar char=""/>
              <a:tabLst>
                <a:tab pos="299720" algn="l"/>
              </a:tabLst>
              <a:defRPr/>
            </a:pP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Documento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suscrito por el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Secretario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de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Finanzas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o </a:t>
            </a:r>
            <a:r>
              <a:rPr kumimoji="0" lang="es-MX" sz="1400" b="0" i="0" u="none" strike="noStrike" kern="0" cap="none" spc="-25" normalizeH="0" baseline="0" noProof="0" dirty="0" smtClean="0">
                <a:ln>
                  <a:noFill/>
                </a:ln>
                <a:solidFill>
                  <a:sysClr val="windowText" lastClr="000000"/>
                </a:solidFill>
                <a:effectLst/>
                <a:uLnTx/>
                <a:uFillTx/>
                <a:latin typeface="Calibri"/>
                <a:ea typeface="+mn-ea"/>
                <a:cs typeface="Calibri"/>
              </a:rPr>
              <a:t>Tesorero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Municipal, en el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que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conste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que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el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saldo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insoluto de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las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obligaciones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a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corto plazo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no </a:t>
            </a:r>
            <a:r>
              <a:rPr kumimoji="0" lang="es-MX" sz="1400" b="1" i="0" u="none" strike="noStrike" kern="0" cap="none" spc="-15" normalizeH="0" baseline="0" noProof="0" dirty="0" smtClean="0">
                <a:ln>
                  <a:noFill/>
                </a:ln>
                <a:solidFill>
                  <a:sysClr val="windowText" lastClr="000000"/>
                </a:solidFill>
                <a:effectLst/>
                <a:uLnTx/>
                <a:uFillTx/>
                <a:latin typeface="Calibri"/>
                <a:ea typeface="+mn-ea"/>
                <a:cs typeface="Calibri"/>
              </a:rPr>
              <a:t>excede </a:t>
            </a:r>
            <a:r>
              <a:rPr kumimoji="0" lang="es-MX" sz="1400" b="1" i="0" u="none" strike="noStrike" kern="0" cap="none" spc="-5" normalizeH="0" baseline="0" noProof="0" dirty="0" smtClean="0">
                <a:ln>
                  <a:noFill/>
                </a:ln>
                <a:solidFill>
                  <a:sysClr val="windowText" lastClr="000000"/>
                </a:solidFill>
                <a:effectLst/>
                <a:uLnTx/>
                <a:uFillTx/>
                <a:latin typeface="Calibri"/>
                <a:ea typeface="+mn-ea"/>
                <a:cs typeface="Calibri"/>
              </a:rPr>
              <a:t>del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6% de los </a:t>
            </a:r>
            <a:r>
              <a:rPr kumimoji="0" lang="es-MX" sz="1400" b="1" i="0" u="none" strike="noStrike" kern="0" cap="none" spc="-5" normalizeH="0" baseline="0" noProof="0" dirty="0" smtClean="0">
                <a:ln>
                  <a:noFill/>
                </a:ln>
                <a:solidFill>
                  <a:sysClr val="windowText" lastClr="000000"/>
                </a:solidFill>
                <a:effectLst/>
                <a:uLnTx/>
                <a:uFillTx/>
                <a:latin typeface="Calibri"/>
                <a:ea typeface="+mn-ea"/>
                <a:cs typeface="Calibri"/>
              </a:rPr>
              <a:t>Ingresos  </a:t>
            </a:r>
            <a:r>
              <a:rPr kumimoji="0" lang="es-MX" sz="1400" b="1" i="0" u="none" strike="noStrike" kern="0" cap="none" spc="-25" normalizeH="0" baseline="0" noProof="0" dirty="0" smtClean="0">
                <a:ln>
                  <a:noFill/>
                </a:ln>
                <a:solidFill>
                  <a:sysClr val="windowText" lastClr="000000"/>
                </a:solidFill>
                <a:effectLst/>
                <a:uLnTx/>
                <a:uFillTx/>
                <a:latin typeface="Calibri"/>
                <a:ea typeface="+mn-ea"/>
                <a:cs typeface="Calibri"/>
              </a:rPr>
              <a:t>Totales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(sin </a:t>
            </a:r>
            <a:r>
              <a:rPr kumimoji="0" lang="es-MX" sz="1400" b="1" i="0" u="none" strike="noStrike" kern="0" cap="none" spc="-10" normalizeH="0" baseline="0" noProof="0" dirty="0" smtClean="0">
                <a:ln>
                  <a:noFill/>
                </a:ln>
                <a:solidFill>
                  <a:sysClr val="windowText" lastClr="000000"/>
                </a:solidFill>
                <a:effectLst/>
                <a:uLnTx/>
                <a:uFillTx/>
                <a:latin typeface="Calibri"/>
                <a:ea typeface="+mn-ea"/>
                <a:cs typeface="Calibri"/>
              </a:rPr>
              <a:t>considerar </a:t>
            </a:r>
            <a:r>
              <a:rPr kumimoji="0" lang="es-MX" sz="1400" b="1" i="0" u="none" strike="noStrike" kern="0" cap="none" spc="-5" normalizeH="0" baseline="0" noProof="0" dirty="0" smtClean="0">
                <a:ln>
                  <a:noFill/>
                </a:ln>
                <a:solidFill>
                  <a:sysClr val="windowText" lastClr="000000"/>
                </a:solidFill>
                <a:effectLst/>
                <a:uLnTx/>
                <a:uFillTx/>
                <a:latin typeface="Calibri"/>
                <a:ea typeface="+mn-ea"/>
                <a:cs typeface="Calibri"/>
              </a:rPr>
              <a:t>Financiamiento Neto) aprobados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en </a:t>
            </a:r>
            <a:r>
              <a:rPr kumimoji="0" lang="es-MX" sz="1400" b="1" i="0" u="none" strike="noStrike" kern="0" cap="none" spc="-10" normalizeH="0" baseline="0" noProof="0" dirty="0" smtClean="0">
                <a:ln>
                  <a:noFill/>
                </a:ln>
                <a:solidFill>
                  <a:sysClr val="windowText" lastClr="000000"/>
                </a:solidFill>
                <a:effectLst/>
                <a:uLnTx/>
                <a:uFillTx/>
                <a:latin typeface="Calibri"/>
                <a:ea typeface="+mn-ea"/>
                <a:cs typeface="Calibri"/>
              </a:rPr>
              <a:t>la  Ley </a:t>
            </a:r>
            <a:r>
              <a:rPr kumimoji="0" lang="es-MX" sz="1400" b="1" i="0" u="none" strike="noStrike" kern="0" cap="none" spc="0" normalizeH="0" baseline="0" noProof="0" dirty="0" smtClean="0">
                <a:ln>
                  <a:noFill/>
                </a:ln>
                <a:solidFill>
                  <a:sysClr val="windowText" lastClr="000000"/>
                </a:solidFill>
                <a:effectLst/>
                <a:uLnTx/>
                <a:uFillTx/>
                <a:latin typeface="Calibri"/>
                <a:ea typeface="+mn-ea"/>
                <a:cs typeface="Calibri"/>
              </a:rPr>
              <a:t>de</a:t>
            </a:r>
            <a:r>
              <a:rPr kumimoji="0" lang="es-MX" sz="1400" b="1" i="0" u="none" strike="noStrike" kern="0" cap="none" spc="-40" normalizeH="0" baseline="0" noProof="0" dirty="0" smtClean="0">
                <a:ln>
                  <a:noFill/>
                </a:ln>
                <a:solidFill>
                  <a:sysClr val="windowText" lastClr="000000"/>
                </a:solidFill>
                <a:effectLst/>
                <a:uLnTx/>
                <a:uFillTx/>
                <a:latin typeface="Calibri"/>
                <a:ea typeface="+mn-ea"/>
                <a:cs typeface="Calibri"/>
              </a:rPr>
              <a:t> </a:t>
            </a:r>
            <a:r>
              <a:rPr kumimoji="0" lang="es-MX" sz="1400" b="1" i="0" u="none" strike="noStrike" kern="0" cap="none" spc="-5" normalizeH="0" baseline="0" noProof="0" dirty="0" smtClean="0">
                <a:ln>
                  <a:noFill/>
                </a:ln>
                <a:solidFill>
                  <a:sysClr val="windowText" lastClr="000000"/>
                </a:solidFill>
                <a:effectLst/>
                <a:uLnTx/>
                <a:uFillTx/>
                <a:latin typeface="Calibri"/>
                <a:ea typeface="+mn-ea"/>
                <a:cs typeface="Calibri"/>
              </a:rPr>
              <a:t>Ingresos</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a:t>
            </a:r>
          </a:p>
          <a:p>
            <a:pPr marL="299085" marR="6985" lvl="0" indent="-287020" algn="just" defTabSz="914400" eaLnBrk="1" fontAlgn="auto" latinLnBrk="0" hangingPunct="1">
              <a:lnSpc>
                <a:spcPts val="1510"/>
              </a:lnSpc>
              <a:spcBef>
                <a:spcPts val="565"/>
              </a:spcBef>
              <a:spcAft>
                <a:spcPts val="0"/>
              </a:spcAft>
              <a:buClrTx/>
              <a:buSzTx/>
              <a:buFont typeface="Wingdings"/>
              <a:buChar char=""/>
              <a:tabLst>
                <a:tab pos="299720" algn="l"/>
              </a:tabLst>
              <a:defRPr/>
            </a:pP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Manifestar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bajo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protesta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de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decir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verdad,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que se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encuentran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registradas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todas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las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obligaciones </a:t>
            </a:r>
            <a:r>
              <a:rPr kumimoji="0" lang="es-MX" sz="1400" b="0" i="0" u="none" strike="noStrike" kern="0" cap="none" spc="0" normalizeH="0" baseline="0" noProof="0" dirty="0" smtClean="0">
                <a:ln>
                  <a:noFill/>
                </a:ln>
                <a:solidFill>
                  <a:sysClr val="windowText" lastClr="000000"/>
                </a:solidFill>
                <a:effectLst/>
                <a:uLnTx/>
                <a:uFillTx/>
                <a:latin typeface="Calibri"/>
                <a:ea typeface="+mn-ea"/>
                <a:cs typeface="Calibri"/>
              </a:rPr>
              <a:t>a </a:t>
            </a:r>
            <a:r>
              <a:rPr kumimoji="0" lang="es-MX" sz="1400" b="0" i="0" u="none" strike="noStrike" kern="0" cap="none" spc="-10" normalizeH="0" baseline="0" noProof="0" dirty="0" smtClean="0">
                <a:ln>
                  <a:noFill/>
                </a:ln>
                <a:solidFill>
                  <a:sysClr val="windowText" lastClr="000000"/>
                </a:solidFill>
                <a:effectLst/>
                <a:uLnTx/>
                <a:uFillTx/>
                <a:latin typeface="Calibri"/>
                <a:ea typeface="+mn-ea"/>
                <a:cs typeface="Calibri"/>
              </a:rPr>
              <a:t>corto plazo</a:t>
            </a:r>
            <a:r>
              <a:rPr kumimoji="0" lang="es-MX" sz="1400" b="0" i="0" u="none" strike="noStrike" kern="0" cap="none" spc="30" normalizeH="0" baseline="0" noProof="0" dirty="0" smtClean="0">
                <a:ln>
                  <a:noFill/>
                </a:ln>
                <a:solidFill>
                  <a:sysClr val="windowText" lastClr="000000"/>
                </a:solidFill>
                <a:effectLst/>
                <a:uLnTx/>
                <a:uFillTx/>
                <a:latin typeface="Calibri"/>
                <a:ea typeface="+mn-ea"/>
                <a:cs typeface="Calibri"/>
              </a:rPr>
              <a:t> </a:t>
            </a:r>
            <a:r>
              <a:rPr kumimoji="0" lang="es-MX" sz="1400" b="0" i="0" u="none" strike="noStrike" kern="0" cap="none" spc="-5" normalizeH="0" baseline="0" noProof="0" dirty="0" smtClean="0">
                <a:ln>
                  <a:noFill/>
                </a:ln>
                <a:solidFill>
                  <a:sysClr val="windowText" lastClr="000000"/>
                </a:solidFill>
                <a:effectLst/>
                <a:uLnTx/>
                <a:uFillTx/>
                <a:latin typeface="Calibri"/>
                <a:ea typeface="+mn-ea"/>
                <a:cs typeface="Calibri"/>
              </a:rPr>
              <a:t>vigentes.</a:t>
            </a:r>
            <a:endParaRPr kumimoji="0" lang="es-MX" sz="1400" b="0" i="0" u="none" strike="noStrike" kern="0" cap="none" spc="-5" normalizeH="0" baseline="0" noProof="0" dirty="0">
              <a:ln>
                <a:noFill/>
              </a:ln>
              <a:solidFill>
                <a:sysClr val="windowText" lastClr="000000"/>
              </a:solidFill>
              <a:effectLst/>
              <a:uLnTx/>
              <a:uFillTx/>
              <a:latin typeface="Calibri"/>
              <a:ea typeface="+mn-ea"/>
              <a:cs typeface="Calibri"/>
            </a:endParaRPr>
          </a:p>
        </p:txBody>
      </p:sp>
      <p:sp>
        <p:nvSpPr>
          <p:cNvPr id="13" name="object 15"/>
          <p:cNvSpPr/>
          <p:nvPr/>
        </p:nvSpPr>
        <p:spPr>
          <a:xfrm>
            <a:off x="131063" y="4591811"/>
            <a:ext cx="3011424" cy="1591056"/>
          </a:xfrm>
          <a:prstGeom prst="rect">
            <a:avLst/>
          </a:prstGeom>
          <a:blipFill>
            <a:blip r:embed="rId7"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14" name="object 16"/>
          <p:cNvSpPr txBox="1"/>
          <p:nvPr/>
        </p:nvSpPr>
        <p:spPr>
          <a:xfrm>
            <a:off x="249732" y="4737608"/>
            <a:ext cx="2448560" cy="223520"/>
          </a:xfrm>
          <a:prstGeom prst="rect">
            <a:avLst/>
          </a:prstGeom>
        </p:spPr>
        <p:txBody>
          <a:bodyPr vert="horz" wrap="square" lIns="0" tIns="12065" rIns="0" bIns="0" rtlCol="0">
            <a:spAutoFit/>
          </a:bodyPr>
          <a:lstStyle/>
          <a:p>
            <a:pPr marL="12700">
              <a:spcBef>
                <a:spcPts val="95"/>
              </a:spcBef>
            </a:pPr>
            <a:r>
              <a:rPr sz="1300" spc="-10" dirty="0">
                <a:solidFill>
                  <a:prstClr val="black"/>
                </a:solidFill>
                <a:cs typeface="Calibri"/>
              </a:rPr>
              <a:t>Únicamente </a:t>
            </a:r>
            <a:r>
              <a:rPr sz="1300" dirty="0">
                <a:solidFill>
                  <a:prstClr val="black"/>
                </a:solidFill>
                <a:cs typeface="Calibri"/>
              </a:rPr>
              <a:t>pueden</a:t>
            </a:r>
            <a:r>
              <a:rPr sz="1300" spc="85" dirty="0">
                <a:solidFill>
                  <a:prstClr val="black"/>
                </a:solidFill>
                <a:cs typeface="Calibri"/>
              </a:rPr>
              <a:t> </a:t>
            </a:r>
            <a:r>
              <a:rPr sz="1300" spc="-10" dirty="0">
                <a:solidFill>
                  <a:prstClr val="black"/>
                </a:solidFill>
                <a:cs typeface="Calibri"/>
              </a:rPr>
              <a:t>refinanciarse</a:t>
            </a:r>
            <a:endParaRPr sz="1300">
              <a:solidFill>
                <a:prstClr val="black"/>
              </a:solidFill>
              <a:cs typeface="Calibri"/>
            </a:endParaRPr>
          </a:p>
        </p:txBody>
      </p:sp>
      <p:sp>
        <p:nvSpPr>
          <p:cNvPr id="15" name="object 17"/>
          <p:cNvSpPr txBox="1"/>
          <p:nvPr/>
        </p:nvSpPr>
        <p:spPr>
          <a:xfrm>
            <a:off x="249732" y="4916170"/>
            <a:ext cx="2447290" cy="223520"/>
          </a:xfrm>
          <a:prstGeom prst="rect">
            <a:avLst/>
          </a:prstGeom>
        </p:spPr>
        <p:txBody>
          <a:bodyPr vert="horz" wrap="square" lIns="0" tIns="12065" rIns="0" bIns="0" rtlCol="0">
            <a:spAutoFit/>
          </a:bodyPr>
          <a:lstStyle/>
          <a:p>
            <a:pPr marL="12700">
              <a:spcBef>
                <a:spcPts val="95"/>
              </a:spcBef>
              <a:tabLst>
                <a:tab pos="701675" algn="l"/>
                <a:tab pos="1370330" algn="l"/>
                <a:tab pos="2355215" algn="l"/>
              </a:tabLst>
            </a:pPr>
            <a:r>
              <a:rPr sz="1300" spc="-5" dirty="0">
                <a:solidFill>
                  <a:prstClr val="black"/>
                </a:solidFill>
                <a:cs typeface="Calibri"/>
              </a:rPr>
              <a:t>C</a:t>
            </a:r>
            <a:r>
              <a:rPr sz="1300" spc="-10" dirty="0">
                <a:solidFill>
                  <a:prstClr val="black"/>
                </a:solidFill>
                <a:cs typeface="Calibri"/>
              </a:rPr>
              <a:t>o</a:t>
            </a:r>
            <a:r>
              <a:rPr sz="1300" spc="-5" dirty="0">
                <a:solidFill>
                  <a:prstClr val="black"/>
                </a:solidFill>
                <a:cs typeface="Calibri"/>
              </a:rPr>
              <a:t>r</a:t>
            </a:r>
            <a:r>
              <a:rPr sz="1300" spc="-20" dirty="0">
                <a:solidFill>
                  <a:prstClr val="black"/>
                </a:solidFill>
                <a:cs typeface="Calibri"/>
              </a:rPr>
              <a:t>t</a:t>
            </a:r>
            <a:r>
              <a:rPr sz="1300" spc="-10" dirty="0">
                <a:solidFill>
                  <a:prstClr val="black"/>
                </a:solidFill>
                <a:cs typeface="Calibri"/>
              </a:rPr>
              <a:t>o</a:t>
            </a:r>
            <a:r>
              <a:rPr sz="1300" spc="-5" dirty="0">
                <a:solidFill>
                  <a:prstClr val="black"/>
                </a:solidFill>
                <a:cs typeface="Calibri"/>
              </a:rPr>
              <a:t>s</a:t>
            </a:r>
            <a:r>
              <a:rPr sz="1300" dirty="0">
                <a:solidFill>
                  <a:prstClr val="black"/>
                </a:solidFill>
                <a:cs typeface="Calibri"/>
              </a:rPr>
              <a:t>	</a:t>
            </a:r>
            <a:r>
              <a:rPr sz="1300" spc="-5" dirty="0">
                <a:solidFill>
                  <a:prstClr val="black"/>
                </a:solidFill>
                <a:cs typeface="Calibri"/>
              </a:rPr>
              <a:t>Pl</a:t>
            </a:r>
            <a:r>
              <a:rPr sz="1300" dirty="0">
                <a:solidFill>
                  <a:prstClr val="black"/>
                </a:solidFill>
                <a:cs typeface="Calibri"/>
              </a:rPr>
              <a:t>a</a:t>
            </a:r>
            <a:r>
              <a:rPr sz="1300" spc="-25" dirty="0">
                <a:solidFill>
                  <a:prstClr val="black"/>
                </a:solidFill>
                <a:cs typeface="Calibri"/>
              </a:rPr>
              <a:t>z</a:t>
            </a:r>
            <a:r>
              <a:rPr sz="1300" spc="5" dirty="0">
                <a:solidFill>
                  <a:prstClr val="black"/>
                </a:solidFill>
                <a:cs typeface="Calibri"/>
              </a:rPr>
              <a:t>o</a:t>
            </a:r>
            <a:r>
              <a:rPr sz="1300" spc="-5" dirty="0">
                <a:solidFill>
                  <a:prstClr val="black"/>
                </a:solidFill>
                <a:cs typeface="Calibri"/>
              </a:rPr>
              <a:t>s</a:t>
            </a:r>
            <a:r>
              <a:rPr sz="1300" dirty="0">
                <a:solidFill>
                  <a:prstClr val="black"/>
                </a:solidFill>
                <a:cs typeface="Calibri"/>
              </a:rPr>
              <a:t>	</a:t>
            </a:r>
            <a:r>
              <a:rPr sz="1300" spc="-10" dirty="0">
                <a:solidFill>
                  <a:prstClr val="black"/>
                </a:solidFill>
                <a:cs typeface="Calibri"/>
              </a:rPr>
              <a:t>d</a:t>
            </a:r>
            <a:r>
              <a:rPr sz="1300" spc="10" dirty="0">
                <a:solidFill>
                  <a:prstClr val="black"/>
                </a:solidFill>
                <a:cs typeface="Calibri"/>
              </a:rPr>
              <a:t>e</a:t>
            </a:r>
            <a:r>
              <a:rPr sz="1300" spc="-20" dirty="0">
                <a:solidFill>
                  <a:prstClr val="black"/>
                </a:solidFill>
                <a:cs typeface="Calibri"/>
              </a:rPr>
              <a:t>s</a:t>
            </a:r>
            <a:r>
              <a:rPr sz="1300" spc="-5" dirty="0">
                <a:solidFill>
                  <a:prstClr val="black"/>
                </a:solidFill>
                <a:cs typeface="Calibri"/>
              </a:rPr>
              <a:t>tin</a:t>
            </a:r>
            <a:r>
              <a:rPr sz="1300" spc="10" dirty="0">
                <a:solidFill>
                  <a:prstClr val="black"/>
                </a:solidFill>
                <a:cs typeface="Calibri"/>
              </a:rPr>
              <a:t>a</a:t>
            </a:r>
            <a:r>
              <a:rPr sz="1300" spc="-10" dirty="0">
                <a:solidFill>
                  <a:prstClr val="black"/>
                </a:solidFill>
                <a:cs typeface="Calibri"/>
              </a:rPr>
              <a:t>d</a:t>
            </a:r>
            <a:r>
              <a:rPr sz="1300" spc="10" dirty="0">
                <a:solidFill>
                  <a:prstClr val="black"/>
                </a:solidFill>
                <a:cs typeface="Calibri"/>
              </a:rPr>
              <a:t>o</a:t>
            </a:r>
            <a:r>
              <a:rPr sz="1300" spc="-5" dirty="0">
                <a:solidFill>
                  <a:prstClr val="black"/>
                </a:solidFill>
                <a:cs typeface="Calibri"/>
              </a:rPr>
              <a:t>s</a:t>
            </a:r>
            <a:r>
              <a:rPr sz="1300" dirty="0">
                <a:solidFill>
                  <a:prstClr val="black"/>
                </a:solidFill>
                <a:cs typeface="Calibri"/>
              </a:rPr>
              <a:t>	</a:t>
            </a:r>
            <a:r>
              <a:rPr sz="1300" spc="-5" dirty="0">
                <a:solidFill>
                  <a:prstClr val="black"/>
                </a:solidFill>
                <a:cs typeface="Calibri"/>
              </a:rPr>
              <a:t>a</a:t>
            </a:r>
            <a:endParaRPr sz="1300">
              <a:solidFill>
                <a:prstClr val="black"/>
              </a:solidFill>
              <a:cs typeface="Calibri"/>
            </a:endParaRPr>
          </a:p>
        </p:txBody>
      </p:sp>
      <p:sp>
        <p:nvSpPr>
          <p:cNvPr id="16" name="object 18"/>
          <p:cNvSpPr txBox="1"/>
          <p:nvPr/>
        </p:nvSpPr>
        <p:spPr>
          <a:xfrm>
            <a:off x="249732" y="5094477"/>
            <a:ext cx="2449195" cy="579755"/>
          </a:xfrm>
          <a:prstGeom prst="rect">
            <a:avLst/>
          </a:prstGeom>
        </p:spPr>
        <p:txBody>
          <a:bodyPr vert="horz" wrap="square" lIns="0" tIns="34925" rIns="0" bIns="0" rtlCol="0">
            <a:spAutoFit/>
          </a:bodyPr>
          <a:lstStyle/>
          <a:p>
            <a:pPr marL="12700" marR="5080" algn="just">
              <a:lnSpc>
                <a:spcPts val="1400"/>
              </a:lnSpc>
              <a:spcBef>
                <a:spcPts val="275"/>
              </a:spcBef>
            </a:pPr>
            <a:r>
              <a:rPr sz="1300" spc="-10" dirty="0">
                <a:solidFill>
                  <a:prstClr val="black"/>
                </a:solidFill>
                <a:cs typeface="Calibri"/>
              </a:rPr>
              <a:t>Inversión </a:t>
            </a:r>
            <a:r>
              <a:rPr sz="1300" spc="-5" dirty="0">
                <a:solidFill>
                  <a:prstClr val="black"/>
                </a:solidFill>
                <a:cs typeface="Calibri"/>
              </a:rPr>
              <a:t>Pública </a:t>
            </a:r>
            <a:r>
              <a:rPr sz="1300" spc="-10" dirty="0">
                <a:solidFill>
                  <a:prstClr val="black"/>
                </a:solidFill>
                <a:cs typeface="Calibri"/>
              </a:rPr>
              <a:t>Productiva </a:t>
            </a:r>
            <a:r>
              <a:rPr sz="1300" spc="-5" dirty="0">
                <a:solidFill>
                  <a:prstClr val="black"/>
                </a:solidFill>
                <a:cs typeface="Calibri"/>
              </a:rPr>
              <a:t>y </a:t>
            </a:r>
            <a:r>
              <a:rPr sz="1300" dirty="0">
                <a:solidFill>
                  <a:prstClr val="black"/>
                </a:solidFill>
                <a:cs typeface="Calibri"/>
              </a:rPr>
              <a:t>que  </a:t>
            </a:r>
            <a:r>
              <a:rPr sz="1300" spc="-10" dirty="0">
                <a:solidFill>
                  <a:prstClr val="black"/>
                </a:solidFill>
                <a:cs typeface="Calibri"/>
              </a:rPr>
              <a:t>estén previamente </a:t>
            </a:r>
            <a:r>
              <a:rPr sz="1300" spc="-5" dirty="0">
                <a:solidFill>
                  <a:prstClr val="black"/>
                </a:solidFill>
                <a:cs typeface="Calibri"/>
              </a:rPr>
              <a:t>inscritos en el  </a:t>
            </a:r>
            <a:r>
              <a:rPr sz="1300" spc="-10" dirty="0">
                <a:solidFill>
                  <a:prstClr val="black"/>
                </a:solidFill>
                <a:cs typeface="Calibri"/>
              </a:rPr>
              <a:t>RPU.</a:t>
            </a:r>
            <a:endParaRPr sz="1300">
              <a:solidFill>
                <a:prstClr val="black"/>
              </a:solidFill>
              <a:cs typeface="Calibri"/>
            </a:endParaRPr>
          </a:p>
        </p:txBody>
      </p:sp>
      <p:sp>
        <p:nvSpPr>
          <p:cNvPr id="17" name="object 19"/>
          <p:cNvSpPr/>
          <p:nvPr/>
        </p:nvSpPr>
        <p:spPr>
          <a:xfrm>
            <a:off x="2644932" y="147955"/>
            <a:ext cx="7152132" cy="1135379"/>
          </a:xfrm>
          <a:prstGeom prst="rect">
            <a:avLst/>
          </a:prstGeom>
          <a:blipFill>
            <a:blip r:embed="rId8"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
        <p:nvSpPr>
          <p:cNvPr id="18" name="object 20"/>
          <p:cNvSpPr txBox="1">
            <a:spLocks/>
          </p:cNvSpPr>
          <p:nvPr/>
        </p:nvSpPr>
        <p:spPr>
          <a:xfrm>
            <a:off x="3038696" y="298159"/>
            <a:ext cx="6364605" cy="452120"/>
          </a:xfrm>
          <a:prstGeom prst="rect">
            <a:avLst/>
          </a:prstGeom>
        </p:spPr>
        <p:txBody>
          <a:bodyPr vert="horz" wrap="square" lIns="0" tIns="12065" rIns="0" bIns="0" rtlCol="0">
            <a:spAutoFit/>
          </a:bodyPr>
          <a:lstStyle>
            <a:lvl1pPr>
              <a:defRPr sz="2800" b="1" i="0">
                <a:solidFill>
                  <a:schemeClr val="tx1"/>
                </a:solidFill>
                <a:latin typeface="Calibri"/>
                <a:ea typeface="+mj-ea"/>
                <a:cs typeface="Calibri"/>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s-MX" sz="2800" b="1" i="0" u="none" strike="noStrike" kern="0" cap="none" spc="-10" normalizeH="0" baseline="0" noProof="0" dirty="0" smtClean="0">
                <a:ln>
                  <a:noFill/>
                </a:ln>
                <a:solidFill>
                  <a:sysClr val="windowText" lastClr="000000"/>
                </a:solidFill>
                <a:effectLst/>
                <a:uLnTx/>
                <a:uFillTx/>
                <a:latin typeface="Calibri"/>
                <a:ea typeface="+mj-ea"/>
                <a:cs typeface="Calibri"/>
              </a:rPr>
              <a:t>Obligaciones </a:t>
            </a:r>
            <a:r>
              <a:rPr kumimoji="0" lang="es-MX" sz="2800" b="1" i="0" u="none" strike="noStrike" kern="0" cap="none" spc="-5" normalizeH="0" baseline="0" noProof="0" dirty="0" smtClean="0">
                <a:ln>
                  <a:noFill/>
                </a:ln>
                <a:solidFill>
                  <a:sysClr val="windowText" lastClr="000000"/>
                </a:solidFill>
                <a:effectLst/>
                <a:uLnTx/>
                <a:uFillTx/>
                <a:latin typeface="Calibri"/>
                <a:ea typeface="+mj-ea"/>
                <a:cs typeface="Calibri"/>
              </a:rPr>
              <a:t>a </a:t>
            </a:r>
            <a:r>
              <a:rPr kumimoji="0" lang="es-MX" sz="2800" b="1" i="0" u="none" strike="noStrike" kern="0" cap="none" spc="-15" normalizeH="0" baseline="0" noProof="0" dirty="0" smtClean="0">
                <a:ln>
                  <a:noFill/>
                </a:ln>
                <a:solidFill>
                  <a:sysClr val="windowText" lastClr="000000"/>
                </a:solidFill>
                <a:effectLst/>
                <a:uLnTx/>
                <a:uFillTx/>
                <a:latin typeface="Calibri"/>
                <a:ea typeface="+mj-ea"/>
                <a:cs typeface="Calibri"/>
              </a:rPr>
              <a:t>Corto Plazo </a:t>
            </a:r>
            <a:r>
              <a:rPr kumimoji="0" lang="es-MX" sz="2800" b="1" i="0" u="none" strike="noStrike" kern="0" cap="none" spc="-5" normalizeH="0" baseline="0" noProof="0" dirty="0" smtClean="0">
                <a:ln>
                  <a:noFill/>
                </a:ln>
                <a:solidFill>
                  <a:sysClr val="windowText" lastClr="000000"/>
                </a:solidFill>
                <a:effectLst/>
                <a:uLnTx/>
                <a:uFillTx/>
                <a:latin typeface="Calibri"/>
                <a:ea typeface="+mj-ea"/>
                <a:cs typeface="Calibri"/>
              </a:rPr>
              <a:t>sin</a:t>
            </a:r>
            <a:r>
              <a:rPr kumimoji="0" lang="es-MX" sz="2800" b="1" i="0" u="none" strike="noStrike" kern="0" cap="none" spc="100" normalizeH="0" baseline="0" noProof="0" dirty="0" smtClean="0">
                <a:ln>
                  <a:noFill/>
                </a:ln>
                <a:solidFill>
                  <a:sysClr val="windowText" lastClr="000000"/>
                </a:solidFill>
                <a:effectLst/>
                <a:uLnTx/>
                <a:uFillTx/>
                <a:latin typeface="Calibri"/>
                <a:ea typeface="+mj-ea"/>
                <a:cs typeface="Calibri"/>
              </a:rPr>
              <a:t> </a:t>
            </a:r>
            <a:r>
              <a:rPr kumimoji="0" lang="es-MX" sz="2800" b="1" i="0" u="none" strike="noStrike" kern="0" cap="none" spc="-10" normalizeH="0" baseline="0" noProof="0" dirty="0" smtClean="0">
                <a:ln>
                  <a:noFill/>
                </a:ln>
                <a:solidFill>
                  <a:sysClr val="windowText" lastClr="000000"/>
                </a:solidFill>
                <a:effectLst/>
                <a:uLnTx/>
                <a:uFillTx/>
                <a:latin typeface="Calibri"/>
                <a:ea typeface="+mj-ea"/>
                <a:cs typeface="Calibri"/>
              </a:rPr>
              <a:t>Autorización</a:t>
            </a:r>
            <a:endParaRPr kumimoji="0" lang="es-MX" sz="2800" b="1" i="0" u="none" strike="noStrike" kern="0" cap="none" spc="-10" normalizeH="0" baseline="0" noProof="0" dirty="0">
              <a:ln>
                <a:noFill/>
              </a:ln>
              <a:solidFill>
                <a:sysClr val="windowText" lastClr="000000"/>
              </a:solidFill>
              <a:effectLst/>
              <a:uLnTx/>
              <a:uFillTx/>
              <a:latin typeface="Calibri"/>
              <a:ea typeface="+mj-ea"/>
              <a:cs typeface="Calibri"/>
            </a:endParaRPr>
          </a:p>
        </p:txBody>
      </p:sp>
      <p:sp>
        <p:nvSpPr>
          <p:cNvPr id="19" name="object 5"/>
          <p:cNvSpPr/>
          <p:nvPr/>
        </p:nvSpPr>
        <p:spPr>
          <a:xfrm>
            <a:off x="2831592" y="5987868"/>
            <a:ext cx="5846063" cy="899159"/>
          </a:xfrm>
          <a:prstGeom prst="rect">
            <a:avLst/>
          </a:prstGeom>
          <a:blipFill>
            <a:blip r:embed="rId9" cstate="print"/>
            <a:stretch>
              <a:fillRect/>
            </a:stretch>
          </a:blipFill>
        </p:spPr>
        <p:txBody>
          <a:bodyPr wrap="square" lIns="0" tIns="0" rIns="0" bIns="0" rtlCol="0"/>
          <a:lstStyle/>
          <a:p>
            <a:endParaRPr/>
          </a:p>
        </p:txBody>
      </p:sp>
      <p:sp>
        <p:nvSpPr>
          <p:cNvPr id="20" name="object 6"/>
          <p:cNvSpPr txBox="1"/>
          <p:nvPr/>
        </p:nvSpPr>
        <p:spPr>
          <a:xfrm>
            <a:off x="3287395" y="6011367"/>
            <a:ext cx="5283835" cy="666750"/>
          </a:xfrm>
          <a:prstGeom prst="rect">
            <a:avLst/>
          </a:prstGeom>
        </p:spPr>
        <p:txBody>
          <a:bodyPr vert="horz" wrap="square" lIns="0" tIns="12700" rIns="0" bIns="0" rtlCol="0">
            <a:spAutoFit/>
          </a:bodyPr>
          <a:lstStyle/>
          <a:p>
            <a:pPr marL="299085" marR="5080" indent="-287020" algn="just">
              <a:lnSpc>
                <a:spcPct val="100000"/>
              </a:lnSpc>
              <a:spcBef>
                <a:spcPts val="100"/>
              </a:spcBef>
              <a:buFont typeface="Wingdings"/>
              <a:buChar char=""/>
              <a:tabLst>
                <a:tab pos="299720" algn="l"/>
              </a:tabLst>
            </a:pPr>
            <a:r>
              <a:rPr sz="1400" dirty="0">
                <a:solidFill>
                  <a:srgbClr val="FFFFFF"/>
                </a:solidFill>
                <a:latin typeface="Calibri"/>
                <a:cs typeface="Calibri"/>
              </a:rPr>
              <a:t>De </a:t>
            </a:r>
            <a:r>
              <a:rPr sz="1400" spc="-10" dirty="0">
                <a:solidFill>
                  <a:srgbClr val="FFFFFF"/>
                </a:solidFill>
                <a:latin typeface="Calibri"/>
                <a:cs typeface="Calibri"/>
              </a:rPr>
              <a:t>acuerdo con </a:t>
            </a:r>
            <a:r>
              <a:rPr sz="1400" spc="-5" dirty="0">
                <a:solidFill>
                  <a:srgbClr val="FFFFFF"/>
                </a:solidFill>
                <a:latin typeface="Calibri"/>
                <a:cs typeface="Calibri"/>
              </a:rPr>
              <a:t>el artículo </a:t>
            </a:r>
            <a:r>
              <a:rPr sz="1400" dirty="0">
                <a:solidFill>
                  <a:srgbClr val="FFFFFF"/>
                </a:solidFill>
                <a:latin typeface="Calibri"/>
                <a:cs typeface="Calibri"/>
              </a:rPr>
              <a:t>21 </a:t>
            </a:r>
            <a:r>
              <a:rPr sz="1400" spc="-5" dirty="0">
                <a:solidFill>
                  <a:srgbClr val="FFFFFF"/>
                </a:solidFill>
                <a:latin typeface="Calibri"/>
                <a:cs typeface="Calibri"/>
              </a:rPr>
              <a:t>del </a:t>
            </a:r>
            <a:r>
              <a:rPr sz="1400" spc="-10" dirty="0">
                <a:solidFill>
                  <a:srgbClr val="FFFFFF"/>
                </a:solidFill>
                <a:latin typeface="Calibri"/>
                <a:cs typeface="Calibri"/>
              </a:rPr>
              <a:t>Reglamento, </a:t>
            </a:r>
            <a:r>
              <a:rPr sz="1400" spc="-5" dirty="0">
                <a:solidFill>
                  <a:srgbClr val="FFFFFF"/>
                </a:solidFill>
                <a:latin typeface="Calibri"/>
                <a:cs typeface="Calibri"/>
              </a:rPr>
              <a:t>deberán quedar  inscritas en un </a:t>
            </a:r>
            <a:r>
              <a:rPr sz="1400" dirty="0">
                <a:solidFill>
                  <a:srgbClr val="FFFFFF"/>
                </a:solidFill>
                <a:latin typeface="Calibri"/>
                <a:cs typeface="Calibri"/>
              </a:rPr>
              <a:t>periodo </a:t>
            </a:r>
            <a:r>
              <a:rPr sz="1400" spc="-5" dirty="0">
                <a:solidFill>
                  <a:srgbClr val="FFFFFF"/>
                </a:solidFill>
                <a:latin typeface="Calibri"/>
                <a:cs typeface="Calibri"/>
              </a:rPr>
              <a:t>no </a:t>
            </a:r>
            <a:r>
              <a:rPr sz="1400" spc="-10" dirty="0">
                <a:solidFill>
                  <a:srgbClr val="FFFFFF"/>
                </a:solidFill>
                <a:latin typeface="Calibri"/>
                <a:cs typeface="Calibri"/>
              </a:rPr>
              <a:t>mayor </a:t>
            </a:r>
            <a:r>
              <a:rPr sz="1400" dirty="0">
                <a:solidFill>
                  <a:srgbClr val="FFFFFF"/>
                </a:solidFill>
                <a:latin typeface="Calibri"/>
                <a:cs typeface="Calibri"/>
              </a:rPr>
              <a:t>a </a:t>
            </a:r>
            <a:r>
              <a:rPr sz="1400" spc="-5" dirty="0">
                <a:solidFill>
                  <a:srgbClr val="FFFFFF"/>
                </a:solidFill>
                <a:latin typeface="Calibri"/>
                <a:cs typeface="Calibri"/>
              </a:rPr>
              <a:t>30 días posteriores </a:t>
            </a:r>
            <a:r>
              <a:rPr sz="1400" dirty="0">
                <a:solidFill>
                  <a:srgbClr val="FFFFFF"/>
                </a:solidFill>
                <a:latin typeface="Calibri"/>
                <a:cs typeface="Calibri"/>
              </a:rPr>
              <a:t>a </a:t>
            </a:r>
            <a:r>
              <a:rPr sz="1400" spc="10" dirty="0">
                <a:solidFill>
                  <a:srgbClr val="FFFFFF"/>
                </a:solidFill>
                <a:latin typeface="Calibri"/>
                <a:cs typeface="Calibri"/>
              </a:rPr>
              <a:t>su  </a:t>
            </a:r>
            <a:r>
              <a:rPr sz="1400" spc="-10" dirty="0">
                <a:solidFill>
                  <a:srgbClr val="FFFFFF"/>
                </a:solidFill>
                <a:latin typeface="Calibri"/>
                <a:cs typeface="Calibri"/>
              </a:rPr>
              <a:t>contratación.</a:t>
            </a:r>
            <a:endParaRPr sz="1400" dirty="0">
              <a:latin typeface="Calibri"/>
              <a:cs typeface="Calibri"/>
            </a:endParaRPr>
          </a:p>
        </p:txBody>
      </p:sp>
      <p:sp>
        <p:nvSpPr>
          <p:cNvPr id="21" name="object 8"/>
          <p:cNvSpPr/>
          <p:nvPr/>
        </p:nvSpPr>
        <p:spPr>
          <a:xfrm>
            <a:off x="1524000" y="957765"/>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22" name="object 7"/>
          <p:cNvSpPr/>
          <p:nvPr/>
        </p:nvSpPr>
        <p:spPr>
          <a:xfrm>
            <a:off x="1524000" y="908304"/>
            <a:ext cx="9144000" cy="111251"/>
          </a:xfrm>
          <a:prstGeom prst="rect">
            <a:avLst/>
          </a:prstGeom>
          <a:blipFill>
            <a:blip r:embed="rId10"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610155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25395" y="3098293"/>
            <a:ext cx="8552688" cy="243382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61645"/>
            <a:ext cx="9144000" cy="11125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6" name="object 6"/>
          <p:cNvSpPr/>
          <p:nvPr/>
        </p:nvSpPr>
        <p:spPr>
          <a:xfrm>
            <a:off x="2191512" y="219456"/>
            <a:ext cx="7069836" cy="1135380"/>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2424786" y="324104"/>
            <a:ext cx="2746375" cy="452120"/>
          </a:xfrm>
          <a:prstGeom prst="rect">
            <a:avLst/>
          </a:prstGeom>
        </p:spPr>
        <p:txBody>
          <a:bodyPr vert="horz" wrap="square" lIns="0" tIns="12065" rIns="0" bIns="0" rtlCol="0">
            <a:spAutoFit/>
          </a:bodyPr>
          <a:lstStyle/>
          <a:p>
            <a:pPr marL="12700">
              <a:spcBef>
                <a:spcPts val="95"/>
              </a:spcBef>
            </a:pPr>
            <a:r>
              <a:rPr sz="2800" b="1" spc="-15" dirty="0">
                <a:latin typeface="Calibri"/>
                <a:cs typeface="Calibri"/>
              </a:rPr>
              <a:t>Integración </a:t>
            </a:r>
            <a:r>
              <a:rPr sz="2800" b="1" spc="-5" dirty="0">
                <a:latin typeface="Calibri"/>
                <a:cs typeface="Calibri"/>
              </a:rPr>
              <a:t>del</a:t>
            </a:r>
            <a:r>
              <a:rPr sz="2800" b="1" spc="-35" dirty="0">
                <a:latin typeface="Calibri"/>
                <a:cs typeface="Calibri"/>
              </a:rPr>
              <a:t> </a:t>
            </a:r>
            <a:r>
              <a:rPr sz="2800" b="1" spc="-5" dirty="0">
                <a:latin typeface="Calibri"/>
                <a:cs typeface="Calibri"/>
              </a:rPr>
              <a:t>6%</a:t>
            </a:r>
            <a:endParaRPr sz="2800">
              <a:latin typeface="Calibri"/>
              <a:cs typeface="Calibri"/>
            </a:endParaRPr>
          </a:p>
        </p:txBody>
      </p:sp>
      <p:sp>
        <p:nvSpPr>
          <p:cNvPr id="8" name="object 8"/>
          <p:cNvSpPr/>
          <p:nvPr/>
        </p:nvSpPr>
        <p:spPr>
          <a:xfrm>
            <a:off x="1921763" y="131063"/>
            <a:ext cx="7728204" cy="3985260"/>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idx="4294967295"/>
          </p:nvPr>
        </p:nvSpPr>
        <p:spPr>
          <a:xfrm>
            <a:off x="0" y="1501775"/>
            <a:ext cx="6938963" cy="874713"/>
          </a:xfrm>
          <a:prstGeom prst="rect">
            <a:avLst/>
          </a:prstGeom>
        </p:spPr>
        <p:txBody>
          <a:bodyPr vert="horz" wrap="square" lIns="0" tIns="12065" rIns="0" bIns="0" rtlCol="0" anchor="ctr">
            <a:spAutoFit/>
          </a:bodyPr>
          <a:lstStyle/>
          <a:p>
            <a:pPr marL="12700" marR="5080">
              <a:lnSpc>
                <a:spcPct val="100000"/>
              </a:lnSpc>
              <a:spcBef>
                <a:spcPts val="95"/>
              </a:spcBef>
              <a:tabLst>
                <a:tab pos="438784" algn="l"/>
                <a:tab pos="1376045" algn="l"/>
                <a:tab pos="2717800" algn="l"/>
                <a:tab pos="3254375" algn="l"/>
                <a:tab pos="3816985" algn="l"/>
                <a:tab pos="5779770" algn="l"/>
                <a:tab pos="6122670" algn="l"/>
              </a:tabLst>
            </a:pPr>
            <a:r>
              <a:rPr sz="2800" spc="-5" dirty="0">
                <a:latin typeface="Calibri"/>
                <a:cs typeface="Calibri"/>
              </a:rPr>
              <a:t>El	</a:t>
            </a:r>
            <a:r>
              <a:rPr sz="2800" spc="-10" dirty="0">
                <a:latin typeface="Calibri"/>
                <a:cs typeface="Calibri"/>
              </a:rPr>
              <a:t>sal</a:t>
            </a:r>
            <a:r>
              <a:rPr sz="2800" spc="-20" dirty="0">
                <a:latin typeface="Calibri"/>
                <a:cs typeface="Calibri"/>
              </a:rPr>
              <a:t>d</a:t>
            </a:r>
            <a:r>
              <a:rPr sz="2800" spc="-5" dirty="0">
                <a:latin typeface="Calibri"/>
                <a:cs typeface="Calibri"/>
              </a:rPr>
              <a:t>o</a:t>
            </a:r>
            <a:r>
              <a:rPr sz="2800" b="0" dirty="0">
                <a:latin typeface="Calibri"/>
                <a:cs typeface="Calibri"/>
              </a:rPr>
              <a:t>	</a:t>
            </a:r>
            <a:r>
              <a:rPr sz="2800" spc="-5" dirty="0">
                <a:latin typeface="Calibri"/>
                <a:cs typeface="Calibri"/>
              </a:rPr>
              <a:t>i</a:t>
            </a:r>
            <a:r>
              <a:rPr sz="2800" b="0" dirty="0">
                <a:latin typeface="Calibri"/>
                <a:cs typeface="Calibri"/>
              </a:rPr>
              <a:t>n</a:t>
            </a:r>
            <a:r>
              <a:rPr sz="2800" spc="-10" dirty="0">
                <a:latin typeface="Calibri"/>
                <a:cs typeface="Calibri"/>
              </a:rPr>
              <a:t>solu</a:t>
            </a:r>
            <a:r>
              <a:rPr sz="2800" spc="-35" dirty="0">
                <a:latin typeface="Calibri"/>
                <a:cs typeface="Calibri"/>
              </a:rPr>
              <a:t>t</a:t>
            </a:r>
            <a:r>
              <a:rPr sz="2800" spc="-5" dirty="0">
                <a:latin typeface="Calibri"/>
                <a:cs typeface="Calibri"/>
              </a:rPr>
              <a:t>o</a:t>
            </a:r>
            <a:r>
              <a:rPr sz="2800" b="0" dirty="0">
                <a:latin typeface="Calibri"/>
                <a:cs typeface="Calibri"/>
              </a:rPr>
              <a:t>	d</a:t>
            </a:r>
            <a:r>
              <a:rPr sz="2800" spc="-5" dirty="0">
                <a:latin typeface="Calibri"/>
                <a:cs typeface="Calibri"/>
              </a:rPr>
              <a:t>e</a:t>
            </a:r>
            <a:r>
              <a:rPr sz="2800" b="0" dirty="0">
                <a:latin typeface="Calibri"/>
                <a:cs typeface="Calibri"/>
              </a:rPr>
              <a:t>	</a:t>
            </a:r>
            <a:r>
              <a:rPr sz="2800" spc="-5" dirty="0">
                <a:latin typeface="Calibri"/>
                <a:cs typeface="Calibri"/>
              </a:rPr>
              <a:t>las</a:t>
            </a:r>
            <a:r>
              <a:rPr sz="2800" b="0" dirty="0">
                <a:latin typeface="Calibri"/>
                <a:cs typeface="Calibri"/>
              </a:rPr>
              <a:t>	</a:t>
            </a:r>
            <a:r>
              <a:rPr sz="2800" spc="5" dirty="0">
                <a:latin typeface="Calibri"/>
                <a:cs typeface="Calibri"/>
              </a:rPr>
              <a:t>o</a:t>
            </a:r>
            <a:r>
              <a:rPr sz="2800" spc="-10" dirty="0">
                <a:latin typeface="Calibri"/>
                <a:cs typeface="Calibri"/>
              </a:rPr>
              <a:t>b</a:t>
            </a:r>
            <a:r>
              <a:rPr sz="2800" spc="-25" dirty="0">
                <a:latin typeface="Calibri"/>
                <a:cs typeface="Calibri"/>
              </a:rPr>
              <a:t>l</a:t>
            </a:r>
            <a:r>
              <a:rPr sz="2800" spc="-5" dirty="0">
                <a:latin typeface="Calibri"/>
                <a:cs typeface="Calibri"/>
              </a:rPr>
              <a:t>i</a:t>
            </a:r>
            <a:r>
              <a:rPr sz="2800" spc="-60" dirty="0">
                <a:latin typeface="Calibri"/>
                <a:cs typeface="Calibri"/>
              </a:rPr>
              <a:t>g</a:t>
            </a:r>
            <a:r>
              <a:rPr sz="2800" spc="-5" dirty="0">
                <a:latin typeface="Calibri"/>
                <a:cs typeface="Calibri"/>
              </a:rPr>
              <a:t>aciones</a:t>
            </a:r>
            <a:r>
              <a:rPr sz="2800" b="0" dirty="0">
                <a:latin typeface="Calibri"/>
                <a:cs typeface="Calibri"/>
              </a:rPr>
              <a:t>	</a:t>
            </a:r>
            <a:r>
              <a:rPr sz="2800" spc="-5" dirty="0">
                <a:latin typeface="Calibri"/>
                <a:cs typeface="Calibri"/>
              </a:rPr>
              <a:t>a</a:t>
            </a:r>
            <a:r>
              <a:rPr sz="2800" b="0" dirty="0">
                <a:latin typeface="Calibri"/>
                <a:cs typeface="Calibri"/>
              </a:rPr>
              <a:t>	</a:t>
            </a:r>
            <a:r>
              <a:rPr sz="2800" spc="-10" dirty="0">
                <a:latin typeface="Calibri"/>
                <a:cs typeface="Calibri"/>
              </a:rPr>
              <a:t>Cor</a:t>
            </a:r>
            <a:r>
              <a:rPr sz="2800" spc="-40" dirty="0">
                <a:latin typeface="Calibri"/>
                <a:cs typeface="Calibri"/>
              </a:rPr>
              <a:t>t</a:t>
            </a:r>
            <a:r>
              <a:rPr sz="2800" spc="-5" dirty="0">
                <a:latin typeface="Calibri"/>
                <a:cs typeface="Calibri"/>
              </a:rPr>
              <a:t>o  </a:t>
            </a:r>
            <a:r>
              <a:rPr sz="2800" spc="-20" dirty="0">
                <a:latin typeface="Calibri"/>
                <a:cs typeface="Calibri"/>
              </a:rPr>
              <a:t>Plazo </a:t>
            </a:r>
            <a:r>
              <a:rPr sz="2800" spc="-5" dirty="0">
                <a:latin typeface="Calibri"/>
                <a:cs typeface="Calibri"/>
              </a:rPr>
              <a:t>se </a:t>
            </a:r>
            <a:r>
              <a:rPr sz="2800" spc="-25" dirty="0">
                <a:latin typeface="Calibri"/>
                <a:cs typeface="Calibri"/>
              </a:rPr>
              <a:t>integra </a:t>
            </a:r>
            <a:r>
              <a:rPr sz="2800" spc="-5" dirty="0">
                <a:latin typeface="Calibri"/>
                <a:cs typeface="Calibri"/>
              </a:rPr>
              <a:t>de </a:t>
            </a:r>
            <a:r>
              <a:rPr sz="2800" spc="-10" dirty="0">
                <a:latin typeface="Calibri"/>
                <a:cs typeface="Calibri"/>
              </a:rPr>
              <a:t>la </a:t>
            </a:r>
            <a:r>
              <a:rPr sz="2800" spc="-15" dirty="0">
                <a:latin typeface="Calibri"/>
                <a:cs typeface="Calibri"/>
              </a:rPr>
              <a:t>siguiente</a:t>
            </a:r>
            <a:r>
              <a:rPr sz="2800" spc="100" dirty="0">
                <a:latin typeface="Calibri"/>
                <a:cs typeface="Calibri"/>
              </a:rPr>
              <a:t> </a:t>
            </a:r>
            <a:r>
              <a:rPr sz="2800" spc="-15" dirty="0">
                <a:latin typeface="Calibri"/>
                <a:cs typeface="Calibri"/>
              </a:rPr>
              <a:t>manera:</a:t>
            </a:r>
          </a:p>
        </p:txBody>
      </p:sp>
      <p:sp>
        <p:nvSpPr>
          <p:cNvPr id="10" name="object 10"/>
          <p:cNvSpPr/>
          <p:nvPr/>
        </p:nvSpPr>
        <p:spPr>
          <a:xfrm>
            <a:off x="3183635" y="3372611"/>
            <a:ext cx="1467612" cy="1517904"/>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3354452" y="3812794"/>
            <a:ext cx="1097915" cy="603250"/>
          </a:xfrm>
          <a:prstGeom prst="rect">
            <a:avLst/>
          </a:prstGeom>
        </p:spPr>
        <p:txBody>
          <a:bodyPr vert="horz" wrap="square" lIns="0" tIns="33655" rIns="0" bIns="0" rtlCol="0">
            <a:spAutoFit/>
          </a:bodyPr>
          <a:lstStyle/>
          <a:p>
            <a:pPr marL="12065" marR="5080" algn="ctr">
              <a:lnSpc>
                <a:spcPct val="90100"/>
              </a:lnSpc>
              <a:spcBef>
                <a:spcPts val="265"/>
              </a:spcBef>
            </a:pPr>
            <a:r>
              <a:rPr sz="1350" b="1" spc="-5" dirty="0">
                <a:solidFill>
                  <a:srgbClr val="FFFFFF"/>
                </a:solidFill>
                <a:latin typeface="Calibri"/>
                <a:cs typeface="Calibri"/>
              </a:rPr>
              <a:t>OB</a:t>
            </a:r>
            <a:r>
              <a:rPr sz="1350" b="1" dirty="0">
                <a:solidFill>
                  <a:srgbClr val="FFFFFF"/>
                </a:solidFill>
                <a:latin typeface="Calibri"/>
                <a:cs typeface="Calibri"/>
              </a:rPr>
              <a:t>LIG</a:t>
            </a:r>
            <a:r>
              <a:rPr sz="1350" b="1" spc="-20" dirty="0">
                <a:solidFill>
                  <a:srgbClr val="FFFFFF"/>
                </a:solidFill>
                <a:latin typeface="Calibri"/>
                <a:cs typeface="Calibri"/>
              </a:rPr>
              <a:t>A</a:t>
            </a:r>
            <a:r>
              <a:rPr sz="1350" b="1" spc="-5" dirty="0">
                <a:solidFill>
                  <a:srgbClr val="FFFFFF"/>
                </a:solidFill>
                <a:latin typeface="Calibri"/>
                <a:cs typeface="Calibri"/>
              </a:rPr>
              <a:t>CIO</a:t>
            </a:r>
            <a:r>
              <a:rPr sz="1350" b="1" spc="-10" dirty="0">
                <a:solidFill>
                  <a:srgbClr val="FFFFFF"/>
                </a:solidFill>
                <a:latin typeface="Calibri"/>
                <a:cs typeface="Calibri"/>
              </a:rPr>
              <a:t>N</a:t>
            </a:r>
            <a:r>
              <a:rPr sz="1350" b="1" spc="-15" dirty="0">
                <a:solidFill>
                  <a:srgbClr val="FFFFFF"/>
                </a:solidFill>
                <a:latin typeface="Calibri"/>
                <a:cs typeface="Calibri"/>
              </a:rPr>
              <a:t>E</a:t>
            </a:r>
            <a:r>
              <a:rPr sz="1350" b="1" dirty="0">
                <a:solidFill>
                  <a:srgbClr val="FFFFFF"/>
                </a:solidFill>
                <a:latin typeface="Calibri"/>
                <a:cs typeface="Calibri"/>
              </a:rPr>
              <a:t>S  </a:t>
            </a:r>
            <a:r>
              <a:rPr sz="1350" b="1" spc="5" dirty="0">
                <a:solidFill>
                  <a:srgbClr val="FFFFFF"/>
                </a:solidFill>
                <a:latin typeface="Calibri"/>
                <a:cs typeface="Calibri"/>
              </a:rPr>
              <a:t>A </a:t>
            </a:r>
            <a:r>
              <a:rPr sz="1350" b="1" spc="-10" dirty="0">
                <a:solidFill>
                  <a:srgbClr val="FFFFFF"/>
                </a:solidFill>
                <a:latin typeface="Calibri"/>
                <a:cs typeface="Calibri"/>
              </a:rPr>
              <a:t>CORTOS  </a:t>
            </a:r>
            <a:r>
              <a:rPr sz="1350" b="1" spc="-5" dirty="0">
                <a:solidFill>
                  <a:srgbClr val="FFFFFF"/>
                </a:solidFill>
                <a:latin typeface="Calibri"/>
                <a:cs typeface="Calibri"/>
              </a:rPr>
              <a:t>PLAZO</a:t>
            </a:r>
            <a:endParaRPr sz="1350">
              <a:latin typeface="Calibri"/>
              <a:cs typeface="Calibri"/>
            </a:endParaRPr>
          </a:p>
        </p:txBody>
      </p:sp>
      <p:sp>
        <p:nvSpPr>
          <p:cNvPr id="12" name="object 12"/>
          <p:cNvSpPr/>
          <p:nvPr/>
        </p:nvSpPr>
        <p:spPr>
          <a:xfrm>
            <a:off x="5734811" y="3416809"/>
            <a:ext cx="1467612" cy="1517903"/>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6002783" y="3843350"/>
            <a:ext cx="1017905" cy="580390"/>
          </a:xfrm>
          <a:prstGeom prst="rect">
            <a:avLst/>
          </a:prstGeom>
        </p:spPr>
        <p:txBody>
          <a:bodyPr vert="horz" wrap="square" lIns="0" tIns="34290" rIns="0" bIns="0" rtlCol="0">
            <a:spAutoFit/>
          </a:bodyPr>
          <a:lstStyle/>
          <a:p>
            <a:pPr marL="12700" marR="5080" indent="7620" algn="just">
              <a:lnSpc>
                <a:spcPts val="1410"/>
              </a:lnSpc>
              <a:spcBef>
                <a:spcPts val="270"/>
              </a:spcBef>
            </a:pPr>
            <a:r>
              <a:rPr sz="1300" b="1" spc="-10" dirty="0">
                <a:solidFill>
                  <a:srgbClr val="FFFFFF"/>
                </a:solidFill>
                <a:latin typeface="Calibri"/>
                <a:cs typeface="Calibri"/>
              </a:rPr>
              <a:t>O</a:t>
            </a:r>
            <a:r>
              <a:rPr sz="1300" b="1" spc="-15" dirty="0">
                <a:solidFill>
                  <a:srgbClr val="FFFFFF"/>
                </a:solidFill>
                <a:latin typeface="Calibri"/>
                <a:cs typeface="Calibri"/>
              </a:rPr>
              <a:t>P</a:t>
            </a:r>
            <a:r>
              <a:rPr sz="1300" b="1" spc="-5" dirty="0">
                <a:solidFill>
                  <a:srgbClr val="FFFFFF"/>
                </a:solidFill>
                <a:latin typeface="Calibri"/>
                <a:cs typeface="Calibri"/>
              </a:rPr>
              <a:t>ER</a:t>
            </a:r>
            <a:r>
              <a:rPr sz="1300" b="1" spc="-25" dirty="0">
                <a:solidFill>
                  <a:srgbClr val="FFFFFF"/>
                </a:solidFill>
                <a:latin typeface="Calibri"/>
                <a:cs typeface="Calibri"/>
              </a:rPr>
              <a:t>A</a:t>
            </a:r>
            <a:r>
              <a:rPr sz="1300" b="1" spc="-10" dirty="0">
                <a:solidFill>
                  <a:srgbClr val="FFFFFF"/>
                </a:solidFill>
                <a:latin typeface="Calibri"/>
                <a:cs typeface="Calibri"/>
              </a:rPr>
              <a:t>CIO</a:t>
            </a:r>
            <a:r>
              <a:rPr sz="1300" b="1" spc="-15" dirty="0">
                <a:solidFill>
                  <a:srgbClr val="FFFFFF"/>
                </a:solidFill>
                <a:latin typeface="Calibri"/>
                <a:cs typeface="Calibri"/>
              </a:rPr>
              <a:t>NE</a:t>
            </a:r>
            <a:r>
              <a:rPr sz="1300" b="1" spc="-5" dirty="0">
                <a:solidFill>
                  <a:srgbClr val="FFFFFF"/>
                </a:solidFill>
                <a:latin typeface="Calibri"/>
                <a:cs typeface="Calibri"/>
              </a:rPr>
              <a:t>S  DE</a:t>
            </a:r>
            <a:r>
              <a:rPr sz="1300" b="1" spc="-60" dirty="0">
                <a:solidFill>
                  <a:srgbClr val="FFFFFF"/>
                </a:solidFill>
                <a:latin typeface="Calibri"/>
                <a:cs typeface="Calibri"/>
              </a:rPr>
              <a:t> </a:t>
            </a:r>
            <a:r>
              <a:rPr sz="1300" b="1" spc="-20" dirty="0">
                <a:solidFill>
                  <a:srgbClr val="FFFFFF"/>
                </a:solidFill>
                <a:latin typeface="Calibri"/>
                <a:cs typeface="Calibri"/>
              </a:rPr>
              <a:t>FACTORAJE  </a:t>
            </a:r>
            <a:r>
              <a:rPr sz="1300" b="1" spc="-5" dirty="0">
                <a:solidFill>
                  <a:srgbClr val="FFFFFF"/>
                </a:solidFill>
                <a:latin typeface="Calibri"/>
                <a:cs typeface="Calibri"/>
              </a:rPr>
              <a:t>FINANCIERO</a:t>
            </a:r>
            <a:endParaRPr sz="1300">
              <a:latin typeface="Calibri"/>
              <a:cs typeface="Calibri"/>
            </a:endParaRPr>
          </a:p>
        </p:txBody>
      </p:sp>
      <p:sp>
        <p:nvSpPr>
          <p:cNvPr id="14" name="object 14"/>
          <p:cNvSpPr/>
          <p:nvPr/>
        </p:nvSpPr>
        <p:spPr>
          <a:xfrm>
            <a:off x="4879848" y="3819145"/>
            <a:ext cx="640079" cy="559307"/>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5125466" y="4150360"/>
            <a:ext cx="149225" cy="158115"/>
          </a:xfrm>
          <a:custGeom>
            <a:avLst/>
            <a:gdLst/>
            <a:ahLst/>
            <a:cxnLst/>
            <a:rect l="l" t="t" r="r" b="b"/>
            <a:pathLst>
              <a:path w="149225" h="158114">
                <a:moveTo>
                  <a:pt x="148844" y="0"/>
                </a:moveTo>
                <a:lnTo>
                  <a:pt x="0" y="0"/>
                </a:lnTo>
                <a:lnTo>
                  <a:pt x="0" y="157987"/>
                </a:lnTo>
                <a:lnTo>
                  <a:pt x="148844" y="157987"/>
                </a:lnTo>
                <a:lnTo>
                  <a:pt x="148844" y="0"/>
                </a:lnTo>
                <a:close/>
              </a:path>
            </a:pathLst>
          </a:custGeom>
          <a:solidFill>
            <a:srgbClr val="00AF50"/>
          </a:solidFill>
        </p:spPr>
        <p:txBody>
          <a:bodyPr wrap="square" lIns="0" tIns="0" rIns="0" bIns="0" rtlCol="0"/>
          <a:lstStyle/>
          <a:p>
            <a:endParaRPr/>
          </a:p>
        </p:txBody>
      </p:sp>
      <p:sp>
        <p:nvSpPr>
          <p:cNvPr id="16" name="object 16"/>
          <p:cNvSpPr/>
          <p:nvPr/>
        </p:nvSpPr>
        <p:spPr>
          <a:xfrm>
            <a:off x="4927727" y="4001516"/>
            <a:ext cx="544830" cy="149225"/>
          </a:xfrm>
          <a:custGeom>
            <a:avLst/>
            <a:gdLst/>
            <a:ahLst/>
            <a:cxnLst/>
            <a:rect l="l" t="t" r="r" b="b"/>
            <a:pathLst>
              <a:path w="544829" h="149225">
                <a:moveTo>
                  <a:pt x="544322" y="0"/>
                </a:moveTo>
                <a:lnTo>
                  <a:pt x="0" y="0"/>
                </a:lnTo>
                <a:lnTo>
                  <a:pt x="0" y="148843"/>
                </a:lnTo>
                <a:lnTo>
                  <a:pt x="544322" y="148843"/>
                </a:lnTo>
                <a:lnTo>
                  <a:pt x="544322" y="0"/>
                </a:lnTo>
                <a:close/>
              </a:path>
            </a:pathLst>
          </a:custGeom>
          <a:solidFill>
            <a:srgbClr val="00AF50"/>
          </a:solidFill>
        </p:spPr>
        <p:txBody>
          <a:bodyPr wrap="square" lIns="0" tIns="0" rIns="0" bIns="0" rtlCol="0"/>
          <a:lstStyle/>
          <a:p>
            <a:endParaRPr/>
          </a:p>
        </p:txBody>
      </p:sp>
      <p:sp>
        <p:nvSpPr>
          <p:cNvPr id="17" name="object 17"/>
          <p:cNvSpPr/>
          <p:nvPr/>
        </p:nvSpPr>
        <p:spPr>
          <a:xfrm>
            <a:off x="5125466" y="3843529"/>
            <a:ext cx="149225" cy="158115"/>
          </a:xfrm>
          <a:custGeom>
            <a:avLst/>
            <a:gdLst/>
            <a:ahLst/>
            <a:cxnLst/>
            <a:rect l="l" t="t" r="r" b="b"/>
            <a:pathLst>
              <a:path w="149225" h="158114">
                <a:moveTo>
                  <a:pt x="148844" y="0"/>
                </a:moveTo>
                <a:lnTo>
                  <a:pt x="0" y="0"/>
                </a:lnTo>
                <a:lnTo>
                  <a:pt x="0" y="157988"/>
                </a:lnTo>
                <a:lnTo>
                  <a:pt x="148844" y="157988"/>
                </a:lnTo>
                <a:lnTo>
                  <a:pt x="148844" y="0"/>
                </a:lnTo>
                <a:close/>
              </a:path>
            </a:pathLst>
          </a:custGeom>
          <a:solidFill>
            <a:srgbClr val="00AF50"/>
          </a:solidFill>
        </p:spPr>
        <p:txBody>
          <a:bodyPr wrap="square" lIns="0" tIns="0" rIns="0" bIns="0" rtlCol="0"/>
          <a:lstStyle/>
          <a:p>
            <a:endParaRPr/>
          </a:p>
        </p:txBody>
      </p:sp>
      <p:sp>
        <p:nvSpPr>
          <p:cNvPr id="18" name="object 18"/>
          <p:cNvSpPr/>
          <p:nvPr/>
        </p:nvSpPr>
        <p:spPr>
          <a:xfrm>
            <a:off x="4927727" y="3843528"/>
            <a:ext cx="544830" cy="464820"/>
          </a:xfrm>
          <a:custGeom>
            <a:avLst/>
            <a:gdLst/>
            <a:ahLst/>
            <a:cxnLst/>
            <a:rect l="l" t="t" r="r" b="b"/>
            <a:pathLst>
              <a:path w="544829" h="464820">
                <a:moveTo>
                  <a:pt x="0" y="157988"/>
                </a:moveTo>
                <a:lnTo>
                  <a:pt x="197738" y="157988"/>
                </a:lnTo>
                <a:lnTo>
                  <a:pt x="197738" y="0"/>
                </a:lnTo>
                <a:lnTo>
                  <a:pt x="346583" y="0"/>
                </a:lnTo>
                <a:lnTo>
                  <a:pt x="346583" y="157988"/>
                </a:lnTo>
                <a:lnTo>
                  <a:pt x="544322" y="157988"/>
                </a:lnTo>
                <a:lnTo>
                  <a:pt x="544322" y="306832"/>
                </a:lnTo>
                <a:lnTo>
                  <a:pt x="346583" y="306832"/>
                </a:lnTo>
                <a:lnTo>
                  <a:pt x="346583" y="464820"/>
                </a:lnTo>
                <a:lnTo>
                  <a:pt x="197738" y="464820"/>
                </a:lnTo>
                <a:lnTo>
                  <a:pt x="197738" y="306832"/>
                </a:lnTo>
                <a:lnTo>
                  <a:pt x="0" y="306832"/>
                </a:lnTo>
                <a:lnTo>
                  <a:pt x="0" y="157988"/>
                </a:lnTo>
                <a:close/>
              </a:path>
            </a:pathLst>
          </a:custGeom>
          <a:ln w="9144">
            <a:solidFill>
              <a:srgbClr val="00AF50"/>
            </a:solidFill>
          </a:ln>
        </p:spPr>
        <p:txBody>
          <a:bodyPr wrap="square" lIns="0" tIns="0" rIns="0" bIns="0" rtlCol="0"/>
          <a:lstStyle/>
          <a:p>
            <a:endParaRPr/>
          </a:p>
        </p:txBody>
      </p:sp>
      <p:sp>
        <p:nvSpPr>
          <p:cNvPr id="19" name="object 19"/>
          <p:cNvSpPr txBox="1"/>
          <p:nvPr/>
        </p:nvSpPr>
        <p:spPr>
          <a:xfrm>
            <a:off x="7332853" y="3445586"/>
            <a:ext cx="2030730" cy="1275080"/>
          </a:xfrm>
          <a:prstGeom prst="rect">
            <a:avLst/>
          </a:prstGeom>
        </p:spPr>
        <p:txBody>
          <a:bodyPr vert="horz" wrap="square" lIns="0" tIns="12065" rIns="0" bIns="0" rtlCol="0">
            <a:spAutoFit/>
          </a:bodyPr>
          <a:lstStyle/>
          <a:p>
            <a:pPr marL="38100">
              <a:spcBef>
                <a:spcPts val="95"/>
              </a:spcBef>
            </a:pPr>
            <a:r>
              <a:rPr sz="12000" b="1" baseline="10069" dirty="0">
                <a:solidFill>
                  <a:srgbClr val="00AF50"/>
                </a:solidFill>
                <a:latin typeface="Calibri"/>
                <a:cs typeface="Calibri"/>
              </a:rPr>
              <a:t>≤</a:t>
            </a:r>
            <a:r>
              <a:rPr sz="12000" b="1" spc="-742" baseline="10069" dirty="0">
                <a:solidFill>
                  <a:srgbClr val="00AF50"/>
                </a:solidFill>
                <a:latin typeface="Calibri"/>
                <a:cs typeface="Calibri"/>
              </a:rPr>
              <a:t> </a:t>
            </a:r>
            <a:r>
              <a:rPr sz="8200" spc="-10" dirty="0">
                <a:solidFill>
                  <a:srgbClr val="FF0000"/>
                </a:solidFill>
                <a:latin typeface="Calibri"/>
                <a:cs typeface="Calibri"/>
              </a:rPr>
              <a:t>6%</a:t>
            </a:r>
            <a:endParaRPr sz="8200">
              <a:latin typeface="Calibri"/>
              <a:cs typeface="Calibri"/>
            </a:endParaRPr>
          </a:p>
        </p:txBody>
      </p:sp>
    </p:spTree>
    <p:extLst>
      <p:ext uri="{BB962C8B-B14F-4D97-AF65-F5344CB8AC3E}">
        <p14:creationId xmlns:p14="http://schemas.microsoft.com/office/powerpoint/2010/main" val="216298162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899161"/>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34974"/>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1944623" y="239269"/>
            <a:ext cx="7313676" cy="1135379"/>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3506788" y="225425"/>
            <a:ext cx="8685212" cy="688975"/>
          </a:xfrm>
          <a:prstGeom prst="rect">
            <a:avLst/>
          </a:prstGeom>
        </p:spPr>
        <p:txBody>
          <a:bodyPr vert="horz" wrap="square" lIns="0" tIns="12065" rIns="0" bIns="0" rtlCol="0" anchor="ctr">
            <a:spAutoFit/>
          </a:bodyPr>
          <a:lstStyle/>
          <a:p>
            <a:pPr marL="12700">
              <a:lnSpc>
                <a:spcPct val="100000"/>
              </a:lnSpc>
              <a:spcBef>
                <a:spcPts val="95"/>
              </a:spcBef>
            </a:pPr>
            <a:r>
              <a:rPr b="1" spc="-15" dirty="0"/>
              <a:t>Refinanciamiento </a:t>
            </a:r>
            <a:r>
              <a:rPr b="1" spc="-5" dirty="0"/>
              <a:t>sin</a:t>
            </a:r>
            <a:r>
              <a:rPr b="1" spc="45" dirty="0"/>
              <a:t> </a:t>
            </a:r>
            <a:r>
              <a:rPr b="1" spc="-10" dirty="0"/>
              <a:t>Autorización</a:t>
            </a:r>
          </a:p>
        </p:txBody>
      </p:sp>
      <p:sp>
        <p:nvSpPr>
          <p:cNvPr id="7" name="object 7"/>
          <p:cNvSpPr/>
          <p:nvPr/>
        </p:nvSpPr>
        <p:spPr>
          <a:xfrm>
            <a:off x="5689091" y="1548383"/>
            <a:ext cx="198120" cy="91287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506212" y="1405127"/>
            <a:ext cx="1383791" cy="900684"/>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708397" y="1515618"/>
            <a:ext cx="805815" cy="404495"/>
          </a:xfrm>
          <a:prstGeom prst="rect">
            <a:avLst/>
          </a:prstGeom>
        </p:spPr>
        <p:txBody>
          <a:bodyPr vert="horz" wrap="square" lIns="0" tIns="31750" rIns="0" bIns="0" rtlCol="0">
            <a:spAutoFit/>
          </a:bodyPr>
          <a:lstStyle/>
          <a:p>
            <a:pPr marL="41275" marR="5080" indent="-29209">
              <a:lnSpc>
                <a:spcPts val="1430"/>
              </a:lnSpc>
              <a:spcBef>
                <a:spcPts val="250"/>
              </a:spcBef>
            </a:pPr>
            <a:r>
              <a:rPr sz="1300" spc="-5" dirty="0">
                <a:latin typeface="Calibri"/>
                <a:cs typeface="Calibri"/>
              </a:rPr>
              <a:t>Solicitud</a:t>
            </a:r>
            <a:r>
              <a:rPr sz="1300" spc="-70" dirty="0">
                <a:latin typeface="Calibri"/>
                <a:cs typeface="Calibri"/>
              </a:rPr>
              <a:t> </a:t>
            </a:r>
            <a:r>
              <a:rPr sz="1300" spc="-10" dirty="0">
                <a:latin typeface="Calibri"/>
                <a:cs typeface="Calibri"/>
              </a:rPr>
              <a:t>de  </a:t>
            </a:r>
            <a:r>
              <a:rPr sz="1300" spc="-5" dirty="0">
                <a:latin typeface="Calibri"/>
                <a:cs typeface="Calibri"/>
              </a:rPr>
              <a:t>inscripción</a:t>
            </a:r>
            <a:endParaRPr sz="1300">
              <a:latin typeface="Calibri"/>
              <a:cs typeface="Calibri"/>
            </a:endParaRPr>
          </a:p>
        </p:txBody>
      </p:sp>
      <p:sp>
        <p:nvSpPr>
          <p:cNvPr id="10" name="object 10"/>
          <p:cNvSpPr/>
          <p:nvPr/>
        </p:nvSpPr>
        <p:spPr>
          <a:xfrm>
            <a:off x="5689091" y="2369821"/>
            <a:ext cx="198120" cy="91135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519928" y="2208276"/>
            <a:ext cx="1182624" cy="743712"/>
          </a:xfrm>
          <a:prstGeom prst="rect">
            <a:avLst/>
          </a:prstGeom>
          <a:blipFill>
            <a:blip r:embed="rId8" cstate="print"/>
            <a:stretch>
              <a:fillRect/>
            </a:stretch>
          </a:blipFill>
        </p:spPr>
        <p:txBody>
          <a:bodyPr wrap="square" lIns="0" tIns="0" rIns="0" bIns="0" rtlCol="0"/>
          <a:lstStyle/>
          <a:p>
            <a:endParaRPr/>
          </a:p>
        </p:txBody>
      </p:sp>
      <p:sp>
        <p:nvSpPr>
          <p:cNvPr id="12" name="object 12"/>
          <p:cNvSpPr txBox="1"/>
          <p:nvPr/>
        </p:nvSpPr>
        <p:spPr>
          <a:xfrm>
            <a:off x="5713857" y="2351913"/>
            <a:ext cx="796290" cy="375920"/>
          </a:xfrm>
          <a:prstGeom prst="rect">
            <a:avLst/>
          </a:prstGeom>
        </p:spPr>
        <p:txBody>
          <a:bodyPr vert="horz" wrap="square" lIns="0" tIns="30480" rIns="0" bIns="0" rtlCol="0">
            <a:spAutoFit/>
          </a:bodyPr>
          <a:lstStyle/>
          <a:p>
            <a:pPr marL="160020" marR="5080" indent="-147955">
              <a:lnSpc>
                <a:spcPts val="1320"/>
              </a:lnSpc>
              <a:spcBef>
                <a:spcPts val="240"/>
              </a:spcBef>
            </a:pPr>
            <a:r>
              <a:rPr sz="1200" dirty="0">
                <a:latin typeface="Calibri"/>
                <a:cs typeface="Calibri"/>
              </a:rPr>
              <a:t>In</a:t>
            </a:r>
            <a:r>
              <a:rPr sz="1200" spc="-15" dirty="0">
                <a:latin typeface="Calibri"/>
                <a:cs typeface="Calibri"/>
              </a:rPr>
              <a:t>s</a:t>
            </a:r>
            <a:r>
              <a:rPr sz="1200" dirty="0">
                <a:latin typeface="Calibri"/>
                <a:cs typeface="Calibri"/>
              </a:rPr>
              <a:t>tr</a:t>
            </a:r>
            <a:r>
              <a:rPr sz="1200" spc="5" dirty="0">
                <a:latin typeface="Calibri"/>
                <a:cs typeface="Calibri"/>
              </a:rPr>
              <a:t>u</a:t>
            </a:r>
            <a:r>
              <a:rPr sz="1200" dirty="0">
                <a:latin typeface="Calibri"/>
                <a:cs typeface="Calibri"/>
              </a:rPr>
              <a:t>men</a:t>
            </a:r>
            <a:r>
              <a:rPr sz="1200" spc="-10" dirty="0">
                <a:latin typeface="Calibri"/>
                <a:cs typeface="Calibri"/>
              </a:rPr>
              <a:t>t</a:t>
            </a:r>
            <a:r>
              <a:rPr sz="1200" dirty="0">
                <a:latin typeface="Calibri"/>
                <a:cs typeface="Calibri"/>
              </a:rPr>
              <a:t>o  </a:t>
            </a:r>
            <a:r>
              <a:rPr sz="1200" spc="-5" dirty="0">
                <a:latin typeface="Calibri"/>
                <a:cs typeface="Calibri"/>
              </a:rPr>
              <a:t>Jurídico</a:t>
            </a:r>
            <a:endParaRPr sz="1200">
              <a:latin typeface="Calibri"/>
              <a:cs typeface="Calibri"/>
            </a:endParaRPr>
          </a:p>
        </p:txBody>
      </p:sp>
      <p:sp>
        <p:nvSpPr>
          <p:cNvPr id="13" name="object 13"/>
          <p:cNvSpPr/>
          <p:nvPr/>
        </p:nvSpPr>
        <p:spPr>
          <a:xfrm>
            <a:off x="5742433" y="3136392"/>
            <a:ext cx="1684019" cy="198120"/>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5481828" y="2932176"/>
            <a:ext cx="1260348" cy="961644"/>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626735" y="2976753"/>
            <a:ext cx="972819" cy="772160"/>
          </a:xfrm>
          <a:prstGeom prst="rect">
            <a:avLst/>
          </a:prstGeom>
        </p:spPr>
        <p:txBody>
          <a:bodyPr vert="horz" wrap="square" lIns="0" tIns="26670" rIns="0" bIns="0" rtlCol="0">
            <a:spAutoFit/>
          </a:bodyPr>
          <a:lstStyle/>
          <a:p>
            <a:pPr marL="12065" marR="5080" indent="-635" algn="ctr">
              <a:lnSpc>
                <a:spcPct val="91500"/>
              </a:lnSpc>
              <a:spcBef>
                <a:spcPts val="210"/>
              </a:spcBef>
            </a:pPr>
            <a:r>
              <a:rPr sz="1050" b="1" dirty="0">
                <a:latin typeface="Calibri"/>
                <a:cs typeface="Calibri"/>
              </a:rPr>
              <a:t>Opinión </a:t>
            </a:r>
            <a:r>
              <a:rPr sz="1050" b="1" spc="-5" dirty="0">
                <a:latin typeface="Calibri"/>
                <a:cs typeface="Calibri"/>
              </a:rPr>
              <a:t>del </a:t>
            </a:r>
            <a:r>
              <a:rPr sz="1050" b="1" dirty="0">
                <a:latin typeface="Calibri"/>
                <a:cs typeface="Calibri"/>
              </a:rPr>
              <a:t>Ente  </a:t>
            </a:r>
            <a:r>
              <a:rPr sz="1050" b="1" spc="-5" dirty="0">
                <a:latin typeface="Calibri"/>
                <a:cs typeface="Calibri"/>
              </a:rPr>
              <a:t>Fiscalizador </a:t>
            </a:r>
            <a:r>
              <a:rPr sz="1050" dirty="0">
                <a:latin typeface="Calibri"/>
                <a:cs typeface="Calibri"/>
              </a:rPr>
              <a:t>de</a:t>
            </a:r>
            <a:r>
              <a:rPr sz="1050" spc="-60" dirty="0">
                <a:latin typeface="Calibri"/>
                <a:cs typeface="Calibri"/>
              </a:rPr>
              <a:t> </a:t>
            </a:r>
            <a:r>
              <a:rPr sz="1050" dirty="0">
                <a:latin typeface="Calibri"/>
                <a:cs typeface="Calibri"/>
              </a:rPr>
              <a:t>la  </a:t>
            </a:r>
            <a:r>
              <a:rPr sz="1050" spc="-5" dirty="0">
                <a:latin typeface="Calibri"/>
                <a:cs typeface="Calibri"/>
              </a:rPr>
              <a:t>publicación </a:t>
            </a:r>
            <a:r>
              <a:rPr sz="1050" dirty="0">
                <a:latin typeface="Calibri"/>
                <a:cs typeface="Calibri"/>
              </a:rPr>
              <a:t>de </a:t>
            </a:r>
            <a:r>
              <a:rPr sz="1050" spc="-5" dirty="0">
                <a:latin typeface="Calibri"/>
                <a:cs typeface="Calibri"/>
              </a:rPr>
              <a:t>la  información </a:t>
            </a:r>
            <a:r>
              <a:rPr sz="1050" dirty="0">
                <a:latin typeface="Calibri"/>
                <a:cs typeface="Calibri"/>
              </a:rPr>
              <a:t>de</a:t>
            </a:r>
            <a:r>
              <a:rPr sz="1050" spc="-80" dirty="0">
                <a:latin typeface="Calibri"/>
                <a:cs typeface="Calibri"/>
              </a:rPr>
              <a:t> </a:t>
            </a:r>
            <a:r>
              <a:rPr sz="1050" dirty="0">
                <a:latin typeface="Calibri"/>
                <a:cs typeface="Calibri"/>
              </a:rPr>
              <a:t>la  </a:t>
            </a:r>
            <a:r>
              <a:rPr sz="1050" spc="-5" dirty="0">
                <a:latin typeface="Calibri"/>
                <a:cs typeface="Calibri"/>
              </a:rPr>
              <a:t>LGCG</a:t>
            </a:r>
            <a:endParaRPr sz="1050">
              <a:latin typeface="Calibri"/>
              <a:cs typeface="Calibri"/>
            </a:endParaRPr>
          </a:p>
        </p:txBody>
      </p:sp>
      <p:sp>
        <p:nvSpPr>
          <p:cNvPr id="16" name="object 16"/>
          <p:cNvSpPr/>
          <p:nvPr/>
        </p:nvSpPr>
        <p:spPr>
          <a:xfrm>
            <a:off x="7327391" y="2427732"/>
            <a:ext cx="199644" cy="912876"/>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7098792" y="3046476"/>
            <a:ext cx="1383791" cy="900684"/>
          </a:xfrm>
          <a:prstGeom prst="rect">
            <a:avLst/>
          </a:prstGeom>
          <a:blipFill>
            <a:blip r:embed="rId12" cstate="print"/>
            <a:stretch>
              <a:fillRect/>
            </a:stretch>
          </a:blipFill>
        </p:spPr>
        <p:txBody>
          <a:bodyPr wrap="square" lIns="0" tIns="0" rIns="0" bIns="0" rtlCol="0"/>
          <a:lstStyle/>
          <a:p>
            <a:endParaRPr/>
          </a:p>
        </p:txBody>
      </p:sp>
      <p:sp>
        <p:nvSpPr>
          <p:cNvPr id="18" name="object 18"/>
          <p:cNvSpPr txBox="1"/>
          <p:nvPr/>
        </p:nvSpPr>
        <p:spPr>
          <a:xfrm>
            <a:off x="7420103" y="3157220"/>
            <a:ext cx="569595" cy="404495"/>
          </a:xfrm>
          <a:prstGeom prst="rect">
            <a:avLst/>
          </a:prstGeom>
        </p:spPr>
        <p:txBody>
          <a:bodyPr vert="horz" wrap="square" lIns="0" tIns="31750" rIns="0" bIns="0" rtlCol="0">
            <a:spAutoFit/>
          </a:bodyPr>
          <a:lstStyle/>
          <a:p>
            <a:pPr marL="62865" marR="5080" indent="-50800">
              <a:lnSpc>
                <a:spcPts val="1430"/>
              </a:lnSpc>
              <a:spcBef>
                <a:spcPts val="250"/>
              </a:spcBef>
            </a:pPr>
            <a:r>
              <a:rPr sz="1300" spc="-25" dirty="0">
                <a:latin typeface="Calibri"/>
                <a:cs typeface="Calibri"/>
              </a:rPr>
              <a:t>R</a:t>
            </a:r>
            <a:r>
              <a:rPr sz="1300" spc="-5" dirty="0">
                <a:latin typeface="Calibri"/>
                <a:cs typeface="Calibri"/>
              </a:rPr>
              <a:t>egi</a:t>
            </a:r>
            <a:r>
              <a:rPr sz="1300" spc="-20" dirty="0">
                <a:latin typeface="Calibri"/>
                <a:cs typeface="Calibri"/>
              </a:rPr>
              <a:t>s</a:t>
            </a:r>
            <a:r>
              <a:rPr sz="1300" spc="-5" dirty="0">
                <a:latin typeface="Calibri"/>
                <a:cs typeface="Calibri"/>
              </a:rPr>
              <a:t>t</a:t>
            </a:r>
            <a:r>
              <a:rPr sz="1300" spc="-30" dirty="0">
                <a:latin typeface="Calibri"/>
                <a:cs typeface="Calibri"/>
              </a:rPr>
              <a:t>r</a:t>
            </a:r>
            <a:r>
              <a:rPr sz="1300" spc="-5" dirty="0">
                <a:latin typeface="Calibri"/>
                <a:cs typeface="Calibri"/>
              </a:rPr>
              <a:t>o  </a:t>
            </a:r>
            <a:r>
              <a:rPr sz="1300" spc="-15" dirty="0">
                <a:latin typeface="Calibri"/>
                <a:cs typeface="Calibri"/>
              </a:rPr>
              <a:t>Estatal</a:t>
            </a:r>
            <a:endParaRPr sz="1300">
              <a:latin typeface="Calibri"/>
              <a:cs typeface="Calibri"/>
            </a:endParaRPr>
          </a:p>
        </p:txBody>
      </p:sp>
      <p:sp>
        <p:nvSpPr>
          <p:cNvPr id="19" name="object 19"/>
          <p:cNvSpPr/>
          <p:nvPr/>
        </p:nvSpPr>
        <p:spPr>
          <a:xfrm>
            <a:off x="7281671" y="1548383"/>
            <a:ext cx="198120" cy="912876"/>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7001256" y="2225039"/>
            <a:ext cx="1578863" cy="899160"/>
          </a:xfrm>
          <a:prstGeom prst="rect">
            <a:avLst/>
          </a:prstGeom>
          <a:blipFill>
            <a:blip r:embed="rId14" cstate="print"/>
            <a:stretch>
              <a:fillRect/>
            </a:stretch>
          </a:blipFill>
        </p:spPr>
        <p:txBody>
          <a:bodyPr wrap="square" lIns="0" tIns="0" rIns="0" bIns="0" rtlCol="0"/>
          <a:lstStyle/>
          <a:p>
            <a:endParaRPr/>
          </a:p>
        </p:txBody>
      </p:sp>
      <p:sp>
        <p:nvSpPr>
          <p:cNvPr id="21" name="object 21"/>
          <p:cNvSpPr txBox="1"/>
          <p:nvPr/>
        </p:nvSpPr>
        <p:spPr>
          <a:xfrm>
            <a:off x="7136130" y="2302510"/>
            <a:ext cx="1138555" cy="491801"/>
          </a:xfrm>
          <a:prstGeom prst="rect">
            <a:avLst/>
          </a:prstGeom>
        </p:spPr>
        <p:txBody>
          <a:bodyPr vert="horz" wrap="square" lIns="0" tIns="29845" rIns="0" bIns="0" rtlCol="0">
            <a:spAutoFit/>
          </a:bodyPr>
          <a:lstStyle/>
          <a:p>
            <a:pPr marL="12700" marR="5080" algn="ctr">
              <a:lnSpc>
                <a:spcPts val="1150"/>
              </a:lnSpc>
              <a:spcBef>
                <a:spcPts val="235"/>
              </a:spcBef>
            </a:pPr>
            <a:r>
              <a:rPr sz="1050" spc="-5" dirty="0">
                <a:latin typeface="Calibri"/>
                <a:cs typeface="Calibri"/>
              </a:rPr>
              <a:t>Instrumento</a:t>
            </a:r>
            <a:r>
              <a:rPr sz="1050" spc="-40" dirty="0">
                <a:latin typeface="Calibri"/>
                <a:cs typeface="Calibri"/>
              </a:rPr>
              <a:t> </a:t>
            </a:r>
            <a:r>
              <a:rPr sz="1050" spc="-5" dirty="0">
                <a:latin typeface="Calibri"/>
                <a:cs typeface="Calibri"/>
              </a:rPr>
              <a:t>jurídico  </a:t>
            </a:r>
            <a:r>
              <a:rPr sz="1050" dirty="0">
                <a:latin typeface="Calibri"/>
                <a:cs typeface="Calibri"/>
              </a:rPr>
              <a:t>en el </a:t>
            </a:r>
            <a:r>
              <a:rPr sz="1050" spc="-5" dirty="0">
                <a:latin typeface="Calibri"/>
                <a:cs typeface="Calibri"/>
              </a:rPr>
              <a:t>que conste </a:t>
            </a:r>
            <a:r>
              <a:rPr sz="1050" dirty="0">
                <a:latin typeface="Calibri"/>
                <a:cs typeface="Calibri"/>
              </a:rPr>
              <a:t>el  mecanismo de</a:t>
            </a:r>
            <a:r>
              <a:rPr sz="1050" spc="-80" dirty="0">
                <a:latin typeface="Calibri"/>
                <a:cs typeface="Calibri"/>
              </a:rPr>
              <a:t> </a:t>
            </a:r>
            <a:r>
              <a:rPr sz="1050" spc="-5" dirty="0">
                <a:latin typeface="Calibri"/>
                <a:cs typeface="Calibri"/>
              </a:rPr>
              <a:t>pago</a:t>
            </a:r>
            <a:endParaRPr sz="1050">
              <a:latin typeface="Calibri"/>
              <a:cs typeface="Calibri"/>
            </a:endParaRPr>
          </a:p>
        </p:txBody>
      </p:sp>
      <p:sp>
        <p:nvSpPr>
          <p:cNvPr id="22" name="object 22"/>
          <p:cNvSpPr/>
          <p:nvPr/>
        </p:nvSpPr>
        <p:spPr>
          <a:xfrm>
            <a:off x="7335011" y="1495044"/>
            <a:ext cx="1735836" cy="198120"/>
          </a:xfrm>
          <a:prstGeom prst="rect">
            <a:avLst/>
          </a:prstGeom>
          <a:blipFill>
            <a:blip r:embed="rId15" cstate="print"/>
            <a:stretch>
              <a:fillRect/>
            </a:stretch>
          </a:blipFill>
        </p:spPr>
        <p:txBody>
          <a:bodyPr wrap="square" lIns="0" tIns="0" rIns="0" bIns="0" rtlCol="0"/>
          <a:lstStyle/>
          <a:p>
            <a:endParaRPr/>
          </a:p>
        </p:txBody>
      </p:sp>
      <p:sp>
        <p:nvSpPr>
          <p:cNvPr id="23" name="object 23"/>
          <p:cNvSpPr/>
          <p:nvPr/>
        </p:nvSpPr>
        <p:spPr>
          <a:xfrm>
            <a:off x="7028689" y="1335025"/>
            <a:ext cx="1380743" cy="873251"/>
          </a:xfrm>
          <a:prstGeom prst="rect">
            <a:avLst/>
          </a:prstGeom>
          <a:blipFill>
            <a:blip r:embed="rId16" cstate="print"/>
            <a:stretch>
              <a:fillRect/>
            </a:stretch>
          </a:blipFill>
        </p:spPr>
        <p:txBody>
          <a:bodyPr wrap="square" lIns="0" tIns="0" rIns="0" bIns="0" rtlCol="0"/>
          <a:lstStyle/>
          <a:p>
            <a:endParaRPr/>
          </a:p>
        </p:txBody>
      </p:sp>
      <p:sp>
        <p:nvSpPr>
          <p:cNvPr id="24" name="object 24"/>
          <p:cNvSpPr txBox="1"/>
          <p:nvPr/>
        </p:nvSpPr>
        <p:spPr>
          <a:xfrm>
            <a:off x="7133336" y="1373251"/>
            <a:ext cx="1141095" cy="668773"/>
          </a:xfrm>
          <a:prstGeom prst="rect">
            <a:avLst/>
          </a:prstGeom>
        </p:spPr>
        <p:txBody>
          <a:bodyPr vert="horz" wrap="square" lIns="0" tIns="27305" rIns="0" bIns="0" rtlCol="0">
            <a:spAutoFit/>
          </a:bodyPr>
          <a:lstStyle/>
          <a:p>
            <a:pPr marL="12700" marR="5080" indent="1905" algn="ctr">
              <a:lnSpc>
                <a:spcPts val="1040"/>
              </a:lnSpc>
              <a:spcBef>
                <a:spcPts val="215"/>
              </a:spcBef>
            </a:pPr>
            <a:r>
              <a:rPr sz="950" spc="-5" dirty="0">
                <a:latin typeface="Calibri"/>
                <a:cs typeface="Calibri"/>
              </a:rPr>
              <a:t>Municipios sin aval,  </a:t>
            </a:r>
            <a:r>
              <a:rPr sz="950" b="1" spc="-10" dirty="0">
                <a:latin typeface="Calibri"/>
                <a:cs typeface="Calibri"/>
              </a:rPr>
              <a:t>documento </a:t>
            </a:r>
            <a:r>
              <a:rPr sz="950" b="1" spc="-5" dirty="0">
                <a:latin typeface="Calibri"/>
                <a:cs typeface="Calibri"/>
              </a:rPr>
              <a:t>del  </a:t>
            </a:r>
            <a:r>
              <a:rPr sz="950" b="1" spc="-10" dirty="0">
                <a:latin typeface="Calibri"/>
                <a:cs typeface="Calibri"/>
              </a:rPr>
              <a:t>Secretario </a:t>
            </a:r>
            <a:r>
              <a:rPr sz="950" b="1" spc="-5" dirty="0">
                <a:latin typeface="Calibri"/>
                <a:cs typeface="Calibri"/>
              </a:rPr>
              <a:t>de </a:t>
            </a:r>
            <a:r>
              <a:rPr sz="950" b="1" spc="-10" dirty="0">
                <a:latin typeface="Calibri"/>
                <a:cs typeface="Calibri"/>
              </a:rPr>
              <a:t>Finanzas  </a:t>
            </a:r>
            <a:r>
              <a:rPr sz="950" dirty="0">
                <a:latin typeface="Calibri"/>
                <a:cs typeface="Calibri"/>
              </a:rPr>
              <a:t>que </a:t>
            </a:r>
            <a:r>
              <a:rPr sz="950" spc="-5" dirty="0">
                <a:latin typeface="Calibri"/>
                <a:cs typeface="Calibri"/>
              </a:rPr>
              <a:t>acredite </a:t>
            </a:r>
            <a:r>
              <a:rPr sz="950" dirty="0">
                <a:latin typeface="Calibri"/>
                <a:cs typeface="Calibri"/>
              </a:rPr>
              <a:t>que  </a:t>
            </a:r>
            <a:r>
              <a:rPr sz="950" spc="-5" dirty="0">
                <a:latin typeface="Calibri"/>
                <a:cs typeface="Calibri"/>
              </a:rPr>
              <a:t>cuentan con</a:t>
            </a:r>
            <a:r>
              <a:rPr sz="950" spc="-35" dirty="0">
                <a:latin typeface="Calibri"/>
                <a:cs typeface="Calibri"/>
              </a:rPr>
              <a:t> </a:t>
            </a:r>
            <a:r>
              <a:rPr sz="950" spc="-5" dirty="0">
                <a:latin typeface="Calibri"/>
                <a:cs typeface="Calibri"/>
              </a:rPr>
              <a:t>ingresos</a:t>
            </a:r>
            <a:endParaRPr sz="950">
              <a:latin typeface="Calibri"/>
              <a:cs typeface="Calibri"/>
            </a:endParaRPr>
          </a:p>
        </p:txBody>
      </p:sp>
      <p:sp>
        <p:nvSpPr>
          <p:cNvPr id="25" name="object 25"/>
          <p:cNvSpPr/>
          <p:nvPr/>
        </p:nvSpPr>
        <p:spPr>
          <a:xfrm>
            <a:off x="8653271" y="1405127"/>
            <a:ext cx="1566672" cy="900684"/>
          </a:xfrm>
          <a:prstGeom prst="rect">
            <a:avLst/>
          </a:prstGeom>
          <a:blipFill>
            <a:blip r:embed="rId17" cstate="print"/>
            <a:stretch>
              <a:fillRect/>
            </a:stretch>
          </a:blipFill>
        </p:spPr>
        <p:txBody>
          <a:bodyPr wrap="square" lIns="0" tIns="0" rIns="0" bIns="0" rtlCol="0"/>
          <a:lstStyle/>
          <a:p>
            <a:endParaRPr/>
          </a:p>
        </p:txBody>
      </p:sp>
      <p:sp>
        <p:nvSpPr>
          <p:cNvPr id="26" name="object 26"/>
          <p:cNvSpPr txBox="1"/>
          <p:nvPr/>
        </p:nvSpPr>
        <p:spPr>
          <a:xfrm>
            <a:off x="8778368" y="1407998"/>
            <a:ext cx="1143635" cy="626110"/>
          </a:xfrm>
          <a:prstGeom prst="rect">
            <a:avLst/>
          </a:prstGeom>
        </p:spPr>
        <p:txBody>
          <a:bodyPr vert="horz" wrap="square" lIns="0" tIns="27305" rIns="0" bIns="0" rtlCol="0">
            <a:spAutoFit/>
          </a:bodyPr>
          <a:lstStyle/>
          <a:p>
            <a:pPr marL="12700" marR="5080" indent="-635" algn="ctr">
              <a:lnSpc>
                <a:spcPct val="91500"/>
              </a:lnSpc>
              <a:spcBef>
                <a:spcPts val="215"/>
              </a:spcBef>
            </a:pPr>
            <a:r>
              <a:rPr sz="1050" dirty="0">
                <a:latin typeface="Calibri"/>
                <a:cs typeface="Calibri"/>
              </a:rPr>
              <a:t>En </a:t>
            </a:r>
            <a:r>
              <a:rPr sz="1050" spc="-5" dirty="0">
                <a:latin typeface="Calibri"/>
                <a:cs typeface="Calibri"/>
              </a:rPr>
              <a:t>su caso,  requisitos </a:t>
            </a:r>
            <a:r>
              <a:rPr sz="1050" dirty="0">
                <a:latin typeface="Calibri"/>
                <a:cs typeface="Calibri"/>
              </a:rPr>
              <a:t>art. 30,</a:t>
            </a:r>
            <a:r>
              <a:rPr sz="1050" spc="-60" dirty="0">
                <a:latin typeface="Calibri"/>
                <a:cs typeface="Calibri"/>
              </a:rPr>
              <a:t> </a:t>
            </a:r>
            <a:r>
              <a:rPr sz="1050" dirty="0">
                <a:latin typeface="Calibri"/>
                <a:cs typeface="Calibri"/>
              </a:rPr>
              <a:t>31  o </a:t>
            </a:r>
            <a:r>
              <a:rPr sz="1050" spc="5" dirty="0">
                <a:latin typeface="Calibri"/>
                <a:cs typeface="Calibri"/>
              </a:rPr>
              <a:t>32 </a:t>
            </a:r>
            <a:r>
              <a:rPr sz="1050" spc="-5" dirty="0">
                <a:latin typeface="Calibri"/>
                <a:cs typeface="Calibri"/>
              </a:rPr>
              <a:t>(fuente de  pago)</a:t>
            </a:r>
            <a:endParaRPr sz="1050">
              <a:latin typeface="Calibri"/>
              <a:cs typeface="Calibri"/>
            </a:endParaRPr>
          </a:p>
        </p:txBody>
      </p:sp>
      <p:sp>
        <p:nvSpPr>
          <p:cNvPr id="27" name="object 27"/>
          <p:cNvSpPr/>
          <p:nvPr/>
        </p:nvSpPr>
        <p:spPr>
          <a:xfrm>
            <a:off x="5492496" y="1371601"/>
            <a:ext cx="1228344" cy="778763"/>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5549647" y="1405890"/>
            <a:ext cx="1114425" cy="664845"/>
          </a:xfrm>
          <a:custGeom>
            <a:avLst/>
            <a:gdLst/>
            <a:ahLst/>
            <a:cxnLst/>
            <a:rect l="l" t="t" r="r" b="b"/>
            <a:pathLst>
              <a:path w="1114425" h="664844">
                <a:moveTo>
                  <a:pt x="0" y="110744"/>
                </a:moveTo>
                <a:lnTo>
                  <a:pt x="8695" y="67615"/>
                </a:lnTo>
                <a:lnTo>
                  <a:pt x="32416" y="32416"/>
                </a:lnTo>
                <a:lnTo>
                  <a:pt x="67615" y="8695"/>
                </a:lnTo>
                <a:lnTo>
                  <a:pt x="110743" y="0"/>
                </a:lnTo>
                <a:lnTo>
                  <a:pt x="1003300" y="0"/>
                </a:lnTo>
                <a:lnTo>
                  <a:pt x="1046428" y="8695"/>
                </a:lnTo>
                <a:lnTo>
                  <a:pt x="1081627" y="32416"/>
                </a:lnTo>
                <a:lnTo>
                  <a:pt x="1105348" y="67615"/>
                </a:lnTo>
                <a:lnTo>
                  <a:pt x="1114043" y="110744"/>
                </a:lnTo>
                <a:lnTo>
                  <a:pt x="1114043" y="553720"/>
                </a:lnTo>
                <a:lnTo>
                  <a:pt x="1105348" y="596848"/>
                </a:lnTo>
                <a:lnTo>
                  <a:pt x="1081627" y="632047"/>
                </a:lnTo>
                <a:lnTo>
                  <a:pt x="1046428" y="655768"/>
                </a:lnTo>
                <a:lnTo>
                  <a:pt x="1003300" y="664463"/>
                </a:lnTo>
                <a:lnTo>
                  <a:pt x="110743" y="664463"/>
                </a:lnTo>
                <a:lnTo>
                  <a:pt x="67615" y="655768"/>
                </a:lnTo>
                <a:lnTo>
                  <a:pt x="32416" y="632047"/>
                </a:lnTo>
                <a:lnTo>
                  <a:pt x="8695" y="596848"/>
                </a:lnTo>
                <a:lnTo>
                  <a:pt x="0" y="553720"/>
                </a:lnTo>
                <a:lnTo>
                  <a:pt x="0" y="110744"/>
                </a:lnTo>
                <a:close/>
              </a:path>
            </a:pathLst>
          </a:custGeom>
          <a:ln w="28956">
            <a:solidFill>
              <a:srgbClr val="0D0D0D"/>
            </a:solidFill>
            <a:prstDash val="sysDash"/>
          </a:ln>
        </p:spPr>
        <p:txBody>
          <a:bodyPr wrap="square" lIns="0" tIns="0" rIns="0" bIns="0" rtlCol="0"/>
          <a:lstStyle/>
          <a:p>
            <a:endParaRPr/>
          </a:p>
        </p:txBody>
      </p:sp>
      <p:sp>
        <p:nvSpPr>
          <p:cNvPr id="29" name="object 29"/>
          <p:cNvSpPr/>
          <p:nvPr/>
        </p:nvSpPr>
        <p:spPr>
          <a:xfrm>
            <a:off x="8648701" y="2199132"/>
            <a:ext cx="1284731" cy="798576"/>
          </a:xfrm>
          <a:prstGeom prst="rect">
            <a:avLst/>
          </a:prstGeom>
          <a:blipFill>
            <a:blip r:embed="rId19" cstate="print"/>
            <a:stretch>
              <a:fillRect/>
            </a:stretch>
          </a:blipFill>
        </p:spPr>
        <p:txBody>
          <a:bodyPr wrap="square" lIns="0" tIns="0" rIns="0" bIns="0" rtlCol="0"/>
          <a:lstStyle/>
          <a:p>
            <a:endParaRPr/>
          </a:p>
        </p:txBody>
      </p:sp>
      <p:sp>
        <p:nvSpPr>
          <p:cNvPr id="30" name="object 30"/>
          <p:cNvSpPr txBox="1"/>
          <p:nvPr/>
        </p:nvSpPr>
        <p:spPr>
          <a:xfrm>
            <a:off x="8769222" y="2251963"/>
            <a:ext cx="892810" cy="431800"/>
          </a:xfrm>
          <a:prstGeom prst="rect">
            <a:avLst/>
          </a:prstGeom>
        </p:spPr>
        <p:txBody>
          <a:bodyPr vert="horz" wrap="square" lIns="0" tIns="37465" rIns="0" bIns="0" rtlCol="0">
            <a:spAutoFit/>
          </a:bodyPr>
          <a:lstStyle/>
          <a:p>
            <a:pPr marL="59690" marR="5080" indent="-47625">
              <a:lnSpc>
                <a:spcPts val="1510"/>
              </a:lnSpc>
              <a:spcBef>
                <a:spcPts val="295"/>
              </a:spcBef>
            </a:pPr>
            <a:r>
              <a:rPr sz="1400" spc="-20" dirty="0">
                <a:solidFill>
                  <a:srgbClr val="FFFFFF"/>
                </a:solidFill>
                <a:latin typeface="Calibri"/>
                <a:cs typeface="Calibri"/>
              </a:rPr>
              <a:t>R</a:t>
            </a:r>
            <a:r>
              <a:rPr sz="1400" dirty="0">
                <a:solidFill>
                  <a:srgbClr val="FFFFFF"/>
                </a:solidFill>
                <a:latin typeface="Calibri"/>
                <a:cs typeface="Calibri"/>
              </a:rPr>
              <a:t>e</a:t>
            </a:r>
            <a:r>
              <a:rPr sz="1400" spc="-5" dirty="0">
                <a:solidFill>
                  <a:srgbClr val="FFFFFF"/>
                </a:solidFill>
                <a:latin typeface="Calibri"/>
                <a:cs typeface="Calibri"/>
              </a:rPr>
              <a:t>g</a:t>
            </a:r>
            <a:r>
              <a:rPr sz="1400" dirty="0">
                <a:solidFill>
                  <a:srgbClr val="FFFFFF"/>
                </a:solidFill>
                <a:latin typeface="Calibri"/>
                <a:cs typeface="Calibri"/>
              </a:rPr>
              <a:t>la</a:t>
            </a:r>
            <a:r>
              <a:rPr sz="1400" spc="-5" dirty="0">
                <a:solidFill>
                  <a:srgbClr val="FFFFFF"/>
                </a:solidFill>
                <a:latin typeface="Calibri"/>
                <a:cs typeface="Calibri"/>
              </a:rPr>
              <a:t>m</a:t>
            </a:r>
            <a:r>
              <a:rPr sz="1400" dirty="0">
                <a:solidFill>
                  <a:srgbClr val="FFFFFF"/>
                </a:solidFill>
                <a:latin typeface="Calibri"/>
                <a:cs typeface="Calibri"/>
              </a:rPr>
              <a:t>e</a:t>
            </a:r>
            <a:r>
              <a:rPr sz="1400" spc="-20" dirty="0">
                <a:solidFill>
                  <a:srgbClr val="FFFFFF"/>
                </a:solidFill>
                <a:latin typeface="Calibri"/>
                <a:cs typeface="Calibri"/>
              </a:rPr>
              <a:t>n</a:t>
            </a:r>
            <a:r>
              <a:rPr sz="1400" spc="-15" dirty="0">
                <a:solidFill>
                  <a:srgbClr val="FFFFFF"/>
                </a:solidFill>
                <a:latin typeface="Calibri"/>
                <a:cs typeface="Calibri"/>
              </a:rPr>
              <a:t>t</a:t>
            </a:r>
            <a:r>
              <a:rPr sz="1400" dirty="0">
                <a:solidFill>
                  <a:srgbClr val="FFFFFF"/>
                </a:solidFill>
                <a:latin typeface="Calibri"/>
                <a:cs typeface="Calibri"/>
              </a:rPr>
              <a:t>o  </a:t>
            </a:r>
            <a:r>
              <a:rPr sz="1400" spc="-5" dirty="0">
                <a:solidFill>
                  <a:srgbClr val="FFFFFF"/>
                </a:solidFill>
                <a:latin typeface="Calibri"/>
                <a:cs typeface="Calibri"/>
              </a:rPr>
              <a:t>artículo</a:t>
            </a:r>
            <a:r>
              <a:rPr sz="1400" spc="-20" dirty="0">
                <a:solidFill>
                  <a:srgbClr val="FFFFFF"/>
                </a:solidFill>
                <a:latin typeface="Calibri"/>
                <a:cs typeface="Calibri"/>
              </a:rPr>
              <a:t> </a:t>
            </a:r>
            <a:r>
              <a:rPr sz="1400" dirty="0">
                <a:solidFill>
                  <a:srgbClr val="FFFFFF"/>
                </a:solidFill>
                <a:latin typeface="Calibri"/>
                <a:cs typeface="Calibri"/>
              </a:rPr>
              <a:t>25</a:t>
            </a:r>
            <a:endParaRPr sz="1400">
              <a:latin typeface="Calibri"/>
              <a:cs typeface="Calibri"/>
            </a:endParaRPr>
          </a:p>
        </p:txBody>
      </p:sp>
      <p:sp>
        <p:nvSpPr>
          <p:cNvPr id="31" name="object 31"/>
          <p:cNvSpPr/>
          <p:nvPr/>
        </p:nvSpPr>
        <p:spPr>
          <a:xfrm>
            <a:off x="5443728" y="2987039"/>
            <a:ext cx="1319784" cy="800100"/>
          </a:xfrm>
          <a:prstGeom prst="rect">
            <a:avLst/>
          </a:prstGeom>
          <a:blipFill>
            <a:blip r:embed="rId20" cstate="print"/>
            <a:stretch>
              <a:fillRect/>
            </a:stretch>
          </a:blipFill>
        </p:spPr>
        <p:txBody>
          <a:bodyPr wrap="square" lIns="0" tIns="0" rIns="0" bIns="0" rtlCol="0"/>
          <a:lstStyle/>
          <a:p>
            <a:endParaRPr/>
          </a:p>
        </p:txBody>
      </p:sp>
      <p:sp>
        <p:nvSpPr>
          <p:cNvPr id="32" name="object 32"/>
          <p:cNvSpPr/>
          <p:nvPr/>
        </p:nvSpPr>
        <p:spPr>
          <a:xfrm>
            <a:off x="5500879" y="3021329"/>
            <a:ext cx="1205865" cy="685800"/>
          </a:xfrm>
          <a:custGeom>
            <a:avLst/>
            <a:gdLst/>
            <a:ahLst/>
            <a:cxnLst/>
            <a:rect l="l" t="t" r="r" b="b"/>
            <a:pathLst>
              <a:path w="1205864" h="685800">
                <a:moveTo>
                  <a:pt x="0" y="114300"/>
                </a:moveTo>
                <a:lnTo>
                  <a:pt x="8983" y="69812"/>
                </a:lnTo>
                <a:lnTo>
                  <a:pt x="33480" y="33480"/>
                </a:lnTo>
                <a:lnTo>
                  <a:pt x="69812" y="8983"/>
                </a:lnTo>
                <a:lnTo>
                  <a:pt x="114300" y="0"/>
                </a:lnTo>
                <a:lnTo>
                  <a:pt x="1091184" y="0"/>
                </a:lnTo>
                <a:lnTo>
                  <a:pt x="1135671" y="8983"/>
                </a:lnTo>
                <a:lnTo>
                  <a:pt x="1172003" y="33480"/>
                </a:lnTo>
                <a:lnTo>
                  <a:pt x="1196500" y="69812"/>
                </a:lnTo>
                <a:lnTo>
                  <a:pt x="1205484" y="114300"/>
                </a:lnTo>
                <a:lnTo>
                  <a:pt x="1205484" y="571500"/>
                </a:lnTo>
                <a:lnTo>
                  <a:pt x="1196500" y="615987"/>
                </a:lnTo>
                <a:lnTo>
                  <a:pt x="1172003" y="652319"/>
                </a:lnTo>
                <a:lnTo>
                  <a:pt x="1135671" y="676816"/>
                </a:lnTo>
                <a:lnTo>
                  <a:pt x="1091184" y="685800"/>
                </a:lnTo>
                <a:lnTo>
                  <a:pt x="114300" y="685800"/>
                </a:lnTo>
                <a:lnTo>
                  <a:pt x="69812" y="676816"/>
                </a:lnTo>
                <a:lnTo>
                  <a:pt x="33480" y="652319"/>
                </a:lnTo>
                <a:lnTo>
                  <a:pt x="8983" y="615987"/>
                </a:lnTo>
                <a:lnTo>
                  <a:pt x="0" y="571500"/>
                </a:lnTo>
                <a:lnTo>
                  <a:pt x="0" y="114300"/>
                </a:lnTo>
                <a:close/>
              </a:path>
            </a:pathLst>
          </a:custGeom>
          <a:ln w="28955">
            <a:solidFill>
              <a:srgbClr val="0D0D0D"/>
            </a:solidFill>
            <a:prstDash val="sysDash"/>
          </a:ln>
        </p:spPr>
        <p:txBody>
          <a:bodyPr wrap="square" lIns="0" tIns="0" rIns="0" bIns="0" rtlCol="0"/>
          <a:lstStyle/>
          <a:p>
            <a:endParaRPr/>
          </a:p>
        </p:txBody>
      </p:sp>
      <p:sp>
        <p:nvSpPr>
          <p:cNvPr id="33" name="object 33"/>
          <p:cNvSpPr/>
          <p:nvPr/>
        </p:nvSpPr>
        <p:spPr>
          <a:xfrm>
            <a:off x="7092697" y="3011423"/>
            <a:ext cx="1211579" cy="760476"/>
          </a:xfrm>
          <a:prstGeom prst="rect">
            <a:avLst/>
          </a:prstGeom>
          <a:blipFill>
            <a:blip r:embed="rId21" cstate="print"/>
            <a:stretch>
              <a:fillRect/>
            </a:stretch>
          </a:blipFill>
        </p:spPr>
        <p:txBody>
          <a:bodyPr wrap="square" lIns="0" tIns="0" rIns="0" bIns="0" rtlCol="0"/>
          <a:lstStyle/>
          <a:p>
            <a:endParaRPr/>
          </a:p>
        </p:txBody>
      </p:sp>
      <p:sp>
        <p:nvSpPr>
          <p:cNvPr id="34" name="object 34"/>
          <p:cNvSpPr/>
          <p:nvPr/>
        </p:nvSpPr>
        <p:spPr>
          <a:xfrm>
            <a:off x="7149846" y="3045714"/>
            <a:ext cx="1097280" cy="646430"/>
          </a:xfrm>
          <a:custGeom>
            <a:avLst/>
            <a:gdLst/>
            <a:ahLst/>
            <a:cxnLst/>
            <a:rect l="l" t="t" r="r" b="b"/>
            <a:pathLst>
              <a:path w="1097279" h="646429">
                <a:moveTo>
                  <a:pt x="0" y="107696"/>
                </a:moveTo>
                <a:lnTo>
                  <a:pt x="8469" y="65793"/>
                </a:lnTo>
                <a:lnTo>
                  <a:pt x="31559" y="31559"/>
                </a:lnTo>
                <a:lnTo>
                  <a:pt x="65793" y="8469"/>
                </a:lnTo>
                <a:lnTo>
                  <a:pt x="107695" y="0"/>
                </a:lnTo>
                <a:lnTo>
                  <a:pt x="989583" y="0"/>
                </a:lnTo>
                <a:lnTo>
                  <a:pt x="1031486" y="8469"/>
                </a:lnTo>
                <a:lnTo>
                  <a:pt x="1065720" y="31559"/>
                </a:lnTo>
                <a:lnTo>
                  <a:pt x="1088810" y="65793"/>
                </a:lnTo>
                <a:lnTo>
                  <a:pt x="1097279" y="107696"/>
                </a:lnTo>
                <a:lnTo>
                  <a:pt x="1097279" y="538480"/>
                </a:lnTo>
                <a:lnTo>
                  <a:pt x="1088810" y="580382"/>
                </a:lnTo>
                <a:lnTo>
                  <a:pt x="1065720" y="614616"/>
                </a:lnTo>
                <a:lnTo>
                  <a:pt x="1031486" y="637706"/>
                </a:lnTo>
                <a:lnTo>
                  <a:pt x="989583" y="646176"/>
                </a:lnTo>
                <a:lnTo>
                  <a:pt x="107695" y="646176"/>
                </a:lnTo>
                <a:lnTo>
                  <a:pt x="65793" y="637706"/>
                </a:lnTo>
                <a:lnTo>
                  <a:pt x="31559" y="614616"/>
                </a:lnTo>
                <a:lnTo>
                  <a:pt x="8469" y="580382"/>
                </a:lnTo>
                <a:lnTo>
                  <a:pt x="0" y="538480"/>
                </a:lnTo>
                <a:lnTo>
                  <a:pt x="0" y="107696"/>
                </a:lnTo>
                <a:close/>
              </a:path>
            </a:pathLst>
          </a:custGeom>
          <a:ln w="28956">
            <a:solidFill>
              <a:srgbClr val="0D0D0D"/>
            </a:solidFill>
            <a:prstDash val="sysDash"/>
          </a:ln>
        </p:spPr>
        <p:txBody>
          <a:bodyPr wrap="square" lIns="0" tIns="0" rIns="0" bIns="0" rtlCol="0"/>
          <a:lstStyle/>
          <a:p>
            <a:endParaRPr/>
          </a:p>
        </p:txBody>
      </p:sp>
      <p:sp>
        <p:nvSpPr>
          <p:cNvPr id="35" name="object 35"/>
          <p:cNvSpPr/>
          <p:nvPr/>
        </p:nvSpPr>
        <p:spPr>
          <a:xfrm>
            <a:off x="1854709" y="5198362"/>
            <a:ext cx="3934967" cy="1591056"/>
          </a:xfrm>
          <a:prstGeom prst="rect">
            <a:avLst/>
          </a:prstGeom>
          <a:blipFill>
            <a:blip r:embed="rId22" cstate="print"/>
            <a:stretch>
              <a:fillRect/>
            </a:stretch>
          </a:blipFill>
        </p:spPr>
        <p:txBody>
          <a:bodyPr wrap="square" lIns="0" tIns="0" rIns="0" bIns="0" rtlCol="0"/>
          <a:lstStyle/>
          <a:p>
            <a:endParaRPr/>
          </a:p>
        </p:txBody>
      </p:sp>
      <p:sp>
        <p:nvSpPr>
          <p:cNvPr id="36" name="object 36"/>
          <p:cNvSpPr txBox="1"/>
          <p:nvPr/>
        </p:nvSpPr>
        <p:spPr>
          <a:xfrm>
            <a:off x="1974291" y="5522773"/>
            <a:ext cx="3373754" cy="579755"/>
          </a:xfrm>
          <a:prstGeom prst="rect">
            <a:avLst/>
          </a:prstGeom>
        </p:spPr>
        <p:txBody>
          <a:bodyPr vert="horz" wrap="square" lIns="0" tIns="34925" rIns="0" bIns="0" rtlCol="0">
            <a:spAutoFit/>
          </a:bodyPr>
          <a:lstStyle/>
          <a:p>
            <a:pPr marL="12700" marR="5080" algn="just">
              <a:lnSpc>
                <a:spcPts val="1400"/>
              </a:lnSpc>
              <a:spcBef>
                <a:spcPts val="275"/>
              </a:spcBef>
            </a:pPr>
            <a:r>
              <a:rPr sz="1300" spc="-5" dirty="0">
                <a:latin typeface="Calibri"/>
                <a:cs typeface="Calibri"/>
              </a:rPr>
              <a:t>El refinanciamiento aplicará siempre y </a:t>
            </a:r>
            <a:r>
              <a:rPr sz="1300" dirty="0">
                <a:latin typeface="Calibri"/>
                <a:cs typeface="Calibri"/>
              </a:rPr>
              <a:t>cuando se  </a:t>
            </a:r>
            <a:r>
              <a:rPr sz="1300" spc="-10" dirty="0">
                <a:latin typeface="Calibri"/>
                <a:cs typeface="Calibri"/>
              </a:rPr>
              <a:t>sustituya </a:t>
            </a:r>
            <a:r>
              <a:rPr sz="1300" spc="-5" dirty="0">
                <a:latin typeface="Calibri"/>
                <a:cs typeface="Calibri"/>
              </a:rPr>
              <a:t>un Financiamiento por </a:t>
            </a:r>
            <a:r>
              <a:rPr sz="1300" spc="-10" dirty="0">
                <a:latin typeface="Calibri"/>
                <a:cs typeface="Calibri"/>
              </a:rPr>
              <a:t>otro </a:t>
            </a:r>
            <a:r>
              <a:rPr sz="1300" spc="-5" dirty="0">
                <a:latin typeface="Calibri"/>
                <a:cs typeface="Calibri"/>
              </a:rPr>
              <a:t>de </a:t>
            </a:r>
            <a:r>
              <a:rPr sz="1300" spc="-10" dirty="0">
                <a:latin typeface="Calibri"/>
                <a:cs typeface="Calibri"/>
              </a:rPr>
              <a:t>forma  total.</a:t>
            </a:r>
            <a:endParaRPr sz="1300">
              <a:latin typeface="Calibri"/>
              <a:cs typeface="Calibri"/>
            </a:endParaRPr>
          </a:p>
        </p:txBody>
      </p:sp>
      <p:sp>
        <p:nvSpPr>
          <p:cNvPr id="37" name="object 37"/>
          <p:cNvSpPr/>
          <p:nvPr/>
        </p:nvSpPr>
        <p:spPr>
          <a:xfrm>
            <a:off x="2252473" y="1603247"/>
            <a:ext cx="2654807" cy="3531108"/>
          </a:xfrm>
          <a:prstGeom prst="rect">
            <a:avLst/>
          </a:prstGeom>
          <a:blipFill>
            <a:blip r:embed="rId23" cstate="print"/>
            <a:stretch>
              <a:fillRect/>
            </a:stretch>
          </a:blipFill>
        </p:spPr>
        <p:txBody>
          <a:bodyPr wrap="square" lIns="0" tIns="0" rIns="0" bIns="0" rtlCol="0"/>
          <a:lstStyle/>
          <a:p>
            <a:endParaRPr/>
          </a:p>
        </p:txBody>
      </p:sp>
      <p:sp>
        <p:nvSpPr>
          <p:cNvPr id="38" name="object 38"/>
          <p:cNvSpPr/>
          <p:nvPr/>
        </p:nvSpPr>
        <p:spPr>
          <a:xfrm>
            <a:off x="2631948" y="2505455"/>
            <a:ext cx="1938527" cy="1482852"/>
          </a:xfrm>
          <a:prstGeom prst="rect">
            <a:avLst/>
          </a:prstGeom>
          <a:blipFill>
            <a:blip r:embed="rId24" cstate="print"/>
            <a:stretch>
              <a:fillRect/>
            </a:stretch>
          </a:blipFill>
        </p:spPr>
        <p:txBody>
          <a:bodyPr wrap="square" lIns="0" tIns="0" rIns="0" bIns="0" rtlCol="0"/>
          <a:lstStyle/>
          <a:p>
            <a:endParaRPr/>
          </a:p>
        </p:txBody>
      </p:sp>
      <p:sp>
        <p:nvSpPr>
          <p:cNvPr id="39" name="object 39"/>
          <p:cNvSpPr/>
          <p:nvPr/>
        </p:nvSpPr>
        <p:spPr>
          <a:xfrm>
            <a:off x="2975102" y="2877058"/>
            <a:ext cx="1191260" cy="726439"/>
          </a:xfrm>
          <a:prstGeom prst="rect">
            <a:avLst/>
          </a:prstGeom>
          <a:blipFill>
            <a:blip r:embed="rId25" cstate="print"/>
            <a:stretch>
              <a:fillRect/>
            </a:stretch>
          </a:blipFill>
        </p:spPr>
        <p:txBody>
          <a:bodyPr wrap="square" lIns="0" tIns="0" rIns="0" bIns="0" rtlCol="0"/>
          <a:lstStyle/>
          <a:p>
            <a:endParaRPr/>
          </a:p>
        </p:txBody>
      </p:sp>
      <p:sp>
        <p:nvSpPr>
          <p:cNvPr id="40" name="object 40"/>
          <p:cNvSpPr/>
          <p:nvPr/>
        </p:nvSpPr>
        <p:spPr>
          <a:xfrm>
            <a:off x="5512308" y="2191512"/>
            <a:ext cx="1208532" cy="778763"/>
          </a:xfrm>
          <a:prstGeom prst="rect">
            <a:avLst/>
          </a:prstGeom>
          <a:blipFill>
            <a:blip r:embed="rId26" cstate="print"/>
            <a:stretch>
              <a:fillRect/>
            </a:stretch>
          </a:blipFill>
        </p:spPr>
        <p:txBody>
          <a:bodyPr wrap="square" lIns="0" tIns="0" rIns="0" bIns="0" rtlCol="0"/>
          <a:lstStyle/>
          <a:p>
            <a:endParaRPr/>
          </a:p>
        </p:txBody>
      </p:sp>
      <p:sp>
        <p:nvSpPr>
          <p:cNvPr id="41" name="object 41"/>
          <p:cNvSpPr/>
          <p:nvPr/>
        </p:nvSpPr>
        <p:spPr>
          <a:xfrm>
            <a:off x="5569458" y="2225802"/>
            <a:ext cx="1094740" cy="664845"/>
          </a:xfrm>
          <a:custGeom>
            <a:avLst/>
            <a:gdLst/>
            <a:ahLst/>
            <a:cxnLst/>
            <a:rect l="l" t="t" r="r" b="b"/>
            <a:pathLst>
              <a:path w="1094739" h="664844">
                <a:moveTo>
                  <a:pt x="0" y="110744"/>
                </a:moveTo>
                <a:lnTo>
                  <a:pt x="8695" y="67615"/>
                </a:lnTo>
                <a:lnTo>
                  <a:pt x="32416" y="32416"/>
                </a:lnTo>
                <a:lnTo>
                  <a:pt x="67615" y="8695"/>
                </a:lnTo>
                <a:lnTo>
                  <a:pt x="110743" y="0"/>
                </a:lnTo>
                <a:lnTo>
                  <a:pt x="983488" y="0"/>
                </a:lnTo>
                <a:lnTo>
                  <a:pt x="1026616" y="8695"/>
                </a:lnTo>
                <a:lnTo>
                  <a:pt x="1061815" y="32416"/>
                </a:lnTo>
                <a:lnTo>
                  <a:pt x="1085536" y="67615"/>
                </a:lnTo>
                <a:lnTo>
                  <a:pt x="1094231" y="110744"/>
                </a:lnTo>
                <a:lnTo>
                  <a:pt x="1094231" y="553720"/>
                </a:lnTo>
                <a:lnTo>
                  <a:pt x="1085536" y="596848"/>
                </a:lnTo>
                <a:lnTo>
                  <a:pt x="1061815" y="632047"/>
                </a:lnTo>
                <a:lnTo>
                  <a:pt x="1026616" y="655768"/>
                </a:lnTo>
                <a:lnTo>
                  <a:pt x="983488" y="664463"/>
                </a:lnTo>
                <a:lnTo>
                  <a:pt x="110743" y="664463"/>
                </a:lnTo>
                <a:lnTo>
                  <a:pt x="67615" y="655768"/>
                </a:lnTo>
                <a:lnTo>
                  <a:pt x="32416" y="632047"/>
                </a:lnTo>
                <a:lnTo>
                  <a:pt x="8695" y="596848"/>
                </a:lnTo>
                <a:lnTo>
                  <a:pt x="0" y="553720"/>
                </a:lnTo>
                <a:lnTo>
                  <a:pt x="0" y="110744"/>
                </a:lnTo>
                <a:close/>
              </a:path>
            </a:pathLst>
          </a:custGeom>
          <a:ln w="28956">
            <a:solidFill>
              <a:srgbClr val="0D0D0D"/>
            </a:solidFill>
            <a:prstDash val="sysDash"/>
          </a:ln>
        </p:spPr>
        <p:txBody>
          <a:bodyPr wrap="square" lIns="0" tIns="0" rIns="0" bIns="0" rtlCol="0"/>
          <a:lstStyle/>
          <a:p>
            <a:endParaRPr/>
          </a:p>
        </p:txBody>
      </p:sp>
      <p:sp>
        <p:nvSpPr>
          <p:cNvPr id="42" name="object 42"/>
          <p:cNvSpPr/>
          <p:nvPr/>
        </p:nvSpPr>
        <p:spPr>
          <a:xfrm>
            <a:off x="5221223" y="3951732"/>
            <a:ext cx="4771644" cy="2535936"/>
          </a:xfrm>
          <a:prstGeom prst="rect">
            <a:avLst/>
          </a:prstGeom>
          <a:blipFill>
            <a:blip r:embed="rId27" cstate="print"/>
            <a:stretch>
              <a:fillRect/>
            </a:stretch>
          </a:blipFill>
        </p:spPr>
        <p:txBody>
          <a:bodyPr wrap="square" lIns="0" tIns="0" rIns="0" bIns="0" rtlCol="0"/>
          <a:lstStyle/>
          <a:p>
            <a:endParaRPr/>
          </a:p>
        </p:txBody>
      </p:sp>
      <p:sp>
        <p:nvSpPr>
          <p:cNvPr id="43" name="object 43"/>
          <p:cNvSpPr txBox="1"/>
          <p:nvPr/>
        </p:nvSpPr>
        <p:spPr>
          <a:xfrm>
            <a:off x="5712967" y="4045965"/>
            <a:ext cx="4135120" cy="1946910"/>
          </a:xfrm>
          <a:prstGeom prst="rect">
            <a:avLst/>
          </a:prstGeom>
        </p:spPr>
        <p:txBody>
          <a:bodyPr vert="horz" wrap="square" lIns="0" tIns="12700" rIns="0" bIns="0" rtlCol="0">
            <a:spAutoFit/>
          </a:bodyPr>
          <a:lstStyle/>
          <a:p>
            <a:pPr marL="12700" marR="5080">
              <a:spcBef>
                <a:spcPts val="100"/>
              </a:spcBef>
            </a:pPr>
            <a:r>
              <a:rPr sz="1100" spc="-5" dirty="0">
                <a:solidFill>
                  <a:srgbClr val="252525"/>
                </a:solidFill>
                <a:latin typeface="Calibri"/>
                <a:cs typeface="Calibri"/>
              </a:rPr>
              <a:t>Adicionalmente </a:t>
            </a:r>
            <a:r>
              <a:rPr sz="1100" dirty="0">
                <a:solidFill>
                  <a:srgbClr val="252525"/>
                </a:solidFill>
                <a:latin typeface="Calibri"/>
                <a:cs typeface="Calibri"/>
              </a:rPr>
              <a:t>a </a:t>
            </a:r>
            <a:r>
              <a:rPr sz="1100" spc="-10" dirty="0">
                <a:solidFill>
                  <a:srgbClr val="252525"/>
                </a:solidFill>
                <a:latin typeface="Calibri"/>
                <a:cs typeface="Calibri"/>
              </a:rPr>
              <a:t>los </a:t>
            </a:r>
            <a:r>
              <a:rPr sz="1100" spc="-5" dirty="0">
                <a:solidFill>
                  <a:srgbClr val="252525"/>
                </a:solidFill>
                <a:latin typeface="Calibri"/>
                <a:cs typeface="Calibri"/>
              </a:rPr>
              <a:t>requisitos antes </a:t>
            </a:r>
            <a:r>
              <a:rPr sz="1100" spc="-10" dirty="0">
                <a:solidFill>
                  <a:srgbClr val="252525"/>
                </a:solidFill>
                <a:latin typeface="Calibri"/>
                <a:cs typeface="Calibri"/>
              </a:rPr>
              <a:t>señalados, los </a:t>
            </a:r>
            <a:r>
              <a:rPr sz="1100" spc="-5" dirty="0">
                <a:solidFill>
                  <a:srgbClr val="252525"/>
                </a:solidFill>
                <a:latin typeface="Calibri"/>
                <a:cs typeface="Calibri"/>
              </a:rPr>
              <a:t>Entes Públicos  </a:t>
            </a:r>
            <a:r>
              <a:rPr sz="1100" dirty="0">
                <a:solidFill>
                  <a:srgbClr val="252525"/>
                </a:solidFill>
                <a:latin typeface="Calibri"/>
                <a:cs typeface="Calibri"/>
              </a:rPr>
              <a:t>deberán presentar los </a:t>
            </a:r>
            <a:r>
              <a:rPr sz="1100" spc="-5" dirty="0">
                <a:solidFill>
                  <a:srgbClr val="252525"/>
                </a:solidFill>
                <a:latin typeface="Calibri"/>
                <a:cs typeface="Calibri"/>
              </a:rPr>
              <a:t>siguientes</a:t>
            </a:r>
            <a:r>
              <a:rPr sz="1100" spc="-105" dirty="0">
                <a:solidFill>
                  <a:srgbClr val="252525"/>
                </a:solidFill>
                <a:latin typeface="Calibri"/>
                <a:cs typeface="Calibri"/>
              </a:rPr>
              <a:t> </a:t>
            </a:r>
            <a:r>
              <a:rPr sz="1100" dirty="0">
                <a:solidFill>
                  <a:srgbClr val="252525"/>
                </a:solidFill>
                <a:latin typeface="Calibri"/>
                <a:cs typeface="Calibri"/>
              </a:rPr>
              <a:t>requisitos:</a:t>
            </a:r>
            <a:endParaRPr sz="1100">
              <a:latin typeface="Calibri"/>
              <a:cs typeface="Calibri"/>
            </a:endParaRPr>
          </a:p>
          <a:p>
            <a:pPr marL="184785" marR="6350" indent="-172720">
              <a:spcBef>
                <a:spcPts val="605"/>
              </a:spcBef>
              <a:buFont typeface="Wingdings"/>
              <a:buChar char=""/>
              <a:tabLst>
                <a:tab pos="185420" algn="l"/>
              </a:tabLst>
            </a:pPr>
            <a:r>
              <a:rPr sz="1100" b="1" spc="-5" dirty="0">
                <a:solidFill>
                  <a:srgbClr val="252525"/>
                </a:solidFill>
                <a:latin typeface="Calibri"/>
                <a:cs typeface="Calibri"/>
              </a:rPr>
              <a:t>Presentar </a:t>
            </a:r>
            <a:r>
              <a:rPr sz="1100" b="1" dirty="0">
                <a:solidFill>
                  <a:srgbClr val="252525"/>
                </a:solidFill>
                <a:latin typeface="Calibri"/>
                <a:cs typeface="Calibri"/>
              </a:rPr>
              <a:t>la </a:t>
            </a:r>
            <a:r>
              <a:rPr sz="1100" b="1" spc="-5" dirty="0">
                <a:solidFill>
                  <a:srgbClr val="252525"/>
                </a:solidFill>
                <a:latin typeface="Calibri"/>
                <a:cs typeface="Calibri"/>
              </a:rPr>
              <a:t>solicitud dentro de los 15 </a:t>
            </a:r>
            <a:r>
              <a:rPr sz="1100" b="1" spc="-5" dirty="0">
                <a:latin typeface="Calibri"/>
                <a:cs typeface="Calibri"/>
              </a:rPr>
              <a:t>días </a:t>
            </a:r>
            <a:r>
              <a:rPr sz="1100" spc="-5" dirty="0">
                <a:latin typeface="Calibri"/>
                <a:cs typeface="Calibri"/>
              </a:rPr>
              <a:t>naturales siguientes </a:t>
            </a:r>
            <a:r>
              <a:rPr sz="1100" dirty="0">
                <a:latin typeface="Calibri"/>
                <a:cs typeface="Calibri"/>
              </a:rPr>
              <a:t>a </a:t>
            </a:r>
            <a:r>
              <a:rPr sz="1100" spc="-15" dirty="0">
                <a:latin typeface="Calibri"/>
                <a:cs typeface="Calibri"/>
              </a:rPr>
              <a:t>la  </a:t>
            </a:r>
            <a:r>
              <a:rPr sz="1100" dirty="0">
                <a:latin typeface="Calibri"/>
                <a:cs typeface="Calibri"/>
              </a:rPr>
              <a:t>celebración del contrato </a:t>
            </a:r>
            <a:r>
              <a:rPr sz="1100" spc="-5" dirty="0">
                <a:latin typeface="Calibri"/>
                <a:cs typeface="Calibri"/>
              </a:rPr>
              <a:t>de</a:t>
            </a:r>
            <a:r>
              <a:rPr sz="1100" spc="-75" dirty="0">
                <a:latin typeface="Calibri"/>
                <a:cs typeface="Calibri"/>
              </a:rPr>
              <a:t> </a:t>
            </a:r>
            <a:r>
              <a:rPr sz="1100" spc="-5" dirty="0">
                <a:latin typeface="Calibri"/>
                <a:cs typeface="Calibri"/>
              </a:rPr>
              <a:t>refinanciamiento.</a:t>
            </a:r>
            <a:endParaRPr sz="1100">
              <a:latin typeface="Calibri"/>
              <a:cs typeface="Calibri"/>
            </a:endParaRPr>
          </a:p>
          <a:p>
            <a:pPr marL="184785" marR="6985" indent="-172720">
              <a:buFont typeface="Wingdings"/>
              <a:buChar char=""/>
              <a:tabLst>
                <a:tab pos="185420" algn="l"/>
              </a:tabLst>
            </a:pPr>
            <a:r>
              <a:rPr sz="1100" spc="-5" dirty="0">
                <a:solidFill>
                  <a:srgbClr val="252525"/>
                </a:solidFill>
                <a:latin typeface="Calibri"/>
                <a:cs typeface="Calibri"/>
              </a:rPr>
              <a:t>Acreditar mediante </a:t>
            </a:r>
            <a:r>
              <a:rPr sz="1100" dirty="0">
                <a:solidFill>
                  <a:srgbClr val="252525"/>
                </a:solidFill>
                <a:latin typeface="Calibri"/>
                <a:cs typeface="Calibri"/>
              </a:rPr>
              <a:t>el </a:t>
            </a:r>
            <a:r>
              <a:rPr sz="1100" spc="-10" dirty="0">
                <a:solidFill>
                  <a:srgbClr val="252525"/>
                </a:solidFill>
                <a:latin typeface="Calibri"/>
                <a:cs typeface="Calibri"/>
              </a:rPr>
              <a:t>documento suscrito </a:t>
            </a:r>
            <a:r>
              <a:rPr sz="1100" spc="-5" dirty="0">
                <a:solidFill>
                  <a:srgbClr val="252525"/>
                </a:solidFill>
                <a:latin typeface="Calibri"/>
                <a:cs typeface="Calibri"/>
              </a:rPr>
              <a:t>por el Secretario </a:t>
            </a:r>
            <a:r>
              <a:rPr sz="1100" spc="-20" dirty="0">
                <a:solidFill>
                  <a:srgbClr val="252525"/>
                </a:solidFill>
                <a:latin typeface="Calibri"/>
                <a:cs typeface="Calibri"/>
              </a:rPr>
              <a:t>de  </a:t>
            </a:r>
            <a:r>
              <a:rPr sz="1100" spc="-5" dirty="0">
                <a:solidFill>
                  <a:srgbClr val="252525"/>
                </a:solidFill>
                <a:latin typeface="Calibri"/>
                <a:cs typeface="Calibri"/>
              </a:rPr>
              <a:t>Finanzas, </a:t>
            </a:r>
            <a:r>
              <a:rPr sz="1100" dirty="0">
                <a:solidFill>
                  <a:srgbClr val="252525"/>
                </a:solidFill>
                <a:latin typeface="Calibri"/>
                <a:cs typeface="Calibri"/>
              </a:rPr>
              <a:t>Tesorero </a:t>
            </a:r>
            <a:r>
              <a:rPr sz="1100" spc="-5" dirty="0">
                <a:solidFill>
                  <a:srgbClr val="252525"/>
                </a:solidFill>
                <a:latin typeface="Calibri"/>
                <a:cs typeface="Calibri"/>
              </a:rPr>
              <a:t>Municipal </a:t>
            </a:r>
            <a:r>
              <a:rPr sz="1100" dirty="0">
                <a:solidFill>
                  <a:srgbClr val="252525"/>
                </a:solidFill>
                <a:latin typeface="Calibri"/>
                <a:cs typeface="Calibri"/>
              </a:rPr>
              <a:t>o su</a:t>
            </a:r>
            <a:r>
              <a:rPr sz="1100" spc="-85" dirty="0">
                <a:solidFill>
                  <a:srgbClr val="252525"/>
                </a:solidFill>
                <a:latin typeface="Calibri"/>
                <a:cs typeface="Calibri"/>
              </a:rPr>
              <a:t> </a:t>
            </a:r>
            <a:r>
              <a:rPr sz="1100" dirty="0">
                <a:solidFill>
                  <a:srgbClr val="252525"/>
                </a:solidFill>
                <a:latin typeface="Calibri"/>
                <a:cs typeface="Calibri"/>
              </a:rPr>
              <a:t>equivalente:</a:t>
            </a:r>
            <a:endParaRPr sz="1100">
              <a:latin typeface="Calibri"/>
              <a:cs typeface="Calibri"/>
            </a:endParaRPr>
          </a:p>
          <a:p>
            <a:pPr marL="266700" marR="443865" indent="-64135"/>
            <a:r>
              <a:rPr sz="1100" dirty="0">
                <a:solidFill>
                  <a:srgbClr val="252525"/>
                </a:solidFill>
                <a:latin typeface="Calibri"/>
                <a:cs typeface="Calibri"/>
              </a:rPr>
              <a:t>- Que el refinanciamiento presenta </a:t>
            </a:r>
            <a:r>
              <a:rPr sz="1100" spc="-5" dirty="0">
                <a:solidFill>
                  <a:srgbClr val="252525"/>
                </a:solidFill>
                <a:latin typeface="Calibri"/>
                <a:cs typeface="Calibri"/>
              </a:rPr>
              <a:t>una </a:t>
            </a:r>
            <a:r>
              <a:rPr sz="1100" b="1" spc="-5" dirty="0">
                <a:solidFill>
                  <a:srgbClr val="252525"/>
                </a:solidFill>
                <a:latin typeface="Calibri"/>
                <a:cs typeface="Calibri"/>
              </a:rPr>
              <a:t>mejora en </a:t>
            </a:r>
            <a:r>
              <a:rPr sz="1100" b="1" dirty="0">
                <a:solidFill>
                  <a:srgbClr val="252525"/>
                </a:solidFill>
                <a:latin typeface="Calibri"/>
                <a:cs typeface="Calibri"/>
              </a:rPr>
              <a:t>la </a:t>
            </a:r>
            <a:r>
              <a:rPr sz="1100" b="1" spc="-5" dirty="0">
                <a:solidFill>
                  <a:srgbClr val="252525"/>
                </a:solidFill>
                <a:latin typeface="Calibri"/>
                <a:cs typeface="Calibri"/>
              </a:rPr>
              <a:t>Tasa de  </a:t>
            </a:r>
            <a:r>
              <a:rPr sz="1100" b="1" dirty="0">
                <a:solidFill>
                  <a:srgbClr val="252525"/>
                </a:solidFill>
                <a:latin typeface="Calibri"/>
                <a:cs typeface="Calibri"/>
              </a:rPr>
              <a:t>interés, </a:t>
            </a:r>
            <a:r>
              <a:rPr sz="1100" b="1" spc="-5" dirty="0">
                <a:solidFill>
                  <a:srgbClr val="252525"/>
                </a:solidFill>
                <a:latin typeface="Calibri"/>
                <a:cs typeface="Calibri"/>
              </a:rPr>
              <a:t>incluyendo los costos</a:t>
            </a:r>
            <a:r>
              <a:rPr sz="1100" b="1" spc="-45" dirty="0">
                <a:solidFill>
                  <a:srgbClr val="252525"/>
                </a:solidFill>
                <a:latin typeface="Calibri"/>
                <a:cs typeface="Calibri"/>
              </a:rPr>
              <a:t> </a:t>
            </a:r>
            <a:r>
              <a:rPr sz="1100" b="1" spc="-5" dirty="0">
                <a:solidFill>
                  <a:srgbClr val="252525"/>
                </a:solidFill>
                <a:latin typeface="Calibri"/>
                <a:cs typeface="Calibri"/>
              </a:rPr>
              <a:t>asociados.</a:t>
            </a:r>
            <a:endParaRPr sz="1100">
              <a:latin typeface="Calibri"/>
              <a:cs typeface="Calibri"/>
            </a:endParaRPr>
          </a:p>
          <a:p>
            <a:pPr marL="277495" indent="-74930">
              <a:buChar char="-"/>
              <a:tabLst>
                <a:tab pos="278130" algn="l"/>
              </a:tabLst>
            </a:pPr>
            <a:r>
              <a:rPr sz="1100" b="1" dirty="0">
                <a:solidFill>
                  <a:srgbClr val="252525"/>
                </a:solidFill>
                <a:latin typeface="Calibri"/>
                <a:cs typeface="Calibri"/>
              </a:rPr>
              <a:t>No se </a:t>
            </a:r>
            <a:r>
              <a:rPr sz="1100" b="1" spc="-5" dirty="0">
                <a:solidFill>
                  <a:srgbClr val="252525"/>
                </a:solidFill>
                <a:latin typeface="Calibri"/>
                <a:cs typeface="Calibri"/>
              </a:rPr>
              <a:t>incrementa el saldo</a:t>
            </a:r>
            <a:r>
              <a:rPr sz="1100" b="1" spc="-50" dirty="0">
                <a:solidFill>
                  <a:srgbClr val="252525"/>
                </a:solidFill>
                <a:latin typeface="Calibri"/>
                <a:cs typeface="Calibri"/>
              </a:rPr>
              <a:t> </a:t>
            </a:r>
            <a:r>
              <a:rPr sz="1100" b="1" spc="-5" dirty="0">
                <a:solidFill>
                  <a:srgbClr val="252525"/>
                </a:solidFill>
                <a:latin typeface="Calibri"/>
                <a:cs typeface="Calibri"/>
              </a:rPr>
              <a:t>insoluto.</a:t>
            </a:r>
            <a:endParaRPr sz="1100">
              <a:latin typeface="Calibri"/>
              <a:cs typeface="Calibri"/>
            </a:endParaRPr>
          </a:p>
          <a:p>
            <a:pPr marL="266700" marR="248920" indent="-64135">
              <a:buChar char="-"/>
              <a:tabLst>
                <a:tab pos="278130" algn="l"/>
              </a:tabLst>
            </a:pPr>
            <a:r>
              <a:rPr sz="1100" b="1" dirty="0">
                <a:solidFill>
                  <a:srgbClr val="252525"/>
                </a:solidFill>
                <a:latin typeface="Calibri"/>
                <a:cs typeface="Calibri"/>
              </a:rPr>
              <a:t>No se </a:t>
            </a:r>
            <a:r>
              <a:rPr sz="1100" b="1" spc="-5" dirty="0">
                <a:solidFill>
                  <a:srgbClr val="252525"/>
                </a:solidFill>
                <a:latin typeface="Calibri"/>
                <a:cs typeface="Calibri"/>
              </a:rPr>
              <a:t>amplia el plazo de vencimiento, el plazo de duración del  pago </a:t>
            </a:r>
            <a:r>
              <a:rPr sz="1100" dirty="0">
                <a:solidFill>
                  <a:srgbClr val="252525"/>
                </a:solidFill>
                <a:latin typeface="Calibri"/>
                <a:cs typeface="Calibri"/>
              </a:rPr>
              <a:t>del </a:t>
            </a:r>
            <a:r>
              <a:rPr sz="1100" spc="-5" dirty="0">
                <a:solidFill>
                  <a:srgbClr val="252525"/>
                </a:solidFill>
                <a:latin typeface="Calibri"/>
                <a:cs typeface="Calibri"/>
              </a:rPr>
              <a:t>principal </a:t>
            </a:r>
            <a:r>
              <a:rPr sz="1100" dirty="0">
                <a:solidFill>
                  <a:srgbClr val="252525"/>
                </a:solidFill>
                <a:latin typeface="Calibri"/>
                <a:cs typeface="Calibri"/>
              </a:rPr>
              <a:t>e</a:t>
            </a:r>
            <a:r>
              <a:rPr sz="1100" spc="-30" dirty="0">
                <a:solidFill>
                  <a:srgbClr val="252525"/>
                </a:solidFill>
                <a:latin typeface="Calibri"/>
                <a:cs typeface="Calibri"/>
              </a:rPr>
              <a:t> </a:t>
            </a:r>
            <a:r>
              <a:rPr sz="1100" dirty="0">
                <a:solidFill>
                  <a:srgbClr val="252525"/>
                </a:solidFill>
                <a:latin typeface="Calibri"/>
                <a:cs typeface="Calibri"/>
              </a:rPr>
              <a:t>intereses.</a:t>
            </a:r>
            <a:endParaRPr sz="1100">
              <a:latin typeface="Calibri"/>
              <a:cs typeface="Calibri"/>
            </a:endParaRPr>
          </a:p>
        </p:txBody>
      </p:sp>
    </p:spTree>
    <p:extLst>
      <p:ext uri="{BB962C8B-B14F-4D97-AF65-F5344CB8AC3E}">
        <p14:creationId xmlns:p14="http://schemas.microsoft.com/office/powerpoint/2010/main" val="24653065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24000" y="897637"/>
            <a:ext cx="9144000" cy="11125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24000" y="933450"/>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6" name="object 6"/>
          <p:cNvSpPr/>
          <p:nvPr/>
        </p:nvSpPr>
        <p:spPr>
          <a:xfrm>
            <a:off x="2025395" y="236221"/>
            <a:ext cx="7132320" cy="11353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idx="4294967295"/>
          </p:nvPr>
        </p:nvSpPr>
        <p:spPr>
          <a:xfrm>
            <a:off x="0" y="282575"/>
            <a:ext cx="7069138" cy="566738"/>
          </a:xfrm>
          <a:prstGeom prst="rect">
            <a:avLst/>
          </a:prstGeom>
        </p:spPr>
        <p:txBody>
          <a:bodyPr vert="horz" wrap="square" lIns="0" tIns="12065" rIns="0" bIns="0" rtlCol="0" anchor="ctr">
            <a:spAutoFit/>
          </a:bodyPr>
          <a:lstStyle/>
          <a:p>
            <a:pPr marL="12700">
              <a:lnSpc>
                <a:spcPct val="100000"/>
              </a:lnSpc>
              <a:spcBef>
                <a:spcPts val="95"/>
              </a:spcBef>
            </a:pPr>
            <a:r>
              <a:rPr sz="3600" b="1" spc="-15" dirty="0"/>
              <a:t>Reestructuras </a:t>
            </a:r>
            <a:r>
              <a:rPr sz="3600" b="1" spc="-10" dirty="0"/>
              <a:t>con</a:t>
            </a:r>
            <a:r>
              <a:rPr sz="3600" b="1" spc="25" dirty="0"/>
              <a:t> </a:t>
            </a:r>
            <a:r>
              <a:rPr sz="3600" b="1" spc="-10" dirty="0"/>
              <a:t>Autorización</a:t>
            </a:r>
          </a:p>
        </p:txBody>
      </p:sp>
      <p:sp>
        <p:nvSpPr>
          <p:cNvPr id="10" name="object 10"/>
          <p:cNvSpPr/>
          <p:nvPr/>
        </p:nvSpPr>
        <p:spPr>
          <a:xfrm>
            <a:off x="2435352" y="1377696"/>
            <a:ext cx="190500" cy="93421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241805" y="1220724"/>
            <a:ext cx="1432559" cy="935736"/>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2465325" y="1345514"/>
            <a:ext cx="807085" cy="405130"/>
          </a:xfrm>
          <a:prstGeom prst="rect">
            <a:avLst/>
          </a:prstGeom>
        </p:spPr>
        <p:txBody>
          <a:bodyPr vert="horz" wrap="square" lIns="0" tIns="12065" rIns="0" bIns="0" rtlCol="0">
            <a:spAutoFit/>
          </a:bodyPr>
          <a:lstStyle/>
          <a:p>
            <a:pPr marL="12700">
              <a:lnSpc>
                <a:spcPts val="1495"/>
              </a:lnSpc>
              <a:spcBef>
                <a:spcPts val="95"/>
              </a:spcBef>
            </a:pPr>
            <a:r>
              <a:rPr sz="1300" spc="-5" dirty="0">
                <a:latin typeface="Calibri"/>
                <a:cs typeface="Calibri"/>
              </a:rPr>
              <a:t>Solicitud</a:t>
            </a:r>
            <a:r>
              <a:rPr sz="1300" spc="-50" dirty="0">
                <a:latin typeface="Calibri"/>
                <a:cs typeface="Calibri"/>
              </a:rPr>
              <a:t> </a:t>
            </a:r>
            <a:r>
              <a:rPr sz="1300" spc="-10" dirty="0">
                <a:latin typeface="Calibri"/>
                <a:cs typeface="Calibri"/>
              </a:rPr>
              <a:t>de</a:t>
            </a:r>
            <a:endParaRPr sz="1300">
              <a:latin typeface="Calibri"/>
              <a:cs typeface="Calibri"/>
            </a:endParaRPr>
          </a:p>
          <a:p>
            <a:pPr marL="41275">
              <a:lnSpc>
                <a:spcPts val="1495"/>
              </a:lnSpc>
            </a:pPr>
            <a:r>
              <a:rPr sz="1300" spc="-5" dirty="0">
                <a:latin typeface="Calibri"/>
                <a:cs typeface="Calibri"/>
              </a:rPr>
              <a:t>inscripción</a:t>
            </a:r>
            <a:endParaRPr sz="1300">
              <a:latin typeface="Calibri"/>
              <a:cs typeface="Calibri"/>
            </a:endParaRPr>
          </a:p>
        </p:txBody>
      </p:sp>
      <p:sp>
        <p:nvSpPr>
          <p:cNvPr id="13" name="object 13"/>
          <p:cNvSpPr/>
          <p:nvPr/>
        </p:nvSpPr>
        <p:spPr>
          <a:xfrm>
            <a:off x="2435352" y="2232660"/>
            <a:ext cx="190500" cy="93421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2241805" y="2075688"/>
            <a:ext cx="1432559" cy="935736"/>
          </a:xfrm>
          <a:prstGeom prst="rect">
            <a:avLst/>
          </a:prstGeom>
          <a:blipFill>
            <a:blip r:embed="rId8" cstate="print"/>
            <a:stretch>
              <a:fillRect/>
            </a:stretch>
          </a:blipFill>
        </p:spPr>
        <p:txBody>
          <a:bodyPr wrap="square" lIns="0" tIns="0" rIns="0" bIns="0" rtlCol="0"/>
          <a:lstStyle/>
          <a:p>
            <a:endParaRPr/>
          </a:p>
        </p:txBody>
      </p:sp>
      <p:sp>
        <p:nvSpPr>
          <p:cNvPr id="15" name="object 15"/>
          <p:cNvSpPr txBox="1"/>
          <p:nvPr/>
        </p:nvSpPr>
        <p:spPr>
          <a:xfrm>
            <a:off x="2354682" y="2216658"/>
            <a:ext cx="1028065" cy="375920"/>
          </a:xfrm>
          <a:prstGeom prst="rect">
            <a:avLst/>
          </a:prstGeom>
        </p:spPr>
        <p:txBody>
          <a:bodyPr vert="horz" wrap="square" lIns="0" tIns="30480" rIns="0" bIns="0" rtlCol="0">
            <a:spAutoFit/>
          </a:bodyPr>
          <a:lstStyle/>
          <a:p>
            <a:pPr marL="48895" marR="5080" indent="-36830">
              <a:lnSpc>
                <a:spcPts val="1320"/>
              </a:lnSpc>
              <a:spcBef>
                <a:spcPts val="240"/>
              </a:spcBef>
            </a:pPr>
            <a:r>
              <a:rPr sz="1200" spc="-5" dirty="0">
                <a:latin typeface="Calibri"/>
                <a:cs typeface="Calibri"/>
              </a:rPr>
              <a:t>Autorización</a:t>
            </a:r>
            <a:r>
              <a:rPr sz="1200" spc="-90" dirty="0">
                <a:latin typeface="Calibri"/>
                <a:cs typeface="Calibri"/>
              </a:rPr>
              <a:t> </a:t>
            </a:r>
            <a:r>
              <a:rPr sz="1200" dirty="0">
                <a:latin typeface="Calibri"/>
                <a:cs typeface="Calibri"/>
              </a:rPr>
              <a:t>del  </a:t>
            </a:r>
            <a:r>
              <a:rPr sz="1200" spc="-5" dirty="0">
                <a:latin typeface="Calibri"/>
                <a:cs typeface="Calibri"/>
              </a:rPr>
              <a:t>Congreso</a:t>
            </a:r>
            <a:r>
              <a:rPr sz="1200" spc="-55" dirty="0">
                <a:latin typeface="Calibri"/>
                <a:cs typeface="Calibri"/>
              </a:rPr>
              <a:t> </a:t>
            </a:r>
            <a:r>
              <a:rPr sz="1200" spc="-5" dirty="0">
                <a:latin typeface="Calibri"/>
                <a:cs typeface="Calibri"/>
              </a:rPr>
              <a:t>Local</a:t>
            </a:r>
            <a:endParaRPr sz="1200">
              <a:latin typeface="Calibri"/>
              <a:cs typeface="Calibri"/>
            </a:endParaRPr>
          </a:p>
        </p:txBody>
      </p:sp>
      <p:sp>
        <p:nvSpPr>
          <p:cNvPr id="16" name="object 16"/>
          <p:cNvSpPr/>
          <p:nvPr/>
        </p:nvSpPr>
        <p:spPr>
          <a:xfrm>
            <a:off x="2491739" y="3032760"/>
            <a:ext cx="1635252" cy="190500"/>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2241805" y="2930651"/>
            <a:ext cx="1432559" cy="935736"/>
          </a:xfrm>
          <a:prstGeom prst="rect">
            <a:avLst/>
          </a:prstGeom>
          <a:blipFill>
            <a:blip r:embed="rId10" cstate="print"/>
            <a:stretch>
              <a:fillRect/>
            </a:stretch>
          </a:blipFill>
        </p:spPr>
        <p:txBody>
          <a:bodyPr wrap="square" lIns="0" tIns="0" rIns="0" bIns="0" rtlCol="0"/>
          <a:lstStyle/>
          <a:p>
            <a:endParaRPr/>
          </a:p>
        </p:txBody>
      </p:sp>
      <p:sp>
        <p:nvSpPr>
          <p:cNvPr id="18" name="object 18"/>
          <p:cNvSpPr txBox="1"/>
          <p:nvPr/>
        </p:nvSpPr>
        <p:spPr>
          <a:xfrm>
            <a:off x="2352547" y="3010662"/>
            <a:ext cx="1032510" cy="501650"/>
          </a:xfrm>
          <a:prstGeom prst="rect">
            <a:avLst/>
          </a:prstGeom>
        </p:spPr>
        <p:txBody>
          <a:bodyPr vert="horz" wrap="square" lIns="0" tIns="29845" rIns="0" bIns="0" rtlCol="0">
            <a:spAutoFit/>
          </a:bodyPr>
          <a:lstStyle/>
          <a:p>
            <a:pPr marL="12065" marR="5080" algn="ctr">
              <a:lnSpc>
                <a:spcPts val="1210"/>
              </a:lnSpc>
              <a:spcBef>
                <a:spcPts val="235"/>
              </a:spcBef>
            </a:pPr>
            <a:r>
              <a:rPr sz="1100" dirty="0">
                <a:latin typeface="Calibri"/>
                <a:cs typeface="Calibri"/>
              </a:rPr>
              <a:t>Acta </a:t>
            </a:r>
            <a:r>
              <a:rPr sz="1100" spc="-5" dirty="0">
                <a:latin typeface="Calibri"/>
                <a:cs typeface="Calibri"/>
              </a:rPr>
              <a:t>de cabildo </a:t>
            </a:r>
            <a:r>
              <a:rPr sz="1100" dirty="0">
                <a:latin typeface="Calibri"/>
                <a:cs typeface="Calibri"/>
              </a:rPr>
              <a:t>o  </a:t>
            </a:r>
            <a:r>
              <a:rPr sz="1100" spc="-5" dirty="0">
                <a:latin typeface="Calibri"/>
                <a:cs typeface="Calibri"/>
              </a:rPr>
              <a:t>sesión </a:t>
            </a:r>
            <a:r>
              <a:rPr sz="1100" dirty="0">
                <a:latin typeface="Calibri"/>
                <a:cs typeface="Calibri"/>
              </a:rPr>
              <a:t>del</a:t>
            </a:r>
            <a:r>
              <a:rPr sz="1100" spc="-90" dirty="0">
                <a:latin typeface="Calibri"/>
                <a:cs typeface="Calibri"/>
              </a:rPr>
              <a:t> </a:t>
            </a:r>
            <a:r>
              <a:rPr sz="1100" dirty="0">
                <a:latin typeface="Calibri"/>
                <a:cs typeface="Calibri"/>
              </a:rPr>
              <a:t>órgano  </a:t>
            </a:r>
            <a:r>
              <a:rPr sz="1100" spc="-5" dirty="0">
                <a:latin typeface="Calibri"/>
                <a:cs typeface="Calibri"/>
              </a:rPr>
              <a:t>de</a:t>
            </a:r>
            <a:r>
              <a:rPr sz="1100" spc="-25" dirty="0">
                <a:latin typeface="Calibri"/>
                <a:cs typeface="Calibri"/>
              </a:rPr>
              <a:t> </a:t>
            </a:r>
            <a:r>
              <a:rPr sz="1100" dirty="0">
                <a:latin typeface="Calibri"/>
                <a:cs typeface="Calibri"/>
              </a:rPr>
              <a:t>gobierno</a:t>
            </a:r>
            <a:endParaRPr sz="1100">
              <a:latin typeface="Calibri"/>
              <a:cs typeface="Calibri"/>
            </a:endParaRPr>
          </a:p>
        </p:txBody>
      </p:sp>
      <p:sp>
        <p:nvSpPr>
          <p:cNvPr id="19" name="object 19"/>
          <p:cNvSpPr/>
          <p:nvPr/>
        </p:nvSpPr>
        <p:spPr>
          <a:xfrm>
            <a:off x="3995927" y="2211324"/>
            <a:ext cx="201168" cy="961643"/>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3797808" y="2930651"/>
            <a:ext cx="1432559" cy="935736"/>
          </a:xfrm>
          <a:prstGeom prst="rect">
            <a:avLst/>
          </a:prstGeom>
          <a:blipFill>
            <a:blip r:embed="rId12" cstate="print"/>
            <a:stretch>
              <a:fillRect/>
            </a:stretch>
          </a:blipFill>
        </p:spPr>
        <p:txBody>
          <a:bodyPr wrap="square" lIns="0" tIns="0" rIns="0" bIns="0" rtlCol="0"/>
          <a:lstStyle/>
          <a:p>
            <a:endParaRPr/>
          </a:p>
        </p:txBody>
      </p:sp>
      <p:sp>
        <p:nvSpPr>
          <p:cNvPr id="21" name="object 21"/>
          <p:cNvSpPr txBox="1"/>
          <p:nvPr/>
        </p:nvSpPr>
        <p:spPr>
          <a:xfrm>
            <a:off x="3996689" y="3056382"/>
            <a:ext cx="854710" cy="404495"/>
          </a:xfrm>
          <a:prstGeom prst="rect">
            <a:avLst/>
          </a:prstGeom>
        </p:spPr>
        <p:txBody>
          <a:bodyPr vert="horz" wrap="square" lIns="0" tIns="31750" rIns="0" bIns="0" rtlCol="0">
            <a:spAutoFit/>
          </a:bodyPr>
          <a:lstStyle/>
          <a:p>
            <a:pPr marL="169545" marR="5080" indent="-157480">
              <a:lnSpc>
                <a:spcPts val="1430"/>
              </a:lnSpc>
              <a:spcBef>
                <a:spcPts val="250"/>
              </a:spcBef>
            </a:pPr>
            <a:r>
              <a:rPr sz="1300" spc="-5" dirty="0">
                <a:latin typeface="Calibri"/>
                <a:cs typeface="Calibri"/>
              </a:rPr>
              <a:t>In</a:t>
            </a:r>
            <a:r>
              <a:rPr sz="1300" spc="-20" dirty="0">
                <a:latin typeface="Calibri"/>
                <a:cs typeface="Calibri"/>
              </a:rPr>
              <a:t>s</a:t>
            </a:r>
            <a:r>
              <a:rPr sz="1300" spc="-5" dirty="0">
                <a:latin typeface="Calibri"/>
                <a:cs typeface="Calibri"/>
              </a:rPr>
              <a:t>trume</a:t>
            </a:r>
            <a:r>
              <a:rPr sz="1300" spc="-15" dirty="0">
                <a:latin typeface="Calibri"/>
                <a:cs typeface="Calibri"/>
              </a:rPr>
              <a:t>n</a:t>
            </a:r>
            <a:r>
              <a:rPr sz="1300" spc="-20" dirty="0">
                <a:latin typeface="Calibri"/>
                <a:cs typeface="Calibri"/>
              </a:rPr>
              <a:t>t</a:t>
            </a:r>
            <a:r>
              <a:rPr sz="1300" spc="-5" dirty="0">
                <a:latin typeface="Calibri"/>
                <a:cs typeface="Calibri"/>
              </a:rPr>
              <a:t>o  Jurídico</a:t>
            </a:r>
            <a:endParaRPr sz="1300">
              <a:latin typeface="Calibri"/>
              <a:cs typeface="Calibri"/>
            </a:endParaRPr>
          </a:p>
        </p:txBody>
      </p:sp>
      <p:sp>
        <p:nvSpPr>
          <p:cNvPr id="22" name="object 22"/>
          <p:cNvSpPr/>
          <p:nvPr/>
        </p:nvSpPr>
        <p:spPr>
          <a:xfrm>
            <a:off x="3991355" y="1377696"/>
            <a:ext cx="211836" cy="918972"/>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3779521" y="2037588"/>
            <a:ext cx="1510283" cy="957072"/>
          </a:xfrm>
          <a:prstGeom prst="rect">
            <a:avLst/>
          </a:prstGeom>
          <a:blipFill>
            <a:blip r:embed="rId14" cstate="print"/>
            <a:stretch>
              <a:fillRect/>
            </a:stretch>
          </a:blipFill>
        </p:spPr>
        <p:txBody>
          <a:bodyPr wrap="square" lIns="0" tIns="0" rIns="0" bIns="0" rtlCol="0"/>
          <a:lstStyle/>
          <a:p>
            <a:endParaRPr/>
          </a:p>
        </p:txBody>
      </p:sp>
      <p:sp>
        <p:nvSpPr>
          <p:cNvPr id="24" name="object 24"/>
          <p:cNvSpPr txBox="1"/>
          <p:nvPr/>
        </p:nvSpPr>
        <p:spPr>
          <a:xfrm>
            <a:off x="3936619" y="1985011"/>
            <a:ext cx="1018540" cy="808355"/>
          </a:xfrm>
          <a:prstGeom prst="rect">
            <a:avLst/>
          </a:prstGeom>
        </p:spPr>
        <p:txBody>
          <a:bodyPr vert="horz" wrap="square" lIns="0" tIns="27305" rIns="0" bIns="0" rtlCol="0">
            <a:spAutoFit/>
          </a:bodyPr>
          <a:lstStyle/>
          <a:p>
            <a:pPr marL="12065" marR="5080" indent="-635" algn="ctr">
              <a:lnSpc>
                <a:spcPct val="91600"/>
              </a:lnSpc>
              <a:spcBef>
                <a:spcPts val="215"/>
              </a:spcBef>
            </a:pPr>
            <a:r>
              <a:rPr sz="1100" b="1" spc="-5" dirty="0">
                <a:latin typeface="Calibri"/>
                <a:cs typeface="Calibri"/>
              </a:rPr>
              <a:t>Opinión del </a:t>
            </a:r>
            <a:r>
              <a:rPr sz="1100" b="1" dirty="0">
                <a:latin typeface="Calibri"/>
                <a:cs typeface="Calibri"/>
              </a:rPr>
              <a:t>Ente  </a:t>
            </a:r>
            <a:r>
              <a:rPr sz="1100" b="1" spc="-5" dirty="0">
                <a:latin typeface="Calibri"/>
                <a:cs typeface="Calibri"/>
              </a:rPr>
              <a:t>Fiscalizador </a:t>
            </a:r>
            <a:r>
              <a:rPr sz="1100" spc="-5" dirty="0">
                <a:latin typeface="Calibri"/>
                <a:cs typeface="Calibri"/>
              </a:rPr>
              <a:t>de </a:t>
            </a:r>
            <a:r>
              <a:rPr sz="1100" dirty="0">
                <a:latin typeface="Calibri"/>
                <a:cs typeface="Calibri"/>
              </a:rPr>
              <a:t>la  publicación de la  información </a:t>
            </a:r>
            <a:r>
              <a:rPr sz="1100" spc="-5" dirty="0">
                <a:latin typeface="Calibri"/>
                <a:cs typeface="Calibri"/>
              </a:rPr>
              <a:t>de</a:t>
            </a:r>
            <a:r>
              <a:rPr sz="1100" spc="-110" dirty="0">
                <a:latin typeface="Calibri"/>
                <a:cs typeface="Calibri"/>
              </a:rPr>
              <a:t> </a:t>
            </a:r>
            <a:r>
              <a:rPr sz="1100" dirty="0">
                <a:latin typeface="Calibri"/>
                <a:cs typeface="Calibri"/>
              </a:rPr>
              <a:t>la  LGCG</a:t>
            </a:r>
            <a:endParaRPr sz="1100">
              <a:latin typeface="Calibri"/>
              <a:cs typeface="Calibri"/>
            </a:endParaRPr>
          </a:p>
        </p:txBody>
      </p:sp>
      <p:sp>
        <p:nvSpPr>
          <p:cNvPr id="25" name="object 25"/>
          <p:cNvSpPr/>
          <p:nvPr/>
        </p:nvSpPr>
        <p:spPr>
          <a:xfrm>
            <a:off x="4047745" y="1322832"/>
            <a:ext cx="1738883" cy="19050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3797808" y="1220724"/>
            <a:ext cx="1432559" cy="935736"/>
          </a:xfrm>
          <a:prstGeom prst="rect">
            <a:avLst/>
          </a:prstGeom>
          <a:blipFill>
            <a:blip r:embed="rId16" cstate="print"/>
            <a:stretch>
              <a:fillRect/>
            </a:stretch>
          </a:blipFill>
        </p:spPr>
        <p:txBody>
          <a:bodyPr wrap="square" lIns="0" tIns="0" rIns="0" bIns="0" rtlCol="0"/>
          <a:lstStyle/>
          <a:p>
            <a:endParaRPr/>
          </a:p>
        </p:txBody>
      </p:sp>
      <p:sp>
        <p:nvSpPr>
          <p:cNvPr id="27" name="object 27"/>
          <p:cNvSpPr txBox="1"/>
          <p:nvPr/>
        </p:nvSpPr>
        <p:spPr>
          <a:xfrm>
            <a:off x="4139946" y="1345514"/>
            <a:ext cx="569595" cy="405130"/>
          </a:xfrm>
          <a:prstGeom prst="rect">
            <a:avLst/>
          </a:prstGeom>
        </p:spPr>
        <p:txBody>
          <a:bodyPr vert="horz" wrap="square" lIns="0" tIns="12065" rIns="0" bIns="0" rtlCol="0">
            <a:spAutoFit/>
          </a:bodyPr>
          <a:lstStyle/>
          <a:p>
            <a:pPr marL="12700">
              <a:lnSpc>
                <a:spcPts val="1495"/>
              </a:lnSpc>
              <a:spcBef>
                <a:spcPts val="95"/>
              </a:spcBef>
            </a:pPr>
            <a:r>
              <a:rPr sz="1300" spc="-30" dirty="0">
                <a:latin typeface="Calibri"/>
                <a:cs typeface="Calibri"/>
              </a:rPr>
              <a:t>R</a:t>
            </a:r>
            <a:r>
              <a:rPr sz="1300" spc="-5" dirty="0">
                <a:latin typeface="Calibri"/>
                <a:cs typeface="Calibri"/>
              </a:rPr>
              <a:t>egi</a:t>
            </a:r>
            <a:r>
              <a:rPr sz="1300" spc="-20" dirty="0">
                <a:latin typeface="Calibri"/>
                <a:cs typeface="Calibri"/>
              </a:rPr>
              <a:t>s</a:t>
            </a:r>
            <a:r>
              <a:rPr sz="1300" spc="-5" dirty="0">
                <a:latin typeface="Calibri"/>
                <a:cs typeface="Calibri"/>
              </a:rPr>
              <a:t>t</a:t>
            </a:r>
            <a:r>
              <a:rPr sz="1300" spc="-30" dirty="0">
                <a:latin typeface="Calibri"/>
                <a:cs typeface="Calibri"/>
              </a:rPr>
              <a:t>r</a:t>
            </a:r>
            <a:r>
              <a:rPr sz="1300" spc="-5" dirty="0">
                <a:latin typeface="Calibri"/>
                <a:cs typeface="Calibri"/>
              </a:rPr>
              <a:t>o</a:t>
            </a:r>
            <a:endParaRPr sz="1300">
              <a:latin typeface="Calibri"/>
              <a:cs typeface="Calibri"/>
            </a:endParaRPr>
          </a:p>
          <a:p>
            <a:pPr marL="60960">
              <a:lnSpc>
                <a:spcPts val="1495"/>
              </a:lnSpc>
            </a:pPr>
            <a:r>
              <a:rPr sz="1300" spc="-15" dirty="0">
                <a:latin typeface="Calibri"/>
                <a:cs typeface="Calibri"/>
              </a:rPr>
              <a:t>Estatal</a:t>
            </a:r>
            <a:endParaRPr sz="1300">
              <a:latin typeface="Calibri"/>
              <a:cs typeface="Calibri"/>
            </a:endParaRPr>
          </a:p>
        </p:txBody>
      </p:sp>
      <p:sp>
        <p:nvSpPr>
          <p:cNvPr id="28" name="object 28"/>
          <p:cNvSpPr/>
          <p:nvPr/>
        </p:nvSpPr>
        <p:spPr>
          <a:xfrm>
            <a:off x="5652515" y="1377696"/>
            <a:ext cx="192024" cy="934212"/>
          </a:xfrm>
          <a:prstGeom prst="rect">
            <a:avLst/>
          </a:prstGeom>
          <a:blipFill>
            <a:blip r:embed="rId17" cstate="print"/>
            <a:stretch>
              <a:fillRect/>
            </a:stretch>
          </a:blipFill>
        </p:spPr>
        <p:txBody>
          <a:bodyPr wrap="square" lIns="0" tIns="0" rIns="0" bIns="0" rtlCol="0"/>
          <a:lstStyle/>
          <a:p>
            <a:endParaRPr/>
          </a:p>
        </p:txBody>
      </p:sp>
      <p:sp>
        <p:nvSpPr>
          <p:cNvPr id="29" name="object 29"/>
          <p:cNvSpPr/>
          <p:nvPr/>
        </p:nvSpPr>
        <p:spPr>
          <a:xfrm>
            <a:off x="5353812" y="1220724"/>
            <a:ext cx="1644395" cy="935736"/>
          </a:xfrm>
          <a:prstGeom prst="rect">
            <a:avLst/>
          </a:prstGeom>
          <a:blipFill>
            <a:blip r:embed="rId18" cstate="print"/>
            <a:stretch>
              <a:fillRect/>
            </a:stretch>
          </a:blipFill>
        </p:spPr>
        <p:txBody>
          <a:bodyPr wrap="square" lIns="0" tIns="0" rIns="0" bIns="0" rtlCol="0"/>
          <a:lstStyle/>
          <a:p>
            <a:endParaRPr/>
          </a:p>
        </p:txBody>
      </p:sp>
      <p:sp>
        <p:nvSpPr>
          <p:cNvPr id="30" name="object 30"/>
          <p:cNvSpPr txBox="1"/>
          <p:nvPr/>
        </p:nvSpPr>
        <p:spPr>
          <a:xfrm>
            <a:off x="5517642" y="1302766"/>
            <a:ext cx="1138555" cy="513080"/>
          </a:xfrm>
          <a:prstGeom prst="rect">
            <a:avLst/>
          </a:prstGeom>
        </p:spPr>
        <p:txBody>
          <a:bodyPr vert="horz" wrap="square" lIns="0" tIns="10160" rIns="0" bIns="0" rtlCol="0">
            <a:spAutoFit/>
          </a:bodyPr>
          <a:lstStyle/>
          <a:p>
            <a:pPr marL="12700" marR="5080" algn="ctr">
              <a:lnSpc>
                <a:spcPct val="102000"/>
              </a:lnSpc>
              <a:spcBef>
                <a:spcPts val="80"/>
              </a:spcBef>
            </a:pPr>
            <a:r>
              <a:rPr sz="1050" spc="-5" dirty="0">
                <a:latin typeface="Calibri"/>
                <a:cs typeface="Calibri"/>
              </a:rPr>
              <a:t>Instrumento</a:t>
            </a:r>
            <a:r>
              <a:rPr sz="1050" spc="-40" dirty="0">
                <a:latin typeface="Calibri"/>
                <a:cs typeface="Calibri"/>
              </a:rPr>
              <a:t> </a:t>
            </a:r>
            <a:r>
              <a:rPr sz="1050" spc="-5" dirty="0">
                <a:latin typeface="Calibri"/>
                <a:cs typeface="Calibri"/>
              </a:rPr>
              <a:t>jurídico  donde conste </a:t>
            </a:r>
            <a:r>
              <a:rPr sz="1050" dirty="0">
                <a:latin typeface="Calibri"/>
                <a:cs typeface="Calibri"/>
              </a:rPr>
              <a:t>el  mecanismo de</a:t>
            </a:r>
            <a:r>
              <a:rPr sz="1050" spc="-80" dirty="0">
                <a:latin typeface="Calibri"/>
                <a:cs typeface="Calibri"/>
              </a:rPr>
              <a:t> </a:t>
            </a:r>
            <a:r>
              <a:rPr sz="1050" spc="-5" dirty="0">
                <a:latin typeface="Calibri"/>
                <a:cs typeface="Calibri"/>
              </a:rPr>
              <a:t>pago</a:t>
            </a:r>
            <a:endParaRPr sz="1050">
              <a:latin typeface="Calibri"/>
              <a:cs typeface="Calibri"/>
            </a:endParaRPr>
          </a:p>
        </p:txBody>
      </p:sp>
      <p:sp>
        <p:nvSpPr>
          <p:cNvPr id="31" name="object 31"/>
          <p:cNvSpPr/>
          <p:nvPr/>
        </p:nvSpPr>
        <p:spPr>
          <a:xfrm>
            <a:off x="5364479" y="2075688"/>
            <a:ext cx="1623060" cy="935736"/>
          </a:xfrm>
          <a:prstGeom prst="rect">
            <a:avLst/>
          </a:prstGeom>
          <a:blipFill>
            <a:blip r:embed="rId19" cstate="print"/>
            <a:stretch>
              <a:fillRect/>
            </a:stretch>
          </a:blipFill>
        </p:spPr>
        <p:txBody>
          <a:bodyPr wrap="square" lIns="0" tIns="0" rIns="0" bIns="0" rtlCol="0"/>
          <a:lstStyle/>
          <a:p>
            <a:endParaRPr/>
          </a:p>
        </p:txBody>
      </p:sp>
      <p:sp>
        <p:nvSpPr>
          <p:cNvPr id="32" name="object 32"/>
          <p:cNvSpPr txBox="1"/>
          <p:nvPr/>
        </p:nvSpPr>
        <p:spPr>
          <a:xfrm>
            <a:off x="5474970" y="2020570"/>
            <a:ext cx="1221740" cy="772160"/>
          </a:xfrm>
          <a:prstGeom prst="rect">
            <a:avLst/>
          </a:prstGeom>
        </p:spPr>
        <p:txBody>
          <a:bodyPr vert="horz" wrap="square" lIns="0" tIns="26670" rIns="0" bIns="0" rtlCol="0">
            <a:spAutoFit/>
          </a:bodyPr>
          <a:lstStyle/>
          <a:p>
            <a:pPr marL="12700" marR="5080" indent="1270" algn="ctr">
              <a:lnSpc>
                <a:spcPct val="91500"/>
              </a:lnSpc>
              <a:spcBef>
                <a:spcPts val="210"/>
              </a:spcBef>
            </a:pPr>
            <a:r>
              <a:rPr sz="1050" spc="-5" dirty="0">
                <a:latin typeface="Calibri"/>
                <a:cs typeface="Calibri"/>
              </a:rPr>
              <a:t>Documento que  </a:t>
            </a:r>
            <a:r>
              <a:rPr sz="1050" dirty="0">
                <a:latin typeface="Calibri"/>
                <a:cs typeface="Calibri"/>
              </a:rPr>
              <a:t>acredita el </a:t>
            </a:r>
            <a:r>
              <a:rPr sz="1050" spc="-5" dirty="0">
                <a:latin typeface="Calibri"/>
                <a:cs typeface="Calibri"/>
              </a:rPr>
              <a:t>monto  contratado dentro</a:t>
            </a:r>
            <a:r>
              <a:rPr sz="1050" spc="-50" dirty="0">
                <a:latin typeface="Calibri"/>
                <a:cs typeface="Calibri"/>
              </a:rPr>
              <a:t> </a:t>
            </a:r>
            <a:r>
              <a:rPr sz="1050" spc="-5" dirty="0">
                <a:latin typeface="Calibri"/>
                <a:cs typeface="Calibri"/>
              </a:rPr>
              <a:t>del  Techo </a:t>
            </a:r>
            <a:r>
              <a:rPr sz="1050" dirty="0">
                <a:latin typeface="Calibri"/>
                <a:cs typeface="Calibri"/>
              </a:rPr>
              <a:t>de  </a:t>
            </a:r>
            <a:r>
              <a:rPr sz="1050" spc="-5" dirty="0">
                <a:latin typeface="Calibri"/>
                <a:cs typeface="Calibri"/>
              </a:rPr>
              <a:t>Financiamiento</a:t>
            </a:r>
            <a:endParaRPr sz="1050">
              <a:latin typeface="Calibri"/>
              <a:cs typeface="Calibri"/>
            </a:endParaRPr>
          </a:p>
        </p:txBody>
      </p:sp>
      <p:sp>
        <p:nvSpPr>
          <p:cNvPr id="33" name="object 33"/>
          <p:cNvSpPr/>
          <p:nvPr/>
        </p:nvSpPr>
        <p:spPr>
          <a:xfrm>
            <a:off x="2241805" y="1152145"/>
            <a:ext cx="1271015" cy="812291"/>
          </a:xfrm>
          <a:prstGeom prst="rect">
            <a:avLst/>
          </a:prstGeom>
          <a:blipFill>
            <a:blip r:embed="rId20" cstate="print"/>
            <a:stretch>
              <a:fillRect/>
            </a:stretch>
          </a:blipFill>
        </p:spPr>
        <p:txBody>
          <a:bodyPr wrap="square" lIns="0" tIns="0" rIns="0" bIns="0" rtlCol="0"/>
          <a:lstStyle/>
          <a:p>
            <a:endParaRPr/>
          </a:p>
        </p:txBody>
      </p:sp>
      <p:sp>
        <p:nvSpPr>
          <p:cNvPr id="34" name="object 34"/>
          <p:cNvSpPr/>
          <p:nvPr/>
        </p:nvSpPr>
        <p:spPr>
          <a:xfrm>
            <a:off x="2298954" y="1186433"/>
            <a:ext cx="1156970" cy="698500"/>
          </a:xfrm>
          <a:custGeom>
            <a:avLst/>
            <a:gdLst/>
            <a:ahLst/>
            <a:cxnLst/>
            <a:rect l="l" t="t" r="r" b="b"/>
            <a:pathLst>
              <a:path w="1156970" h="698500">
                <a:moveTo>
                  <a:pt x="0" y="116331"/>
                </a:moveTo>
                <a:lnTo>
                  <a:pt x="9141" y="71044"/>
                </a:lnTo>
                <a:lnTo>
                  <a:pt x="34072" y="34067"/>
                </a:lnTo>
                <a:lnTo>
                  <a:pt x="71049" y="9140"/>
                </a:lnTo>
                <a:lnTo>
                  <a:pt x="116332" y="0"/>
                </a:lnTo>
                <a:lnTo>
                  <a:pt x="1040383" y="0"/>
                </a:lnTo>
                <a:lnTo>
                  <a:pt x="1085671" y="9140"/>
                </a:lnTo>
                <a:lnTo>
                  <a:pt x="1122648" y="34067"/>
                </a:lnTo>
                <a:lnTo>
                  <a:pt x="1147575" y="71044"/>
                </a:lnTo>
                <a:lnTo>
                  <a:pt x="1156715" y="116331"/>
                </a:lnTo>
                <a:lnTo>
                  <a:pt x="1156715" y="581660"/>
                </a:lnTo>
                <a:lnTo>
                  <a:pt x="1147575" y="626947"/>
                </a:lnTo>
                <a:lnTo>
                  <a:pt x="1122648" y="663924"/>
                </a:lnTo>
                <a:lnTo>
                  <a:pt x="1085671" y="688851"/>
                </a:lnTo>
                <a:lnTo>
                  <a:pt x="1040383" y="697991"/>
                </a:lnTo>
                <a:lnTo>
                  <a:pt x="116332" y="697991"/>
                </a:lnTo>
                <a:lnTo>
                  <a:pt x="71049" y="688851"/>
                </a:lnTo>
                <a:lnTo>
                  <a:pt x="34072" y="663924"/>
                </a:lnTo>
                <a:lnTo>
                  <a:pt x="9141" y="626947"/>
                </a:lnTo>
                <a:lnTo>
                  <a:pt x="0" y="581660"/>
                </a:lnTo>
                <a:lnTo>
                  <a:pt x="0" y="116331"/>
                </a:lnTo>
                <a:close/>
              </a:path>
            </a:pathLst>
          </a:custGeom>
          <a:ln w="28956">
            <a:solidFill>
              <a:srgbClr val="FF0000"/>
            </a:solidFill>
            <a:prstDash val="sysDash"/>
          </a:ln>
        </p:spPr>
        <p:txBody>
          <a:bodyPr wrap="square" lIns="0" tIns="0" rIns="0" bIns="0" rtlCol="0"/>
          <a:lstStyle/>
          <a:p>
            <a:endParaRPr/>
          </a:p>
        </p:txBody>
      </p:sp>
      <p:sp>
        <p:nvSpPr>
          <p:cNvPr id="35" name="object 35"/>
          <p:cNvSpPr/>
          <p:nvPr/>
        </p:nvSpPr>
        <p:spPr>
          <a:xfrm>
            <a:off x="2249423" y="2045207"/>
            <a:ext cx="1255776" cy="787908"/>
          </a:xfrm>
          <a:prstGeom prst="rect">
            <a:avLst/>
          </a:prstGeom>
          <a:blipFill>
            <a:blip r:embed="rId21" cstate="print"/>
            <a:stretch>
              <a:fillRect/>
            </a:stretch>
          </a:blipFill>
        </p:spPr>
        <p:txBody>
          <a:bodyPr wrap="square" lIns="0" tIns="0" rIns="0" bIns="0" rtlCol="0"/>
          <a:lstStyle/>
          <a:p>
            <a:endParaRPr/>
          </a:p>
        </p:txBody>
      </p:sp>
      <p:sp>
        <p:nvSpPr>
          <p:cNvPr id="36" name="object 36"/>
          <p:cNvSpPr/>
          <p:nvPr/>
        </p:nvSpPr>
        <p:spPr>
          <a:xfrm>
            <a:off x="2306573" y="2079499"/>
            <a:ext cx="1141730" cy="673735"/>
          </a:xfrm>
          <a:custGeom>
            <a:avLst/>
            <a:gdLst/>
            <a:ahLst/>
            <a:cxnLst/>
            <a:rect l="l" t="t" r="r" b="b"/>
            <a:pathLst>
              <a:path w="1141730" h="673735">
                <a:moveTo>
                  <a:pt x="0" y="112267"/>
                </a:moveTo>
                <a:lnTo>
                  <a:pt x="8822" y="68579"/>
                </a:lnTo>
                <a:lnTo>
                  <a:pt x="32883" y="32892"/>
                </a:lnTo>
                <a:lnTo>
                  <a:pt x="68569" y="8826"/>
                </a:lnTo>
                <a:lnTo>
                  <a:pt x="112267" y="0"/>
                </a:lnTo>
                <a:lnTo>
                  <a:pt x="1029207" y="0"/>
                </a:lnTo>
                <a:lnTo>
                  <a:pt x="1072895" y="8826"/>
                </a:lnTo>
                <a:lnTo>
                  <a:pt x="1108583" y="32892"/>
                </a:lnTo>
                <a:lnTo>
                  <a:pt x="1132649" y="68579"/>
                </a:lnTo>
                <a:lnTo>
                  <a:pt x="1141476" y="112267"/>
                </a:lnTo>
                <a:lnTo>
                  <a:pt x="1141476" y="561339"/>
                </a:lnTo>
                <a:lnTo>
                  <a:pt x="1132649" y="605027"/>
                </a:lnTo>
                <a:lnTo>
                  <a:pt x="1108583" y="640714"/>
                </a:lnTo>
                <a:lnTo>
                  <a:pt x="1072895" y="664781"/>
                </a:lnTo>
                <a:lnTo>
                  <a:pt x="1029207" y="673607"/>
                </a:lnTo>
                <a:lnTo>
                  <a:pt x="112267" y="673607"/>
                </a:lnTo>
                <a:lnTo>
                  <a:pt x="68569" y="664781"/>
                </a:lnTo>
                <a:lnTo>
                  <a:pt x="32883" y="640714"/>
                </a:lnTo>
                <a:lnTo>
                  <a:pt x="8822" y="605027"/>
                </a:lnTo>
                <a:lnTo>
                  <a:pt x="0" y="561339"/>
                </a:lnTo>
                <a:lnTo>
                  <a:pt x="0" y="112267"/>
                </a:lnTo>
                <a:close/>
              </a:path>
            </a:pathLst>
          </a:custGeom>
          <a:ln w="28956">
            <a:solidFill>
              <a:srgbClr val="FF0000"/>
            </a:solidFill>
            <a:prstDash val="sysDash"/>
          </a:ln>
        </p:spPr>
        <p:txBody>
          <a:bodyPr wrap="square" lIns="0" tIns="0" rIns="0" bIns="0" rtlCol="0"/>
          <a:lstStyle/>
          <a:p>
            <a:endParaRPr/>
          </a:p>
        </p:txBody>
      </p:sp>
      <p:sp>
        <p:nvSpPr>
          <p:cNvPr id="37" name="object 37"/>
          <p:cNvSpPr/>
          <p:nvPr/>
        </p:nvSpPr>
        <p:spPr>
          <a:xfrm>
            <a:off x="3802379" y="1152145"/>
            <a:ext cx="1272540" cy="812291"/>
          </a:xfrm>
          <a:prstGeom prst="rect">
            <a:avLst/>
          </a:prstGeom>
          <a:blipFill>
            <a:blip r:embed="rId22" cstate="print"/>
            <a:stretch>
              <a:fillRect/>
            </a:stretch>
          </a:blipFill>
        </p:spPr>
        <p:txBody>
          <a:bodyPr wrap="square" lIns="0" tIns="0" rIns="0" bIns="0" rtlCol="0"/>
          <a:lstStyle/>
          <a:p>
            <a:endParaRPr/>
          </a:p>
        </p:txBody>
      </p:sp>
      <p:sp>
        <p:nvSpPr>
          <p:cNvPr id="38" name="object 38"/>
          <p:cNvSpPr/>
          <p:nvPr/>
        </p:nvSpPr>
        <p:spPr>
          <a:xfrm>
            <a:off x="3859529" y="1186433"/>
            <a:ext cx="1158240" cy="698500"/>
          </a:xfrm>
          <a:custGeom>
            <a:avLst/>
            <a:gdLst/>
            <a:ahLst/>
            <a:cxnLst/>
            <a:rect l="l" t="t" r="r" b="b"/>
            <a:pathLst>
              <a:path w="1158239" h="698500">
                <a:moveTo>
                  <a:pt x="0" y="116331"/>
                </a:moveTo>
                <a:lnTo>
                  <a:pt x="9140" y="71044"/>
                </a:lnTo>
                <a:lnTo>
                  <a:pt x="34067" y="34067"/>
                </a:lnTo>
                <a:lnTo>
                  <a:pt x="71044" y="9140"/>
                </a:lnTo>
                <a:lnTo>
                  <a:pt x="116331" y="0"/>
                </a:lnTo>
                <a:lnTo>
                  <a:pt x="1041907" y="0"/>
                </a:lnTo>
                <a:lnTo>
                  <a:pt x="1087195" y="9140"/>
                </a:lnTo>
                <a:lnTo>
                  <a:pt x="1124172" y="34067"/>
                </a:lnTo>
                <a:lnTo>
                  <a:pt x="1149099" y="71044"/>
                </a:lnTo>
                <a:lnTo>
                  <a:pt x="1158240" y="116331"/>
                </a:lnTo>
                <a:lnTo>
                  <a:pt x="1158240" y="581660"/>
                </a:lnTo>
                <a:lnTo>
                  <a:pt x="1149099" y="626947"/>
                </a:lnTo>
                <a:lnTo>
                  <a:pt x="1124172" y="663924"/>
                </a:lnTo>
                <a:lnTo>
                  <a:pt x="1087195" y="688851"/>
                </a:lnTo>
                <a:lnTo>
                  <a:pt x="1041907" y="697991"/>
                </a:lnTo>
                <a:lnTo>
                  <a:pt x="116331" y="697991"/>
                </a:lnTo>
                <a:lnTo>
                  <a:pt x="71044" y="688851"/>
                </a:lnTo>
                <a:lnTo>
                  <a:pt x="34067" y="663924"/>
                </a:lnTo>
                <a:lnTo>
                  <a:pt x="9140" y="626947"/>
                </a:lnTo>
                <a:lnTo>
                  <a:pt x="0" y="581660"/>
                </a:lnTo>
                <a:lnTo>
                  <a:pt x="0" y="116331"/>
                </a:lnTo>
                <a:close/>
              </a:path>
            </a:pathLst>
          </a:custGeom>
          <a:ln w="28956">
            <a:solidFill>
              <a:srgbClr val="FF0000"/>
            </a:solidFill>
            <a:prstDash val="sysDash"/>
          </a:ln>
        </p:spPr>
        <p:txBody>
          <a:bodyPr wrap="square" lIns="0" tIns="0" rIns="0" bIns="0" rtlCol="0"/>
          <a:lstStyle/>
          <a:p>
            <a:endParaRPr/>
          </a:p>
        </p:txBody>
      </p:sp>
      <p:sp>
        <p:nvSpPr>
          <p:cNvPr id="39" name="object 39"/>
          <p:cNvSpPr/>
          <p:nvPr/>
        </p:nvSpPr>
        <p:spPr>
          <a:xfrm>
            <a:off x="3791712" y="2001011"/>
            <a:ext cx="1304543" cy="842772"/>
          </a:xfrm>
          <a:prstGeom prst="rect">
            <a:avLst/>
          </a:prstGeom>
          <a:blipFill>
            <a:blip r:embed="rId23" cstate="print"/>
            <a:stretch>
              <a:fillRect/>
            </a:stretch>
          </a:blipFill>
        </p:spPr>
        <p:txBody>
          <a:bodyPr wrap="square" lIns="0" tIns="0" rIns="0" bIns="0" rtlCol="0"/>
          <a:lstStyle/>
          <a:p>
            <a:endParaRPr/>
          </a:p>
        </p:txBody>
      </p:sp>
      <p:sp>
        <p:nvSpPr>
          <p:cNvPr id="40" name="object 40"/>
          <p:cNvSpPr/>
          <p:nvPr/>
        </p:nvSpPr>
        <p:spPr>
          <a:xfrm>
            <a:off x="3848862" y="2035301"/>
            <a:ext cx="1190625" cy="728980"/>
          </a:xfrm>
          <a:custGeom>
            <a:avLst/>
            <a:gdLst/>
            <a:ahLst/>
            <a:cxnLst/>
            <a:rect l="l" t="t" r="r" b="b"/>
            <a:pathLst>
              <a:path w="1190625" h="728980">
                <a:moveTo>
                  <a:pt x="0" y="121412"/>
                </a:moveTo>
                <a:lnTo>
                  <a:pt x="9540" y="74152"/>
                </a:lnTo>
                <a:lnTo>
                  <a:pt x="35560" y="35560"/>
                </a:lnTo>
                <a:lnTo>
                  <a:pt x="74152" y="9540"/>
                </a:lnTo>
                <a:lnTo>
                  <a:pt x="121412" y="0"/>
                </a:lnTo>
                <a:lnTo>
                  <a:pt x="1068832" y="0"/>
                </a:lnTo>
                <a:lnTo>
                  <a:pt x="1116091" y="9540"/>
                </a:lnTo>
                <a:lnTo>
                  <a:pt x="1154684" y="35560"/>
                </a:lnTo>
                <a:lnTo>
                  <a:pt x="1180703" y="74152"/>
                </a:lnTo>
                <a:lnTo>
                  <a:pt x="1190243" y="121412"/>
                </a:lnTo>
                <a:lnTo>
                  <a:pt x="1190243" y="607060"/>
                </a:lnTo>
                <a:lnTo>
                  <a:pt x="1180703" y="654319"/>
                </a:lnTo>
                <a:lnTo>
                  <a:pt x="1154684" y="692912"/>
                </a:lnTo>
                <a:lnTo>
                  <a:pt x="1116091" y="718931"/>
                </a:lnTo>
                <a:lnTo>
                  <a:pt x="1068832" y="728472"/>
                </a:lnTo>
                <a:lnTo>
                  <a:pt x="121412" y="728472"/>
                </a:lnTo>
                <a:lnTo>
                  <a:pt x="74152" y="718931"/>
                </a:lnTo>
                <a:lnTo>
                  <a:pt x="35560" y="692912"/>
                </a:lnTo>
                <a:lnTo>
                  <a:pt x="9540" y="654319"/>
                </a:lnTo>
                <a:lnTo>
                  <a:pt x="0" y="607060"/>
                </a:lnTo>
                <a:lnTo>
                  <a:pt x="0" y="121412"/>
                </a:lnTo>
                <a:close/>
              </a:path>
            </a:pathLst>
          </a:custGeom>
          <a:ln w="28956">
            <a:solidFill>
              <a:srgbClr val="FF0000"/>
            </a:solidFill>
            <a:prstDash val="sysDash"/>
          </a:ln>
        </p:spPr>
        <p:txBody>
          <a:bodyPr wrap="square" lIns="0" tIns="0" rIns="0" bIns="0" rtlCol="0"/>
          <a:lstStyle/>
          <a:p>
            <a:endParaRPr/>
          </a:p>
        </p:txBody>
      </p:sp>
      <p:sp>
        <p:nvSpPr>
          <p:cNvPr id="41" name="object 41"/>
          <p:cNvSpPr/>
          <p:nvPr/>
        </p:nvSpPr>
        <p:spPr>
          <a:xfrm>
            <a:off x="3791712" y="2884933"/>
            <a:ext cx="1271015" cy="812291"/>
          </a:xfrm>
          <a:prstGeom prst="rect">
            <a:avLst/>
          </a:prstGeom>
          <a:blipFill>
            <a:blip r:embed="rId20" cstate="print"/>
            <a:stretch>
              <a:fillRect/>
            </a:stretch>
          </a:blipFill>
        </p:spPr>
        <p:txBody>
          <a:bodyPr wrap="square" lIns="0" tIns="0" rIns="0" bIns="0" rtlCol="0"/>
          <a:lstStyle/>
          <a:p>
            <a:endParaRPr/>
          </a:p>
        </p:txBody>
      </p:sp>
      <p:sp>
        <p:nvSpPr>
          <p:cNvPr id="42" name="object 42"/>
          <p:cNvSpPr/>
          <p:nvPr/>
        </p:nvSpPr>
        <p:spPr>
          <a:xfrm>
            <a:off x="3848861" y="2919222"/>
            <a:ext cx="1156970" cy="698500"/>
          </a:xfrm>
          <a:custGeom>
            <a:avLst/>
            <a:gdLst/>
            <a:ahLst/>
            <a:cxnLst/>
            <a:rect l="l" t="t" r="r" b="b"/>
            <a:pathLst>
              <a:path w="1156970" h="698500">
                <a:moveTo>
                  <a:pt x="0" y="116331"/>
                </a:moveTo>
                <a:lnTo>
                  <a:pt x="9140" y="71044"/>
                </a:lnTo>
                <a:lnTo>
                  <a:pt x="34067" y="34067"/>
                </a:lnTo>
                <a:lnTo>
                  <a:pt x="71044" y="9140"/>
                </a:lnTo>
                <a:lnTo>
                  <a:pt x="116331" y="0"/>
                </a:lnTo>
                <a:lnTo>
                  <a:pt x="1040384" y="0"/>
                </a:lnTo>
                <a:lnTo>
                  <a:pt x="1085671" y="9140"/>
                </a:lnTo>
                <a:lnTo>
                  <a:pt x="1122648" y="34067"/>
                </a:lnTo>
                <a:lnTo>
                  <a:pt x="1147575" y="71044"/>
                </a:lnTo>
                <a:lnTo>
                  <a:pt x="1156715" y="116331"/>
                </a:lnTo>
                <a:lnTo>
                  <a:pt x="1156715" y="581660"/>
                </a:lnTo>
                <a:lnTo>
                  <a:pt x="1147575" y="626947"/>
                </a:lnTo>
                <a:lnTo>
                  <a:pt x="1122648" y="663924"/>
                </a:lnTo>
                <a:lnTo>
                  <a:pt x="1085671" y="688851"/>
                </a:lnTo>
                <a:lnTo>
                  <a:pt x="1040384" y="697991"/>
                </a:lnTo>
                <a:lnTo>
                  <a:pt x="116331" y="697991"/>
                </a:lnTo>
                <a:lnTo>
                  <a:pt x="71044" y="688851"/>
                </a:lnTo>
                <a:lnTo>
                  <a:pt x="34067" y="663924"/>
                </a:lnTo>
                <a:lnTo>
                  <a:pt x="9140" y="626947"/>
                </a:lnTo>
                <a:lnTo>
                  <a:pt x="0" y="581660"/>
                </a:lnTo>
                <a:lnTo>
                  <a:pt x="0" y="116331"/>
                </a:lnTo>
                <a:close/>
              </a:path>
            </a:pathLst>
          </a:custGeom>
          <a:ln w="28956">
            <a:solidFill>
              <a:srgbClr val="FF0000"/>
            </a:solidFill>
            <a:prstDash val="sysDash"/>
          </a:ln>
        </p:spPr>
        <p:txBody>
          <a:bodyPr wrap="square" lIns="0" tIns="0" rIns="0" bIns="0" rtlCol="0"/>
          <a:lstStyle/>
          <a:p>
            <a:endParaRPr/>
          </a:p>
        </p:txBody>
      </p:sp>
      <p:sp>
        <p:nvSpPr>
          <p:cNvPr id="43" name="object 43"/>
          <p:cNvSpPr/>
          <p:nvPr/>
        </p:nvSpPr>
        <p:spPr>
          <a:xfrm>
            <a:off x="1839468" y="3675888"/>
            <a:ext cx="5116068" cy="3031236"/>
          </a:xfrm>
          <a:prstGeom prst="rect">
            <a:avLst/>
          </a:prstGeom>
          <a:blipFill>
            <a:blip r:embed="rId24" cstate="print"/>
            <a:stretch>
              <a:fillRect/>
            </a:stretch>
          </a:blipFill>
        </p:spPr>
        <p:txBody>
          <a:bodyPr wrap="square" lIns="0" tIns="0" rIns="0" bIns="0" rtlCol="0"/>
          <a:lstStyle/>
          <a:p>
            <a:endParaRPr/>
          </a:p>
        </p:txBody>
      </p:sp>
      <p:sp>
        <p:nvSpPr>
          <p:cNvPr id="44" name="object 44"/>
          <p:cNvSpPr/>
          <p:nvPr/>
        </p:nvSpPr>
        <p:spPr>
          <a:xfrm>
            <a:off x="2287523" y="3675888"/>
            <a:ext cx="4884420" cy="3139440"/>
          </a:xfrm>
          <a:prstGeom prst="rect">
            <a:avLst/>
          </a:prstGeom>
          <a:blipFill>
            <a:blip r:embed="rId25" cstate="print"/>
            <a:stretch>
              <a:fillRect/>
            </a:stretch>
          </a:blipFill>
        </p:spPr>
        <p:txBody>
          <a:bodyPr wrap="square" lIns="0" tIns="0" rIns="0" bIns="0" rtlCol="0"/>
          <a:lstStyle/>
          <a:p>
            <a:endParaRPr/>
          </a:p>
        </p:txBody>
      </p:sp>
      <p:sp>
        <p:nvSpPr>
          <p:cNvPr id="45" name="object 45"/>
          <p:cNvSpPr txBox="1"/>
          <p:nvPr/>
        </p:nvSpPr>
        <p:spPr>
          <a:xfrm>
            <a:off x="2384856" y="3727831"/>
            <a:ext cx="3823970" cy="166071"/>
          </a:xfrm>
          <a:prstGeom prst="rect">
            <a:avLst/>
          </a:prstGeom>
        </p:spPr>
        <p:txBody>
          <a:bodyPr vert="horz" wrap="square" lIns="0" tIns="12065" rIns="0" bIns="0" rtlCol="0">
            <a:spAutoFit/>
          </a:bodyPr>
          <a:lstStyle/>
          <a:p>
            <a:pPr marL="12700">
              <a:spcBef>
                <a:spcPts val="95"/>
              </a:spcBef>
            </a:pPr>
            <a:r>
              <a:rPr sz="1000" b="1" spc="-5" dirty="0">
                <a:latin typeface="Calibri"/>
                <a:cs typeface="Calibri"/>
              </a:rPr>
              <a:t>Solicitud de Inscripción: </a:t>
            </a:r>
            <a:r>
              <a:rPr sz="1000" spc="-5" dirty="0">
                <a:latin typeface="Calibri"/>
                <a:cs typeface="Calibri"/>
              </a:rPr>
              <a:t>manifestando bajo protesta </a:t>
            </a:r>
            <a:r>
              <a:rPr sz="1000" dirty="0">
                <a:latin typeface="Calibri"/>
                <a:cs typeface="Calibri"/>
              </a:rPr>
              <a:t>de </a:t>
            </a:r>
            <a:r>
              <a:rPr sz="1000" spc="-5" dirty="0">
                <a:latin typeface="Calibri"/>
                <a:cs typeface="Calibri"/>
              </a:rPr>
              <a:t>decir verdad</a:t>
            </a:r>
            <a:r>
              <a:rPr sz="1000" spc="80" dirty="0">
                <a:latin typeface="Calibri"/>
                <a:cs typeface="Calibri"/>
              </a:rPr>
              <a:t> </a:t>
            </a:r>
            <a:r>
              <a:rPr sz="1000" spc="-5" dirty="0">
                <a:latin typeface="Calibri"/>
                <a:cs typeface="Calibri"/>
              </a:rPr>
              <a:t>que:</a:t>
            </a:r>
            <a:endParaRPr sz="1000">
              <a:latin typeface="Calibri"/>
              <a:cs typeface="Calibri"/>
            </a:endParaRPr>
          </a:p>
        </p:txBody>
      </p:sp>
      <p:sp>
        <p:nvSpPr>
          <p:cNvPr id="46" name="object 46"/>
          <p:cNvSpPr txBox="1"/>
          <p:nvPr/>
        </p:nvSpPr>
        <p:spPr>
          <a:xfrm>
            <a:off x="2384857" y="3933572"/>
            <a:ext cx="125095" cy="166071"/>
          </a:xfrm>
          <a:prstGeom prst="rect">
            <a:avLst/>
          </a:prstGeom>
        </p:spPr>
        <p:txBody>
          <a:bodyPr vert="horz" wrap="square" lIns="0" tIns="12065" rIns="0" bIns="0" rtlCol="0">
            <a:spAutoFit/>
          </a:bodyPr>
          <a:lstStyle/>
          <a:p>
            <a:pPr marL="12700">
              <a:spcBef>
                <a:spcPts val="95"/>
              </a:spcBef>
            </a:pPr>
            <a:r>
              <a:rPr sz="1000" spc="-5" dirty="0">
                <a:latin typeface="Calibri"/>
                <a:cs typeface="Calibri"/>
              </a:rPr>
              <a:t>a)</a:t>
            </a:r>
            <a:endParaRPr sz="1000">
              <a:latin typeface="Calibri"/>
              <a:cs typeface="Calibri"/>
            </a:endParaRPr>
          </a:p>
        </p:txBody>
      </p:sp>
      <p:sp>
        <p:nvSpPr>
          <p:cNvPr id="47" name="object 47"/>
          <p:cNvSpPr txBox="1"/>
          <p:nvPr/>
        </p:nvSpPr>
        <p:spPr>
          <a:xfrm>
            <a:off x="2384857" y="4482466"/>
            <a:ext cx="131445" cy="166071"/>
          </a:xfrm>
          <a:prstGeom prst="rect">
            <a:avLst/>
          </a:prstGeom>
        </p:spPr>
        <p:txBody>
          <a:bodyPr vert="horz" wrap="square" lIns="0" tIns="12065" rIns="0" bIns="0" rtlCol="0">
            <a:spAutoFit/>
          </a:bodyPr>
          <a:lstStyle/>
          <a:p>
            <a:pPr marL="12700">
              <a:spcBef>
                <a:spcPts val="95"/>
              </a:spcBef>
            </a:pPr>
            <a:r>
              <a:rPr sz="1000" spc="-5" dirty="0">
                <a:latin typeface="Calibri"/>
                <a:cs typeface="Calibri"/>
              </a:rPr>
              <a:t>b)</a:t>
            </a:r>
            <a:endParaRPr sz="1000">
              <a:latin typeface="Calibri"/>
              <a:cs typeface="Calibri"/>
            </a:endParaRPr>
          </a:p>
        </p:txBody>
      </p:sp>
      <p:sp>
        <p:nvSpPr>
          <p:cNvPr id="48" name="object 48"/>
          <p:cNvSpPr txBox="1"/>
          <p:nvPr/>
        </p:nvSpPr>
        <p:spPr>
          <a:xfrm>
            <a:off x="2727757" y="3933571"/>
            <a:ext cx="4026535" cy="726440"/>
          </a:xfrm>
          <a:prstGeom prst="rect">
            <a:avLst/>
          </a:prstGeom>
        </p:spPr>
        <p:txBody>
          <a:bodyPr vert="horz" wrap="square" lIns="0" tIns="27305" rIns="0" bIns="0" rtlCol="0">
            <a:spAutoFit/>
          </a:bodyPr>
          <a:lstStyle/>
          <a:p>
            <a:pPr marL="12700" marR="5080" algn="just">
              <a:lnSpc>
                <a:spcPct val="90100"/>
              </a:lnSpc>
              <a:spcBef>
                <a:spcPts val="215"/>
              </a:spcBef>
            </a:pPr>
            <a:r>
              <a:rPr sz="1000" spc="-5" dirty="0">
                <a:latin typeface="Calibri"/>
                <a:cs typeface="Calibri"/>
              </a:rPr>
              <a:t>La Legislatura Local autorizó conforme al artículo 23 de la </a:t>
            </a:r>
            <a:r>
              <a:rPr sz="1000" spc="-10" dirty="0">
                <a:latin typeface="Calibri"/>
                <a:cs typeface="Calibri"/>
              </a:rPr>
              <a:t>Ley, </a:t>
            </a:r>
            <a:r>
              <a:rPr sz="1000" spc="-5" dirty="0">
                <a:latin typeface="Calibri"/>
                <a:cs typeface="Calibri"/>
              </a:rPr>
              <a:t>que </a:t>
            </a:r>
            <a:r>
              <a:rPr sz="1000" dirty="0">
                <a:latin typeface="Calibri"/>
                <a:cs typeface="Calibri"/>
              </a:rPr>
              <a:t>se  </a:t>
            </a:r>
            <a:r>
              <a:rPr sz="1000" spc="-5" dirty="0">
                <a:latin typeface="Calibri"/>
                <a:cs typeface="Calibri"/>
              </a:rPr>
              <a:t>reestructure o modifique la obligación, así como en </a:t>
            </a:r>
            <a:r>
              <a:rPr sz="1000" spc="-10" dirty="0">
                <a:latin typeface="Calibri"/>
                <a:cs typeface="Calibri"/>
              </a:rPr>
              <a:t>su </a:t>
            </a:r>
            <a:r>
              <a:rPr sz="1000" spc="-5" dirty="0">
                <a:latin typeface="Calibri"/>
                <a:cs typeface="Calibri"/>
              </a:rPr>
              <a:t>caso, la afectación de  participaciones, aportaciones o Ingresos Locales, y en </a:t>
            </a:r>
            <a:r>
              <a:rPr sz="1000" spc="-10" dirty="0">
                <a:latin typeface="Calibri"/>
                <a:cs typeface="Calibri"/>
              </a:rPr>
              <a:t>su </a:t>
            </a:r>
            <a:r>
              <a:rPr sz="1000" spc="-5" dirty="0">
                <a:latin typeface="Calibri"/>
                <a:cs typeface="Calibri"/>
              </a:rPr>
              <a:t>caso, que </a:t>
            </a:r>
            <a:r>
              <a:rPr sz="1000" spc="-10" dirty="0">
                <a:latin typeface="Calibri"/>
                <a:cs typeface="Calibri"/>
              </a:rPr>
              <a:t>se </a:t>
            </a:r>
            <a:r>
              <a:rPr sz="1000" spc="-5" dirty="0">
                <a:latin typeface="Calibri"/>
                <a:cs typeface="Calibri"/>
              </a:rPr>
              <a:t>cuenta  con la autorización del Cabildo o del órgano de</a:t>
            </a:r>
            <a:r>
              <a:rPr sz="1000" spc="15" dirty="0">
                <a:latin typeface="Calibri"/>
                <a:cs typeface="Calibri"/>
              </a:rPr>
              <a:t> </a:t>
            </a:r>
            <a:r>
              <a:rPr sz="1000" spc="-5" dirty="0">
                <a:latin typeface="Calibri"/>
                <a:cs typeface="Calibri"/>
              </a:rPr>
              <a:t>Gobierno.</a:t>
            </a:r>
            <a:endParaRPr sz="1000">
              <a:latin typeface="Calibri"/>
              <a:cs typeface="Calibri"/>
            </a:endParaRPr>
          </a:p>
          <a:p>
            <a:pPr marL="12700" algn="just">
              <a:lnSpc>
                <a:spcPts val="1080"/>
              </a:lnSpc>
            </a:pPr>
            <a:r>
              <a:rPr sz="1000" spc="-5" dirty="0">
                <a:latin typeface="Calibri"/>
                <a:cs typeface="Calibri"/>
              </a:rPr>
              <a:t>Que </a:t>
            </a:r>
            <a:r>
              <a:rPr sz="1000" spc="-10" dirty="0">
                <a:latin typeface="Calibri"/>
                <a:cs typeface="Calibri"/>
              </a:rPr>
              <a:t>se </a:t>
            </a:r>
            <a:r>
              <a:rPr sz="1000" spc="-5" dirty="0">
                <a:latin typeface="Calibri"/>
                <a:cs typeface="Calibri"/>
              </a:rPr>
              <a:t>cumple con las disposiciones jurídicas</a:t>
            </a:r>
            <a:r>
              <a:rPr sz="1000" spc="25" dirty="0">
                <a:latin typeface="Calibri"/>
                <a:cs typeface="Calibri"/>
              </a:rPr>
              <a:t> </a:t>
            </a:r>
            <a:r>
              <a:rPr sz="1000" spc="-5" dirty="0">
                <a:latin typeface="Calibri"/>
                <a:cs typeface="Calibri"/>
              </a:rPr>
              <a:t>aplicables</a:t>
            </a:r>
            <a:endParaRPr sz="1000">
              <a:latin typeface="Calibri"/>
              <a:cs typeface="Calibri"/>
            </a:endParaRPr>
          </a:p>
        </p:txBody>
      </p:sp>
      <p:sp>
        <p:nvSpPr>
          <p:cNvPr id="49" name="object 49"/>
          <p:cNvSpPr txBox="1"/>
          <p:nvPr/>
        </p:nvSpPr>
        <p:spPr>
          <a:xfrm>
            <a:off x="2384856" y="4660773"/>
            <a:ext cx="3538220" cy="166071"/>
          </a:xfrm>
          <a:prstGeom prst="rect">
            <a:avLst/>
          </a:prstGeom>
        </p:spPr>
        <p:txBody>
          <a:bodyPr vert="horz" wrap="square" lIns="0" tIns="12065" rIns="0" bIns="0" rtlCol="0">
            <a:spAutoFit/>
          </a:bodyPr>
          <a:lstStyle/>
          <a:p>
            <a:pPr marL="12700">
              <a:spcBef>
                <a:spcPts val="95"/>
              </a:spcBef>
            </a:pPr>
            <a:r>
              <a:rPr sz="1000" b="1" spc="-5" dirty="0">
                <a:latin typeface="Calibri"/>
                <a:cs typeface="Calibri"/>
              </a:rPr>
              <a:t>Autorización </a:t>
            </a:r>
            <a:r>
              <a:rPr sz="1000" b="1" dirty="0">
                <a:latin typeface="Calibri"/>
                <a:cs typeface="Calibri"/>
              </a:rPr>
              <a:t>de </a:t>
            </a:r>
            <a:r>
              <a:rPr sz="1000" b="1" spc="-5" dirty="0">
                <a:latin typeface="Calibri"/>
                <a:cs typeface="Calibri"/>
              </a:rPr>
              <a:t>la Legislatura Local: d</a:t>
            </a:r>
            <a:r>
              <a:rPr sz="1000" spc="-5" dirty="0">
                <a:latin typeface="Calibri"/>
                <a:cs typeface="Calibri"/>
              </a:rPr>
              <a:t>eberá especificar lo</a:t>
            </a:r>
            <a:r>
              <a:rPr sz="1000" spc="55" dirty="0">
                <a:latin typeface="Calibri"/>
                <a:cs typeface="Calibri"/>
              </a:rPr>
              <a:t> </a:t>
            </a:r>
            <a:r>
              <a:rPr sz="1000" spc="-5" dirty="0">
                <a:latin typeface="Calibri"/>
                <a:cs typeface="Calibri"/>
              </a:rPr>
              <a:t>siguiente:</a:t>
            </a:r>
            <a:endParaRPr sz="1000">
              <a:latin typeface="Calibri"/>
              <a:cs typeface="Calibri"/>
            </a:endParaRPr>
          </a:p>
        </p:txBody>
      </p:sp>
      <p:sp>
        <p:nvSpPr>
          <p:cNvPr id="50" name="object 50"/>
          <p:cNvSpPr txBox="1"/>
          <p:nvPr/>
        </p:nvSpPr>
        <p:spPr>
          <a:xfrm>
            <a:off x="2384857" y="4839080"/>
            <a:ext cx="131445" cy="452120"/>
          </a:xfrm>
          <a:prstGeom prst="rect">
            <a:avLst/>
          </a:prstGeom>
        </p:spPr>
        <p:txBody>
          <a:bodyPr vert="horz" wrap="square" lIns="0" tIns="12065" rIns="0" bIns="0" rtlCol="0">
            <a:spAutoFit/>
          </a:bodyPr>
          <a:lstStyle/>
          <a:p>
            <a:pPr marL="12700">
              <a:lnSpc>
                <a:spcPts val="1140"/>
              </a:lnSpc>
              <a:spcBef>
                <a:spcPts val="95"/>
              </a:spcBef>
            </a:pPr>
            <a:r>
              <a:rPr sz="1000" spc="-5" dirty="0">
                <a:latin typeface="Calibri"/>
                <a:cs typeface="Calibri"/>
              </a:rPr>
              <a:t>a)</a:t>
            </a:r>
            <a:endParaRPr sz="1000">
              <a:latin typeface="Calibri"/>
              <a:cs typeface="Calibri"/>
            </a:endParaRPr>
          </a:p>
          <a:p>
            <a:pPr marL="12700">
              <a:lnSpc>
                <a:spcPts val="1080"/>
              </a:lnSpc>
            </a:pPr>
            <a:r>
              <a:rPr sz="1000" spc="-5" dirty="0">
                <a:latin typeface="Calibri"/>
                <a:cs typeface="Calibri"/>
              </a:rPr>
              <a:t>b)</a:t>
            </a:r>
            <a:endParaRPr sz="1000">
              <a:latin typeface="Calibri"/>
              <a:cs typeface="Calibri"/>
            </a:endParaRPr>
          </a:p>
          <a:p>
            <a:pPr marL="12700">
              <a:lnSpc>
                <a:spcPts val="1140"/>
              </a:lnSpc>
            </a:pPr>
            <a:r>
              <a:rPr sz="1000" spc="-10" dirty="0">
                <a:latin typeface="Calibri"/>
                <a:cs typeface="Calibri"/>
              </a:rPr>
              <a:t>c)</a:t>
            </a:r>
            <a:endParaRPr sz="1000">
              <a:latin typeface="Calibri"/>
              <a:cs typeface="Calibri"/>
            </a:endParaRPr>
          </a:p>
        </p:txBody>
      </p:sp>
      <p:sp>
        <p:nvSpPr>
          <p:cNvPr id="51" name="object 51"/>
          <p:cNvSpPr txBox="1"/>
          <p:nvPr/>
        </p:nvSpPr>
        <p:spPr>
          <a:xfrm>
            <a:off x="2384857" y="5387417"/>
            <a:ext cx="131445" cy="166071"/>
          </a:xfrm>
          <a:prstGeom prst="rect">
            <a:avLst/>
          </a:prstGeom>
        </p:spPr>
        <p:txBody>
          <a:bodyPr vert="horz" wrap="square" lIns="0" tIns="12065" rIns="0" bIns="0" rtlCol="0">
            <a:spAutoFit/>
          </a:bodyPr>
          <a:lstStyle/>
          <a:p>
            <a:pPr marL="12700">
              <a:spcBef>
                <a:spcPts val="95"/>
              </a:spcBef>
            </a:pPr>
            <a:r>
              <a:rPr sz="1000" spc="-5" dirty="0">
                <a:latin typeface="Calibri"/>
                <a:cs typeface="Calibri"/>
              </a:rPr>
              <a:t>d)</a:t>
            </a:r>
            <a:endParaRPr sz="1000">
              <a:latin typeface="Calibri"/>
              <a:cs typeface="Calibri"/>
            </a:endParaRPr>
          </a:p>
        </p:txBody>
      </p:sp>
      <p:sp>
        <p:nvSpPr>
          <p:cNvPr id="52" name="object 52"/>
          <p:cNvSpPr txBox="1"/>
          <p:nvPr/>
        </p:nvSpPr>
        <p:spPr>
          <a:xfrm>
            <a:off x="2727757" y="4839080"/>
            <a:ext cx="4026535" cy="1016944"/>
          </a:xfrm>
          <a:prstGeom prst="rect">
            <a:avLst/>
          </a:prstGeom>
        </p:spPr>
        <p:txBody>
          <a:bodyPr vert="horz" wrap="square" lIns="0" tIns="29209" rIns="0" bIns="0" rtlCol="0">
            <a:spAutoFit/>
          </a:bodyPr>
          <a:lstStyle/>
          <a:p>
            <a:pPr marL="12700" marR="318135">
              <a:lnSpc>
                <a:spcPts val="1080"/>
              </a:lnSpc>
              <a:spcBef>
                <a:spcPts val="229"/>
              </a:spcBef>
            </a:pPr>
            <a:r>
              <a:rPr sz="1000" dirty="0">
                <a:latin typeface="Calibri"/>
                <a:cs typeface="Calibri"/>
              </a:rPr>
              <a:t>El </a:t>
            </a:r>
            <a:r>
              <a:rPr sz="1000" spc="-5" dirty="0">
                <a:latin typeface="Calibri"/>
                <a:cs typeface="Calibri"/>
              </a:rPr>
              <a:t>Financiamiento a </a:t>
            </a:r>
            <a:r>
              <a:rPr sz="1000" spc="-10" dirty="0">
                <a:latin typeface="Calibri"/>
                <a:cs typeface="Calibri"/>
              </a:rPr>
              <a:t>ser </a:t>
            </a:r>
            <a:r>
              <a:rPr sz="1000" spc="-5" dirty="0">
                <a:latin typeface="Calibri"/>
                <a:cs typeface="Calibri"/>
              </a:rPr>
              <a:t>reestructurado o la Obligación a </a:t>
            </a:r>
            <a:r>
              <a:rPr sz="1000" spc="-10" dirty="0">
                <a:latin typeface="Calibri"/>
                <a:cs typeface="Calibri"/>
              </a:rPr>
              <a:t>ser </a:t>
            </a:r>
            <a:r>
              <a:rPr sz="1000" spc="-5" dirty="0">
                <a:latin typeface="Calibri"/>
                <a:cs typeface="Calibri"/>
              </a:rPr>
              <a:t>modificada.  La modificación a</a:t>
            </a:r>
            <a:r>
              <a:rPr sz="1000" spc="-10" dirty="0">
                <a:latin typeface="Calibri"/>
                <a:cs typeface="Calibri"/>
              </a:rPr>
              <a:t> </a:t>
            </a:r>
            <a:r>
              <a:rPr sz="1000" spc="-5" dirty="0">
                <a:latin typeface="Calibri"/>
                <a:cs typeface="Calibri"/>
              </a:rPr>
              <a:t>realizar.</a:t>
            </a:r>
            <a:endParaRPr sz="1000">
              <a:latin typeface="Calibri"/>
              <a:cs typeface="Calibri"/>
            </a:endParaRPr>
          </a:p>
          <a:p>
            <a:pPr marL="12700" marR="5080">
              <a:lnSpc>
                <a:spcPts val="1080"/>
              </a:lnSpc>
            </a:pPr>
            <a:r>
              <a:rPr sz="1000" spc="-5" dirty="0">
                <a:latin typeface="Calibri"/>
                <a:cs typeface="Calibri"/>
              </a:rPr>
              <a:t>La vigencia de la autorización, máximo 2 años y </a:t>
            </a:r>
            <a:r>
              <a:rPr sz="1000" spc="-10" dirty="0">
                <a:latin typeface="Calibri"/>
                <a:cs typeface="Calibri"/>
              </a:rPr>
              <a:t>si no </a:t>
            </a:r>
            <a:r>
              <a:rPr sz="1000" spc="-5" dirty="0">
                <a:latin typeface="Calibri"/>
                <a:cs typeface="Calibri"/>
              </a:rPr>
              <a:t>especifica, </a:t>
            </a:r>
            <a:r>
              <a:rPr sz="1000" spc="-10" dirty="0">
                <a:latin typeface="Calibri"/>
                <a:cs typeface="Calibri"/>
              </a:rPr>
              <a:t>será </a:t>
            </a:r>
            <a:r>
              <a:rPr sz="1000" spc="-5" dirty="0">
                <a:latin typeface="Calibri"/>
                <a:cs typeface="Calibri"/>
              </a:rPr>
              <a:t>valida  por el ejercicio de </a:t>
            </a:r>
            <a:r>
              <a:rPr sz="1000" spc="-10" dirty="0">
                <a:latin typeface="Calibri"/>
                <a:cs typeface="Calibri"/>
              </a:rPr>
              <a:t>su</a:t>
            </a:r>
            <a:r>
              <a:rPr sz="1000" spc="35" dirty="0">
                <a:latin typeface="Calibri"/>
                <a:cs typeface="Calibri"/>
              </a:rPr>
              <a:t> </a:t>
            </a:r>
            <a:r>
              <a:rPr sz="1000" spc="-5" dirty="0">
                <a:latin typeface="Calibri"/>
                <a:cs typeface="Calibri"/>
              </a:rPr>
              <a:t>aprobación.</a:t>
            </a:r>
            <a:endParaRPr sz="1000">
              <a:latin typeface="Calibri"/>
              <a:cs typeface="Calibri"/>
            </a:endParaRPr>
          </a:p>
          <a:p>
            <a:pPr marL="12700">
              <a:lnSpc>
                <a:spcPts val="1005"/>
              </a:lnSpc>
            </a:pPr>
            <a:r>
              <a:rPr sz="1000" spc="-5" dirty="0">
                <a:latin typeface="Calibri"/>
                <a:cs typeface="Calibri"/>
              </a:rPr>
              <a:t>Se</a:t>
            </a:r>
            <a:r>
              <a:rPr sz="1000" spc="35" dirty="0">
                <a:latin typeface="Calibri"/>
                <a:cs typeface="Calibri"/>
              </a:rPr>
              <a:t> </a:t>
            </a:r>
            <a:r>
              <a:rPr sz="1000" dirty="0">
                <a:latin typeface="Calibri"/>
                <a:cs typeface="Calibri"/>
              </a:rPr>
              <a:t>autorizó</a:t>
            </a:r>
            <a:r>
              <a:rPr sz="1000" spc="45" dirty="0">
                <a:latin typeface="Calibri"/>
                <a:cs typeface="Calibri"/>
              </a:rPr>
              <a:t> </a:t>
            </a:r>
            <a:r>
              <a:rPr sz="1000" spc="-5" dirty="0">
                <a:latin typeface="Calibri"/>
                <a:cs typeface="Calibri"/>
              </a:rPr>
              <a:t>por</a:t>
            </a:r>
            <a:r>
              <a:rPr sz="1000" spc="45" dirty="0">
                <a:latin typeface="Calibri"/>
                <a:cs typeface="Calibri"/>
              </a:rPr>
              <a:t> </a:t>
            </a:r>
            <a:r>
              <a:rPr sz="1000" spc="-5" dirty="0">
                <a:latin typeface="Calibri"/>
                <a:cs typeface="Calibri"/>
              </a:rPr>
              <a:t>el</a:t>
            </a:r>
            <a:r>
              <a:rPr sz="1000" spc="50" dirty="0">
                <a:latin typeface="Calibri"/>
                <a:cs typeface="Calibri"/>
              </a:rPr>
              <a:t> </a:t>
            </a:r>
            <a:r>
              <a:rPr sz="1000" spc="-5" dirty="0">
                <a:latin typeface="Calibri"/>
                <a:cs typeface="Calibri"/>
              </a:rPr>
              <a:t>voto</a:t>
            </a:r>
            <a:r>
              <a:rPr sz="1000" spc="45" dirty="0">
                <a:latin typeface="Calibri"/>
                <a:cs typeface="Calibri"/>
              </a:rPr>
              <a:t> </a:t>
            </a:r>
            <a:r>
              <a:rPr sz="1000" spc="-5" dirty="0">
                <a:latin typeface="Calibri"/>
                <a:cs typeface="Calibri"/>
              </a:rPr>
              <a:t>de</a:t>
            </a:r>
            <a:r>
              <a:rPr sz="1000" spc="35" dirty="0">
                <a:latin typeface="Calibri"/>
                <a:cs typeface="Calibri"/>
              </a:rPr>
              <a:t> </a:t>
            </a:r>
            <a:r>
              <a:rPr sz="1000" spc="-5" dirty="0">
                <a:latin typeface="Calibri"/>
                <a:cs typeface="Calibri"/>
              </a:rPr>
              <a:t>las</a:t>
            </a:r>
            <a:r>
              <a:rPr sz="1000" spc="45" dirty="0">
                <a:latin typeface="Calibri"/>
                <a:cs typeface="Calibri"/>
              </a:rPr>
              <a:t> </a:t>
            </a:r>
            <a:r>
              <a:rPr sz="1000" spc="-5" dirty="0">
                <a:latin typeface="Calibri"/>
                <a:cs typeface="Calibri"/>
              </a:rPr>
              <a:t>dos</a:t>
            </a:r>
            <a:r>
              <a:rPr sz="1000" spc="35" dirty="0">
                <a:latin typeface="Calibri"/>
                <a:cs typeface="Calibri"/>
              </a:rPr>
              <a:t> </a:t>
            </a:r>
            <a:r>
              <a:rPr sz="1000" spc="-5" dirty="0">
                <a:latin typeface="Calibri"/>
                <a:cs typeface="Calibri"/>
              </a:rPr>
              <a:t>terceras</a:t>
            </a:r>
            <a:r>
              <a:rPr sz="1000" spc="35" dirty="0">
                <a:latin typeface="Calibri"/>
                <a:cs typeface="Calibri"/>
              </a:rPr>
              <a:t> </a:t>
            </a:r>
            <a:r>
              <a:rPr sz="1000" spc="-5" dirty="0">
                <a:latin typeface="Calibri"/>
                <a:cs typeface="Calibri"/>
              </a:rPr>
              <a:t>partes,</a:t>
            </a:r>
            <a:r>
              <a:rPr sz="1000" spc="95" dirty="0">
                <a:latin typeface="Calibri"/>
                <a:cs typeface="Calibri"/>
              </a:rPr>
              <a:t> </a:t>
            </a:r>
            <a:r>
              <a:rPr sz="1000" spc="-5" dirty="0">
                <a:latin typeface="Calibri"/>
                <a:cs typeface="Calibri"/>
              </a:rPr>
              <a:t>previo</a:t>
            </a:r>
            <a:r>
              <a:rPr sz="1000" spc="40" dirty="0">
                <a:latin typeface="Calibri"/>
                <a:cs typeface="Calibri"/>
              </a:rPr>
              <a:t> </a:t>
            </a:r>
            <a:r>
              <a:rPr sz="1000" spc="-5" dirty="0">
                <a:latin typeface="Calibri"/>
                <a:cs typeface="Calibri"/>
              </a:rPr>
              <a:t>análisis</a:t>
            </a:r>
            <a:r>
              <a:rPr sz="1000" spc="35" dirty="0">
                <a:latin typeface="Calibri"/>
                <a:cs typeface="Calibri"/>
              </a:rPr>
              <a:t> </a:t>
            </a:r>
            <a:r>
              <a:rPr sz="1000" spc="-5" dirty="0">
                <a:latin typeface="Calibri"/>
                <a:cs typeface="Calibri"/>
              </a:rPr>
              <a:t>del</a:t>
            </a:r>
            <a:r>
              <a:rPr sz="1000" spc="40" dirty="0">
                <a:latin typeface="Calibri"/>
                <a:cs typeface="Calibri"/>
              </a:rPr>
              <a:t> </a:t>
            </a:r>
            <a:r>
              <a:rPr sz="1000" spc="-5" dirty="0">
                <a:latin typeface="Calibri"/>
                <a:cs typeface="Calibri"/>
              </a:rPr>
              <a:t>destino</a:t>
            </a:r>
            <a:endParaRPr sz="1000">
              <a:latin typeface="Calibri"/>
              <a:cs typeface="Calibri"/>
            </a:endParaRPr>
          </a:p>
          <a:p>
            <a:pPr marL="12700" marR="7620">
              <a:lnSpc>
                <a:spcPts val="1080"/>
              </a:lnSpc>
              <a:spcBef>
                <a:spcPts val="80"/>
              </a:spcBef>
            </a:pPr>
            <a:r>
              <a:rPr sz="1000" spc="-5" dirty="0">
                <a:latin typeface="Calibri"/>
                <a:cs typeface="Calibri"/>
              </a:rPr>
              <a:t>y </a:t>
            </a:r>
            <a:r>
              <a:rPr sz="1000" spc="-10" dirty="0">
                <a:latin typeface="Calibri"/>
                <a:cs typeface="Calibri"/>
              </a:rPr>
              <a:t>la </a:t>
            </a:r>
            <a:r>
              <a:rPr sz="1000" spc="-5" dirty="0">
                <a:latin typeface="Calibri"/>
                <a:cs typeface="Calibri"/>
              </a:rPr>
              <a:t>capacidad de pago. </a:t>
            </a:r>
            <a:r>
              <a:rPr sz="1000" spc="-10" dirty="0">
                <a:latin typeface="Calibri"/>
                <a:cs typeface="Calibri"/>
              </a:rPr>
              <a:t>Documento </a:t>
            </a:r>
            <a:r>
              <a:rPr sz="1000" spc="-5" dirty="0">
                <a:latin typeface="Calibri"/>
                <a:cs typeface="Calibri"/>
              </a:rPr>
              <a:t>que acredite el quorum y el sentido de </a:t>
            </a:r>
            <a:r>
              <a:rPr sz="1000" spc="-20" dirty="0">
                <a:latin typeface="Calibri"/>
                <a:cs typeface="Calibri"/>
              </a:rPr>
              <a:t>la  </a:t>
            </a:r>
            <a:r>
              <a:rPr sz="1000" spc="-5" dirty="0">
                <a:latin typeface="Calibri"/>
                <a:cs typeface="Calibri"/>
              </a:rPr>
              <a:t>votación</a:t>
            </a:r>
            <a:endParaRPr sz="1000">
              <a:latin typeface="Calibri"/>
              <a:cs typeface="Calibri"/>
            </a:endParaRPr>
          </a:p>
        </p:txBody>
      </p:sp>
      <p:sp>
        <p:nvSpPr>
          <p:cNvPr id="53" name="object 53"/>
          <p:cNvSpPr txBox="1"/>
          <p:nvPr/>
        </p:nvSpPr>
        <p:spPr>
          <a:xfrm>
            <a:off x="2384857" y="5799531"/>
            <a:ext cx="4369435" cy="589280"/>
          </a:xfrm>
          <a:prstGeom prst="rect">
            <a:avLst/>
          </a:prstGeom>
        </p:spPr>
        <p:txBody>
          <a:bodyPr vert="horz" wrap="square" lIns="0" tIns="12065" rIns="0" bIns="0" rtlCol="0">
            <a:spAutoFit/>
          </a:bodyPr>
          <a:lstStyle/>
          <a:p>
            <a:pPr marL="12700">
              <a:lnSpc>
                <a:spcPts val="1140"/>
              </a:lnSpc>
              <a:spcBef>
                <a:spcPts val="95"/>
              </a:spcBef>
            </a:pPr>
            <a:r>
              <a:rPr sz="1000" b="1" spc="-5" dirty="0">
                <a:latin typeface="Calibri"/>
                <a:cs typeface="Calibri"/>
              </a:rPr>
              <a:t>Contrato: </a:t>
            </a:r>
            <a:r>
              <a:rPr sz="1000" spc="-5" dirty="0">
                <a:latin typeface="Calibri"/>
                <a:cs typeface="Calibri"/>
              </a:rPr>
              <a:t>deberá indicar por lo menos lo</a:t>
            </a:r>
            <a:r>
              <a:rPr sz="1000" spc="-10" dirty="0">
                <a:latin typeface="Calibri"/>
                <a:cs typeface="Calibri"/>
              </a:rPr>
              <a:t> </a:t>
            </a:r>
            <a:r>
              <a:rPr sz="1000" spc="-5" dirty="0">
                <a:latin typeface="Calibri"/>
                <a:cs typeface="Calibri"/>
              </a:rPr>
              <a:t>siguiente:</a:t>
            </a:r>
            <a:endParaRPr sz="1000">
              <a:latin typeface="Calibri"/>
              <a:cs typeface="Calibri"/>
            </a:endParaRPr>
          </a:p>
          <a:p>
            <a:pPr marL="241300" marR="5080" indent="-228600">
              <a:lnSpc>
                <a:spcPts val="1080"/>
              </a:lnSpc>
              <a:spcBef>
                <a:spcPts val="75"/>
              </a:spcBef>
              <a:buAutoNum type="alphaLcParenR"/>
              <a:tabLst>
                <a:tab pos="240665" algn="l"/>
                <a:tab pos="241300" algn="l"/>
              </a:tabLst>
            </a:pPr>
            <a:r>
              <a:rPr sz="1000" dirty="0">
                <a:latin typeface="Calibri"/>
                <a:cs typeface="Calibri"/>
              </a:rPr>
              <a:t>El </a:t>
            </a:r>
            <a:r>
              <a:rPr sz="1000" spc="-5" dirty="0">
                <a:latin typeface="Calibri"/>
                <a:cs typeface="Calibri"/>
              </a:rPr>
              <a:t>Financiamiento a reestructurar o la Obligación a modificar, con </a:t>
            </a:r>
            <a:r>
              <a:rPr sz="1000" spc="-10" dirty="0">
                <a:latin typeface="Calibri"/>
                <a:cs typeface="Calibri"/>
              </a:rPr>
              <a:t>su clave </a:t>
            </a:r>
            <a:r>
              <a:rPr sz="1000" spc="-5" dirty="0">
                <a:latin typeface="Calibri"/>
                <a:cs typeface="Calibri"/>
              </a:rPr>
              <a:t>de  inscripción.</a:t>
            </a:r>
            <a:endParaRPr sz="1000">
              <a:latin typeface="Calibri"/>
              <a:cs typeface="Calibri"/>
            </a:endParaRPr>
          </a:p>
          <a:p>
            <a:pPr marL="241300" indent="-228600">
              <a:lnSpc>
                <a:spcPts val="1065"/>
              </a:lnSpc>
              <a:buAutoNum type="alphaLcParenR"/>
              <a:tabLst>
                <a:tab pos="241300" algn="l"/>
              </a:tabLst>
            </a:pPr>
            <a:r>
              <a:rPr sz="1000" spc="-5" dirty="0">
                <a:latin typeface="Calibri"/>
                <a:cs typeface="Calibri"/>
              </a:rPr>
              <a:t>La reestructura del Financiamiento o la modificación de la Obligación a</a:t>
            </a:r>
            <a:r>
              <a:rPr sz="1000" spc="85" dirty="0">
                <a:latin typeface="Calibri"/>
                <a:cs typeface="Calibri"/>
              </a:rPr>
              <a:t> </a:t>
            </a:r>
            <a:r>
              <a:rPr sz="1000" spc="-5" dirty="0">
                <a:latin typeface="Calibri"/>
                <a:cs typeface="Calibri"/>
              </a:rPr>
              <a:t>realizar.</a:t>
            </a:r>
            <a:endParaRPr sz="1000">
              <a:latin typeface="Calibri"/>
              <a:cs typeface="Calibri"/>
            </a:endParaRPr>
          </a:p>
        </p:txBody>
      </p:sp>
      <p:sp>
        <p:nvSpPr>
          <p:cNvPr id="54" name="object 54"/>
          <p:cNvSpPr/>
          <p:nvPr/>
        </p:nvSpPr>
        <p:spPr>
          <a:xfrm>
            <a:off x="7839456" y="1731264"/>
            <a:ext cx="1845563" cy="2871216"/>
          </a:xfrm>
          <a:prstGeom prst="rect">
            <a:avLst/>
          </a:prstGeom>
          <a:blipFill>
            <a:blip r:embed="rId26" cstate="print"/>
            <a:stretch>
              <a:fillRect/>
            </a:stretch>
          </a:blipFill>
        </p:spPr>
        <p:txBody>
          <a:bodyPr wrap="square" lIns="0" tIns="0" rIns="0" bIns="0" rtlCol="0"/>
          <a:lstStyle/>
          <a:p>
            <a:endParaRPr/>
          </a:p>
        </p:txBody>
      </p:sp>
      <p:sp>
        <p:nvSpPr>
          <p:cNvPr id="55" name="object 55"/>
          <p:cNvSpPr/>
          <p:nvPr/>
        </p:nvSpPr>
        <p:spPr>
          <a:xfrm>
            <a:off x="7862316" y="2362200"/>
            <a:ext cx="1799843" cy="1449324"/>
          </a:xfrm>
          <a:prstGeom prst="rect">
            <a:avLst/>
          </a:prstGeom>
          <a:blipFill>
            <a:blip r:embed="rId27" cstate="print"/>
            <a:stretch>
              <a:fillRect/>
            </a:stretch>
          </a:blipFill>
        </p:spPr>
        <p:txBody>
          <a:bodyPr wrap="square" lIns="0" tIns="0" rIns="0" bIns="0" rtlCol="0"/>
          <a:lstStyle/>
          <a:p>
            <a:endParaRPr/>
          </a:p>
        </p:txBody>
      </p:sp>
      <p:sp>
        <p:nvSpPr>
          <p:cNvPr id="56" name="object 56"/>
          <p:cNvSpPr/>
          <p:nvPr/>
        </p:nvSpPr>
        <p:spPr>
          <a:xfrm>
            <a:off x="8109585" y="2701711"/>
            <a:ext cx="1218565" cy="654137"/>
          </a:xfrm>
          <a:prstGeom prst="rect">
            <a:avLst/>
          </a:prstGeom>
          <a:blipFill>
            <a:blip r:embed="rId2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7899027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899161"/>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34974"/>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1967483" y="227076"/>
            <a:ext cx="7313676" cy="1135379"/>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0" y="274638"/>
            <a:ext cx="6008688" cy="566737"/>
          </a:xfrm>
          <a:prstGeom prst="rect">
            <a:avLst/>
          </a:prstGeom>
        </p:spPr>
        <p:txBody>
          <a:bodyPr vert="horz" wrap="square" lIns="0" tIns="12065" rIns="0" bIns="0" rtlCol="0" anchor="ctr">
            <a:spAutoFit/>
          </a:bodyPr>
          <a:lstStyle/>
          <a:p>
            <a:pPr marL="12700">
              <a:lnSpc>
                <a:spcPct val="100000"/>
              </a:lnSpc>
              <a:spcBef>
                <a:spcPts val="95"/>
              </a:spcBef>
            </a:pPr>
            <a:r>
              <a:rPr sz="3600" b="1" spc="-15" dirty="0"/>
              <a:t>Reestructura </a:t>
            </a:r>
            <a:r>
              <a:rPr sz="3600" b="1" spc="-5" dirty="0"/>
              <a:t>sin</a:t>
            </a:r>
            <a:r>
              <a:rPr sz="3600" b="1" spc="10" dirty="0"/>
              <a:t> </a:t>
            </a:r>
            <a:r>
              <a:rPr sz="3600" b="1" spc="-10" dirty="0"/>
              <a:t>Autorización</a:t>
            </a:r>
          </a:p>
        </p:txBody>
      </p:sp>
      <p:sp>
        <p:nvSpPr>
          <p:cNvPr id="7" name="object 7"/>
          <p:cNvSpPr/>
          <p:nvPr/>
        </p:nvSpPr>
        <p:spPr>
          <a:xfrm>
            <a:off x="1845563" y="1444752"/>
            <a:ext cx="8535924" cy="475792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676400" y="1069847"/>
            <a:ext cx="4637532" cy="76047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514845" y="2122932"/>
            <a:ext cx="2084831" cy="307695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002536" y="1645921"/>
            <a:ext cx="5718048" cy="4669535"/>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2127910" y="1104646"/>
            <a:ext cx="5138420" cy="4540345"/>
          </a:xfrm>
          <a:prstGeom prst="rect">
            <a:avLst/>
          </a:prstGeom>
        </p:spPr>
        <p:txBody>
          <a:bodyPr vert="horz" wrap="square" lIns="0" tIns="13335" rIns="0" bIns="0" rtlCol="0">
            <a:spAutoFit/>
          </a:bodyPr>
          <a:lstStyle/>
          <a:p>
            <a:pPr marL="1005840">
              <a:spcBef>
                <a:spcPts val="105"/>
              </a:spcBef>
            </a:pPr>
            <a:r>
              <a:rPr sz="1700" dirty="0">
                <a:latin typeface="Calibri"/>
                <a:cs typeface="Calibri"/>
              </a:rPr>
              <a:t>Artículo 46</a:t>
            </a:r>
            <a:r>
              <a:rPr sz="1700" spc="-40" dirty="0">
                <a:latin typeface="Calibri"/>
                <a:cs typeface="Calibri"/>
              </a:rPr>
              <a:t> </a:t>
            </a:r>
            <a:r>
              <a:rPr sz="1700" spc="-5" dirty="0">
                <a:latin typeface="Calibri"/>
                <a:cs typeface="Calibri"/>
              </a:rPr>
              <a:t>Reglamento</a:t>
            </a:r>
            <a:endParaRPr sz="1700">
              <a:latin typeface="Calibri"/>
              <a:cs typeface="Calibri"/>
            </a:endParaRPr>
          </a:p>
          <a:p>
            <a:pPr>
              <a:spcBef>
                <a:spcPts val="25"/>
              </a:spcBef>
            </a:pPr>
            <a:endParaRPr sz="2350">
              <a:latin typeface="Times New Roman"/>
              <a:cs typeface="Times New Roman"/>
            </a:endParaRPr>
          </a:p>
          <a:p>
            <a:pPr marL="299085" indent="-287020">
              <a:lnSpc>
                <a:spcPts val="1710"/>
              </a:lnSpc>
              <a:buFont typeface="Wingdings"/>
              <a:buChar char=""/>
              <a:tabLst>
                <a:tab pos="299085" algn="l"/>
                <a:tab pos="299720" algn="l"/>
              </a:tabLst>
            </a:pPr>
            <a:r>
              <a:rPr sz="1500" spc="-5" dirty="0">
                <a:latin typeface="Calibri"/>
                <a:cs typeface="Calibri"/>
              </a:rPr>
              <a:t>Requisitos </a:t>
            </a:r>
            <a:r>
              <a:rPr sz="1500" dirty="0">
                <a:latin typeface="Calibri"/>
                <a:cs typeface="Calibri"/>
              </a:rPr>
              <a:t>que le apliquen del artículo</a:t>
            </a:r>
            <a:r>
              <a:rPr sz="1500" spc="-60" dirty="0">
                <a:latin typeface="Calibri"/>
                <a:cs typeface="Calibri"/>
              </a:rPr>
              <a:t> </a:t>
            </a:r>
            <a:r>
              <a:rPr sz="1500" spc="-5" dirty="0">
                <a:latin typeface="Calibri"/>
                <a:cs typeface="Calibri"/>
              </a:rPr>
              <a:t>45</a:t>
            </a:r>
            <a:endParaRPr sz="1500">
              <a:latin typeface="Calibri"/>
              <a:cs typeface="Calibri"/>
            </a:endParaRPr>
          </a:p>
          <a:p>
            <a:pPr marL="299085" marR="6350" indent="-287020">
              <a:lnSpc>
                <a:spcPts val="1620"/>
              </a:lnSpc>
              <a:spcBef>
                <a:spcPts val="114"/>
              </a:spcBef>
              <a:buFont typeface="Wingdings"/>
              <a:buChar char=""/>
              <a:tabLst>
                <a:tab pos="299085" algn="l"/>
                <a:tab pos="299720" algn="l"/>
              </a:tabLst>
            </a:pPr>
            <a:r>
              <a:rPr sz="1500" b="1" dirty="0">
                <a:latin typeface="Calibri"/>
                <a:cs typeface="Calibri"/>
              </a:rPr>
              <a:t>Solicitud </a:t>
            </a:r>
            <a:r>
              <a:rPr sz="1500" spc="-10" dirty="0">
                <a:latin typeface="Calibri"/>
                <a:cs typeface="Calibri"/>
              </a:rPr>
              <a:t>dentro </a:t>
            </a:r>
            <a:r>
              <a:rPr sz="1500" spc="-5" dirty="0">
                <a:latin typeface="Calibri"/>
                <a:cs typeface="Calibri"/>
              </a:rPr>
              <a:t>de </a:t>
            </a:r>
            <a:r>
              <a:rPr sz="1500" dirty="0">
                <a:latin typeface="Calibri"/>
                <a:cs typeface="Calibri"/>
              </a:rPr>
              <a:t>los </a:t>
            </a:r>
            <a:r>
              <a:rPr sz="1500" b="1" spc="-5" dirty="0">
                <a:latin typeface="Calibri"/>
                <a:cs typeface="Calibri"/>
              </a:rPr>
              <a:t>15 </a:t>
            </a:r>
            <a:r>
              <a:rPr sz="1500" b="1" dirty="0">
                <a:latin typeface="Calibri"/>
                <a:cs typeface="Calibri"/>
              </a:rPr>
              <a:t>días </a:t>
            </a:r>
            <a:r>
              <a:rPr sz="1500" b="1" spc="-10" dirty="0">
                <a:latin typeface="Calibri"/>
                <a:cs typeface="Calibri"/>
              </a:rPr>
              <a:t>naturales </a:t>
            </a:r>
            <a:r>
              <a:rPr sz="1500" spc="-5" dirty="0">
                <a:latin typeface="Calibri"/>
                <a:cs typeface="Calibri"/>
              </a:rPr>
              <a:t>siguientes </a:t>
            </a:r>
            <a:r>
              <a:rPr sz="1500" dirty="0">
                <a:latin typeface="Calibri"/>
                <a:cs typeface="Calibri"/>
              </a:rPr>
              <a:t>a </a:t>
            </a:r>
            <a:r>
              <a:rPr sz="1500" spc="-10" dirty="0">
                <a:latin typeface="Calibri"/>
                <a:cs typeface="Calibri"/>
              </a:rPr>
              <a:t>la  </a:t>
            </a:r>
            <a:r>
              <a:rPr sz="1500" spc="-5" dirty="0">
                <a:latin typeface="Calibri"/>
                <a:cs typeface="Calibri"/>
              </a:rPr>
              <a:t>celebración </a:t>
            </a:r>
            <a:r>
              <a:rPr sz="1500" dirty="0">
                <a:latin typeface="Calibri"/>
                <a:cs typeface="Calibri"/>
              </a:rPr>
              <a:t>de la </a:t>
            </a:r>
            <a:r>
              <a:rPr sz="1500" spc="-10" dirty="0">
                <a:latin typeface="Calibri"/>
                <a:cs typeface="Calibri"/>
              </a:rPr>
              <a:t>reestructura </a:t>
            </a:r>
            <a:r>
              <a:rPr sz="1500" dirty="0">
                <a:latin typeface="Calibri"/>
                <a:cs typeface="Calibri"/>
              </a:rPr>
              <a:t>o</a:t>
            </a:r>
            <a:r>
              <a:rPr sz="1500" spc="-5" dirty="0">
                <a:latin typeface="Calibri"/>
                <a:cs typeface="Calibri"/>
              </a:rPr>
              <a:t> modificación.</a:t>
            </a:r>
            <a:endParaRPr sz="1500">
              <a:latin typeface="Calibri"/>
              <a:cs typeface="Calibri"/>
            </a:endParaRPr>
          </a:p>
          <a:p>
            <a:pPr marL="299085" marR="5080" indent="-287020">
              <a:lnSpc>
                <a:spcPts val="1620"/>
              </a:lnSpc>
              <a:buFont typeface="Wingdings"/>
              <a:buChar char=""/>
              <a:tabLst>
                <a:tab pos="299085" algn="l"/>
                <a:tab pos="299720" algn="l"/>
              </a:tabLst>
            </a:pPr>
            <a:r>
              <a:rPr sz="1500" spc="-5" dirty="0">
                <a:latin typeface="Calibri"/>
                <a:cs typeface="Calibri"/>
              </a:rPr>
              <a:t>Documento </a:t>
            </a:r>
            <a:r>
              <a:rPr sz="1500" dirty="0">
                <a:latin typeface="Calibri"/>
                <a:cs typeface="Calibri"/>
              </a:rPr>
              <a:t>emitido </a:t>
            </a:r>
            <a:r>
              <a:rPr sz="1500" spc="-5" dirty="0">
                <a:latin typeface="Calibri"/>
                <a:cs typeface="Calibri"/>
              </a:rPr>
              <a:t>por el </a:t>
            </a:r>
            <a:r>
              <a:rPr sz="1500" spc="-10" dirty="0">
                <a:latin typeface="Calibri"/>
                <a:cs typeface="Calibri"/>
              </a:rPr>
              <a:t>Secretario </a:t>
            </a:r>
            <a:r>
              <a:rPr sz="1500" dirty="0">
                <a:latin typeface="Calibri"/>
                <a:cs typeface="Calibri"/>
              </a:rPr>
              <a:t>de </a:t>
            </a:r>
            <a:r>
              <a:rPr sz="1500" spc="-5" dirty="0">
                <a:latin typeface="Calibri"/>
                <a:cs typeface="Calibri"/>
              </a:rPr>
              <a:t>Finanzas, </a:t>
            </a:r>
            <a:r>
              <a:rPr sz="1500" spc="-25" dirty="0">
                <a:latin typeface="Calibri"/>
                <a:cs typeface="Calibri"/>
              </a:rPr>
              <a:t>Tesorero  </a:t>
            </a:r>
            <a:r>
              <a:rPr sz="1500" dirty="0">
                <a:latin typeface="Calibri"/>
                <a:cs typeface="Calibri"/>
              </a:rPr>
              <a:t>Municipal o su </a:t>
            </a:r>
            <a:r>
              <a:rPr sz="1500" spc="-5" dirty="0">
                <a:latin typeface="Calibri"/>
                <a:cs typeface="Calibri"/>
              </a:rPr>
              <a:t>equivalente </a:t>
            </a:r>
            <a:r>
              <a:rPr sz="1500" dirty="0">
                <a:latin typeface="Calibri"/>
                <a:cs typeface="Calibri"/>
              </a:rPr>
              <a:t>que</a:t>
            </a:r>
            <a:r>
              <a:rPr sz="1500" spc="-45" dirty="0">
                <a:latin typeface="Calibri"/>
                <a:cs typeface="Calibri"/>
              </a:rPr>
              <a:t> </a:t>
            </a:r>
            <a:r>
              <a:rPr sz="1500" spc="-5" dirty="0">
                <a:latin typeface="Calibri"/>
                <a:cs typeface="Calibri"/>
              </a:rPr>
              <a:t>acredite:</a:t>
            </a:r>
            <a:endParaRPr sz="1500">
              <a:latin typeface="Calibri"/>
              <a:cs typeface="Calibri"/>
            </a:endParaRPr>
          </a:p>
          <a:p>
            <a:pPr marL="756285" lvl="1" indent="-287020">
              <a:lnSpc>
                <a:spcPts val="1505"/>
              </a:lnSpc>
              <a:buFont typeface="Arial"/>
              <a:buChar char="•"/>
              <a:tabLst>
                <a:tab pos="756285" algn="l"/>
                <a:tab pos="756920" algn="l"/>
              </a:tabLst>
            </a:pPr>
            <a:r>
              <a:rPr sz="1500" b="1" spc="-10" dirty="0">
                <a:latin typeface="Calibri"/>
                <a:cs typeface="Calibri"/>
              </a:rPr>
              <a:t>Mejora </a:t>
            </a:r>
            <a:r>
              <a:rPr sz="1500" b="1" spc="-5" dirty="0">
                <a:latin typeface="Calibri"/>
                <a:cs typeface="Calibri"/>
              </a:rPr>
              <a:t>en </a:t>
            </a:r>
            <a:r>
              <a:rPr sz="1500" b="1" dirty="0">
                <a:latin typeface="Calibri"/>
                <a:cs typeface="Calibri"/>
              </a:rPr>
              <a:t>las </a:t>
            </a:r>
            <a:r>
              <a:rPr sz="1500" b="1" spc="-5" dirty="0">
                <a:latin typeface="Calibri"/>
                <a:cs typeface="Calibri"/>
              </a:rPr>
              <a:t>condiciones </a:t>
            </a:r>
            <a:r>
              <a:rPr sz="1500" b="1" spc="-10" dirty="0">
                <a:latin typeface="Calibri"/>
                <a:cs typeface="Calibri"/>
              </a:rPr>
              <a:t>contractuales, </a:t>
            </a:r>
            <a:r>
              <a:rPr sz="1500" spc="-5" dirty="0">
                <a:latin typeface="Calibri"/>
                <a:cs typeface="Calibri"/>
              </a:rPr>
              <a:t>en </a:t>
            </a:r>
            <a:r>
              <a:rPr sz="1500" dirty="0">
                <a:latin typeface="Calibri"/>
                <a:cs typeface="Calibri"/>
              </a:rPr>
              <a:t>la </a:t>
            </a:r>
            <a:r>
              <a:rPr sz="1500" spc="-10" dirty="0">
                <a:latin typeface="Calibri"/>
                <a:cs typeface="Calibri"/>
              </a:rPr>
              <a:t>tasa</a:t>
            </a:r>
            <a:r>
              <a:rPr sz="1500" spc="185" dirty="0">
                <a:latin typeface="Calibri"/>
                <a:cs typeface="Calibri"/>
              </a:rPr>
              <a:t> </a:t>
            </a:r>
            <a:r>
              <a:rPr sz="1500" dirty="0">
                <a:latin typeface="Calibri"/>
                <a:cs typeface="Calibri"/>
              </a:rPr>
              <a:t>de</a:t>
            </a:r>
            <a:endParaRPr sz="1500">
              <a:latin typeface="Calibri"/>
              <a:cs typeface="Calibri"/>
            </a:endParaRPr>
          </a:p>
          <a:p>
            <a:pPr marL="756285">
              <a:lnSpc>
                <a:spcPts val="1620"/>
              </a:lnSpc>
            </a:pPr>
            <a:r>
              <a:rPr sz="1500" spc="-5" dirty="0">
                <a:latin typeface="Calibri"/>
                <a:cs typeface="Calibri"/>
              </a:rPr>
              <a:t>interés, incluyendo </a:t>
            </a:r>
            <a:r>
              <a:rPr sz="1500" spc="-10" dirty="0">
                <a:latin typeface="Calibri"/>
                <a:cs typeface="Calibri"/>
              </a:rPr>
              <a:t>costos</a:t>
            </a:r>
            <a:r>
              <a:rPr sz="1500" spc="-35" dirty="0">
                <a:latin typeface="Calibri"/>
                <a:cs typeface="Calibri"/>
              </a:rPr>
              <a:t> </a:t>
            </a:r>
            <a:r>
              <a:rPr sz="1500" dirty="0">
                <a:latin typeface="Calibri"/>
                <a:cs typeface="Calibri"/>
              </a:rPr>
              <a:t>asociados.</a:t>
            </a:r>
            <a:endParaRPr sz="1500">
              <a:latin typeface="Calibri"/>
              <a:cs typeface="Calibri"/>
            </a:endParaRPr>
          </a:p>
          <a:p>
            <a:pPr marL="756285" marR="6350" lvl="1" indent="-287020">
              <a:lnSpc>
                <a:spcPts val="1620"/>
              </a:lnSpc>
              <a:spcBef>
                <a:spcPts val="114"/>
              </a:spcBef>
              <a:buFont typeface="Arial"/>
              <a:buChar char="•"/>
              <a:tabLst>
                <a:tab pos="756285" algn="l"/>
                <a:tab pos="756920" algn="l"/>
              </a:tabLst>
            </a:pPr>
            <a:r>
              <a:rPr sz="1500" b="1" spc="-5" dirty="0">
                <a:latin typeface="Calibri"/>
                <a:cs typeface="Calibri"/>
              </a:rPr>
              <a:t>No </a:t>
            </a:r>
            <a:r>
              <a:rPr sz="1500" b="1" spc="-15" dirty="0">
                <a:latin typeface="Calibri"/>
                <a:cs typeface="Calibri"/>
              </a:rPr>
              <a:t>existe </a:t>
            </a:r>
            <a:r>
              <a:rPr sz="1500" b="1" spc="-10" dirty="0">
                <a:latin typeface="Calibri"/>
                <a:cs typeface="Calibri"/>
              </a:rPr>
              <a:t>incremento </a:t>
            </a:r>
            <a:r>
              <a:rPr sz="1500" b="1" dirty="0">
                <a:latin typeface="Calibri"/>
                <a:cs typeface="Calibri"/>
              </a:rPr>
              <a:t>en el </a:t>
            </a:r>
            <a:r>
              <a:rPr sz="1500" b="1" spc="-5" dirty="0">
                <a:latin typeface="Calibri"/>
                <a:cs typeface="Calibri"/>
              </a:rPr>
              <a:t>saldo insoluto </a:t>
            </a:r>
            <a:r>
              <a:rPr sz="1500" dirty="0">
                <a:latin typeface="Calibri"/>
                <a:cs typeface="Calibri"/>
              </a:rPr>
              <a:t>y </a:t>
            </a:r>
            <a:r>
              <a:rPr sz="1500" b="1" spc="-5" dirty="0">
                <a:latin typeface="Calibri"/>
                <a:cs typeface="Calibri"/>
              </a:rPr>
              <a:t>no </a:t>
            </a:r>
            <a:r>
              <a:rPr sz="1500" b="1" dirty="0">
                <a:latin typeface="Calibri"/>
                <a:cs typeface="Calibri"/>
              </a:rPr>
              <a:t>se  amplia el </a:t>
            </a:r>
            <a:r>
              <a:rPr sz="1500" b="1" spc="-5" dirty="0">
                <a:latin typeface="Calibri"/>
                <a:cs typeface="Calibri"/>
              </a:rPr>
              <a:t>plazo de</a:t>
            </a:r>
            <a:r>
              <a:rPr sz="1500" b="1" spc="-80" dirty="0">
                <a:latin typeface="Calibri"/>
                <a:cs typeface="Calibri"/>
              </a:rPr>
              <a:t> </a:t>
            </a:r>
            <a:r>
              <a:rPr sz="1500" b="1" spc="-10" dirty="0">
                <a:latin typeface="Calibri"/>
                <a:cs typeface="Calibri"/>
              </a:rPr>
              <a:t>vencimiento.</a:t>
            </a:r>
            <a:endParaRPr sz="1500">
              <a:latin typeface="Calibri"/>
              <a:cs typeface="Calibri"/>
            </a:endParaRPr>
          </a:p>
          <a:p>
            <a:pPr marL="469900" marR="8255">
              <a:lnSpc>
                <a:spcPts val="1620"/>
              </a:lnSpc>
              <a:spcBef>
                <a:spcPts val="865"/>
              </a:spcBef>
            </a:pPr>
            <a:r>
              <a:rPr sz="1500" b="1" spc="-5" dirty="0">
                <a:latin typeface="Calibri"/>
                <a:cs typeface="Calibri"/>
              </a:rPr>
              <a:t>Se </a:t>
            </a:r>
            <a:r>
              <a:rPr sz="1500" b="1" spc="-10" dirty="0">
                <a:latin typeface="Calibri"/>
                <a:cs typeface="Calibri"/>
              </a:rPr>
              <a:t>consideran </a:t>
            </a:r>
            <a:r>
              <a:rPr sz="1500" b="1" spc="-5" dirty="0">
                <a:latin typeface="Calibri"/>
                <a:cs typeface="Calibri"/>
              </a:rPr>
              <a:t>como </a:t>
            </a:r>
            <a:r>
              <a:rPr sz="1500" b="1" spc="-10" dirty="0">
                <a:latin typeface="Calibri"/>
                <a:cs typeface="Calibri"/>
              </a:rPr>
              <a:t>mejoras contractuales, </a:t>
            </a:r>
            <a:r>
              <a:rPr sz="1500" b="1" spc="-5" dirty="0">
                <a:latin typeface="Calibri"/>
                <a:cs typeface="Calibri"/>
              </a:rPr>
              <a:t>de </a:t>
            </a:r>
            <a:r>
              <a:rPr sz="1500" b="1" spc="-15" dirty="0">
                <a:latin typeface="Calibri"/>
                <a:cs typeface="Calibri"/>
              </a:rPr>
              <a:t>manera  </a:t>
            </a:r>
            <a:r>
              <a:rPr sz="1500" b="1" spc="-10" dirty="0">
                <a:latin typeface="Calibri"/>
                <a:cs typeface="Calibri"/>
              </a:rPr>
              <a:t>enunciativa </a:t>
            </a:r>
            <a:r>
              <a:rPr sz="1500" b="1" dirty="0">
                <a:latin typeface="Calibri"/>
                <a:cs typeface="Calibri"/>
              </a:rPr>
              <a:t>más </a:t>
            </a:r>
            <a:r>
              <a:rPr sz="1500" b="1" spc="-5" dirty="0">
                <a:latin typeface="Calibri"/>
                <a:cs typeface="Calibri"/>
              </a:rPr>
              <a:t>no</a:t>
            </a:r>
            <a:r>
              <a:rPr sz="1500" b="1" spc="-40" dirty="0">
                <a:latin typeface="Calibri"/>
                <a:cs typeface="Calibri"/>
              </a:rPr>
              <a:t> </a:t>
            </a:r>
            <a:r>
              <a:rPr sz="1500" b="1" spc="-5" dirty="0">
                <a:latin typeface="Calibri"/>
                <a:cs typeface="Calibri"/>
              </a:rPr>
              <a:t>limitativa:</a:t>
            </a:r>
            <a:endParaRPr sz="1500">
              <a:latin typeface="Calibri"/>
              <a:cs typeface="Calibri"/>
            </a:endParaRPr>
          </a:p>
          <a:p>
            <a:pPr marL="756285" lvl="1" indent="-287020">
              <a:lnSpc>
                <a:spcPts val="1505"/>
              </a:lnSpc>
              <a:buFont typeface="Arial"/>
              <a:buChar char="•"/>
              <a:tabLst>
                <a:tab pos="756285" algn="l"/>
                <a:tab pos="756920" algn="l"/>
              </a:tabLst>
            </a:pPr>
            <a:r>
              <a:rPr sz="1500" spc="-10" dirty="0">
                <a:latin typeface="Calibri"/>
                <a:cs typeface="Calibri"/>
              </a:rPr>
              <a:t>Mejora </a:t>
            </a:r>
            <a:r>
              <a:rPr sz="1500" spc="-5" dirty="0">
                <a:latin typeface="Calibri"/>
                <a:cs typeface="Calibri"/>
              </a:rPr>
              <a:t>en </a:t>
            </a:r>
            <a:r>
              <a:rPr sz="1500" dirty="0">
                <a:latin typeface="Calibri"/>
                <a:cs typeface="Calibri"/>
              </a:rPr>
              <a:t>la </a:t>
            </a:r>
            <a:r>
              <a:rPr sz="1500" spc="-10" dirty="0">
                <a:latin typeface="Calibri"/>
                <a:cs typeface="Calibri"/>
              </a:rPr>
              <a:t>tasa </a:t>
            </a:r>
            <a:r>
              <a:rPr sz="1500" dirty="0">
                <a:latin typeface="Calibri"/>
                <a:cs typeface="Calibri"/>
              </a:rPr>
              <a:t>de</a:t>
            </a:r>
            <a:r>
              <a:rPr sz="1500" spc="-15" dirty="0">
                <a:latin typeface="Calibri"/>
                <a:cs typeface="Calibri"/>
              </a:rPr>
              <a:t> </a:t>
            </a:r>
            <a:r>
              <a:rPr sz="1500" spc="-10" dirty="0">
                <a:latin typeface="Calibri"/>
                <a:cs typeface="Calibri"/>
              </a:rPr>
              <a:t>interés.</a:t>
            </a:r>
            <a:endParaRPr sz="1500">
              <a:latin typeface="Calibri"/>
              <a:cs typeface="Calibri"/>
            </a:endParaRPr>
          </a:p>
          <a:p>
            <a:pPr marL="756285" lvl="1" indent="-287020">
              <a:lnSpc>
                <a:spcPts val="1620"/>
              </a:lnSpc>
              <a:buFont typeface="Arial"/>
              <a:buChar char="•"/>
              <a:tabLst>
                <a:tab pos="756285" algn="l"/>
                <a:tab pos="756920" algn="l"/>
              </a:tabLst>
            </a:pPr>
            <a:r>
              <a:rPr sz="1500" spc="-5" dirty="0">
                <a:latin typeface="Calibri"/>
                <a:cs typeface="Calibri"/>
              </a:rPr>
              <a:t>Disminución </a:t>
            </a:r>
            <a:r>
              <a:rPr sz="1500" dirty="0">
                <a:latin typeface="Calibri"/>
                <a:cs typeface="Calibri"/>
              </a:rPr>
              <a:t>o eliminación de</a:t>
            </a:r>
            <a:r>
              <a:rPr sz="1500" spc="-10" dirty="0">
                <a:latin typeface="Calibri"/>
                <a:cs typeface="Calibri"/>
              </a:rPr>
              <a:t> </a:t>
            </a:r>
            <a:r>
              <a:rPr sz="1500" spc="-5" dirty="0">
                <a:latin typeface="Calibri"/>
                <a:cs typeface="Calibri"/>
              </a:rPr>
              <a:t>comisiones.</a:t>
            </a:r>
            <a:endParaRPr sz="1500">
              <a:latin typeface="Calibri"/>
              <a:cs typeface="Calibri"/>
            </a:endParaRPr>
          </a:p>
          <a:p>
            <a:pPr marL="756285" marR="5080" lvl="1" indent="-287020" algn="just">
              <a:lnSpc>
                <a:spcPts val="1620"/>
              </a:lnSpc>
              <a:spcBef>
                <a:spcPts val="115"/>
              </a:spcBef>
              <a:buFont typeface="Arial"/>
              <a:buChar char="•"/>
              <a:tabLst>
                <a:tab pos="756920" algn="l"/>
              </a:tabLst>
            </a:pPr>
            <a:r>
              <a:rPr sz="1500" spc="-5" dirty="0">
                <a:latin typeface="Calibri"/>
                <a:cs typeface="Calibri"/>
              </a:rPr>
              <a:t>Liberación </a:t>
            </a:r>
            <a:r>
              <a:rPr sz="1500" dirty="0">
                <a:latin typeface="Calibri"/>
                <a:cs typeface="Calibri"/>
              </a:rPr>
              <a:t>de </a:t>
            </a:r>
            <a:r>
              <a:rPr sz="1500" spc="-5" dirty="0">
                <a:latin typeface="Calibri"/>
                <a:cs typeface="Calibri"/>
              </a:rPr>
              <a:t>participaciones, aportaciones </a:t>
            </a:r>
            <a:r>
              <a:rPr sz="1500" dirty="0">
                <a:latin typeface="Calibri"/>
                <a:cs typeface="Calibri"/>
              </a:rPr>
              <a:t>o </a:t>
            </a:r>
            <a:r>
              <a:rPr sz="1500" spc="-5" dirty="0">
                <a:latin typeface="Calibri"/>
                <a:cs typeface="Calibri"/>
              </a:rPr>
              <a:t>Ingresos  Locales.</a:t>
            </a:r>
            <a:endParaRPr sz="1500">
              <a:latin typeface="Calibri"/>
              <a:cs typeface="Calibri"/>
            </a:endParaRPr>
          </a:p>
          <a:p>
            <a:pPr marL="756285" lvl="1" indent="-287020" algn="just">
              <a:lnSpc>
                <a:spcPts val="1595"/>
              </a:lnSpc>
              <a:buFont typeface="Arial"/>
              <a:buChar char="•"/>
              <a:tabLst>
                <a:tab pos="756920" algn="l"/>
              </a:tabLst>
            </a:pPr>
            <a:r>
              <a:rPr sz="1500" spc="-5" dirty="0">
                <a:latin typeface="Calibri"/>
                <a:cs typeface="Calibri"/>
              </a:rPr>
              <a:t>Disminución </a:t>
            </a:r>
            <a:r>
              <a:rPr sz="1500" dirty="0">
                <a:latin typeface="Calibri"/>
                <a:cs typeface="Calibri"/>
              </a:rPr>
              <a:t>del </a:t>
            </a:r>
            <a:r>
              <a:rPr sz="1500" spc="-5" dirty="0">
                <a:latin typeface="Calibri"/>
                <a:cs typeface="Calibri"/>
              </a:rPr>
              <a:t>nivel </a:t>
            </a:r>
            <a:r>
              <a:rPr sz="1500" dirty="0">
                <a:latin typeface="Calibri"/>
                <a:cs typeface="Calibri"/>
              </a:rPr>
              <a:t>del </a:t>
            </a:r>
            <a:r>
              <a:rPr sz="1500" spc="-10" dirty="0">
                <a:latin typeface="Calibri"/>
                <a:cs typeface="Calibri"/>
              </a:rPr>
              <a:t>fondo </a:t>
            </a:r>
            <a:r>
              <a:rPr sz="1500" dirty="0">
                <a:latin typeface="Calibri"/>
                <a:cs typeface="Calibri"/>
              </a:rPr>
              <a:t>de</a:t>
            </a:r>
            <a:r>
              <a:rPr sz="1500" spc="15" dirty="0">
                <a:latin typeface="Calibri"/>
                <a:cs typeface="Calibri"/>
              </a:rPr>
              <a:t> </a:t>
            </a:r>
            <a:r>
              <a:rPr sz="1500" spc="-5" dirty="0">
                <a:latin typeface="Calibri"/>
                <a:cs typeface="Calibri"/>
              </a:rPr>
              <a:t>reserva.</a:t>
            </a:r>
            <a:endParaRPr sz="1500">
              <a:latin typeface="Calibri"/>
              <a:cs typeface="Calibri"/>
            </a:endParaRPr>
          </a:p>
          <a:p>
            <a:pPr marL="469900" marR="5080" algn="just">
              <a:lnSpc>
                <a:spcPct val="90100"/>
              </a:lnSpc>
              <a:spcBef>
                <a:spcPts val="535"/>
              </a:spcBef>
            </a:pPr>
            <a:r>
              <a:rPr sz="1500" b="1" spc="-5" dirty="0">
                <a:latin typeface="Calibri"/>
                <a:cs typeface="Calibri"/>
              </a:rPr>
              <a:t>No </a:t>
            </a:r>
            <a:r>
              <a:rPr sz="1500" b="1" dirty="0">
                <a:latin typeface="Calibri"/>
                <a:cs typeface="Calibri"/>
              </a:rPr>
              <a:t>se </a:t>
            </a:r>
            <a:r>
              <a:rPr sz="1500" b="1" spc="-10" dirty="0">
                <a:latin typeface="Calibri"/>
                <a:cs typeface="Calibri"/>
              </a:rPr>
              <a:t>considerará </a:t>
            </a:r>
            <a:r>
              <a:rPr sz="1500" b="1" spc="-5" dirty="0">
                <a:latin typeface="Calibri"/>
                <a:cs typeface="Calibri"/>
              </a:rPr>
              <a:t>como </a:t>
            </a:r>
            <a:r>
              <a:rPr sz="1500" b="1" spc="-10" dirty="0">
                <a:latin typeface="Calibri"/>
                <a:cs typeface="Calibri"/>
              </a:rPr>
              <a:t>mejora contractual: </a:t>
            </a:r>
            <a:r>
              <a:rPr sz="1500" dirty="0">
                <a:latin typeface="Calibri"/>
                <a:cs typeface="Calibri"/>
              </a:rPr>
              <a:t>la  </a:t>
            </a:r>
            <a:r>
              <a:rPr sz="1500" spc="-10" dirty="0">
                <a:latin typeface="Calibri"/>
                <a:cs typeface="Calibri"/>
              </a:rPr>
              <a:t>contratación </a:t>
            </a:r>
            <a:r>
              <a:rPr sz="1500" dirty="0">
                <a:latin typeface="Calibri"/>
                <a:cs typeface="Calibri"/>
              </a:rPr>
              <a:t>de </a:t>
            </a:r>
            <a:r>
              <a:rPr sz="1500" spc="-10" dirty="0">
                <a:latin typeface="Calibri"/>
                <a:cs typeface="Calibri"/>
              </a:rPr>
              <a:t>Garantías </a:t>
            </a:r>
            <a:r>
              <a:rPr sz="1500" dirty="0">
                <a:latin typeface="Calibri"/>
                <a:cs typeface="Calibri"/>
              </a:rPr>
              <a:t>de </a:t>
            </a:r>
            <a:r>
              <a:rPr sz="1500" spc="-15" dirty="0">
                <a:latin typeface="Calibri"/>
                <a:cs typeface="Calibri"/>
              </a:rPr>
              <a:t>Pago </a:t>
            </a:r>
            <a:r>
              <a:rPr sz="1500" dirty="0">
                <a:latin typeface="Calibri"/>
                <a:cs typeface="Calibri"/>
              </a:rPr>
              <a:t>e </a:t>
            </a:r>
            <a:r>
              <a:rPr sz="1500" spc="-5" dirty="0">
                <a:latin typeface="Calibri"/>
                <a:cs typeface="Calibri"/>
              </a:rPr>
              <a:t>Instrumentos  Derivados.</a:t>
            </a:r>
            <a:endParaRPr sz="1500">
              <a:latin typeface="Calibri"/>
              <a:cs typeface="Calibri"/>
            </a:endParaRPr>
          </a:p>
        </p:txBody>
      </p:sp>
      <p:sp>
        <p:nvSpPr>
          <p:cNvPr id="12" name="object 12"/>
          <p:cNvSpPr/>
          <p:nvPr/>
        </p:nvSpPr>
        <p:spPr>
          <a:xfrm>
            <a:off x="8211312" y="89916"/>
            <a:ext cx="2456687" cy="822959"/>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0596263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6" name="object 6"/>
          <p:cNvSpPr/>
          <p:nvPr/>
        </p:nvSpPr>
        <p:spPr>
          <a:xfrm>
            <a:off x="2068068" y="312421"/>
            <a:ext cx="7132320" cy="113537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idx="4294967295"/>
          </p:nvPr>
        </p:nvSpPr>
        <p:spPr>
          <a:xfrm>
            <a:off x="0" y="358775"/>
            <a:ext cx="6899275" cy="566738"/>
          </a:xfrm>
          <a:prstGeom prst="rect">
            <a:avLst/>
          </a:prstGeom>
        </p:spPr>
        <p:txBody>
          <a:bodyPr vert="horz" wrap="square" lIns="0" tIns="12065" rIns="0" bIns="0" rtlCol="0" anchor="ctr">
            <a:spAutoFit/>
          </a:bodyPr>
          <a:lstStyle/>
          <a:p>
            <a:pPr marL="12700">
              <a:lnSpc>
                <a:spcPct val="100000"/>
              </a:lnSpc>
              <a:spcBef>
                <a:spcPts val="95"/>
              </a:spcBef>
            </a:pPr>
            <a:r>
              <a:rPr sz="3600" b="1" spc="-5" dirty="0"/>
              <a:t>Solicitudes de </a:t>
            </a:r>
            <a:r>
              <a:rPr sz="3600" b="1" spc="-10" dirty="0"/>
              <a:t>Cancelación</a:t>
            </a:r>
          </a:p>
        </p:txBody>
      </p:sp>
      <p:sp>
        <p:nvSpPr>
          <p:cNvPr id="10" name="object 10"/>
          <p:cNvSpPr/>
          <p:nvPr/>
        </p:nvSpPr>
        <p:spPr>
          <a:xfrm>
            <a:off x="7685532" y="1453895"/>
            <a:ext cx="2481072" cy="329184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485889" y="1405128"/>
            <a:ext cx="3182111" cy="3802379"/>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8481821" y="1807592"/>
            <a:ext cx="869950" cy="1977389"/>
          </a:xfrm>
          <a:prstGeom prst="rect">
            <a:avLst/>
          </a:prstGeom>
        </p:spPr>
        <p:txBody>
          <a:bodyPr vert="horz" wrap="square" lIns="0" tIns="13335" rIns="0" bIns="0" rtlCol="0">
            <a:spAutoFit/>
          </a:bodyPr>
          <a:lstStyle/>
          <a:p>
            <a:pPr marL="12700">
              <a:spcBef>
                <a:spcPts val="105"/>
              </a:spcBef>
            </a:pPr>
            <a:r>
              <a:rPr sz="12800" dirty="0">
                <a:solidFill>
                  <a:srgbClr val="FF0000"/>
                </a:solidFill>
                <a:latin typeface="Calibri"/>
                <a:cs typeface="Calibri"/>
              </a:rPr>
              <a:t>X</a:t>
            </a:r>
            <a:endParaRPr sz="12800">
              <a:latin typeface="Calibri"/>
              <a:cs typeface="Calibri"/>
            </a:endParaRPr>
          </a:p>
        </p:txBody>
      </p:sp>
      <p:sp>
        <p:nvSpPr>
          <p:cNvPr id="13" name="object 13"/>
          <p:cNvSpPr/>
          <p:nvPr/>
        </p:nvSpPr>
        <p:spPr>
          <a:xfrm>
            <a:off x="3790188" y="1289304"/>
            <a:ext cx="2732532" cy="774191"/>
          </a:xfrm>
          <a:prstGeom prst="rect">
            <a:avLst/>
          </a:prstGeom>
          <a:blipFill>
            <a:blip r:embed="rId7" cstate="print"/>
            <a:stretch>
              <a:fillRect/>
            </a:stretch>
          </a:blipFill>
        </p:spPr>
        <p:txBody>
          <a:bodyPr wrap="square" lIns="0" tIns="0" rIns="0" bIns="0" rtlCol="0"/>
          <a:lstStyle/>
          <a:p>
            <a:endParaRPr/>
          </a:p>
        </p:txBody>
      </p:sp>
      <p:sp>
        <p:nvSpPr>
          <p:cNvPr id="14" name="object 14"/>
          <p:cNvSpPr txBox="1"/>
          <p:nvPr/>
        </p:nvSpPr>
        <p:spPr>
          <a:xfrm>
            <a:off x="3966465" y="1342137"/>
            <a:ext cx="2300605" cy="579755"/>
          </a:xfrm>
          <a:prstGeom prst="rect">
            <a:avLst/>
          </a:prstGeom>
        </p:spPr>
        <p:txBody>
          <a:bodyPr vert="horz" wrap="square" lIns="0" tIns="34925" rIns="0" bIns="0" rtlCol="0">
            <a:spAutoFit/>
          </a:bodyPr>
          <a:lstStyle/>
          <a:p>
            <a:pPr marL="12700" marR="5080" algn="ctr">
              <a:lnSpc>
                <a:spcPts val="1400"/>
              </a:lnSpc>
              <a:spcBef>
                <a:spcPts val="275"/>
              </a:spcBef>
            </a:pPr>
            <a:r>
              <a:rPr sz="1300" spc="-5" dirty="0">
                <a:latin typeface="Calibri"/>
                <a:cs typeface="Calibri"/>
              </a:rPr>
              <a:t>Cancelación de Financiamientos u  Obligaciones</a:t>
            </a:r>
            <a:endParaRPr sz="1300">
              <a:latin typeface="Calibri"/>
              <a:cs typeface="Calibri"/>
            </a:endParaRPr>
          </a:p>
          <a:p>
            <a:pPr marL="3175" algn="ctr">
              <a:lnSpc>
                <a:spcPts val="1390"/>
              </a:lnSpc>
            </a:pPr>
            <a:r>
              <a:rPr sz="1300" spc="-5" dirty="0">
                <a:latin typeface="Calibri"/>
                <a:cs typeface="Calibri"/>
              </a:rPr>
              <a:t>Artículo 47</a:t>
            </a:r>
            <a:r>
              <a:rPr sz="1300" spc="15" dirty="0">
                <a:latin typeface="Calibri"/>
                <a:cs typeface="Calibri"/>
              </a:rPr>
              <a:t> </a:t>
            </a:r>
            <a:r>
              <a:rPr sz="1300" spc="-10" dirty="0">
                <a:latin typeface="Calibri"/>
                <a:cs typeface="Calibri"/>
              </a:rPr>
              <a:t>Reglamento</a:t>
            </a:r>
            <a:endParaRPr sz="1300">
              <a:latin typeface="Calibri"/>
              <a:cs typeface="Calibri"/>
            </a:endParaRPr>
          </a:p>
        </p:txBody>
      </p:sp>
      <p:sp>
        <p:nvSpPr>
          <p:cNvPr id="15" name="object 15"/>
          <p:cNvSpPr/>
          <p:nvPr/>
        </p:nvSpPr>
        <p:spPr>
          <a:xfrm>
            <a:off x="1882140" y="3451859"/>
            <a:ext cx="2048256" cy="291846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2147316" y="4203191"/>
            <a:ext cx="1554480" cy="1278636"/>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2390852" y="4484878"/>
            <a:ext cx="971981" cy="549910"/>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5017009" y="1993393"/>
            <a:ext cx="208787" cy="527303"/>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3825239" y="2432305"/>
            <a:ext cx="2723388" cy="207263"/>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825240" y="2438401"/>
            <a:ext cx="208787" cy="315467"/>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6341365" y="2438401"/>
            <a:ext cx="207263" cy="315467"/>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2907791" y="2790445"/>
            <a:ext cx="1519428" cy="912875"/>
          </a:xfrm>
          <a:prstGeom prst="rect">
            <a:avLst/>
          </a:prstGeom>
          <a:blipFill>
            <a:blip r:embed="rId15" cstate="print"/>
            <a:stretch>
              <a:fillRect/>
            </a:stretch>
          </a:blipFill>
        </p:spPr>
        <p:txBody>
          <a:bodyPr wrap="square" lIns="0" tIns="0" rIns="0" bIns="0" rtlCol="0"/>
          <a:lstStyle/>
          <a:p>
            <a:endParaRPr/>
          </a:p>
        </p:txBody>
      </p:sp>
      <p:sp>
        <p:nvSpPr>
          <p:cNvPr id="23" name="object 23"/>
          <p:cNvSpPr txBox="1"/>
          <p:nvPr/>
        </p:nvSpPr>
        <p:spPr>
          <a:xfrm>
            <a:off x="3089275" y="2841498"/>
            <a:ext cx="977900" cy="537845"/>
          </a:xfrm>
          <a:prstGeom prst="rect">
            <a:avLst/>
          </a:prstGeom>
        </p:spPr>
        <p:txBody>
          <a:bodyPr vert="horz" wrap="square" lIns="0" tIns="33020" rIns="0" bIns="0" rtlCol="0">
            <a:spAutoFit/>
          </a:bodyPr>
          <a:lstStyle/>
          <a:p>
            <a:pPr marL="12700" marR="5080" algn="ctr">
              <a:lnSpc>
                <a:spcPts val="1300"/>
              </a:lnSpc>
              <a:spcBef>
                <a:spcPts val="260"/>
              </a:spcBef>
            </a:pPr>
            <a:r>
              <a:rPr sz="1200" dirty="0">
                <a:latin typeface="Calibri"/>
                <a:cs typeface="Calibri"/>
              </a:rPr>
              <a:t>Al </a:t>
            </a:r>
            <a:r>
              <a:rPr sz="1200" spc="-10" dirty="0">
                <a:latin typeface="Calibri"/>
                <a:cs typeface="Calibri"/>
              </a:rPr>
              <a:t>efectuarse</a:t>
            </a:r>
            <a:r>
              <a:rPr sz="1200" spc="-75" dirty="0">
                <a:latin typeface="Calibri"/>
                <a:cs typeface="Calibri"/>
              </a:rPr>
              <a:t> </a:t>
            </a:r>
            <a:r>
              <a:rPr sz="1200" dirty="0">
                <a:latin typeface="Calibri"/>
                <a:cs typeface="Calibri"/>
              </a:rPr>
              <a:t>el  </a:t>
            </a:r>
            <a:r>
              <a:rPr sz="1200" spc="-5" dirty="0">
                <a:latin typeface="Calibri"/>
                <a:cs typeface="Calibri"/>
              </a:rPr>
              <a:t>pago total </a:t>
            </a:r>
            <a:r>
              <a:rPr sz="1200" dirty="0">
                <a:latin typeface="Calibri"/>
                <a:cs typeface="Calibri"/>
              </a:rPr>
              <a:t>de  una</a:t>
            </a:r>
            <a:r>
              <a:rPr sz="1200" spc="-60" dirty="0">
                <a:latin typeface="Calibri"/>
                <a:cs typeface="Calibri"/>
              </a:rPr>
              <a:t> </a:t>
            </a:r>
            <a:r>
              <a:rPr sz="1200" spc="-5" dirty="0">
                <a:latin typeface="Calibri"/>
                <a:cs typeface="Calibri"/>
              </a:rPr>
              <a:t>obligación</a:t>
            </a:r>
            <a:endParaRPr sz="1200">
              <a:latin typeface="Calibri"/>
              <a:cs typeface="Calibri"/>
            </a:endParaRPr>
          </a:p>
        </p:txBody>
      </p:sp>
      <p:sp>
        <p:nvSpPr>
          <p:cNvPr id="24" name="object 24"/>
          <p:cNvSpPr/>
          <p:nvPr/>
        </p:nvSpPr>
        <p:spPr>
          <a:xfrm>
            <a:off x="5981701" y="2790445"/>
            <a:ext cx="1519427" cy="912875"/>
          </a:xfrm>
          <a:prstGeom prst="rect">
            <a:avLst/>
          </a:prstGeom>
          <a:blipFill>
            <a:blip r:embed="rId16" cstate="print"/>
            <a:stretch>
              <a:fillRect/>
            </a:stretch>
          </a:blipFill>
        </p:spPr>
        <p:txBody>
          <a:bodyPr wrap="square" lIns="0" tIns="0" rIns="0" bIns="0" rtlCol="0"/>
          <a:lstStyle/>
          <a:p>
            <a:endParaRPr/>
          </a:p>
        </p:txBody>
      </p:sp>
      <p:sp>
        <p:nvSpPr>
          <p:cNvPr id="25" name="object 25"/>
          <p:cNvSpPr txBox="1"/>
          <p:nvPr/>
        </p:nvSpPr>
        <p:spPr>
          <a:xfrm>
            <a:off x="6174994" y="2841117"/>
            <a:ext cx="956310" cy="537845"/>
          </a:xfrm>
          <a:prstGeom prst="rect">
            <a:avLst/>
          </a:prstGeom>
        </p:spPr>
        <p:txBody>
          <a:bodyPr vert="horz" wrap="square" lIns="0" tIns="33020" rIns="0" bIns="0" rtlCol="0">
            <a:spAutoFit/>
          </a:bodyPr>
          <a:lstStyle/>
          <a:p>
            <a:pPr marL="12065" marR="5080" indent="1270" algn="ctr">
              <a:lnSpc>
                <a:spcPts val="1300"/>
              </a:lnSpc>
              <a:spcBef>
                <a:spcPts val="260"/>
              </a:spcBef>
            </a:pPr>
            <a:r>
              <a:rPr sz="1200" dirty="0">
                <a:latin typeface="Calibri"/>
                <a:cs typeface="Calibri"/>
              </a:rPr>
              <a:t>Al no </a:t>
            </a:r>
            <a:r>
              <a:rPr sz="1200" spc="-5" dirty="0">
                <a:latin typeface="Calibri"/>
                <a:cs typeface="Calibri"/>
              </a:rPr>
              <a:t>haberse  dispuesto </a:t>
            </a:r>
            <a:r>
              <a:rPr sz="1200" dirty="0">
                <a:latin typeface="Calibri"/>
                <a:cs typeface="Calibri"/>
              </a:rPr>
              <a:t>el  finan</a:t>
            </a:r>
            <a:r>
              <a:rPr sz="1200" spc="-5" dirty="0">
                <a:latin typeface="Calibri"/>
                <a:cs typeface="Calibri"/>
              </a:rPr>
              <a:t>c</a:t>
            </a:r>
            <a:r>
              <a:rPr sz="1200" dirty="0">
                <a:latin typeface="Calibri"/>
                <a:cs typeface="Calibri"/>
              </a:rPr>
              <a:t>iamie</a:t>
            </a:r>
            <a:r>
              <a:rPr sz="1200" spc="-10" dirty="0">
                <a:latin typeface="Calibri"/>
                <a:cs typeface="Calibri"/>
              </a:rPr>
              <a:t>n</a:t>
            </a:r>
            <a:r>
              <a:rPr sz="1200" spc="-20" dirty="0">
                <a:latin typeface="Calibri"/>
                <a:cs typeface="Calibri"/>
              </a:rPr>
              <a:t>t</a:t>
            </a:r>
            <a:r>
              <a:rPr sz="1200" dirty="0">
                <a:latin typeface="Calibri"/>
                <a:cs typeface="Calibri"/>
              </a:rPr>
              <a:t>o</a:t>
            </a:r>
            <a:endParaRPr sz="1200">
              <a:latin typeface="Calibri"/>
              <a:cs typeface="Calibri"/>
            </a:endParaRPr>
          </a:p>
        </p:txBody>
      </p:sp>
      <p:sp>
        <p:nvSpPr>
          <p:cNvPr id="26" name="object 26"/>
          <p:cNvSpPr/>
          <p:nvPr/>
        </p:nvSpPr>
        <p:spPr>
          <a:xfrm>
            <a:off x="3238500" y="3784091"/>
            <a:ext cx="4245864" cy="2243328"/>
          </a:xfrm>
          <a:prstGeom prst="rect">
            <a:avLst/>
          </a:prstGeom>
          <a:blipFill>
            <a:blip r:embed="rId17" cstate="print"/>
            <a:stretch>
              <a:fillRect/>
            </a:stretch>
          </a:blipFill>
        </p:spPr>
        <p:txBody>
          <a:bodyPr wrap="square" lIns="0" tIns="0" rIns="0" bIns="0" rtlCol="0"/>
          <a:lstStyle/>
          <a:p>
            <a:endParaRPr/>
          </a:p>
        </p:txBody>
      </p:sp>
      <p:sp>
        <p:nvSpPr>
          <p:cNvPr id="27" name="object 27"/>
          <p:cNvSpPr txBox="1"/>
          <p:nvPr/>
        </p:nvSpPr>
        <p:spPr>
          <a:xfrm>
            <a:off x="3721101" y="3851528"/>
            <a:ext cx="3387725" cy="1817164"/>
          </a:xfrm>
          <a:prstGeom prst="rect">
            <a:avLst/>
          </a:prstGeom>
        </p:spPr>
        <p:txBody>
          <a:bodyPr vert="horz" wrap="square" lIns="0" tIns="31750" rIns="0" bIns="0" rtlCol="0">
            <a:spAutoFit/>
          </a:bodyPr>
          <a:lstStyle/>
          <a:p>
            <a:pPr marL="12700" marR="406400">
              <a:lnSpc>
                <a:spcPts val="1190"/>
              </a:lnSpc>
              <a:spcBef>
                <a:spcPts val="250"/>
              </a:spcBef>
            </a:pPr>
            <a:r>
              <a:rPr sz="1000" b="1" spc="-5" dirty="0">
                <a:latin typeface="Calibri"/>
                <a:cs typeface="Calibri"/>
              </a:rPr>
              <a:t>Pa</a:t>
            </a:r>
            <a:r>
              <a:rPr sz="1100" b="1" spc="-5" dirty="0">
                <a:latin typeface="Calibri"/>
                <a:cs typeface="Calibri"/>
              </a:rPr>
              <a:t>ra realizar </a:t>
            </a:r>
            <a:r>
              <a:rPr sz="1100" b="1" dirty="0">
                <a:latin typeface="Calibri"/>
                <a:cs typeface="Calibri"/>
              </a:rPr>
              <a:t>la </a:t>
            </a:r>
            <a:r>
              <a:rPr sz="1100" b="1" spc="-5" dirty="0">
                <a:latin typeface="Calibri"/>
                <a:cs typeface="Calibri"/>
              </a:rPr>
              <a:t>cancelación en el RPU, el Solicitante  Autorizado deberá</a:t>
            </a:r>
            <a:r>
              <a:rPr sz="1100" b="1" spc="-55" dirty="0">
                <a:latin typeface="Calibri"/>
                <a:cs typeface="Calibri"/>
              </a:rPr>
              <a:t> </a:t>
            </a:r>
            <a:r>
              <a:rPr sz="1100" b="1" spc="-5" dirty="0">
                <a:latin typeface="Calibri"/>
                <a:cs typeface="Calibri"/>
              </a:rPr>
              <a:t>proporcionar:</a:t>
            </a:r>
            <a:endParaRPr sz="1100">
              <a:latin typeface="Calibri"/>
              <a:cs typeface="Calibri"/>
            </a:endParaRPr>
          </a:p>
          <a:p>
            <a:pPr marL="241300" indent="-229235">
              <a:spcBef>
                <a:spcPts val="305"/>
              </a:spcBef>
              <a:buAutoNum type="arabicPeriod"/>
              <a:tabLst>
                <a:tab pos="241935" algn="l"/>
              </a:tabLst>
            </a:pPr>
            <a:r>
              <a:rPr sz="1100" dirty="0">
                <a:latin typeface="Calibri"/>
                <a:cs typeface="Calibri"/>
              </a:rPr>
              <a:t>Presentar en la</a:t>
            </a:r>
            <a:r>
              <a:rPr sz="1100" spc="-50" dirty="0">
                <a:latin typeface="Calibri"/>
                <a:cs typeface="Calibri"/>
              </a:rPr>
              <a:t> </a:t>
            </a:r>
            <a:r>
              <a:rPr sz="1100" dirty="0">
                <a:latin typeface="Calibri"/>
                <a:cs typeface="Calibri"/>
              </a:rPr>
              <a:t>solicitud:</a:t>
            </a:r>
            <a:endParaRPr sz="1100">
              <a:latin typeface="Calibri"/>
              <a:cs typeface="Calibri"/>
            </a:endParaRPr>
          </a:p>
          <a:p>
            <a:pPr marL="12700" marR="15875">
              <a:lnSpc>
                <a:spcPts val="1190"/>
              </a:lnSpc>
              <a:spcBef>
                <a:spcPts val="484"/>
              </a:spcBef>
            </a:pPr>
            <a:r>
              <a:rPr sz="1100" spc="-5" dirty="0">
                <a:latin typeface="Calibri"/>
                <a:cs typeface="Calibri"/>
              </a:rPr>
              <a:t>Clave de inscripción, fecha de Inscripción, </a:t>
            </a:r>
            <a:r>
              <a:rPr sz="1100" dirty="0">
                <a:latin typeface="Calibri"/>
                <a:cs typeface="Calibri"/>
              </a:rPr>
              <a:t>monto original  contrato, denominación </a:t>
            </a:r>
            <a:r>
              <a:rPr sz="1100" spc="-5" dirty="0">
                <a:latin typeface="Calibri"/>
                <a:cs typeface="Calibri"/>
              </a:rPr>
              <a:t>de </a:t>
            </a:r>
            <a:r>
              <a:rPr sz="1100" dirty="0">
                <a:latin typeface="Calibri"/>
                <a:cs typeface="Calibri"/>
              </a:rPr>
              <a:t>la </a:t>
            </a:r>
            <a:r>
              <a:rPr sz="1100" spc="-5" dirty="0">
                <a:latin typeface="Calibri"/>
                <a:cs typeface="Calibri"/>
              </a:rPr>
              <a:t>institución financiera </a:t>
            </a:r>
            <a:r>
              <a:rPr sz="1100" dirty="0">
                <a:latin typeface="Calibri"/>
                <a:cs typeface="Calibri"/>
              </a:rPr>
              <a:t>y, en</a:t>
            </a:r>
            <a:r>
              <a:rPr sz="1100" spc="-150" dirty="0">
                <a:latin typeface="Calibri"/>
                <a:cs typeface="Calibri"/>
              </a:rPr>
              <a:t> </a:t>
            </a:r>
            <a:r>
              <a:rPr sz="1100" spc="-5" dirty="0">
                <a:latin typeface="Calibri"/>
                <a:cs typeface="Calibri"/>
              </a:rPr>
              <a:t>su  </a:t>
            </a:r>
            <a:r>
              <a:rPr sz="1100" dirty="0">
                <a:latin typeface="Calibri"/>
                <a:cs typeface="Calibri"/>
              </a:rPr>
              <a:t>caso prestador </a:t>
            </a:r>
            <a:r>
              <a:rPr sz="1100" spc="-5" dirty="0">
                <a:latin typeface="Calibri"/>
                <a:cs typeface="Calibri"/>
              </a:rPr>
              <a:t>de </a:t>
            </a:r>
            <a:r>
              <a:rPr sz="1100" dirty="0">
                <a:latin typeface="Calibri"/>
                <a:cs typeface="Calibri"/>
              </a:rPr>
              <a:t>servicio o </a:t>
            </a:r>
            <a:r>
              <a:rPr sz="1100" spc="-5" dirty="0">
                <a:latin typeface="Calibri"/>
                <a:cs typeface="Calibri"/>
              </a:rPr>
              <a:t>inversionista</a:t>
            </a:r>
            <a:r>
              <a:rPr sz="1100" spc="-130" dirty="0">
                <a:latin typeface="Calibri"/>
                <a:cs typeface="Calibri"/>
              </a:rPr>
              <a:t> </a:t>
            </a:r>
            <a:r>
              <a:rPr sz="1100" dirty="0">
                <a:latin typeface="Calibri"/>
                <a:cs typeface="Calibri"/>
              </a:rPr>
              <a:t>proveedor.</a:t>
            </a:r>
            <a:endParaRPr sz="1100">
              <a:latin typeface="Calibri"/>
              <a:cs typeface="Calibri"/>
            </a:endParaRPr>
          </a:p>
          <a:p>
            <a:pPr marL="241300" indent="-229235">
              <a:lnSpc>
                <a:spcPts val="1255"/>
              </a:lnSpc>
              <a:spcBef>
                <a:spcPts val="300"/>
              </a:spcBef>
              <a:buAutoNum type="arabicPeriod" startAt="2"/>
              <a:tabLst>
                <a:tab pos="241935" algn="l"/>
              </a:tabLst>
            </a:pPr>
            <a:r>
              <a:rPr sz="1100" spc="-5" dirty="0">
                <a:latin typeface="Calibri"/>
                <a:cs typeface="Calibri"/>
              </a:rPr>
              <a:t>Documento </a:t>
            </a:r>
            <a:r>
              <a:rPr sz="1100" dirty="0">
                <a:latin typeface="Calibri"/>
                <a:cs typeface="Calibri"/>
              </a:rPr>
              <a:t>emitido por la </a:t>
            </a:r>
            <a:r>
              <a:rPr sz="1100" spc="-5" dirty="0">
                <a:latin typeface="Calibri"/>
                <a:cs typeface="Calibri"/>
              </a:rPr>
              <a:t>institución financiera</a:t>
            </a:r>
            <a:r>
              <a:rPr sz="1100" spc="-130" dirty="0">
                <a:latin typeface="Calibri"/>
                <a:cs typeface="Calibri"/>
              </a:rPr>
              <a:t> </a:t>
            </a:r>
            <a:r>
              <a:rPr sz="1100" spc="-5" dirty="0">
                <a:latin typeface="Calibri"/>
                <a:cs typeface="Calibri"/>
              </a:rPr>
              <a:t>que</a:t>
            </a:r>
            <a:endParaRPr sz="1100">
              <a:latin typeface="Calibri"/>
              <a:cs typeface="Calibri"/>
            </a:endParaRPr>
          </a:p>
          <a:p>
            <a:pPr marL="241300">
              <a:lnSpc>
                <a:spcPts val="1255"/>
              </a:lnSpc>
            </a:pPr>
            <a:r>
              <a:rPr sz="1100" dirty="0">
                <a:latin typeface="Calibri"/>
                <a:cs typeface="Calibri"/>
              </a:rPr>
              <a:t>contenga:</a:t>
            </a:r>
            <a:endParaRPr sz="1100">
              <a:latin typeface="Calibri"/>
              <a:cs typeface="Calibri"/>
            </a:endParaRPr>
          </a:p>
          <a:p>
            <a:pPr marL="12700" marR="5080">
              <a:lnSpc>
                <a:spcPts val="1190"/>
              </a:lnSpc>
              <a:spcBef>
                <a:spcPts val="489"/>
              </a:spcBef>
            </a:pPr>
            <a:r>
              <a:rPr sz="1100" spc="-5" dirty="0">
                <a:latin typeface="Calibri"/>
                <a:cs typeface="Calibri"/>
              </a:rPr>
              <a:t>Financiamiento </a:t>
            </a:r>
            <a:r>
              <a:rPr sz="1100" dirty="0">
                <a:latin typeface="Calibri"/>
                <a:cs typeface="Calibri"/>
              </a:rPr>
              <a:t>u obligación </a:t>
            </a:r>
            <a:r>
              <a:rPr sz="1100" spc="-5" dirty="0">
                <a:latin typeface="Calibri"/>
                <a:cs typeface="Calibri"/>
              </a:rPr>
              <a:t>liquidada </a:t>
            </a:r>
            <a:r>
              <a:rPr sz="1100" dirty="0">
                <a:latin typeface="Calibri"/>
                <a:cs typeface="Calibri"/>
              </a:rPr>
              <a:t>o </a:t>
            </a:r>
            <a:r>
              <a:rPr sz="1100" spc="-5" dirty="0">
                <a:latin typeface="Calibri"/>
                <a:cs typeface="Calibri"/>
              </a:rPr>
              <a:t>que no </a:t>
            </a:r>
            <a:r>
              <a:rPr sz="1100" dirty="0">
                <a:latin typeface="Calibri"/>
                <a:cs typeface="Calibri"/>
              </a:rPr>
              <a:t>haya </a:t>
            </a:r>
            <a:r>
              <a:rPr sz="1100" spc="-5" dirty="0">
                <a:latin typeface="Calibri"/>
                <a:cs typeface="Calibri"/>
              </a:rPr>
              <a:t>sido  dispuesto, </a:t>
            </a:r>
            <a:r>
              <a:rPr sz="1100" dirty="0">
                <a:latin typeface="Calibri"/>
                <a:cs typeface="Calibri"/>
              </a:rPr>
              <a:t>incluyendo datos </a:t>
            </a:r>
            <a:r>
              <a:rPr sz="1100" spc="-5" dirty="0">
                <a:latin typeface="Calibri"/>
                <a:cs typeface="Calibri"/>
              </a:rPr>
              <a:t>principales que </a:t>
            </a:r>
            <a:r>
              <a:rPr sz="1100" dirty="0">
                <a:latin typeface="Calibri"/>
                <a:cs typeface="Calibri"/>
              </a:rPr>
              <a:t>la</a:t>
            </a:r>
            <a:r>
              <a:rPr sz="1100" spc="-100" dirty="0">
                <a:latin typeface="Calibri"/>
                <a:cs typeface="Calibri"/>
              </a:rPr>
              <a:t> </a:t>
            </a:r>
            <a:r>
              <a:rPr sz="1100" dirty="0">
                <a:latin typeface="Calibri"/>
                <a:cs typeface="Calibri"/>
              </a:rPr>
              <a:t>identifiquen.</a:t>
            </a:r>
            <a:endParaRPr sz="1100">
              <a:latin typeface="Calibri"/>
              <a:cs typeface="Calibri"/>
            </a:endParaRPr>
          </a:p>
        </p:txBody>
      </p:sp>
      <p:sp>
        <p:nvSpPr>
          <p:cNvPr id="28" name="object 28"/>
          <p:cNvSpPr/>
          <p:nvPr/>
        </p:nvSpPr>
        <p:spPr>
          <a:xfrm>
            <a:off x="5975603" y="2702051"/>
            <a:ext cx="1344168" cy="839724"/>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6032754" y="2736343"/>
            <a:ext cx="1229995" cy="725805"/>
          </a:xfrm>
          <a:custGeom>
            <a:avLst/>
            <a:gdLst/>
            <a:ahLst/>
            <a:cxnLst/>
            <a:rect l="l" t="t" r="r" b="b"/>
            <a:pathLst>
              <a:path w="1229995" h="725804">
                <a:moveTo>
                  <a:pt x="0" y="120904"/>
                </a:moveTo>
                <a:lnTo>
                  <a:pt x="9497" y="73830"/>
                </a:lnTo>
                <a:lnTo>
                  <a:pt x="35401" y="35401"/>
                </a:lnTo>
                <a:lnTo>
                  <a:pt x="73830" y="9497"/>
                </a:lnTo>
                <a:lnTo>
                  <a:pt x="120904" y="0"/>
                </a:lnTo>
                <a:lnTo>
                  <a:pt x="1108964" y="0"/>
                </a:lnTo>
                <a:lnTo>
                  <a:pt x="1156037" y="9497"/>
                </a:lnTo>
                <a:lnTo>
                  <a:pt x="1194466" y="35401"/>
                </a:lnTo>
                <a:lnTo>
                  <a:pt x="1220370" y="73830"/>
                </a:lnTo>
                <a:lnTo>
                  <a:pt x="1229868" y="120904"/>
                </a:lnTo>
                <a:lnTo>
                  <a:pt x="1229868" y="604520"/>
                </a:lnTo>
                <a:lnTo>
                  <a:pt x="1220370" y="651593"/>
                </a:lnTo>
                <a:lnTo>
                  <a:pt x="1194466" y="690022"/>
                </a:lnTo>
                <a:lnTo>
                  <a:pt x="1156037" y="715926"/>
                </a:lnTo>
                <a:lnTo>
                  <a:pt x="1108964" y="725424"/>
                </a:lnTo>
                <a:lnTo>
                  <a:pt x="120904" y="725424"/>
                </a:lnTo>
                <a:lnTo>
                  <a:pt x="73830" y="715926"/>
                </a:lnTo>
                <a:lnTo>
                  <a:pt x="35401" y="690022"/>
                </a:lnTo>
                <a:lnTo>
                  <a:pt x="9497" y="651593"/>
                </a:lnTo>
                <a:lnTo>
                  <a:pt x="0" y="604520"/>
                </a:lnTo>
                <a:lnTo>
                  <a:pt x="0" y="120904"/>
                </a:lnTo>
                <a:close/>
              </a:path>
            </a:pathLst>
          </a:custGeom>
          <a:ln w="28956">
            <a:solidFill>
              <a:srgbClr val="FF0000"/>
            </a:solidFill>
            <a:prstDash val="sysDash"/>
          </a:ln>
        </p:spPr>
        <p:txBody>
          <a:bodyPr wrap="square" lIns="0" tIns="0" rIns="0" bIns="0" rtlCol="0"/>
          <a:lstStyle/>
          <a:p>
            <a:endParaRPr/>
          </a:p>
        </p:txBody>
      </p:sp>
      <p:sp>
        <p:nvSpPr>
          <p:cNvPr id="30" name="object 30"/>
          <p:cNvSpPr/>
          <p:nvPr/>
        </p:nvSpPr>
        <p:spPr>
          <a:xfrm>
            <a:off x="2907791" y="2711196"/>
            <a:ext cx="1344168" cy="830579"/>
          </a:xfrm>
          <a:prstGeom prst="rect">
            <a:avLst/>
          </a:prstGeom>
          <a:blipFill>
            <a:blip r:embed="rId19" cstate="print"/>
            <a:stretch>
              <a:fillRect/>
            </a:stretch>
          </a:blipFill>
        </p:spPr>
        <p:txBody>
          <a:bodyPr wrap="square" lIns="0" tIns="0" rIns="0" bIns="0" rtlCol="0"/>
          <a:lstStyle/>
          <a:p>
            <a:endParaRPr/>
          </a:p>
        </p:txBody>
      </p:sp>
      <p:sp>
        <p:nvSpPr>
          <p:cNvPr id="31" name="object 31"/>
          <p:cNvSpPr/>
          <p:nvPr/>
        </p:nvSpPr>
        <p:spPr>
          <a:xfrm>
            <a:off x="2964942" y="2745485"/>
            <a:ext cx="1229995" cy="716280"/>
          </a:xfrm>
          <a:custGeom>
            <a:avLst/>
            <a:gdLst/>
            <a:ahLst/>
            <a:cxnLst/>
            <a:rect l="l" t="t" r="r" b="b"/>
            <a:pathLst>
              <a:path w="1229995" h="716279">
                <a:moveTo>
                  <a:pt x="0" y="119379"/>
                </a:moveTo>
                <a:lnTo>
                  <a:pt x="9384" y="72919"/>
                </a:lnTo>
                <a:lnTo>
                  <a:pt x="34972" y="34972"/>
                </a:lnTo>
                <a:lnTo>
                  <a:pt x="72919" y="9384"/>
                </a:lnTo>
                <a:lnTo>
                  <a:pt x="119380" y="0"/>
                </a:lnTo>
                <a:lnTo>
                  <a:pt x="1110488" y="0"/>
                </a:lnTo>
                <a:lnTo>
                  <a:pt x="1156948" y="9384"/>
                </a:lnTo>
                <a:lnTo>
                  <a:pt x="1194895" y="34972"/>
                </a:lnTo>
                <a:lnTo>
                  <a:pt x="1220483" y="72919"/>
                </a:lnTo>
                <a:lnTo>
                  <a:pt x="1229868" y="119379"/>
                </a:lnTo>
                <a:lnTo>
                  <a:pt x="1229868" y="596900"/>
                </a:lnTo>
                <a:lnTo>
                  <a:pt x="1220483" y="643360"/>
                </a:lnTo>
                <a:lnTo>
                  <a:pt x="1194895" y="681307"/>
                </a:lnTo>
                <a:lnTo>
                  <a:pt x="1156948" y="706895"/>
                </a:lnTo>
                <a:lnTo>
                  <a:pt x="1110488" y="716279"/>
                </a:lnTo>
                <a:lnTo>
                  <a:pt x="119380" y="716279"/>
                </a:lnTo>
                <a:lnTo>
                  <a:pt x="72919" y="706895"/>
                </a:lnTo>
                <a:lnTo>
                  <a:pt x="34972" y="681307"/>
                </a:lnTo>
                <a:lnTo>
                  <a:pt x="9384" y="643360"/>
                </a:lnTo>
                <a:lnTo>
                  <a:pt x="0" y="596900"/>
                </a:lnTo>
                <a:lnTo>
                  <a:pt x="0" y="119379"/>
                </a:lnTo>
                <a:close/>
              </a:path>
            </a:pathLst>
          </a:custGeom>
          <a:ln w="28956">
            <a:solidFill>
              <a:srgbClr val="FF0000"/>
            </a:solidFill>
            <a:prstDash val="sysDash"/>
          </a:ln>
        </p:spPr>
        <p:txBody>
          <a:bodyPr wrap="square" lIns="0" tIns="0" rIns="0" bIns="0" rtlCol="0"/>
          <a:lstStyle/>
          <a:p>
            <a:endParaRPr/>
          </a:p>
        </p:txBody>
      </p:sp>
      <p:sp>
        <p:nvSpPr>
          <p:cNvPr id="32" name="object 32"/>
          <p:cNvSpPr/>
          <p:nvPr/>
        </p:nvSpPr>
        <p:spPr>
          <a:xfrm>
            <a:off x="3777996" y="1293875"/>
            <a:ext cx="2758439" cy="790956"/>
          </a:xfrm>
          <a:prstGeom prst="rect">
            <a:avLst/>
          </a:prstGeom>
          <a:blipFill>
            <a:blip r:embed="rId20" cstate="print"/>
            <a:stretch>
              <a:fillRect/>
            </a:stretch>
          </a:blipFill>
        </p:spPr>
        <p:txBody>
          <a:bodyPr wrap="square" lIns="0" tIns="0" rIns="0" bIns="0" rtlCol="0"/>
          <a:lstStyle/>
          <a:p>
            <a:endParaRPr/>
          </a:p>
        </p:txBody>
      </p:sp>
      <p:sp>
        <p:nvSpPr>
          <p:cNvPr id="33" name="object 33"/>
          <p:cNvSpPr/>
          <p:nvPr/>
        </p:nvSpPr>
        <p:spPr>
          <a:xfrm>
            <a:off x="3835145" y="1328166"/>
            <a:ext cx="2644140" cy="676910"/>
          </a:xfrm>
          <a:custGeom>
            <a:avLst/>
            <a:gdLst/>
            <a:ahLst/>
            <a:cxnLst/>
            <a:rect l="l" t="t" r="r" b="b"/>
            <a:pathLst>
              <a:path w="2644140" h="676910">
                <a:moveTo>
                  <a:pt x="0" y="112775"/>
                </a:moveTo>
                <a:lnTo>
                  <a:pt x="8870" y="68901"/>
                </a:lnTo>
                <a:lnTo>
                  <a:pt x="33051" y="33051"/>
                </a:lnTo>
                <a:lnTo>
                  <a:pt x="68901" y="8870"/>
                </a:lnTo>
                <a:lnTo>
                  <a:pt x="112776" y="0"/>
                </a:lnTo>
                <a:lnTo>
                  <a:pt x="2531364" y="0"/>
                </a:lnTo>
                <a:lnTo>
                  <a:pt x="2575238" y="8870"/>
                </a:lnTo>
                <a:lnTo>
                  <a:pt x="2611088" y="33051"/>
                </a:lnTo>
                <a:lnTo>
                  <a:pt x="2635269" y="68901"/>
                </a:lnTo>
                <a:lnTo>
                  <a:pt x="2644140" y="112775"/>
                </a:lnTo>
                <a:lnTo>
                  <a:pt x="2644140" y="563880"/>
                </a:lnTo>
                <a:lnTo>
                  <a:pt x="2635269" y="607754"/>
                </a:lnTo>
                <a:lnTo>
                  <a:pt x="2611088" y="643604"/>
                </a:lnTo>
                <a:lnTo>
                  <a:pt x="2575238" y="667785"/>
                </a:lnTo>
                <a:lnTo>
                  <a:pt x="2531364" y="676656"/>
                </a:lnTo>
                <a:lnTo>
                  <a:pt x="112776" y="676656"/>
                </a:lnTo>
                <a:lnTo>
                  <a:pt x="68901" y="667785"/>
                </a:lnTo>
                <a:lnTo>
                  <a:pt x="33051" y="643604"/>
                </a:lnTo>
                <a:lnTo>
                  <a:pt x="8870" y="607754"/>
                </a:lnTo>
                <a:lnTo>
                  <a:pt x="0" y="563880"/>
                </a:lnTo>
                <a:lnTo>
                  <a:pt x="0" y="112775"/>
                </a:lnTo>
                <a:close/>
              </a:path>
            </a:pathLst>
          </a:custGeom>
          <a:ln w="28956">
            <a:solidFill>
              <a:srgbClr val="FF0000"/>
            </a:solidFill>
            <a:prstDash val="sysDash"/>
          </a:ln>
        </p:spPr>
        <p:txBody>
          <a:bodyPr wrap="square" lIns="0" tIns="0" rIns="0" bIns="0" rtlCol="0"/>
          <a:lstStyle/>
          <a:p>
            <a:endParaRPr/>
          </a:p>
        </p:txBody>
      </p:sp>
    </p:spTree>
    <p:extLst>
      <p:ext uri="{BB962C8B-B14F-4D97-AF65-F5344CB8AC3E}">
        <p14:creationId xmlns:p14="http://schemas.microsoft.com/office/powerpoint/2010/main" val="270770541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2017776" y="202693"/>
            <a:ext cx="4733544" cy="1348739"/>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0" y="330200"/>
            <a:ext cx="1174750" cy="574675"/>
          </a:xfrm>
          <a:prstGeom prst="rect">
            <a:avLst/>
          </a:prstGeom>
        </p:spPr>
        <p:txBody>
          <a:bodyPr vert="horz" wrap="square" lIns="0" tIns="12700" rIns="0" bIns="0" rtlCol="0" anchor="ctr">
            <a:spAutoFit/>
          </a:bodyPr>
          <a:lstStyle/>
          <a:p>
            <a:pPr marL="12700">
              <a:lnSpc>
                <a:spcPct val="100000"/>
              </a:lnSpc>
              <a:spcBef>
                <a:spcPts val="100"/>
              </a:spcBef>
            </a:pPr>
            <a:r>
              <a:rPr sz="3600" dirty="0">
                <a:solidFill>
                  <a:srgbClr val="404040"/>
                </a:solidFill>
              </a:rPr>
              <a:t>Índice</a:t>
            </a:r>
            <a:endParaRPr sz="3600"/>
          </a:p>
        </p:txBody>
      </p:sp>
      <p:sp>
        <p:nvSpPr>
          <p:cNvPr id="7" name="object 7"/>
          <p:cNvSpPr/>
          <p:nvPr/>
        </p:nvSpPr>
        <p:spPr>
          <a:xfrm>
            <a:off x="2121408" y="1716024"/>
            <a:ext cx="7891272" cy="1001267"/>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3220974" y="1777746"/>
            <a:ext cx="5549265" cy="422275"/>
          </a:xfrm>
          <a:prstGeom prst="rect">
            <a:avLst/>
          </a:prstGeom>
        </p:spPr>
        <p:txBody>
          <a:bodyPr vert="horz" wrap="square" lIns="0" tIns="13335" rIns="0" bIns="0" rtlCol="0">
            <a:spAutoFit/>
          </a:bodyPr>
          <a:lstStyle/>
          <a:p>
            <a:pPr marL="12700">
              <a:spcBef>
                <a:spcPts val="105"/>
              </a:spcBef>
            </a:pPr>
            <a:r>
              <a:rPr sz="2600" spc="-10" dirty="0">
                <a:solidFill>
                  <a:srgbClr val="585858"/>
                </a:solidFill>
                <a:latin typeface="Calibri"/>
                <a:cs typeface="Calibri"/>
              </a:rPr>
              <a:t>Marco </a:t>
            </a:r>
            <a:r>
              <a:rPr sz="2600" spc="-5" dirty="0">
                <a:solidFill>
                  <a:srgbClr val="585858"/>
                </a:solidFill>
                <a:latin typeface="Calibri"/>
                <a:cs typeface="Calibri"/>
              </a:rPr>
              <a:t>Jurídico del </a:t>
            </a:r>
            <a:r>
              <a:rPr sz="2600" spc="-15" dirty="0">
                <a:solidFill>
                  <a:srgbClr val="585858"/>
                </a:solidFill>
                <a:latin typeface="Calibri"/>
                <a:cs typeface="Calibri"/>
              </a:rPr>
              <a:t>Registro </a:t>
            </a:r>
            <a:r>
              <a:rPr sz="2600" spc="-5" dirty="0">
                <a:solidFill>
                  <a:srgbClr val="585858"/>
                </a:solidFill>
                <a:latin typeface="Calibri"/>
                <a:cs typeface="Calibri"/>
              </a:rPr>
              <a:t>Público</a:t>
            </a:r>
            <a:r>
              <a:rPr sz="2600" spc="-50" dirty="0">
                <a:solidFill>
                  <a:srgbClr val="585858"/>
                </a:solidFill>
                <a:latin typeface="Calibri"/>
                <a:cs typeface="Calibri"/>
              </a:rPr>
              <a:t> </a:t>
            </a:r>
            <a:r>
              <a:rPr sz="2600" spc="-5" dirty="0">
                <a:solidFill>
                  <a:srgbClr val="585858"/>
                </a:solidFill>
                <a:latin typeface="Calibri"/>
                <a:cs typeface="Calibri"/>
              </a:rPr>
              <a:t>Único</a:t>
            </a:r>
            <a:endParaRPr sz="2600">
              <a:latin typeface="Calibri"/>
              <a:cs typeface="Calibri"/>
            </a:endParaRPr>
          </a:p>
        </p:txBody>
      </p:sp>
      <p:sp>
        <p:nvSpPr>
          <p:cNvPr id="9" name="object 9"/>
          <p:cNvSpPr/>
          <p:nvPr/>
        </p:nvSpPr>
        <p:spPr>
          <a:xfrm>
            <a:off x="2116837" y="1530096"/>
            <a:ext cx="893063" cy="934212"/>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2454047" y="1674367"/>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1</a:t>
            </a:r>
            <a:endParaRPr sz="3000">
              <a:latin typeface="Calibri"/>
              <a:cs typeface="Calibri"/>
            </a:endParaRPr>
          </a:p>
        </p:txBody>
      </p:sp>
      <p:sp>
        <p:nvSpPr>
          <p:cNvPr id="11" name="object 11"/>
          <p:cNvSpPr/>
          <p:nvPr/>
        </p:nvSpPr>
        <p:spPr>
          <a:xfrm>
            <a:off x="2228087" y="2484121"/>
            <a:ext cx="7784592" cy="1007363"/>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3169412" y="2552777"/>
            <a:ext cx="5504815" cy="422909"/>
          </a:xfrm>
          <a:prstGeom prst="rect">
            <a:avLst/>
          </a:prstGeom>
        </p:spPr>
        <p:txBody>
          <a:bodyPr vert="horz" wrap="square" lIns="0" tIns="13335" rIns="0" bIns="0" rtlCol="0">
            <a:spAutoFit/>
          </a:bodyPr>
          <a:lstStyle/>
          <a:p>
            <a:pPr marL="12700">
              <a:spcBef>
                <a:spcPts val="105"/>
              </a:spcBef>
            </a:pPr>
            <a:r>
              <a:rPr sz="2600" spc="-5" dirty="0">
                <a:solidFill>
                  <a:srgbClr val="585858"/>
                </a:solidFill>
                <a:latin typeface="Calibri"/>
                <a:cs typeface="Calibri"/>
              </a:rPr>
              <a:t>Generalidades del </a:t>
            </a:r>
            <a:r>
              <a:rPr sz="2600" spc="-15" dirty="0">
                <a:solidFill>
                  <a:srgbClr val="585858"/>
                </a:solidFill>
                <a:latin typeface="Calibri"/>
                <a:cs typeface="Calibri"/>
              </a:rPr>
              <a:t>Registro </a:t>
            </a:r>
            <a:r>
              <a:rPr sz="2600" spc="-5" dirty="0">
                <a:solidFill>
                  <a:srgbClr val="585858"/>
                </a:solidFill>
                <a:latin typeface="Calibri"/>
                <a:cs typeface="Calibri"/>
              </a:rPr>
              <a:t>Público</a:t>
            </a:r>
            <a:r>
              <a:rPr sz="2600" spc="-90" dirty="0">
                <a:solidFill>
                  <a:srgbClr val="585858"/>
                </a:solidFill>
                <a:latin typeface="Calibri"/>
                <a:cs typeface="Calibri"/>
              </a:rPr>
              <a:t> </a:t>
            </a:r>
            <a:r>
              <a:rPr sz="2600" spc="-5" dirty="0">
                <a:solidFill>
                  <a:srgbClr val="585858"/>
                </a:solidFill>
                <a:latin typeface="Calibri"/>
                <a:cs typeface="Calibri"/>
              </a:rPr>
              <a:t>Único</a:t>
            </a:r>
            <a:endParaRPr sz="2600">
              <a:latin typeface="Calibri"/>
              <a:cs typeface="Calibri"/>
            </a:endParaRPr>
          </a:p>
        </p:txBody>
      </p:sp>
      <p:sp>
        <p:nvSpPr>
          <p:cNvPr id="13" name="object 13"/>
          <p:cNvSpPr/>
          <p:nvPr/>
        </p:nvSpPr>
        <p:spPr>
          <a:xfrm>
            <a:off x="2228087" y="3273552"/>
            <a:ext cx="7784592" cy="1007364"/>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3169412" y="3341878"/>
            <a:ext cx="3916679" cy="422275"/>
          </a:xfrm>
          <a:prstGeom prst="rect">
            <a:avLst/>
          </a:prstGeom>
        </p:spPr>
        <p:txBody>
          <a:bodyPr vert="horz" wrap="square" lIns="0" tIns="13335" rIns="0" bIns="0" rtlCol="0">
            <a:spAutoFit/>
          </a:bodyPr>
          <a:lstStyle/>
          <a:p>
            <a:pPr marL="12700">
              <a:spcBef>
                <a:spcPts val="105"/>
              </a:spcBef>
            </a:pPr>
            <a:r>
              <a:rPr sz="2600" spc="-10" dirty="0">
                <a:solidFill>
                  <a:srgbClr val="585858"/>
                </a:solidFill>
                <a:latin typeface="Calibri"/>
                <a:cs typeface="Calibri"/>
              </a:rPr>
              <a:t>Requisitos </a:t>
            </a:r>
            <a:r>
              <a:rPr sz="2600" spc="-15" dirty="0">
                <a:solidFill>
                  <a:srgbClr val="585858"/>
                </a:solidFill>
                <a:latin typeface="Calibri"/>
                <a:cs typeface="Calibri"/>
              </a:rPr>
              <a:t>para </a:t>
            </a:r>
            <a:r>
              <a:rPr sz="2600" dirty="0">
                <a:solidFill>
                  <a:srgbClr val="585858"/>
                </a:solidFill>
                <a:latin typeface="Calibri"/>
                <a:cs typeface="Calibri"/>
              </a:rPr>
              <a:t>la</a:t>
            </a:r>
            <a:r>
              <a:rPr sz="2600" spc="-35" dirty="0">
                <a:solidFill>
                  <a:srgbClr val="585858"/>
                </a:solidFill>
                <a:latin typeface="Calibri"/>
                <a:cs typeface="Calibri"/>
              </a:rPr>
              <a:t> </a:t>
            </a:r>
            <a:r>
              <a:rPr sz="2600" dirty="0">
                <a:solidFill>
                  <a:srgbClr val="585858"/>
                </a:solidFill>
                <a:latin typeface="Calibri"/>
                <a:cs typeface="Calibri"/>
              </a:rPr>
              <a:t>Inscripción</a:t>
            </a:r>
            <a:endParaRPr sz="2600">
              <a:latin typeface="Calibri"/>
              <a:cs typeface="Calibri"/>
            </a:endParaRPr>
          </a:p>
        </p:txBody>
      </p:sp>
      <p:sp>
        <p:nvSpPr>
          <p:cNvPr id="15" name="object 15"/>
          <p:cNvSpPr/>
          <p:nvPr/>
        </p:nvSpPr>
        <p:spPr>
          <a:xfrm>
            <a:off x="2246376" y="4050791"/>
            <a:ext cx="7766304" cy="1001268"/>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3157855" y="4113099"/>
            <a:ext cx="4418965" cy="422909"/>
          </a:xfrm>
          <a:prstGeom prst="rect">
            <a:avLst/>
          </a:prstGeom>
        </p:spPr>
        <p:txBody>
          <a:bodyPr vert="horz" wrap="square" lIns="0" tIns="13335" rIns="0" bIns="0" rtlCol="0">
            <a:spAutoFit/>
          </a:bodyPr>
          <a:lstStyle/>
          <a:p>
            <a:pPr marL="12700">
              <a:spcBef>
                <a:spcPts val="105"/>
              </a:spcBef>
            </a:pPr>
            <a:r>
              <a:rPr sz="2600" b="1" spc="-20" dirty="0">
                <a:solidFill>
                  <a:srgbClr val="585858"/>
                </a:solidFill>
                <a:latin typeface="Calibri"/>
                <a:cs typeface="Calibri"/>
              </a:rPr>
              <a:t>Transparencia </a:t>
            </a:r>
            <a:r>
              <a:rPr sz="2600" b="1" dirty="0">
                <a:solidFill>
                  <a:srgbClr val="585858"/>
                </a:solidFill>
                <a:latin typeface="Calibri"/>
                <a:cs typeface="Calibri"/>
              </a:rPr>
              <a:t>de la</a:t>
            </a:r>
            <a:r>
              <a:rPr sz="2600" b="1" spc="-10" dirty="0">
                <a:solidFill>
                  <a:srgbClr val="585858"/>
                </a:solidFill>
                <a:latin typeface="Calibri"/>
                <a:cs typeface="Calibri"/>
              </a:rPr>
              <a:t> </a:t>
            </a:r>
            <a:r>
              <a:rPr sz="2600" b="1" spc="-5" dirty="0">
                <a:solidFill>
                  <a:srgbClr val="585858"/>
                </a:solidFill>
                <a:latin typeface="Calibri"/>
                <a:cs typeface="Calibri"/>
              </a:rPr>
              <a:t>Información</a:t>
            </a:r>
            <a:endParaRPr sz="2600">
              <a:latin typeface="Calibri"/>
              <a:cs typeface="Calibri"/>
            </a:endParaRPr>
          </a:p>
        </p:txBody>
      </p:sp>
      <p:sp>
        <p:nvSpPr>
          <p:cNvPr id="19" name="object 19"/>
          <p:cNvSpPr/>
          <p:nvPr/>
        </p:nvSpPr>
        <p:spPr>
          <a:xfrm>
            <a:off x="2116837" y="2389632"/>
            <a:ext cx="893063" cy="932688"/>
          </a:xfrm>
          <a:prstGeom prst="rect">
            <a:avLst/>
          </a:prstGeom>
          <a:blipFill>
            <a:blip r:embed="rId10" cstate="print"/>
            <a:stretch>
              <a:fillRect/>
            </a:stretch>
          </a:blipFill>
        </p:spPr>
        <p:txBody>
          <a:bodyPr wrap="square" lIns="0" tIns="0" rIns="0" bIns="0" rtlCol="0"/>
          <a:lstStyle/>
          <a:p>
            <a:endParaRPr/>
          </a:p>
        </p:txBody>
      </p:sp>
      <p:sp>
        <p:nvSpPr>
          <p:cNvPr id="20" name="object 20"/>
          <p:cNvSpPr txBox="1"/>
          <p:nvPr/>
        </p:nvSpPr>
        <p:spPr>
          <a:xfrm>
            <a:off x="2454047" y="2533903"/>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2</a:t>
            </a:r>
            <a:endParaRPr sz="3000">
              <a:latin typeface="Calibri"/>
              <a:cs typeface="Calibri"/>
            </a:endParaRPr>
          </a:p>
        </p:txBody>
      </p:sp>
      <p:sp>
        <p:nvSpPr>
          <p:cNvPr id="21" name="object 21"/>
          <p:cNvSpPr/>
          <p:nvPr/>
        </p:nvSpPr>
        <p:spPr>
          <a:xfrm>
            <a:off x="2103119" y="3189732"/>
            <a:ext cx="894588" cy="934212"/>
          </a:xfrm>
          <a:prstGeom prst="rect">
            <a:avLst/>
          </a:prstGeom>
          <a:blipFill>
            <a:blip r:embed="rId11" cstate="print"/>
            <a:stretch>
              <a:fillRect/>
            </a:stretch>
          </a:blipFill>
        </p:spPr>
        <p:txBody>
          <a:bodyPr wrap="square" lIns="0" tIns="0" rIns="0" bIns="0" rtlCol="0"/>
          <a:lstStyle/>
          <a:p>
            <a:endParaRPr/>
          </a:p>
        </p:txBody>
      </p:sp>
      <p:sp>
        <p:nvSpPr>
          <p:cNvPr id="22" name="object 22"/>
          <p:cNvSpPr txBox="1"/>
          <p:nvPr/>
        </p:nvSpPr>
        <p:spPr>
          <a:xfrm>
            <a:off x="2441550" y="3335273"/>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3</a:t>
            </a:r>
            <a:endParaRPr sz="3000">
              <a:latin typeface="Calibri"/>
              <a:cs typeface="Calibri"/>
            </a:endParaRPr>
          </a:p>
        </p:txBody>
      </p:sp>
      <p:sp>
        <p:nvSpPr>
          <p:cNvPr id="23" name="object 23"/>
          <p:cNvSpPr/>
          <p:nvPr/>
        </p:nvSpPr>
        <p:spPr>
          <a:xfrm>
            <a:off x="2087881" y="4017264"/>
            <a:ext cx="893063" cy="932688"/>
          </a:xfrm>
          <a:prstGeom prst="rect">
            <a:avLst/>
          </a:prstGeom>
          <a:blipFill>
            <a:blip r:embed="rId12" cstate="print"/>
            <a:stretch>
              <a:fillRect/>
            </a:stretch>
          </a:blipFill>
        </p:spPr>
        <p:txBody>
          <a:bodyPr wrap="square" lIns="0" tIns="0" rIns="0" bIns="0" rtlCol="0"/>
          <a:lstStyle/>
          <a:p>
            <a:endParaRPr/>
          </a:p>
        </p:txBody>
      </p:sp>
      <p:sp>
        <p:nvSpPr>
          <p:cNvPr id="24" name="object 24"/>
          <p:cNvSpPr txBox="1"/>
          <p:nvPr/>
        </p:nvSpPr>
        <p:spPr>
          <a:xfrm>
            <a:off x="2424786" y="4161790"/>
            <a:ext cx="219075" cy="482600"/>
          </a:xfrm>
          <a:prstGeom prst="rect">
            <a:avLst/>
          </a:prstGeom>
        </p:spPr>
        <p:txBody>
          <a:bodyPr vert="horz" wrap="square" lIns="0" tIns="12700" rIns="0" bIns="0" rtlCol="0">
            <a:spAutoFit/>
          </a:bodyPr>
          <a:lstStyle/>
          <a:p>
            <a:pPr marL="12700">
              <a:spcBef>
                <a:spcPts val="100"/>
              </a:spcBef>
            </a:pPr>
            <a:r>
              <a:rPr sz="3000" b="1" dirty="0">
                <a:solidFill>
                  <a:srgbClr val="FFFFFF"/>
                </a:solidFill>
                <a:latin typeface="Calibri"/>
                <a:cs typeface="Calibri"/>
              </a:rPr>
              <a:t>4</a:t>
            </a:r>
            <a:endParaRPr sz="3000">
              <a:latin typeface="Calibri"/>
              <a:cs typeface="Calibri"/>
            </a:endParaRPr>
          </a:p>
        </p:txBody>
      </p:sp>
    </p:spTree>
    <p:extLst>
      <p:ext uri="{BB962C8B-B14F-4D97-AF65-F5344CB8AC3E}">
        <p14:creationId xmlns:p14="http://schemas.microsoft.com/office/powerpoint/2010/main" val="87937253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20312" y="2758439"/>
            <a:ext cx="111251" cy="137312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75938" y="2780539"/>
            <a:ext cx="0" cy="1275715"/>
          </a:xfrm>
          <a:custGeom>
            <a:avLst/>
            <a:gdLst/>
            <a:ahLst/>
            <a:cxnLst/>
            <a:rect l="l" t="t" r="r" b="b"/>
            <a:pathLst>
              <a:path h="1275714">
                <a:moveTo>
                  <a:pt x="0" y="0"/>
                </a:moveTo>
                <a:lnTo>
                  <a:pt x="0" y="1275334"/>
                </a:lnTo>
              </a:path>
            </a:pathLst>
          </a:custGeom>
          <a:ln w="25908">
            <a:solidFill>
              <a:srgbClr val="E36C09"/>
            </a:solidFill>
          </a:ln>
        </p:spPr>
        <p:txBody>
          <a:bodyPr wrap="square" lIns="0" tIns="0" rIns="0" bIns="0" rtlCol="0"/>
          <a:lstStyle/>
          <a:p>
            <a:endParaRPr/>
          </a:p>
        </p:txBody>
      </p:sp>
      <p:sp>
        <p:nvSpPr>
          <p:cNvPr id="5" name="object 5"/>
          <p:cNvSpPr/>
          <p:nvPr/>
        </p:nvSpPr>
        <p:spPr>
          <a:xfrm>
            <a:off x="8243317" y="2758439"/>
            <a:ext cx="111251" cy="13731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298942" y="2780539"/>
            <a:ext cx="0" cy="1275715"/>
          </a:xfrm>
          <a:custGeom>
            <a:avLst/>
            <a:gdLst/>
            <a:ahLst/>
            <a:cxnLst/>
            <a:rect l="l" t="t" r="r" b="b"/>
            <a:pathLst>
              <a:path h="1275714">
                <a:moveTo>
                  <a:pt x="0" y="0"/>
                </a:moveTo>
                <a:lnTo>
                  <a:pt x="0" y="1275334"/>
                </a:lnTo>
              </a:path>
            </a:pathLst>
          </a:custGeom>
          <a:ln w="25908">
            <a:solidFill>
              <a:srgbClr val="E36C09"/>
            </a:solidFill>
          </a:ln>
        </p:spPr>
        <p:txBody>
          <a:bodyPr wrap="square" lIns="0" tIns="0" rIns="0" bIns="0" rtlCol="0"/>
          <a:lstStyle/>
          <a:p>
            <a:endParaRPr/>
          </a:p>
        </p:txBody>
      </p:sp>
      <p:sp>
        <p:nvSpPr>
          <p:cNvPr id="7" name="object 7"/>
          <p:cNvSpPr/>
          <p:nvPr/>
        </p:nvSpPr>
        <p:spPr>
          <a:xfrm>
            <a:off x="6128004" y="1482852"/>
            <a:ext cx="111251" cy="137312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524000" y="961645"/>
            <a:ext cx="9144000" cy="11125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10" name="object 10"/>
          <p:cNvSpPr/>
          <p:nvPr/>
        </p:nvSpPr>
        <p:spPr>
          <a:xfrm>
            <a:off x="4617721" y="1499616"/>
            <a:ext cx="2913887" cy="1321308"/>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5222241" y="1563370"/>
            <a:ext cx="2047875" cy="756920"/>
          </a:xfrm>
          <a:prstGeom prst="rect">
            <a:avLst/>
          </a:prstGeom>
        </p:spPr>
        <p:txBody>
          <a:bodyPr vert="horz" wrap="square" lIns="0" tIns="12700" rIns="0" bIns="0" rtlCol="0">
            <a:spAutoFit/>
          </a:bodyPr>
          <a:lstStyle/>
          <a:p>
            <a:pPr marL="12700" marR="5080" indent="382270">
              <a:spcBef>
                <a:spcPts val="100"/>
              </a:spcBef>
            </a:pPr>
            <a:r>
              <a:rPr sz="2400" b="1" spc="-15" dirty="0">
                <a:solidFill>
                  <a:srgbClr val="585858"/>
                </a:solidFill>
                <a:latin typeface="Calibri"/>
                <a:cs typeface="Calibri"/>
              </a:rPr>
              <a:t>REGISTRO  </a:t>
            </a:r>
            <a:r>
              <a:rPr sz="2400" b="1" spc="-10" dirty="0">
                <a:solidFill>
                  <a:srgbClr val="585858"/>
                </a:solidFill>
                <a:latin typeface="Calibri"/>
                <a:cs typeface="Calibri"/>
              </a:rPr>
              <a:t>PÚBLICO</a:t>
            </a:r>
            <a:r>
              <a:rPr sz="2400" b="1" spc="-75" dirty="0">
                <a:solidFill>
                  <a:srgbClr val="585858"/>
                </a:solidFill>
                <a:latin typeface="Calibri"/>
                <a:cs typeface="Calibri"/>
              </a:rPr>
              <a:t> </a:t>
            </a:r>
            <a:r>
              <a:rPr sz="2400" b="1" spc="-5" dirty="0">
                <a:solidFill>
                  <a:srgbClr val="585858"/>
                </a:solidFill>
                <a:latin typeface="Calibri"/>
                <a:cs typeface="Calibri"/>
              </a:rPr>
              <a:t>ÚNICO</a:t>
            </a:r>
            <a:endParaRPr sz="2400">
              <a:latin typeface="Calibri"/>
              <a:cs typeface="Calibri"/>
            </a:endParaRPr>
          </a:p>
        </p:txBody>
      </p:sp>
      <p:sp>
        <p:nvSpPr>
          <p:cNvPr id="12" name="object 12"/>
          <p:cNvSpPr/>
          <p:nvPr/>
        </p:nvSpPr>
        <p:spPr>
          <a:xfrm>
            <a:off x="2506980" y="3386328"/>
            <a:ext cx="2644140" cy="2657856"/>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2983738" y="4076192"/>
            <a:ext cx="1494790" cy="941069"/>
          </a:xfrm>
          <a:prstGeom prst="rect">
            <a:avLst/>
          </a:prstGeom>
        </p:spPr>
        <p:txBody>
          <a:bodyPr vert="horz" wrap="square" lIns="0" tIns="12700" rIns="0" bIns="0" rtlCol="0">
            <a:spAutoFit/>
          </a:bodyPr>
          <a:lstStyle/>
          <a:p>
            <a:pPr marL="344805" indent="-332740">
              <a:spcBef>
                <a:spcPts val="100"/>
              </a:spcBef>
              <a:buSzPct val="80000"/>
              <a:buFont typeface="Wingdings"/>
              <a:buChar char=""/>
              <a:tabLst>
                <a:tab pos="344805" algn="l"/>
                <a:tab pos="345440" algn="l"/>
              </a:tabLst>
            </a:pPr>
            <a:r>
              <a:rPr sz="2000" b="1" dirty="0">
                <a:solidFill>
                  <a:srgbClr val="49452A"/>
                </a:solidFill>
                <a:latin typeface="Calibri"/>
                <a:cs typeface="Calibri"/>
              </a:rPr>
              <a:t>RPU</a:t>
            </a:r>
            <a:r>
              <a:rPr sz="2000" b="1" spc="-95" dirty="0">
                <a:solidFill>
                  <a:srgbClr val="49452A"/>
                </a:solidFill>
                <a:latin typeface="Calibri"/>
                <a:cs typeface="Calibri"/>
              </a:rPr>
              <a:t> </a:t>
            </a:r>
            <a:r>
              <a:rPr sz="2000" b="1" spc="-5" dirty="0">
                <a:solidFill>
                  <a:srgbClr val="49452A"/>
                </a:solidFill>
                <a:latin typeface="Calibri"/>
                <a:cs typeface="Calibri"/>
              </a:rPr>
              <a:t>Diario</a:t>
            </a:r>
            <a:endParaRPr sz="2000">
              <a:latin typeface="Calibri"/>
              <a:cs typeface="Calibri"/>
            </a:endParaRPr>
          </a:p>
          <a:p>
            <a:pPr marL="355600" indent="-342900">
              <a:buFont typeface="Wingdings"/>
              <a:buChar char=""/>
              <a:tabLst>
                <a:tab pos="354965" algn="l"/>
                <a:tab pos="355600" algn="l"/>
              </a:tabLst>
            </a:pPr>
            <a:r>
              <a:rPr sz="2000" b="1" spc="-10" dirty="0">
                <a:solidFill>
                  <a:srgbClr val="49452A"/>
                </a:solidFill>
                <a:latin typeface="Calibri"/>
                <a:cs typeface="Calibri"/>
              </a:rPr>
              <a:t>Reporte</a:t>
            </a:r>
            <a:endParaRPr sz="2000">
              <a:latin typeface="Calibri"/>
              <a:cs typeface="Calibri"/>
            </a:endParaRPr>
          </a:p>
          <a:p>
            <a:pPr marL="355600">
              <a:spcBef>
                <a:spcPts val="5"/>
              </a:spcBef>
            </a:pPr>
            <a:r>
              <a:rPr sz="2000" b="1" spc="-10" dirty="0">
                <a:solidFill>
                  <a:srgbClr val="49452A"/>
                </a:solidFill>
                <a:latin typeface="Calibri"/>
                <a:cs typeface="Calibri"/>
              </a:rPr>
              <a:t>trimestral</a:t>
            </a:r>
            <a:endParaRPr sz="2000">
              <a:latin typeface="Calibri"/>
              <a:cs typeface="Calibri"/>
            </a:endParaRPr>
          </a:p>
        </p:txBody>
      </p:sp>
      <p:sp>
        <p:nvSpPr>
          <p:cNvPr id="14" name="object 14"/>
          <p:cNvSpPr/>
          <p:nvPr/>
        </p:nvSpPr>
        <p:spPr>
          <a:xfrm>
            <a:off x="6874764" y="3386328"/>
            <a:ext cx="2737104" cy="2657856"/>
          </a:xfrm>
          <a:prstGeom prst="rect">
            <a:avLst/>
          </a:prstGeom>
          <a:blipFill>
            <a:blip r:embed="rId7" cstate="print"/>
            <a:stretch>
              <a:fillRect/>
            </a:stretch>
          </a:blipFill>
        </p:spPr>
        <p:txBody>
          <a:bodyPr wrap="square" lIns="0" tIns="0" rIns="0" bIns="0" rtlCol="0"/>
          <a:lstStyle/>
          <a:p>
            <a:endParaRPr/>
          </a:p>
        </p:txBody>
      </p:sp>
      <p:sp>
        <p:nvSpPr>
          <p:cNvPr id="15" name="object 15"/>
          <p:cNvSpPr txBox="1"/>
          <p:nvPr/>
        </p:nvSpPr>
        <p:spPr>
          <a:xfrm>
            <a:off x="7338822" y="3986277"/>
            <a:ext cx="2047239" cy="1123315"/>
          </a:xfrm>
          <a:prstGeom prst="rect">
            <a:avLst/>
          </a:prstGeom>
        </p:spPr>
        <p:txBody>
          <a:bodyPr vert="horz" wrap="square" lIns="0" tIns="12700" rIns="0" bIns="0" rtlCol="0">
            <a:spAutoFit/>
          </a:bodyPr>
          <a:lstStyle/>
          <a:p>
            <a:pPr marL="299085" marR="371475" indent="-287020">
              <a:spcBef>
                <a:spcPts val="100"/>
              </a:spcBef>
              <a:buFont typeface="Wingdings"/>
              <a:buChar char=""/>
              <a:tabLst>
                <a:tab pos="299720" algn="l"/>
              </a:tabLst>
            </a:pPr>
            <a:r>
              <a:rPr b="1" spc="-10" dirty="0">
                <a:solidFill>
                  <a:srgbClr val="49452A"/>
                </a:solidFill>
                <a:latin typeface="Calibri"/>
                <a:cs typeface="Calibri"/>
              </a:rPr>
              <a:t>Obligaciones</a:t>
            </a:r>
            <a:r>
              <a:rPr b="1" spc="-90" dirty="0">
                <a:solidFill>
                  <a:srgbClr val="49452A"/>
                </a:solidFill>
                <a:latin typeface="Calibri"/>
                <a:cs typeface="Calibri"/>
              </a:rPr>
              <a:t> </a:t>
            </a:r>
            <a:r>
              <a:rPr b="1" dirty="0">
                <a:solidFill>
                  <a:srgbClr val="49452A"/>
                </a:solidFill>
                <a:latin typeface="Calibri"/>
                <a:cs typeface="Calibri"/>
              </a:rPr>
              <a:t>a  </a:t>
            </a:r>
            <a:r>
              <a:rPr b="1" spc="-10" dirty="0">
                <a:solidFill>
                  <a:srgbClr val="49452A"/>
                </a:solidFill>
                <a:latin typeface="Calibri"/>
                <a:cs typeface="Calibri"/>
              </a:rPr>
              <a:t>Corto</a:t>
            </a:r>
            <a:r>
              <a:rPr b="1" spc="-25" dirty="0">
                <a:solidFill>
                  <a:srgbClr val="49452A"/>
                </a:solidFill>
                <a:latin typeface="Calibri"/>
                <a:cs typeface="Calibri"/>
              </a:rPr>
              <a:t> </a:t>
            </a:r>
            <a:r>
              <a:rPr b="1" spc="-10" dirty="0">
                <a:solidFill>
                  <a:srgbClr val="49452A"/>
                </a:solidFill>
                <a:latin typeface="Calibri"/>
                <a:cs typeface="Calibri"/>
              </a:rPr>
              <a:t>Plazo</a:t>
            </a:r>
            <a:endParaRPr>
              <a:latin typeface="Calibri"/>
              <a:cs typeface="Calibri"/>
            </a:endParaRPr>
          </a:p>
          <a:p>
            <a:pPr marL="299085" indent="-287020">
              <a:buFont typeface="Wingdings"/>
              <a:buChar char=""/>
              <a:tabLst>
                <a:tab pos="299720" algn="l"/>
              </a:tabLst>
            </a:pPr>
            <a:r>
              <a:rPr b="1" spc="-5" dirty="0">
                <a:solidFill>
                  <a:srgbClr val="49452A"/>
                </a:solidFill>
                <a:latin typeface="Calibri"/>
                <a:cs typeface="Calibri"/>
              </a:rPr>
              <a:t>Conciliación con</a:t>
            </a:r>
            <a:r>
              <a:rPr b="1" spc="-204" dirty="0">
                <a:solidFill>
                  <a:srgbClr val="49452A"/>
                </a:solidFill>
                <a:latin typeface="Calibri"/>
                <a:cs typeface="Calibri"/>
              </a:rPr>
              <a:t> </a:t>
            </a:r>
            <a:r>
              <a:rPr b="1" dirty="0">
                <a:solidFill>
                  <a:srgbClr val="49452A"/>
                </a:solidFill>
                <a:latin typeface="Calibri"/>
                <a:cs typeface="Calibri"/>
              </a:rPr>
              <a:t>la</a:t>
            </a:r>
            <a:endParaRPr>
              <a:latin typeface="Calibri"/>
              <a:cs typeface="Calibri"/>
            </a:endParaRPr>
          </a:p>
          <a:p>
            <a:pPr marL="299085"/>
            <a:r>
              <a:rPr b="1" spc="-15" dirty="0">
                <a:solidFill>
                  <a:srgbClr val="49452A"/>
                </a:solidFill>
                <a:latin typeface="Calibri"/>
                <a:cs typeface="Calibri"/>
              </a:rPr>
              <a:t>CNBV</a:t>
            </a:r>
            <a:endParaRPr>
              <a:latin typeface="Calibri"/>
              <a:cs typeface="Calibri"/>
            </a:endParaRPr>
          </a:p>
        </p:txBody>
      </p:sp>
      <p:sp>
        <p:nvSpPr>
          <p:cNvPr id="16" name="object 16"/>
          <p:cNvSpPr/>
          <p:nvPr/>
        </p:nvSpPr>
        <p:spPr>
          <a:xfrm>
            <a:off x="4032504" y="2744724"/>
            <a:ext cx="4322064" cy="111251"/>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4075939" y="2780538"/>
            <a:ext cx="4223385" cy="0"/>
          </a:xfrm>
          <a:custGeom>
            <a:avLst/>
            <a:gdLst/>
            <a:ahLst/>
            <a:cxnLst/>
            <a:rect l="l" t="t" r="r" b="b"/>
            <a:pathLst>
              <a:path w="4223384">
                <a:moveTo>
                  <a:pt x="0" y="0"/>
                </a:moveTo>
                <a:lnTo>
                  <a:pt x="4223131" y="0"/>
                </a:lnTo>
              </a:path>
            </a:pathLst>
          </a:custGeom>
          <a:ln w="25908">
            <a:solidFill>
              <a:srgbClr val="E36C09"/>
            </a:solidFill>
          </a:ln>
        </p:spPr>
        <p:txBody>
          <a:bodyPr wrap="square" lIns="0" tIns="0" rIns="0" bIns="0" rtlCol="0"/>
          <a:lstStyle/>
          <a:p>
            <a:endParaRPr/>
          </a:p>
        </p:txBody>
      </p:sp>
      <p:sp>
        <p:nvSpPr>
          <p:cNvPr id="18" name="object 18"/>
          <p:cNvSpPr/>
          <p:nvPr/>
        </p:nvSpPr>
        <p:spPr>
          <a:xfrm>
            <a:off x="2055876" y="280416"/>
            <a:ext cx="4672584" cy="1135379"/>
          </a:xfrm>
          <a:prstGeom prst="rect">
            <a:avLst/>
          </a:prstGeom>
          <a:blipFill>
            <a:blip r:embed="rId9" cstate="print"/>
            <a:stretch>
              <a:fillRect/>
            </a:stretch>
          </a:blipFill>
        </p:spPr>
        <p:txBody>
          <a:bodyPr wrap="square" lIns="0" tIns="0" rIns="0" bIns="0" rtlCol="0"/>
          <a:lstStyle/>
          <a:p>
            <a:endParaRPr/>
          </a:p>
        </p:txBody>
      </p:sp>
      <p:sp>
        <p:nvSpPr>
          <p:cNvPr id="19" name="object 19"/>
          <p:cNvSpPr txBox="1">
            <a:spLocks noGrp="1"/>
          </p:cNvSpPr>
          <p:nvPr>
            <p:ph type="title" idx="4294967295"/>
          </p:nvPr>
        </p:nvSpPr>
        <p:spPr>
          <a:xfrm>
            <a:off x="0" y="327025"/>
            <a:ext cx="5394325" cy="566738"/>
          </a:xfrm>
          <a:prstGeom prst="rect">
            <a:avLst/>
          </a:prstGeom>
        </p:spPr>
        <p:txBody>
          <a:bodyPr vert="horz" wrap="square" lIns="0" tIns="12065" rIns="0" bIns="0" rtlCol="0" anchor="ctr">
            <a:spAutoFit/>
          </a:bodyPr>
          <a:lstStyle/>
          <a:p>
            <a:pPr marL="12700">
              <a:lnSpc>
                <a:spcPct val="100000"/>
              </a:lnSpc>
              <a:spcBef>
                <a:spcPts val="95"/>
              </a:spcBef>
            </a:pPr>
            <a:r>
              <a:rPr sz="3600" b="1" spc="-10" dirty="0">
                <a:solidFill>
                  <a:srgbClr val="404040"/>
                </a:solidFill>
              </a:rPr>
              <a:t>Co</a:t>
            </a:r>
            <a:r>
              <a:rPr sz="3600" b="1" spc="-40" dirty="0">
                <a:solidFill>
                  <a:srgbClr val="404040"/>
                </a:solidFill>
              </a:rPr>
              <a:t>nt</a:t>
            </a:r>
            <a:r>
              <a:rPr sz="3600" b="1" spc="-10" dirty="0">
                <a:solidFill>
                  <a:srgbClr val="404040"/>
                </a:solidFill>
              </a:rPr>
              <a:t>eni</a:t>
            </a:r>
            <a:r>
              <a:rPr sz="3600" b="1" spc="-15" dirty="0">
                <a:solidFill>
                  <a:srgbClr val="404040"/>
                </a:solidFill>
              </a:rPr>
              <a:t>d</a:t>
            </a:r>
            <a:r>
              <a:rPr sz="3600" b="1" spc="-5" dirty="0">
                <a:solidFill>
                  <a:srgbClr val="404040"/>
                </a:solidFill>
              </a:rPr>
              <a:t>o</a:t>
            </a:r>
          </a:p>
        </p:txBody>
      </p:sp>
    </p:spTree>
    <p:extLst>
      <p:ext uri="{BB962C8B-B14F-4D97-AF65-F5344CB8AC3E}">
        <p14:creationId xmlns:p14="http://schemas.microsoft.com/office/powerpoint/2010/main" val="88771756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961645"/>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97458"/>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1946148" y="260604"/>
            <a:ext cx="4674108" cy="11353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0" y="306388"/>
            <a:ext cx="4057650" cy="566737"/>
          </a:xfrm>
          <a:prstGeom prst="rect">
            <a:avLst/>
          </a:prstGeom>
        </p:spPr>
        <p:txBody>
          <a:bodyPr vert="horz" wrap="square" lIns="0" tIns="12065" rIns="0" bIns="0" rtlCol="0" anchor="ctr">
            <a:spAutoFit/>
          </a:bodyPr>
          <a:lstStyle/>
          <a:p>
            <a:pPr marL="12700">
              <a:lnSpc>
                <a:spcPct val="100000"/>
              </a:lnSpc>
              <a:spcBef>
                <a:spcPts val="95"/>
              </a:spcBef>
            </a:pPr>
            <a:r>
              <a:rPr sz="3600" b="1" spc="-20" dirty="0">
                <a:solidFill>
                  <a:srgbClr val="404040"/>
                </a:solidFill>
              </a:rPr>
              <a:t>Reporte</a:t>
            </a:r>
            <a:r>
              <a:rPr sz="3600" b="1" spc="-25" dirty="0">
                <a:solidFill>
                  <a:srgbClr val="404040"/>
                </a:solidFill>
              </a:rPr>
              <a:t> </a:t>
            </a:r>
            <a:r>
              <a:rPr sz="3600" b="1" spc="-10" dirty="0">
                <a:solidFill>
                  <a:srgbClr val="404040"/>
                </a:solidFill>
              </a:rPr>
              <a:t>Diario</a:t>
            </a:r>
          </a:p>
        </p:txBody>
      </p:sp>
      <p:sp>
        <p:nvSpPr>
          <p:cNvPr id="7" name="object 7"/>
          <p:cNvSpPr/>
          <p:nvPr/>
        </p:nvSpPr>
        <p:spPr>
          <a:xfrm>
            <a:off x="2130551" y="1248156"/>
            <a:ext cx="8007096" cy="1615439"/>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2265376" y="1412240"/>
            <a:ext cx="7416165" cy="939800"/>
          </a:xfrm>
          <a:prstGeom prst="rect">
            <a:avLst/>
          </a:prstGeom>
        </p:spPr>
        <p:txBody>
          <a:bodyPr vert="horz" wrap="square" lIns="0" tIns="12700" rIns="0" bIns="0" rtlCol="0">
            <a:spAutoFit/>
          </a:bodyPr>
          <a:lstStyle/>
          <a:p>
            <a:pPr marL="12700" marR="5080" algn="just">
              <a:spcBef>
                <a:spcPts val="100"/>
              </a:spcBef>
            </a:pPr>
            <a:r>
              <a:rPr sz="1500" spc="-5" dirty="0">
                <a:latin typeface="Calibri"/>
                <a:cs typeface="Calibri"/>
              </a:rPr>
              <a:t>El </a:t>
            </a:r>
            <a:r>
              <a:rPr sz="1500" dirty="0">
                <a:latin typeface="Calibri"/>
                <a:cs typeface="Calibri"/>
              </a:rPr>
              <a:t>RPU </a:t>
            </a:r>
            <a:r>
              <a:rPr sz="1500" spc="5" dirty="0">
                <a:latin typeface="Calibri"/>
                <a:cs typeface="Calibri"/>
              </a:rPr>
              <a:t>se </a:t>
            </a:r>
            <a:r>
              <a:rPr sz="1500" spc="-5" dirty="0">
                <a:latin typeface="Calibri"/>
                <a:cs typeface="Calibri"/>
              </a:rPr>
              <a:t>actualiza diariamente </a:t>
            </a:r>
            <a:r>
              <a:rPr sz="1500" dirty="0">
                <a:latin typeface="Calibri"/>
                <a:cs typeface="Calibri"/>
              </a:rPr>
              <a:t>a </a:t>
            </a:r>
            <a:r>
              <a:rPr sz="1500" spc="-5" dirty="0">
                <a:latin typeface="Calibri"/>
                <a:cs typeface="Calibri"/>
              </a:rPr>
              <a:t>partir </a:t>
            </a:r>
            <a:r>
              <a:rPr sz="1500" dirty="0">
                <a:latin typeface="Calibri"/>
                <a:cs typeface="Calibri"/>
              </a:rPr>
              <a:t>del 1 </a:t>
            </a:r>
            <a:r>
              <a:rPr sz="1500" spc="5" dirty="0">
                <a:latin typeface="Calibri"/>
                <a:cs typeface="Calibri"/>
              </a:rPr>
              <a:t>de </a:t>
            </a:r>
            <a:r>
              <a:rPr sz="1500" dirty="0">
                <a:latin typeface="Calibri"/>
                <a:cs typeface="Calibri"/>
              </a:rPr>
              <a:t>abril de 2015: deudor u </a:t>
            </a:r>
            <a:r>
              <a:rPr sz="1500" spc="-10" dirty="0">
                <a:latin typeface="Calibri"/>
                <a:cs typeface="Calibri"/>
              </a:rPr>
              <a:t>obligado, </a:t>
            </a:r>
            <a:r>
              <a:rPr sz="1500" spc="-20" dirty="0">
                <a:latin typeface="Calibri"/>
                <a:cs typeface="Calibri"/>
              </a:rPr>
              <a:t>acreedor,  </a:t>
            </a:r>
            <a:r>
              <a:rPr sz="1500" spc="-10" dirty="0">
                <a:latin typeface="Calibri"/>
                <a:cs typeface="Calibri"/>
              </a:rPr>
              <a:t>monto </a:t>
            </a:r>
            <a:r>
              <a:rPr sz="1500" spc="-15" dirty="0">
                <a:latin typeface="Calibri"/>
                <a:cs typeface="Calibri"/>
              </a:rPr>
              <a:t>contratado, </a:t>
            </a:r>
            <a:r>
              <a:rPr sz="1500" spc="-10" dirty="0">
                <a:latin typeface="Calibri"/>
                <a:cs typeface="Calibri"/>
              </a:rPr>
              <a:t>fecha </a:t>
            </a:r>
            <a:r>
              <a:rPr sz="1500" dirty="0">
                <a:latin typeface="Calibri"/>
                <a:cs typeface="Calibri"/>
              </a:rPr>
              <a:t>de </a:t>
            </a:r>
            <a:r>
              <a:rPr sz="1500" spc="-15" dirty="0">
                <a:latin typeface="Calibri"/>
                <a:cs typeface="Calibri"/>
              </a:rPr>
              <a:t>contratación, </a:t>
            </a:r>
            <a:r>
              <a:rPr sz="1500" spc="-10" dirty="0">
                <a:latin typeface="Calibri"/>
                <a:cs typeface="Calibri"/>
              </a:rPr>
              <a:t>fecha </a:t>
            </a:r>
            <a:r>
              <a:rPr sz="1500" dirty="0">
                <a:latin typeface="Calibri"/>
                <a:cs typeface="Calibri"/>
              </a:rPr>
              <a:t>de </a:t>
            </a:r>
            <a:r>
              <a:rPr sz="1500" spc="-5" dirty="0">
                <a:latin typeface="Calibri"/>
                <a:cs typeface="Calibri"/>
              </a:rPr>
              <a:t>inscripción, </a:t>
            </a:r>
            <a:r>
              <a:rPr sz="1500" spc="-10" dirty="0">
                <a:latin typeface="Calibri"/>
                <a:cs typeface="Calibri"/>
              </a:rPr>
              <a:t>plazo </a:t>
            </a:r>
            <a:r>
              <a:rPr sz="1500" spc="-15" dirty="0">
                <a:latin typeface="Calibri"/>
                <a:cs typeface="Calibri"/>
              </a:rPr>
              <a:t>contratado, </a:t>
            </a:r>
            <a:r>
              <a:rPr sz="1500" spc="-10" dirty="0">
                <a:latin typeface="Calibri"/>
                <a:cs typeface="Calibri"/>
              </a:rPr>
              <a:t>destino,  fuente </a:t>
            </a:r>
            <a:r>
              <a:rPr sz="1500" dirty="0">
                <a:latin typeface="Calibri"/>
                <a:cs typeface="Calibri"/>
              </a:rPr>
              <a:t>de </a:t>
            </a:r>
            <a:r>
              <a:rPr sz="1500" spc="-10" dirty="0">
                <a:latin typeface="Calibri"/>
                <a:cs typeface="Calibri"/>
              </a:rPr>
              <a:t>pago, </a:t>
            </a:r>
            <a:r>
              <a:rPr sz="1500" dirty="0">
                <a:latin typeface="Calibri"/>
                <a:cs typeface="Calibri"/>
              </a:rPr>
              <a:t>y </a:t>
            </a:r>
            <a:r>
              <a:rPr sz="1500" spc="-5" dirty="0">
                <a:latin typeface="Calibri"/>
                <a:cs typeface="Calibri"/>
              </a:rPr>
              <a:t>en el caso </a:t>
            </a:r>
            <a:r>
              <a:rPr sz="1500" dirty="0">
                <a:latin typeface="Calibri"/>
                <a:cs typeface="Calibri"/>
              </a:rPr>
              <a:t>de los </a:t>
            </a:r>
            <a:r>
              <a:rPr sz="1500" spc="-5" dirty="0">
                <a:latin typeface="Calibri"/>
                <a:cs typeface="Calibri"/>
              </a:rPr>
              <a:t>financiamientos </a:t>
            </a:r>
            <a:r>
              <a:rPr sz="1500" dirty="0">
                <a:latin typeface="Calibri"/>
                <a:cs typeface="Calibri"/>
              </a:rPr>
              <a:t>y </a:t>
            </a:r>
            <a:r>
              <a:rPr sz="1500" spc="-5" dirty="0">
                <a:latin typeface="Calibri"/>
                <a:cs typeface="Calibri"/>
              </a:rPr>
              <a:t>obligaciones inscritos </a:t>
            </a:r>
            <a:r>
              <a:rPr sz="1500" dirty="0">
                <a:latin typeface="Calibri"/>
                <a:cs typeface="Calibri"/>
              </a:rPr>
              <a:t>a </a:t>
            </a:r>
            <a:r>
              <a:rPr sz="1500" spc="-5" dirty="0">
                <a:latin typeface="Calibri"/>
                <a:cs typeface="Calibri"/>
              </a:rPr>
              <a:t>partir </a:t>
            </a:r>
            <a:r>
              <a:rPr sz="1500" dirty="0">
                <a:latin typeface="Calibri"/>
                <a:cs typeface="Calibri"/>
              </a:rPr>
              <a:t>del 1 de  </a:t>
            </a:r>
            <a:r>
              <a:rPr sz="1500" spc="-5" dirty="0">
                <a:latin typeface="Calibri"/>
                <a:cs typeface="Calibri"/>
              </a:rPr>
              <a:t>noviembre, </a:t>
            </a:r>
            <a:r>
              <a:rPr sz="1500" dirty="0">
                <a:latin typeface="Calibri"/>
                <a:cs typeface="Calibri"/>
              </a:rPr>
              <a:t>se </a:t>
            </a:r>
            <a:r>
              <a:rPr sz="1500" spc="-5" dirty="0">
                <a:latin typeface="Calibri"/>
                <a:cs typeface="Calibri"/>
              </a:rPr>
              <a:t>incluirá </a:t>
            </a:r>
            <a:r>
              <a:rPr sz="1500" b="1" spc="-10" dirty="0">
                <a:latin typeface="Calibri"/>
                <a:cs typeface="Calibri"/>
              </a:rPr>
              <a:t>fecha </a:t>
            </a:r>
            <a:r>
              <a:rPr sz="1500" b="1" spc="-5" dirty="0">
                <a:latin typeface="Calibri"/>
                <a:cs typeface="Calibri"/>
              </a:rPr>
              <a:t>de </a:t>
            </a:r>
            <a:r>
              <a:rPr sz="1500" b="1" dirty="0">
                <a:latin typeface="Calibri"/>
                <a:cs typeface="Calibri"/>
              </a:rPr>
              <a:t>última </a:t>
            </a:r>
            <a:r>
              <a:rPr sz="1500" b="1" spc="-5" dirty="0">
                <a:latin typeface="Calibri"/>
                <a:cs typeface="Calibri"/>
              </a:rPr>
              <a:t>modificación</a:t>
            </a:r>
            <a:r>
              <a:rPr sz="1500" spc="-5" dirty="0">
                <a:latin typeface="Calibri"/>
                <a:cs typeface="Calibri"/>
              </a:rPr>
              <a:t>, </a:t>
            </a:r>
            <a:r>
              <a:rPr sz="1500" b="1" spc="-5" dirty="0">
                <a:latin typeface="Calibri"/>
                <a:cs typeface="Calibri"/>
              </a:rPr>
              <a:t>tasa de </a:t>
            </a:r>
            <a:r>
              <a:rPr sz="1500" b="1" spc="-10" dirty="0">
                <a:latin typeface="Calibri"/>
                <a:cs typeface="Calibri"/>
              </a:rPr>
              <a:t>interés </a:t>
            </a:r>
            <a:r>
              <a:rPr sz="1500" b="1" dirty="0">
                <a:latin typeface="Calibri"/>
                <a:cs typeface="Calibri"/>
              </a:rPr>
              <a:t>y </a:t>
            </a:r>
            <a:r>
              <a:rPr sz="1500" b="1" spc="-5" dirty="0">
                <a:latin typeface="Calibri"/>
                <a:cs typeface="Calibri"/>
              </a:rPr>
              <a:t>tasa</a:t>
            </a:r>
            <a:r>
              <a:rPr sz="1500" b="1" spc="-65" dirty="0">
                <a:latin typeface="Calibri"/>
                <a:cs typeface="Calibri"/>
              </a:rPr>
              <a:t> </a:t>
            </a:r>
            <a:r>
              <a:rPr sz="1500" b="1" spc="-10" dirty="0">
                <a:latin typeface="Calibri"/>
                <a:cs typeface="Calibri"/>
              </a:rPr>
              <a:t>efectiva</a:t>
            </a:r>
            <a:r>
              <a:rPr sz="1500" spc="-10" dirty="0">
                <a:latin typeface="Calibri"/>
                <a:cs typeface="Calibri"/>
              </a:rPr>
              <a:t>.</a:t>
            </a:r>
            <a:endParaRPr sz="1500">
              <a:latin typeface="Calibri"/>
              <a:cs typeface="Calibri"/>
            </a:endParaRPr>
          </a:p>
        </p:txBody>
      </p:sp>
      <p:graphicFrame>
        <p:nvGraphicFramePr>
          <p:cNvPr id="9" name="object 9"/>
          <p:cNvGraphicFramePr>
            <a:graphicFrameLocks noGrp="1"/>
          </p:cNvGraphicFramePr>
          <p:nvPr/>
        </p:nvGraphicFramePr>
        <p:xfrm>
          <a:off x="1903172" y="3223005"/>
          <a:ext cx="7952101" cy="577850"/>
        </p:xfrm>
        <a:graphic>
          <a:graphicData uri="http://schemas.openxmlformats.org/drawingml/2006/table">
            <a:tbl>
              <a:tblPr firstRow="1" bandRow="1">
                <a:tableStyleId>{2D5ABB26-0587-4C30-8999-92F81FD0307C}</a:tableStyleId>
              </a:tblPr>
              <a:tblGrid>
                <a:gridCol w="734695">
                  <a:extLst>
                    <a:ext uri="{9D8B030D-6E8A-4147-A177-3AD203B41FA5}">
                      <a16:colId xmlns:a16="http://schemas.microsoft.com/office/drawing/2014/main" xmlns="" val="20000"/>
                    </a:ext>
                  </a:extLst>
                </a:gridCol>
                <a:gridCol w="734695">
                  <a:extLst>
                    <a:ext uri="{9D8B030D-6E8A-4147-A177-3AD203B41FA5}">
                      <a16:colId xmlns:a16="http://schemas.microsoft.com/office/drawing/2014/main" xmlns="" val="20001"/>
                    </a:ext>
                  </a:extLst>
                </a:gridCol>
                <a:gridCol w="734695">
                  <a:extLst>
                    <a:ext uri="{9D8B030D-6E8A-4147-A177-3AD203B41FA5}">
                      <a16:colId xmlns:a16="http://schemas.microsoft.com/office/drawing/2014/main" xmlns="" val="20002"/>
                    </a:ext>
                  </a:extLst>
                </a:gridCol>
                <a:gridCol w="918210">
                  <a:extLst>
                    <a:ext uri="{9D8B030D-6E8A-4147-A177-3AD203B41FA5}">
                      <a16:colId xmlns:a16="http://schemas.microsoft.com/office/drawing/2014/main" xmlns="" val="20003"/>
                    </a:ext>
                  </a:extLst>
                </a:gridCol>
                <a:gridCol w="783589">
                  <a:extLst>
                    <a:ext uri="{9D8B030D-6E8A-4147-A177-3AD203B41FA5}">
                      <a16:colId xmlns:a16="http://schemas.microsoft.com/office/drawing/2014/main" xmlns="" val="20004"/>
                    </a:ext>
                  </a:extLst>
                </a:gridCol>
                <a:gridCol w="832485">
                  <a:extLst>
                    <a:ext uri="{9D8B030D-6E8A-4147-A177-3AD203B41FA5}">
                      <a16:colId xmlns:a16="http://schemas.microsoft.com/office/drawing/2014/main" xmlns="" val="20005"/>
                    </a:ext>
                  </a:extLst>
                </a:gridCol>
                <a:gridCol w="734695">
                  <a:extLst>
                    <a:ext uri="{9D8B030D-6E8A-4147-A177-3AD203B41FA5}">
                      <a16:colId xmlns:a16="http://schemas.microsoft.com/office/drawing/2014/main" xmlns="" val="20006"/>
                    </a:ext>
                  </a:extLst>
                </a:gridCol>
                <a:gridCol w="798829">
                  <a:extLst>
                    <a:ext uri="{9D8B030D-6E8A-4147-A177-3AD203B41FA5}">
                      <a16:colId xmlns:a16="http://schemas.microsoft.com/office/drawing/2014/main" xmlns="" val="20007"/>
                    </a:ext>
                  </a:extLst>
                </a:gridCol>
                <a:gridCol w="881379">
                  <a:extLst>
                    <a:ext uri="{9D8B030D-6E8A-4147-A177-3AD203B41FA5}">
                      <a16:colId xmlns:a16="http://schemas.microsoft.com/office/drawing/2014/main" xmlns="" val="20008"/>
                    </a:ext>
                  </a:extLst>
                </a:gridCol>
                <a:gridCol w="798829">
                  <a:extLst>
                    <a:ext uri="{9D8B030D-6E8A-4147-A177-3AD203B41FA5}">
                      <a16:colId xmlns:a16="http://schemas.microsoft.com/office/drawing/2014/main" xmlns="" val="20009"/>
                    </a:ext>
                  </a:extLst>
                </a:gridCol>
              </a:tblGrid>
              <a:tr h="149225">
                <a:tc gridSpan="5">
                  <a:txBody>
                    <a:bodyPr/>
                    <a:lstStyle/>
                    <a:p>
                      <a:pPr marL="1270" algn="ctr">
                        <a:lnSpc>
                          <a:spcPts val="1035"/>
                        </a:lnSpc>
                        <a:spcBef>
                          <a:spcPts val="40"/>
                        </a:spcBef>
                      </a:pPr>
                      <a:r>
                        <a:rPr sz="900" b="1" spc="-10" dirty="0">
                          <a:solidFill>
                            <a:srgbClr val="FFFFFF"/>
                          </a:solidFill>
                          <a:latin typeface="Calibri"/>
                          <a:cs typeface="Calibri"/>
                        </a:rPr>
                        <a:t>GARANTÍAS</a:t>
                      </a:r>
                      <a:endParaRPr sz="900">
                        <a:latin typeface="Calibri"/>
                        <a:cs typeface="Calibri"/>
                      </a:endParaRPr>
                    </a:p>
                  </a:txBody>
                  <a:tcPr marL="0" marR="0" marT="508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solidFill>
                      <a:srgbClr val="D9959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5">
                  <a:txBody>
                    <a:bodyPr/>
                    <a:lstStyle/>
                    <a:p>
                      <a:pPr marL="635" algn="ctr">
                        <a:lnSpc>
                          <a:spcPts val="1035"/>
                        </a:lnSpc>
                        <a:spcBef>
                          <a:spcPts val="40"/>
                        </a:spcBef>
                      </a:pPr>
                      <a:r>
                        <a:rPr sz="900" b="1" spc="-5" dirty="0">
                          <a:solidFill>
                            <a:srgbClr val="FFFFFF"/>
                          </a:solidFill>
                          <a:latin typeface="Calibri"/>
                          <a:cs typeface="Calibri"/>
                        </a:rPr>
                        <a:t>INSTRUMENTOS</a:t>
                      </a:r>
                      <a:r>
                        <a:rPr sz="900" b="1" dirty="0">
                          <a:solidFill>
                            <a:srgbClr val="FFFFFF"/>
                          </a:solidFill>
                          <a:latin typeface="Calibri"/>
                          <a:cs typeface="Calibri"/>
                        </a:rPr>
                        <a:t> </a:t>
                      </a:r>
                      <a:r>
                        <a:rPr sz="900" b="1" spc="-5" dirty="0">
                          <a:solidFill>
                            <a:srgbClr val="FFFFFF"/>
                          </a:solidFill>
                          <a:latin typeface="Calibri"/>
                          <a:cs typeface="Calibri"/>
                        </a:rPr>
                        <a:t>DERIVADOS</a:t>
                      </a:r>
                      <a:endParaRPr sz="900">
                        <a:latin typeface="Calibri"/>
                        <a:cs typeface="Calibri"/>
                      </a:endParaRPr>
                    </a:p>
                  </a:txBody>
                  <a:tcPr marL="0" marR="0" marT="508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solidFill>
                      <a:srgbClr val="D9959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428625">
                <a:tc>
                  <a:txBody>
                    <a:bodyPr/>
                    <a:lstStyle/>
                    <a:p>
                      <a:pPr>
                        <a:lnSpc>
                          <a:spcPct val="100000"/>
                        </a:lnSpc>
                      </a:pPr>
                      <a:endParaRPr sz="600">
                        <a:latin typeface="Times New Roman"/>
                        <a:cs typeface="Times New Roman"/>
                      </a:endParaRPr>
                    </a:p>
                    <a:p>
                      <a:pPr>
                        <a:lnSpc>
                          <a:spcPct val="100000"/>
                        </a:lnSpc>
                        <a:spcBef>
                          <a:spcPts val="10"/>
                        </a:spcBef>
                      </a:pPr>
                      <a:endParaRPr sz="550">
                        <a:latin typeface="Times New Roman"/>
                        <a:cs typeface="Times New Roman"/>
                      </a:endParaRPr>
                    </a:p>
                    <a:p>
                      <a:pPr marL="70485">
                        <a:lnSpc>
                          <a:spcPct val="100000"/>
                        </a:lnSpc>
                      </a:pPr>
                      <a:r>
                        <a:rPr sz="600" spc="-5" dirty="0">
                          <a:latin typeface="Calibri"/>
                          <a:cs typeface="Calibri"/>
                        </a:rPr>
                        <a:t>TIPO </a:t>
                      </a:r>
                      <a:r>
                        <a:rPr sz="600" dirty="0">
                          <a:latin typeface="Calibri"/>
                          <a:cs typeface="Calibri"/>
                        </a:rPr>
                        <a:t>DE</a:t>
                      </a:r>
                      <a:r>
                        <a:rPr sz="600" spc="-20" dirty="0">
                          <a:latin typeface="Calibri"/>
                          <a:cs typeface="Calibri"/>
                        </a:rPr>
                        <a:t> </a:t>
                      </a:r>
                      <a:r>
                        <a:rPr sz="600" spc="-5" dirty="0">
                          <a:latin typeface="Calibri"/>
                          <a:cs typeface="Calibri"/>
                        </a:rPr>
                        <a:t>GARANTÍA</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10"/>
                        </a:spcBef>
                      </a:pPr>
                      <a:endParaRPr sz="550">
                        <a:latin typeface="Times New Roman"/>
                        <a:cs typeface="Times New Roman"/>
                      </a:endParaRPr>
                    </a:p>
                    <a:p>
                      <a:pPr marL="217170">
                        <a:lnSpc>
                          <a:spcPct val="100000"/>
                        </a:lnSpc>
                      </a:pPr>
                      <a:r>
                        <a:rPr sz="600" spc="-5" dirty="0">
                          <a:latin typeface="Calibri"/>
                          <a:cs typeface="Calibri"/>
                        </a:rPr>
                        <a:t>GARANTE</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10"/>
                        </a:spcBef>
                      </a:pPr>
                      <a:endParaRPr sz="550">
                        <a:latin typeface="Times New Roman"/>
                        <a:cs typeface="Times New Roman"/>
                      </a:endParaRPr>
                    </a:p>
                    <a:p>
                      <a:pPr marL="241935">
                        <a:lnSpc>
                          <a:spcPct val="100000"/>
                        </a:lnSpc>
                      </a:pPr>
                      <a:r>
                        <a:rPr sz="600" spc="-5" dirty="0">
                          <a:latin typeface="Calibri"/>
                          <a:cs typeface="Calibri"/>
                        </a:rPr>
                        <a:t>MONTO</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10"/>
                        </a:spcBef>
                      </a:pPr>
                      <a:endParaRPr sz="550">
                        <a:latin typeface="Times New Roman"/>
                        <a:cs typeface="Times New Roman"/>
                      </a:endParaRPr>
                    </a:p>
                    <a:p>
                      <a:pPr marL="46990">
                        <a:lnSpc>
                          <a:spcPct val="100000"/>
                        </a:lnSpc>
                      </a:pPr>
                      <a:r>
                        <a:rPr sz="600" spc="-5" dirty="0">
                          <a:latin typeface="Calibri"/>
                          <a:cs typeface="Calibri"/>
                        </a:rPr>
                        <a:t>FECHA </a:t>
                      </a:r>
                      <a:r>
                        <a:rPr sz="600" dirty="0">
                          <a:latin typeface="Calibri"/>
                          <a:cs typeface="Calibri"/>
                        </a:rPr>
                        <a:t>DE</a:t>
                      </a:r>
                      <a:r>
                        <a:rPr sz="600" spc="-30" dirty="0">
                          <a:latin typeface="Calibri"/>
                          <a:cs typeface="Calibri"/>
                        </a:rPr>
                        <a:t> </a:t>
                      </a:r>
                      <a:r>
                        <a:rPr sz="600" spc="-5" dirty="0">
                          <a:latin typeface="Calibri"/>
                          <a:cs typeface="Calibri"/>
                        </a:rPr>
                        <a:t>CONTRATACIÓN</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spcBef>
                          <a:spcPts val="55"/>
                        </a:spcBef>
                      </a:pPr>
                      <a:endParaRPr sz="800">
                        <a:latin typeface="Times New Roman"/>
                        <a:cs typeface="Times New Roman"/>
                      </a:endParaRPr>
                    </a:p>
                    <a:p>
                      <a:pPr marL="168910" marR="160020" indent="69850">
                        <a:lnSpc>
                          <a:spcPct val="100000"/>
                        </a:lnSpc>
                      </a:pPr>
                      <a:r>
                        <a:rPr sz="600" spc="-5" dirty="0">
                          <a:latin typeface="Calibri"/>
                          <a:cs typeface="Calibri"/>
                        </a:rPr>
                        <a:t>FECHA </a:t>
                      </a:r>
                      <a:r>
                        <a:rPr sz="600" dirty="0">
                          <a:latin typeface="Calibri"/>
                          <a:cs typeface="Calibri"/>
                        </a:rPr>
                        <a:t>DE  </a:t>
                      </a:r>
                      <a:r>
                        <a:rPr sz="600" spc="-5" dirty="0">
                          <a:latin typeface="Calibri"/>
                          <a:cs typeface="Calibri"/>
                        </a:rPr>
                        <a:t>VEN</a:t>
                      </a:r>
                      <a:r>
                        <a:rPr sz="600" dirty="0">
                          <a:latin typeface="Calibri"/>
                          <a:cs typeface="Calibri"/>
                        </a:rPr>
                        <a:t>CIMI</a:t>
                      </a:r>
                      <a:r>
                        <a:rPr sz="600" spc="-5" dirty="0">
                          <a:latin typeface="Calibri"/>
                          <a:cs typeface="Calibri"/>
                        </a:rPr>
                        <a:t>ENT</a:t>
                      </a:r>
                      <a:r>
                        <a:rPr sz="600" dirty="0">
                          <a:latin typeface="Calibri"/>
                          <a:cs typeface="Calibri"/>
                        </a:rPr>
                        <a:t>O</a:t>
                      </a:r>
                      <a:endParaRPr sz="600">
                        <a:latin typeface="Calibri"/>
                        <a:cs typeface="Calibri"/>
                      </a:endParaRPr>
                    </a:p>
                  </a:txBody>
                  <a:tcPr marL="0" marR="0" marT="698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10"/>
                        </a:spcBef>
                      </a:pPr>
                      <a:endParaRPr sz="550">
                        <a:latin typeface="Times New Roman"/>
                        <a:cs typeface="Times New Roman"/>
                      </a:endParaRPr>
                    </a:p>
                    <a:p>
                      <a:pPr marL="49530">
                        <a:lnSpc>
                          <a:spcPct val="100000"/>
                        </a:lnSpc>
                      </a:pPr>
                      <a:r>
                        <a:rPr sz="600" spc="-5" dirty="0">
                          <a:latin typeface="Calibri"/>
                          <a:cs typeface="Calibri"/>
                        </a:rPr>
                        <a:t>TIPO </a:t>
                      </a:r>
                      <a:r>
                        <a:rPr sz="600" dirty="0">
                          <a:latin typeface="Calibri"/>
                          <a:cs typeface="Calibri"/>
                        </a:rPr>
                        <a:t>DE</a:t>
                      </a:r>
                      <a:r>
                        <a:rPr sz="600" spc="-25" dirty="0">
                          <a:latin typeface="Calibri"/>
                          <a:cs typeface="Calibri"/>
                        </a:rPr>
                        <a:t> </a:t>
                      </a:r>
                      <a:r>
                        <a:rPr sz="600" spc="-5" dirty="0">
                          <a:latin typeface="Calibri"/>
                          <a:cs typeface="Calibri"/>
                        </a:rPr>
                        <a:t>INSTRUMENTO</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spcBef>
                          <a:spcPts val="55"/>
                        </a:spcBef>
                      </a:pPr>
                      <a:endParaRPr sz="800">
                        <a:latin typeface="Times New Roman"/>
                        <a:cs typeface="Times New Roman"/>
                      </a:endParaRPr>
                    </a:p>
                    <a:p>
                      <a:pPr marL="178435" marR="156210" indent="-13970">
                        <a:lnSpc>
                          <a:spcPct val="100000"/>
                        </a:lnSpc>
                      </a:pPr>
                      <a:r>
                        <a:rPr sz="600" dirty="0">
                          <a:latin typeface="Calibri"/>
                          <a:cs typeface="Calibri"/>
                        </a:rPr>
                        <a:t>I</a:t>
                      </a:r>
                      <a:r>
                        <a:rPr sz="600" spc="-5" dirty="0">
                          <a:latin typeface="Calibri"/>
                          <a:cs typeface="Calibri"/>
                        </a:rPr>
                        <a:t>NST</a:t>
                      </a:r>
                      <a:r>
                        <a:rPr sz="600" dirty="0">
                          <a:latin typeface="Calibri"/>
                          <a:cs typeface="Calibri"/>
                        </a:rPr>
                        <a:t>I</a:t>
                      </a:r>
                      <a:r>
                        <a:rPr sz="600" spc="-5" dirty="0">
                          <a:latin typeface="Calibri"/>
                          <a:cs typeface="Calibri"/>
                        </a:rPr>
                        <a:t>T</a:t>
                      </a:r>
                      <a:r>
                        <a:rPr sz="600" dirty="0">
                          <a:latin typeface="Calibri"/>
                          <a:cs typeface="Calibri"/>
                        </a:rPr>
                        <a:t>UCI</a:t>
                      </a:r>
                      <a:r>
                        <a:rPr sz="600" spc="-5" dirty="0">
                          <a:latin typeface="Calibri"/>
                          <a:cs typeface="Calibri"/>
                        </a:rPr>
                        <a:t>ÓN  FINANCIERA</a:t>
                      </a:r>
                      <a:endParaRPr sz="600">
                        <a:latin typeface="Calibri"/>
                        <a:cs typeface="Calibri"/>
                      </a:endParaRPr>
                    </a:p>
                  </a:txBody>
                  <a:tcPr marL="0" marR="0" marT="698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10"/>
                        </a:spcBef>
                      </a:pPr>
                      <a:endParaRPr sz="550">
                        <a:latin typeface="Times New Roman"/>
                        <a:cs typeface="Times New Roman"/>
                      </a:endParaRPr>
                    </a:p>
                    <a:p>
                      <a:pPr marL="83820">
                        <a:lnSpc>
                          <a:spcPct val="100000"/>
                        </a:lnSpc>
                      </a:pPr>
                      <a:r>
                        <a:rPr sz="600" spc="-5" dirty="0">
                          <a:latin typeface="Calibri"/>
                          <a:cs typeface="Calibri"/>
                        </a:rPr>
                        <a:t>TASA</a:t>
                      </a:r>
                      <a:r>
                        <a:rPr sz="600" dirty="0">
                          <a:latin typeface="Calibri"/>
                          <a:cs typeface="Calibri"/>
                        </a:rPr>
                        <a:t> </a:t>
                      </a:r>
                      <a:r>
                        <a:rPr sz="600" spc="-5" dirty="0">
                          <a:latin typeface="Calibri"/>
                          <a:cs typeface="Calibri"/>
                        </a:rPr>
                        <a:t>GARANTIZADA</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10"/>
                        </a:spcBef>
                      </a:pPr>
                      <a:endParaRPr sz="550">
                        <a:latin typeface="Times New Roman"/>
                        <a:cs typeface="Times New Roman"/>
                      </a:endParaRPr>
                    </a:p>
                    <a:p>
                      <a:pPr marL="28575">
                        <a:lnSpc>
                          <a:spcPct val="100000"/>
                        </a:lnSpc>
                      </a:pPr>
                      <a:r>
                        <a:rPr sz="600" spc="-5" dirty="0">
                          <a:latin typeface="Calibri"/>
                          <a:cs typeface="Calibri"/>
                        </a:rPr>
                        <a:t>FECHA </a:t>
                      </a:r>
                      <a:r>
                        <a:rPr sz="600" dirty="0">
                          <a:latin typeface="Calibri"/>
                          <a:cs typeface="Calibri"/>
                        </a:rPr>
                        <a:t>DE</a:t>
                      </a:r>
                      <a:r>
                        <a:rPr sz="600" spc="-35" dirty="0">
                          <a:latin typeface="Calibri"/>
                          <a:cs typeface="Calibri"/>
                        </a:rPr>
                        <a:t> </a:t>
                      </a:r>
                      <a:r>
                        <a:rPr sz="600" spc="-5" dirty="0">
                          <a:latin typeface="Calibri"/>
                          <a:cs typeface="Calibri"/>
                        </a:rPr>
                        <a:t>CONTRATACIÓN</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10"/>
                        </a:spcBef>
                      </a:pPr>
                      <a:endParaRPr sz="550">
                        <a:latin typeface="Times New Roman"/>
                        <a:cs typeface="Times New Roman"/>
                      </a:endParaRPr>
                    </a:p>
                    <a:p>
                      <a:pPr marL="15240">
                        <a:lnSpc>
                          <a:spcPct val="100000"/>
                        </a:lnSpc>
                      </a:pPr>
                      <a:r>
                        <a:rPr sz="600" spc="-5" dirty="0">
                          <a:latin typeface="Calibri"/>
                          <a:cs typeface="Calibri"/>
                        </a:rPr>
                        <a:t>FECHA </a:t>
                      </a:r>
                      <a:r>
                        <a:rPr sz="600" dirty="0">
                          <a:latin typeface="Calibri"/>
                          <a:cs typeface="Calibri"/>
                        </a:rPr>
                        <a:t>DE</a:t>
                      </a:r>
                      <a:r>
                        <a:rPr sz="600" spc="-45" dirty="0">
                          <a:latin typeface="Calibri"/>
                          <a:cs typeface="Calibri"/>
                        </a:rPr>
                        <a:t> </a:t>
                      </a:r>
                      <a:r>
                        <a:rPr sz="600" spc="-5" dirty="0">
                          <a:latin typeface="Calibri"/>
                          <a:cs typeface="Calibri"/>
                        </a:rPr>
                        <a:t>VENCIMIENTO</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xmlns="" val="10001"/>
                  </a:ext>
                </a:extLst>
              </a:tr>
            </a:tbl>
          </a:graphicData>
        </a:graphic>
      </p:graphicFrame>
      <p:graphicFrame>
        <p:nvGraphicFramePr>
          <p:cNvPr id="10" name="object 10"/>
          <p:cNvGraphicFramePr>
            <a:graphicFrameLocks noGrp="1"/>
          </p:cNvGraphicFramePr>
          <p:nvPr/>
        </p:nvGraphicFramePr>
        <p:xfrm>
          <a:off x="1711705" y="4277486"/>
          <a:ext cx="8805542" cy="762762"/>
        </p:xfrm>
        <a:graphic>
          <a:graphicData uri="http://schemas.openxmlformats.org/drawingml/2006/table">
            <a:tbl>
              <a:tblPr firstRow="1" bandRow="1">
                <a:tableStyleId>{2D5ABB26-0587-4C30-8999-92F81FD0307C}</a:tableStyleId>
              </a:tblPr>
              <a:tblGrid>
                <a:gridCol w="512445">
                  <a:extLst>
                    <a:ext uri="{9D8B030D-6E8A-4147-A177-3AD203B41FA5}">
                      <a16:colId xmlns:a16="http://schemas.microsoft.com/office/drawing/2014/main" xmlns="" val="20000"/>
                    </a:ext>
                  </a:extLst>
                </a:gridCol>
                <a:gridCol w="512445">
                  <a:extLst>
                    <a:ext uri="{9D8B030D-6E8A-4147-A177-3AD203B41FA5}">
                      <a16:colId xmlns:a16="http://schemas.microsoft.com/office/drawing/2014/main" xmlns="" val="20001"/>
                    </a:ext>
                  </a:extLst>
                </a:gridCol>
                <a:gridCol w="512445">
                  <a:extLst>
                    <a:ext uri="{9D8B030D-6E8A-4147-A177-3AD203B41FA5}">
                      <a16:colId xmlns:a16="http://schemas.microsoft.com/office/drawing/2014/main" xmlns="" val="20002"/>
                    </a:ext>
                  </a:extLst>
                </a:gridCol>
                <a:gridCol w="512444">
                  <a:extLst>
                    <a:ext uri="{9D8B030D-6E8A-4147-A177-3AD203B41FA5}">
                      <a16:colId xmlns:a16="http://schemas.microsoft.com/office/drawing/2014/main" xmlns="" val="20003"/>
                    </a:ext>
                  </a:extLst>
                </a:gridCol>
                <a:gridCol w="600709">
                  <a:extLst>
                    <a:ext uri="{9D8B030D-6E8A-4147-A177-3AD203B41FA5}">
                      <a16:colId xmlns:a16="http://schemas.microsoft.com/office/drawing/2014/main" xmlns="" val="20004"/>
                    </a:ext>
                  </a:extLst>
                </a:gridCol>
                <a:gridCol w="516255">
                  <a:extLst>
                    <a:ext uri="{9D8B030D-6E8A-4147-A177-3AD203B41FA5}">
                      <a16:colId xmlns:a16="http://schemas.microsoft.com/office/drawing/2014/main" xmlns="" val="20005"/>
                    </a:ext>
                  </a:extLst>
                </a:gridCol>
                <a:gridCol w="497840">
                  <a:extLst>
                    <a:ext uri="{9D8B030D-6E8A-4147-A177-3AD203B41FA5}">
                      <a16:colId xmlns:a16="http://schemas.microsoft.com/office/drawing/2014/main" xmlns="" val="20006"/>
                    </a:ext>
                  </a:extLst>
                </a:gridCol>
                <a:gridCol w="434975">
                  <a:extLst>
                    <a:ext uri="{9D8B030D-6E8A-4147-A177-3AD203B41FA5}">
                      <a16:colId xmlns:a16="http://schemas.microsoft.com/office/drawing/2014/main" xmlns="" val="20007"/>
                    </a:ext>
                  </a:extLst>
                </a:gridCol>
                <a:gridCol w="512445">
                  <a:extLst>
                    <a:ext uri="{9D8B030D-6E8A-4147-A177-3AD203B41FA5}">
                      <a16:colId xmlns:a16="http://schemas.microsoft.com/office/drawing/2014/main" xmlns="" val="20008"/>
                    </a:ext>
                  </a:extLst>
                </a:gridCol>
                <a:gridCol w="512445">
                  <a:extLst>
                    <a:ext uri="{9D8B030D-6E8A-4147-A177-3AD203B41FA5}">
                      <a16:colId xmlns:a16="http://schemas.microsoft.com/office/drawing/2014/main" xmlns="" val="20009"/>
                    </a:ext>
                  </a:extLst>
                </a:gridCol>
                <a:gridCol w="512445">
                  <a:extLst>
                    <a:ext uri="{9D8B030D-6E8A-4147-A177-3AD203B41FA5}">
                      <a16:colId xmlns:a16="http://schemas.microsoft.com/office/drawing/2014/main" xmlns="" val="20010"/>
                    </a:ext>
                  </a:extLst>
                </a:gridCol>
                <a:gridCol w="512445">
                  <a:extLst>
                    <a:ext uri="{9D8B030D-6E8A-4147-A177-3AD203B41FA5}">
                      <a16:colId xmlns:a16="http://schemas.microsoft.com/office/drawing/2014/main" xmlns="" val="20011"/>
                    </a:ext>
                  </a:extLst>
                </a:gridCol>
                <a:gridCol w="512444">
                  <a:extLst>
                    <a:ext uri="{9D8B030D-6E8A-4147-A177-3AD203B41FA5}">
                      <a16:colId xmlns:a16="http://schemas.microsoft.com/office/drawing/2014/main" xmlns="" val="20012"/>
                    </a:ext>
                  </a:extLst>
                </a:gridCol>
                <a:gridCol w="606425">
                  <a:extLst>
                    <a:ext uri="{9D8B030D-6E8A-4147-A177-3AD203B41FA5}">
                      <a16:colId xmlns:a16="http://schemas.microsoft.com/office/drawing/2014/main" xmlns="" val="20013"/>
                    </a:ext>
                  </a:extLst>
                </a:gridCol>
                <a:gridCol w="512445">
                  <a:extLst>
                    <a:ext uri="{9D8B030D-6E8A-4147-A177-3AD203B41FA5}">
                      <a16:colId xmlns:a16="http://schemas.microsoft.com/office/drawing/2014/main" xmlns="" val="20014"/>
                    </a:ext>
                  </a:extLst>
                </a:gridCol>
                <a:gridCol w="512445">
                  <a:extLst>
                    <a:ext uri="{9D8B030D-6E8A-4147-A177-3AD203B41FA5}">
                      <a16:colId xmlns:a16="http://schemas.microsoft.com/office/drawing/2014/main" xmlns="" val="20015"/>
                    </a:ext>
                  </a:extLst>
                </a:gridCol>
                <a:gridCol w="512445">
                  <a:extLst>
                    <a:ext uri="{9D8B030D-6E8A-4147-A177-3AD203B41FA5}">
                      <a16:colId xmlns:a16="http://schemas.microsoft.com/office/drawing/2014/main" xmlns="" val="20016"/>
                    </a:ext>
                  </a:extLst>
                </a:gridCol>
              </a:tblGrid>
              <a:tr h="204343">
                <a:tc gridSpan="17">
                  <a:txBody>
                    <a:bodyPr/>
                    <a:lstStyle/>
                    <a:p>
                      <a:pPr algn="ctr">
                        <a:lnSpc>
                          <a:spcPct val="100000"/>
                        </a:lnSpc>
                        <a:spcBef>
                          <a:spcPts val="235"/>
                        </a:spcBef>
                      </a:pPr>
                      <a:r>
                        <a:rPr sz="900" spc="-5" dirty="0">
                          <a:solidFill>
                            <a:srgbClr val="FFFFFF"/>
                          </a:solidFill>
                          <a:latin typeface="Calibri"/>
                          <a:cs typeface="Calibri"/>
                        </a:rPr>
                        <a:t>OBLIGACIONES </a:t>
                      </a:r>
                      <a:r>
                        <a:rPr sz="900" dirty="0">
                          <a:solidFill>
                            <a:srgbClr val="FFFFFF"/>
                          </a:solidFill>
                          <a:latin typeface="Calibri"/>
                          <a:cs typeface="Calibri"/>
                        </a:rPr>
                        <a:t>Y </a:t>
                      </a:r>
                      <a:r>
                        <a:rPr sz="900" spc="-5" dirty="0">
                          <a:solidFill>
                            <a:srgbClr val="FFFFFF"/>
                          </a:solidFill>
                          <a:latin typeface="Calibri"/>
                          <a:cs typeface="Calibri"/>
                        </a:rPr>
                        <a:t>FINANCIAMIENTOS INSCRITOS </a:t>
                      </a:r>
                      <a:r>
                        <a:rPr sz="900" dirty="0">
                          <a:solidFill>
                            <a:srgbClr val="FFFFFF"/>
                          </a:solidFill>
                          <a:latin typeface="Calibri"/>
                          <a:cs typeface="Calibri"/>
                        </a:rPr>
                        <a:t>EN EL </a:t>
                      </a:r>
                      <a:r>
                        <a:rPr sz="900" spc="-5" dirty="0">
                          <a:solidFill>
                            <a:srgbClr val="FFFFFF"/>
                          </a:solidFill>
                          <a:latin typeface="Calibri"/>
                          <a:cs typeface="Calibri"/>
                        </a:rPr>
                        <a:t>REGISTRO </a:t>
                      </a:r>
                      <a:r>
                        <a:rPr sz="900" dirty="0">
                          <a:solidFill>
                            <a:srgbClr val="FFFFFF"/>
                          </a:solidFill>
                          <a:latin typeface="Calibri"/>
                          <a:cs typeface="Calibri"/>
                        </a:rPr>
                        <a:t>PÚBLICO</a:t>
                      </a:r>
                      <a:r>
                        <a:rPr sz="900" spc="-145" dirty="0">
                          <a:solidFill>
                            <a:srgbClr val="FFFFFF"/>
                          </a:solidFill>
                          <a:latin typeface="Calibri"/>
                          <a:cs typeface="Calibri"/>
                        </a:rPr>
                        <a:t> </a:t>
                      </a:r>
                      <a:r>
                        <a:rPr sz="900" spc="-5" dirty="0">
                          <a:solidFill>
                            <a:srgbClr val="FFFFFF"/>
                          </a:solidFill>
                          <a:latin typeface="Calibri"/>
                          <a:cs typeface="Calibri"/>
                        </a:rPr>
                        <a:t>ÚNICO</a:t>
                      </a:r>
                      <a:endParaRPr sz="900">
                        <a:latin typeface="Calibri"/>
                        <a:cs typeface="Calibri"/>
                      </a:endParaRPr>
                    </a:p>
                  </a:txBody>
                  <a:tcPr marL="0" marR="0" marT="2984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solidFill>
                      <a:srgbClr val="D9959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558419">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16205">
                        <a:lnSpc>
                          <a:spcPct val="100000"/>
                        </a:lnSpc>
                        <a:spcBef>
                          <a:spcPts val="455"/>
                        </a:spcBef>
                      </a:pPr>
                      <a:r>
                        <a:rPr sz="600" spc="-5" dirty="0">
                          <a:latin typeface="Calibri"/>
                          <a:cs typeface="Calibri"/>
                        </a:rPr>
                        <a:t>ENTIDAD</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35"/>
                        </a:spcBef>
                      </a:pPr>
                      <a:endParaRPr sz="650">
                        <a:latin typeface="Times New Roman"/>
                        <a:cs typeface="Times New Roman"/>
                      </a:endParaRPr>
                    </a:p>
                    <a:p>
                      <a:pPr marL="88265" marR="79375" indent="-3175">
                        <a:lnSpc>
                          <a:spcPct val="100000"/>
                        </a:lnSpc>
                      </a:pPr>
                      <a:r>
                        <a:rPr sz="600" spc="-5" dirty="0">
                          <a:latin typeface="Calibri"/>
                          <a:cs typeface="Calibri"/>
                        </a:rPr>
                        <a:t>DEUDOR</a:t>
                      </a:r>
                      <a:r>
                        <a:rPr sz="600" spc="-55" dirty="0">
                          <a:latin typeface="Calibri"/>
                          <a:cs typeface="Calibri"/>
                        </a:rPr>
                        <a:t> </a:t>
                      </a:r>
                      <a:r>
                        <a:rPr sz="600" dirty="0">
                          <a:latin typeface="Calibri"/>
                          <a:cs typeface="Calibri"/>
                        </a:rPr>
                        <a:t>U  </a:t>
                      </a:r>
                      <a:r>
                        <a:rPr sz="600" spc="-5" dirty="0">
                          <a:latin typeface="Calibri"/>
                          <a:cs typeface="Calibri"/>
                        </a:rPr>
                        <a:t>OBL</a:t>
                      </a:r>
                      <a:r>
                        <a:rPr sz="600" dirty="0">
                          <a:latin typeface="Calibri"/>
                          <a:cs typeface="Calibri"/>
                        </a:rPr>
                        <a:t>IGADO</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86995">
                        <a:lnSpc>
                          <a:spcPct val="100000"/>
                        </a:lnSpc>
                        <a:spcBef>
                          <a:spcPts val="455"/>
                        </a:spcBef>
                      </a:pPr>
                      <a:r>
                        <a:rPr sz="600" spc="-5" dirty="0">
                          <a:latin typeface="Calibri"/>
                          <a:cs typeface="Calibri"/>
                        </a:rPr>
                        <a:t>ACREEDOR</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35"/>
                        </a:spcBef>
                      </a:pPr>
                      <a:endParaRPr sz="650">
                        <a:latin typeface="Times New Roman"/>
                        <a:cs typeface="Times New Roman"/>
                      </a:endParaRPr>
                    </a:p>
                    <a:p>
                      <a:pPr marL="58419" marR="49530" indent="74295">
                        <a:lnSpc>
                          <a:spcPct val="100000"/>
                        </a:lnSpc>
                      </a:pPr>
                      <a:r>
                        <a:rPr sz="600" spc="-5" dirty="0">
                          <a:latin typeface="Calibri"/>
                          <a:cs typeface="Calibri"/>
                        </a:rPr>
                        <a:t>TIPO </a:t>
                      </a:r>
                      <a:r>
                        <a:rPr sz="600" dirty="0">
                          <a:latin typeface="Calibri"/>
                          <a:cs typeface="Calibri"/>
                        </a:rPr>
                        <a:t>DE  </a:t>
                      </a:r>
                      <a:r>
                        <a:rPr sz="600" spc="-5" dirty="0">
                          <a:latin typeface="Calibri"/>
                          <a:cs typeface="Calibri"/>
                        </a:rPr>
                        <a:t>OBL</a:t>
                      </a:r>
                      <a:r>
                        <a:rPr sz="600" dirty="0">
                          <a:latin typeface="Calibri"/>
                          <a:cs typeface="Calibri"/>
                        </a:rPr>
                        <a:t>IGACI</a:t>
                      </a:r>
                      <a:r>
                        <a:rPr sz="600" spc="-5" dirty="0">
                          <a:latin typeface="Calibri"/>
                          <a:cs typeface="Calibri"/>
                        </a:rPr>
                        <a:t>ÓN</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35"/>
                        </a:spcBef>
                      </a:pPr>
                      <a:endParaRPr sz="650">
                        <a:latin typeface="Times New Roman"/>
                        <a:cs typeface="Times New Roman"/>
                      </a:endParaRPr>
                    </a:p>
                    <a:p>
                      <a:pPr marL="48895" marR="40640" indent="97155">
                        <a:lnSpc>
                          <a:spcPct val="100000"/>
                        </a:lnSpc>
                      </a:pPr>
                      <a:r>
                        <a:rPr sz="600" spc="-5" dirty="0">
                          <a:latin typeface="Calibri"/>
                          <a:cs typeface="Calibri"/>
                        </a:rPr>
                        <a:t>FECHA </a:t>
                      </a:r>
                      <a:r>
                        <a:rPr sz="600" dirty="0">
                          <a:latin typeface="Calibri"/>
                          <a:cs typeface="Calibri"/>
                        </a:rPr>
                        <a:t>DE  C</a:t>
                      </a:r>
                      <a:r>
                        <a:rPr sz="600" spc="-5" dirty="0">
                          <a:latin typeface="Calibri"/>
                          <a:cs typeface="Calibri"/>
                        </a:rPr>
                        <a:t>ONT</a:t>
                      </a:r>
                      <a:r>
                        <a:rPr sz="600" dirty="0">
                          <a:latin typeface="Calibri"/>
                          <a:cs typeface="Calibri"/>
                        </a:rPr>
                        <a:t>RA</a:t>
                      </a:r>
                      <a:r>
                        <a:rPr sz="600" spc="-10" dirty="0">
                          <a:latin typeface="Calibri"/>
                          <a:cs typeface="Calibri"/>
                        </a:rPr>
                        <a:t>T</a:t>
                      </a:r>
                      <a:r>
                        <a:rPr sz="600" dirty="0">
                          <a:latin typeface="Calibri"/>
                          <a:cs typeface="Calibri"/>
                        </a:rPr>
                        <a:t>ACI</a:t>
                      </a:r>
                      <a:r>
                        <a:rPr sz="600" spc="-5" dirty="0">
                          <a:latin typeface="Calibri"/>
                          <a:cs typeface="Calibri"/>
                        </a:rPr>
                        <a:t>ÓN</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35"/>
                        </a:spcBef>
                      </a:pPr>
                      <a:endParaRPr sz="650">
                        <a:latin typeface="Times New Roman"/>
                        <a:cs typeface="Times New Roman"/>
                      </a:endParaRPr>
                    </a:p>
                    <a:p>
                      <a:pPr marL="55244" marR="46990" indent="48260">
                        <a:lnSpc>
                          <a:spcPct val="100000"/>
                        </a:lnSpc>
                      </a:pPr>
                      <a:r>
                        <a:rPr sz="600" spc="-5" dirty="0">
                          <a:latin typeface="Calibri"/>
                          <a:cs typeface="Calibri"/>
                        </a:rPr>
                        <a:t>FECHA </a:t>
                      </a:r>
                      <a:r>
                        <a:rPr sz="600" dirty="0">
                          <a:latin typeface="Calibri"/>
                          <a:cs typeface="Calibri"/>
                        </a:rPr>
                        <a:t>DE  I</a:t>
                      </a:r>
                      <a:r>
                        <a:rPr sz="600" spc="-5" dirty="0">
                          <a:latin typeface="Calibri"/>
                          <a:cs typeface="Calibri"/>
                        </a:rPr>
                        <a:t>NS</a:t>
                      </a:r>
                      <a:r>
                        <a:rPr sz="600" dirty="0">
                          <a:latin typeface="Calibri"/>
                          <a:cs typeface="Calibri"/>
                        </a:rPr>
                        <a:t>CRIP</a:t>
                      </a:r>
                      <a:r>
                        <a:rPr sz="600" spc="5" dirty="0">
                          <a:latin typeface="Calibri"/>
                          <a:cs typeface="Calibri"/>
                        </a:rPr>
                        <a:t>C</a:t>
                      </a:r>
                      <a:r>
                        <a:rPr sz="600" dirty="0">
                          <a:latin typeface="Calibri"/>
                          <a:cs typeface="Calibri"/>
                        </a:rPr>
                        <a:t>I</a:t>
                      </a:r>
                      <a:r>
                        <a:rPr sz="600" spc="-5" dirty="0">
                          <a:latin typeface="Calibri"/>
                          <a:cs typeface="Calibri"/>
                        </a:rPr>
                        <a:t>ÓN</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marL="29209" marR="20320" algn="ctr">
                        <a:lnSpc>
                          <a:spcPct val="100000"/>
                        </a:lnSpc>
                        <a:spcBef>
                          <a:spcPts val="425"/>
                        </a:spcBef>
                      </a:pPr>
                      <a:r>
                        <a:rPr sz="600" spc="-5" dirty="0">
                          <a:latin typeface="Calibri"/>
                          <a:cs typeface="Calibri"/>
                        </a:rPr>
                        <a:t>MONTO  ORIGINAL  </a:t>
                      </a:r>
                      <a:r>
                        <a:rPr sz="600" dirty="0">
                          <a:latin typeface="Calibri"/>
                          <a:cs typeface="Calibri"/>
                        </a:rPr>
                        <a:t>C</a:t>
                      </a:r>
                      <a:r>
                        <a:rPr sz="600" spc="-5" dirty="0">
                          <a:latin typeface="Calibri"/>
                          <a:cs typeface="Calibri"/>
                        </a:rPr>
                        <a:t>ONT</a:t>
                      </a:r>
                      <a:r>
                        <a:rPr sz="600" dirty="0">
                          <a:latin typeface="Calibri"/>
                          <a:cs typeface="Calibri"/>
                        </a:rPr>
                        <a:t>RA</a:t>
                      </a:r>
                      <a:r>
                        <a:rPr sz="600" spc="-10" dirty="0">
                          <a:latin typeface="Calibri"/>
                          <a:cs typeface="Calibri"/>
                        </a:rPr>
                        <a:t>T</a:t>
                      </a:r>
                      <a:r>
                        <a:rPr sz="600" dirty="0">
                          <a:latin typeface="Calibri"/>
                          <a:cs typeface="Calibri"/>
                        </a:rPr>
                        <a:t>ADO</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spcBef>
                          <a:spcPts val="5"/>
                        </a:spcBef>
                      </a:pPr>
                      <a:endParaRPr sz="650">
                        <a:latin typeface="Times New Roman"/>
                        <a:cs typeface="Times New Roman"/>
                      </a:endParaRPr>
                    </a:p>
                    <a:p>
                      <a:pPr marL="19050" marR="11430" algn="ctr">
                        <a:lnSpc>
                          <a:spcPct val="100000"/>
                        </a:lnSpc>
                      </a:pPr>
                      <a:r>
                        <a:rPr sz="600" spc="-5" dirty="0">
                          <a:latin typeface="Calibri"/>
                          <a:cs typeface="Calibri"/>
                        </a:rPr>
                        <a:t>SALDO </a:t>
                      </a:r>
                      <a:r>
                        <a:rPr sz="600" dirty="0">
                          <a:latin typeface="Calibri"/>
                          <a:cs typeface="Calibri"/>
                        </a:rPr>
                        <a:t>AL</a:t>
                      </a:r>
                      <a:r>
                        <a:rPr sz="600" spc="-75" dirty="0">
                          <a:latin typeface="Calibri"/>
                          <a:cs typeface="Calibri"/>
                        </a:rPr>
                        <a:t> </a:t>
                      </a:r>
                      <a:r>
                        <a:rPr sz="600" spc="-5" dirty="0">
                          <a:latin typeface="Calibri"/>
                          <a:cs typeface="Calibri"/>
                        </a:rPr>
                        <a:t>30  </a:t>
                      </a:r>
                      <a:r>
                        <a:rPr sz="600" dirty="0">
                          <a:latin typeface="Calibri"/>
                          <a:cs typeface="Calibri"/>
                        </a:rPr>
                        <a:t>DE      </a:t>
                      </a:r>
                      <a:r>
                        <a:rPr sz="600" spc="-5" dirty="0">
                          <a:latin typeface="Calibri"/>
                          <a:cs typeface="Calibri"/>
                        </a:rPr>
                        <a:t>SE</a:t>
                      </a:r>
                      <a:r>
                        <a:rPr sz="600" dirty="0">
                          <a:latin typeface="Calibri"/>
                          <a:cs typeface="Calibri"/>
                        </a:rPr>
                        <a:t>P</a:t>
                      </a:r>
                      <a:r>
                        <a:rPr sz="600" spc="-5" dirty="0">
                          <a:latin typeface="Calibri"/>
                          <a:cs typeface="Calibri"/>
                        </a:rPr>
                        <a:t>T</a:t>
                      </a:r>
                      <a:r>
                        <a:rPr sz="600" dirty="0">
                          <a:latin typeface="Calibri"/>
                          <a:cs typeface="Calibri"/>
                        </a:rPr>
                        <a:t>I</a:t>
                      </a:r>
                      <a:r>
                        <a:rPr sz="600" spc="-5" dirty="0">
                          <a:latin typeface="Calibri"/>
                          <a:cs typeface="Calibri"/>
                        </a:rPr>
                        <a:t>E</a:t>
                      </a:r>
                      <a:r>
                        <a:rPr sz="600" dirty="0">
                          <a:latin typeface="Calibri"/>
                          <a:cs typeface="Calibri"/>
                        </a:rPr>
                        <a:t>M</a:t>
                      </a:r>
                      <a:r>
                        <a:rPr sz="600" spc="-5" dirty="0">
                          <a:latin typeface="Calibri"/>
                          <a:cs typeface="Calibri"/>
                        </a:rPr>
                        <a:t>B</a:t>
                      </a:r>
                      <a:r>
                        <a:rPr sz="600" dirty="0">
                          <a:latin typeface="Calibri"/>
                          <a:cs typeface="Calibri"/>
                        </a:rPr>
                        <a:t>RE  DE</a:t>
                      </a:r>
                      <a:r>
                        <a:rPr sz="600" spc="-20" dirty="0">
                          <a:latin typeface="Calibri"/>
                          <a:cs typeface="Calibri"/>
                        </a:rPr>
                        <a:t> </a:t>
                      </a:r>
                      <a:r>
                        <a:rPr sz="600" spc="-5" dirty="0">
                          <a:latin typeface="Calibri"/>
                          <a:cs typeface="Calibri"/>
                        </a:rPr>
                        <a:t>2016</a:t>
                      </a:r>
                      <a:endParaRPr sz="600">
                        <a:latin typeface="Calibri"/>
                        <a:cs typeface="Calibri"/>
                      </a:endParaRPr>
                    </a:p>
                  </a:txBody>
                  <a:tcPr marL="0" marR="0" marT="63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marL="104139" marR="97155" indent="1905" algn="ctr">
                        <a:lnSpc>
                          <a:spcPct val="100000"/>
                        </a:lnSpc>
                        <a:spcBef>
                          <a:spcPts val="425"/>
                        </a:spcBef>
                      </a:pPr>
                      <a:r>
                        <a:rPr sz="600" spc="-5" dirty="0">
                          <a:latin typeface="Calibri"/>
                          <a:cs typeface="Calibri"/>
                        </a:rPr>
                        <a:t>PLAZO  </a:t>
                      </a:r>
                      <a:r>
                        <a:rPr sz="600" dirty="0">
                          <a:latin typeface="Calibri"/>
                          <a:cs typeface="Calibri"/>
                        </a:rPr>
                        <a:t>PAC</a:t>
                      </a:r>
                      <a:r>
                        <a:rPr sz="600" spc="-5" dirty="0">
                          <a:latin typeface="Calibri"/>
                          <a:cs typeface="Calibri"/>
                        </a:rPr>
                        <a:t>T</a:t>
                      </a:r>
                      <a:r>
                        <a:rPr sz="600" dirty="0">
                          <a:latin typeface="Calibri"/>
                          <a:cs typeface="Calibri"/>
                        </a:rPr>
                        <a:t>ADO  </a:t>
                      </a:r>
                      <a:r>
                        <a:rPr sz="600" spc="-5" dirty="0">
                          <a:latin typeface="Calibri"/>
                          <a:cs typeface="Calibri"/>
                        </a:rPr>
                        <a:t>(MESES)</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35"/>
                        </a:spcBef>
                      </a:pPr>
                      <a:endParaRPr sz="650">
                        <a:latin typeface="Times New Roman"/>
                        <a:cs typeface="Times New Roman"/>
                      </a:endParaRPr>
                    </a:p>
                    <a:p>
                      <a:pPr marL="128905" marR="116205" indent="-3175">
                        <a:lnSpc>
                          <a:spcPct val="100000"/>
                        </a:lnSpc>
                      </a:pPr>
                      <a:r>
                        <a:rPr sz="600" spc="-5" dirty="0">
                          <a:latin typeface="Calibri"/>
                          <a:cs typeface="Calibri"/>
                        </a:rPr>
                        <a:t>TASA</a:t>
                      </a:r>
                      <a:r>
                        <a:rPr sz="600" spc="-70" dirty="0">
                          <a:latin typeface="Calibri"/>
                          <a:cs typeface="Calibri"/>
                        </a:rPr>
                        <a:t> </a:t>
                      </a:r>
                      <a:r>
                        <a:rPr sz="600" dirty="0">
                          <a:latin typeface="Calibri"/>
                          <a:cs typeface="Calibri"/>
                        </a:rPr>
                        <a:t>DE  I</a:t>
                      </a:r>
                      <a:r>
                        <a:rPr sz="600" spc="-5" dirty="0">
                          <a:latin typeface="Calibri"/>
                          <a:cs typeface="Calibri"/>
                        </a:rPr>
                        <a:t>NTE</a:t>
                      </a:r>
                      <a:r>
                        <a:rPr sz="600" dirty="0">
                          <a:latin typeface="Calibri"/>
                          <a:cs typeface="Calibri"/>
                        </a:rPr>
                        <a:t>R</a:t>
                      </a:r>
                      <a:r>
                        <a:rPr sz="600" spc="-10" dirty="0">
                          <a:latin typeface="Calibri"/>
                          <a:cs typeface="Calibri"/>
                        </a:rPr>
                        <a:t>É</a:t>
                      </a:r>
                      <a:r>
                        <a:rPr sz="600" dirty="0">
                          <a:latin typeface="Calibri"/>
                          <a:cs typeface="Calibri"/>
                        </a:rPr>
                        <a:t>S</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73660">
                        <a:lnSpc>
                          <a:spcPct val="100000"/>
                        </a:lnSpc>
                        <a:spcBef>
                          <a:spcPts val="455"/>
                        </a:spcBef>
                      </a:pPr>
                      <a:r>
                        <a:rPr sz="600" spc="-5" dirty="0">
                          <a:latin typeface="Calibri"/>
                          <a:cs typeface="Calibri"/>
                        </a:rPr>
                        <a:t>SOBRETASA</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35"/>
                        </a:spcBef>
                      </a:pPr>
                      <a:endParaRPr sz="650">
                        <a:latin typeface="Times New Roman"/>
                        <a:cs typeface="Times New Roman"/>
                      </a:endParaRPr>
                    </a:p>
                    <a:p>
                      <a:pPr marL="32384" marR="25400" indent="69850">
                        <a:lnSpc>
                          <a:spcPct val="100000"/>
                        </a:lnSpc>
                      </a:pPr>
                      <a:r>
                        <a:rPr sz="600" spc="-5" dirty="0">
                          <a:latin typeface="Calibri"/>
                          <a:cs typeface="Calibri"/>
                        </a:rPr>
                        <a:t>FECHA </a:t>
                      </a:r>
                      <a:r>
                        <a:rPr sz="600" dirty="0">
                          <a:latin typeface="Calibri"/>
                          <a:cs typeface="Calibri"/>
                        </a:rPr>
                        <a:t>DE  </a:t>
                      </a:r>
                      <a:r>
                        <a:rPr sz="600" spc="-5" dirty="0">
                          <a:latin typeface="Calibri"/>
                          <a:cs typeface="Calibri"/>
                        </a:rPr>
                        <a:t>VEN</a:t>
                      </a:r>
                      <a:r>
                        <a:rPr sz="600" dirty="0">
                          <a:latin typeface="Calibri"/>
                          <a:cs typeface="Calibri"/>
                        </a:rPr>
                        <a:t>CIMI</a:t>
                      </a:r>
                      <a:r>
                        <a:rPr sz="600" spc="-5" dirty="0">
                          <a:latin typeface="Calibri"/>
                          <a:cs typeface="Calibri"/>
                        </a:rPr>
                        <a:t>ENT</a:t>
                      </a:r>
                      <a:r>
                        <a:rPr sz="600" dirty="0">
                          <a:latin typeface="Calibri"/>
                          <a:cs typeface="Calibri"/>
                        </a:rPr>
                        <a:t>O</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20955">
                        <a:lnSpc>
                          <a:spcPct val="100000"/>
                        </a:lnSpc>
                        <a:spcBef>
                          <a:spcPts val="455"/>
                        </a:spcBef>
                      </a:pPr>
                      <a:r>
                        <a:rPr sz="600" spc="-5" dirty="0">
                          <a:latin typeface="Calibri"/>
                          <a:cs typeface="Calibri"/>
                        </a:rPr>
                        <a:t>TASA</a:t>
                      </a:r>
                      <a:r>
                        <a:rPr sz="600" spc="-25" dirty="0">
                          <a:latin typeface="Calibri"/>
                          <a:cs typeface="Calibri"/>
                        </a:rPr>
                        <a:t> </a:t>
                      </a:r>
                      <a:r>
                        <a:rPr sz="600" spc="-5" dirty="0">
                          <a:latin typeface="Calibri"/>
                          <a:cs typeface="Calibri"/>
                        </a:rPr>
                        <a:t>EFECTIVA</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35"/>
                        </a:spcBef>
                      </a:pPr>
                      <a:endParaRPr sz="650">
                        <a:latin typeface="Times New Roman"/>
                        <a:cs typeface="Times New Roman"/>
                      </a:endParaRPr>
                    </a:p>
                    <a:p>
                      <a:pPr marL="62230" marR="8890" indent="-43180">
                        <a:lnSpc>
                          <a:spcPct val="100000"/>
                        </a:lnSpc>
                      </a:pPr>
                      <a:r>
                        <a:rPr sz="600" spc="-5" dirty="0">
                          <a:latin typeface="Calibri"/>
                          <a:cs typeface="Calibri"/>
                        </a:rPr>
                        <a:t>FECHA </a:t>
                      </a:r>
                      <a:r>
                        <a:rPr sz="600" dirty="0">
                          <a:latin typeface="Calibri"/>
                          <a:cs typeface="Calibri"/>
                        </a:rPr>
                        <a:t>DE</a:t>
                      </a:r>
                      <a:r>
                        <a:rPr sz="600" spc="-60" dirty="0">
                          <a:latin typeface="Calibri"/>
                          <a:cs typeface="Calibri"/>
                        </a:rPr>
                        <a:t> </a:t>
                      </a:r>
                      <a:r>
                        <a:rPr sz="600" spc="-5" dirty="0">
                          <a:latin typeface="Calibri"/>
                          <a:cs typeface="Calibri"/>
                        </a:rPr>
                        <a:t>ÚLTIMA  MODIFICACIÓN</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35255">
                        <a:lnSpc>
                          <a:spcPct val="100000"/>
                        </a:lnSpc>
                        <a:spcBef>
                          <a:spcPts val="455"/>
                        </a:spcBef>
                      </a:pPr>
                      <a:r>
                        <a:rPr sz="600" spc="-5" dirty="0">
                          <a:latin typeface="Calibri"/>
                          <a:cs typeface="Calibri"/>
                        </a:rPr>
                        <a:t>FUENTE</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spcBef>
                          <a:spcPts val="35"/>
                        </a:spcBef>
                      </a:pPr>
                      <a:endParaRPr sz="650">
                        <a:latin typeface="Times New Roman"/>
                        <a:cs typeface="Times New Roman"/>
                      </a:endParaRPr>
                    </a:p>
                    <a:p>
                      <a:pPr marL="89535" marR="46990" indent="-32384">
                        <a:lnSpc>
                          <a:spcPct val="100000"/>
                        </a:lnSpc>
                      </a:pPr>
                      <a:r>
                        <a:rPr sz="600" dirty="0">
                          <a:latin typeface="Calibri"/>
                          <a:cs typeface="Calibri"/>
                        </a:rPr>
                        <a:t>PORC</a:t>
                      </a:r>
                      <a:r>
                        <a:rPr sz="600" spc="-5" dirty="0">
                          <a:latin typeface="Calibri"/>
                          <a:cs typeface="Calibri"/>
                        </a:rPr>
                        <a:t>ENT</a:t>
                      </a:r>
                      <a:r>
                        <a:rPr sz="600" dirty="0">
                          <a:latin typeface="Calibri"/>
                          <a:cs typeface="Calibri"/>
                        </a:rPr>
                        <a:t>AJE  </a:t>
                      </a:r>
                      <a:r>
                        <a:rPr sz="600" spc="-5" dirty="0">
                          <a:latin typeface="Calibri"/>
                          <a:cs typeface="Calibri"/>
                        </a:rPr>
                        <a:t>AFECTADO</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nSpc>
                          <a:spcPct val="100000"/>
                        </a:lnSpc>
                      </a:pPr>
                      <a:endParaRPr sz="600">
                        <a:latin typeface="Times New Roman"/>
                        <a:cs typeface="Times New Roman"/>
                      </a:endParaRPr>
                    </a:p>
                    <a:p>
                      <a:pPr>
                        <a:lnSpc>
                          <a:spcPct val="100000"/>
                        </a:lnSpc>
                      </a:pPr>
                      <a:endParaRPr sz="600">
                        <a:latin typeface="Times New Roman"/>
                        <a:cs typeface="Times New Roman"/>
                      </a:endParaRPr>
                    </a:p>
                    <a:p>
                      <a:pPr marL="120650">
                        <a:lnSpc>
                          <a:spcPct val="100000"/>
                        </a:lnSpc>
                        <a:spcBef>
                          <a:spcPts val="455"/>
                        </a:spcBef>
                      </a:pPr>
                      <a:r>
                        <a:rPr sz="600" spc="-5" dirty="0">
                          <a:latin typeface="Calibri"/>
                          <a:cs typeface="Calibri"/>
                        </a:rPr>
                        <a:t>DESTINO</a:t>
                      </a:r>
                      <a:endParaRPr sz="600">
                        <a:latin typeface="Calibri"/>
                        <a:cs typeface="Calibri"/>
                      </a:endParaRPr>
                    </a:p>
                  </a:txBody>
                  <a:tcPr marL="0" marR="0" marT="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5701595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2174748" y="5052060"/>
            <a:ext cx="8007096" cy="1613915"/>
          </a:xfrm>
          <a:prstGeom prst="rect">
            <a:avLst/>
          </a:prstGeom>
          <a:blipFill>
            <a:blip r:embed="rId2" cstate="print"/>
            <a:stretch>
              <a:fillRect/>
            </a:stretch>
          </a:blipFill>
        </p:spPr>
        <p:txBody>
          <a:bodyPr wrap="square" lIns="0" tIns="0" rIns="0" bIns="0" rtlCol="0"/>
          <a:lstStyle/>
          <a:p>
            <a:endParaRPr/>
          </a:p>
        </p:txBody>
      </p:sp>
      <p:sp>
        <p:nvSpPr>
          <p:cNvPr id="2" name="object 2"/>
          <p:cNvSpPr/>
          <p:nvPr/>
        </p:nvSpPr>
        <p:spPr>
          <a:xfrm>
            <a:off x="1575815" y="0"/>
            <a:ext cx="2801112" cy="9326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524000" y="899161"/>
            <a:ext cx="9144000" cy="11125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524000" y="934974"/>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8" name="object 8"/>
          <p:cNvSpPr/>
          <p:nvPr/>
        </p:nvSpPr>
        <p:spPr>
          <a:xfrm>
            <a:off x="6411467" y="2043683"/>
            <a:ext cx="3675888" cy="318058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411467" y="1231392"/>
            <a:ext cx="3665220" cy="1115567"/>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6784341" y="1306830"/>
            <a:ext cx="2595245" cy="546735"/>
          </a:xfrm>
          <a:prstGeom prst="rect">
            <a:avLst/>
          </a:prstGeom>
        </p:spPr>
        <p:txBody>
          <a:bodyPr vert="horz" wrap="square" lIns="0" tIns="43815" rIns="0" bIns="0" rtlCol="0">
            <a:spAutoFit/>
          </a:bodyPr>
          <a:lstStyle/>
          <a:p>
            <a:pPr marL="744220" marR="5080" indent="-732155">
              <a:lnSpc>
                <a:spcPts val="1939"/>
              </a:lnSpc>
              <a:spcBef>
                <a:spcPts val="345"/>
              </a:spcBef>
            </a:pPr>
            <a:r>
              <a:rPr b="1" dirty="0">
                <a:latin typeface="Calibri"/>
                <a:cs typeface="Calibri"/>
              </a:rPr>
              <a:t>SHCP: </a:t>
            </a:r>
            <a:r>
              <a:rPr spc="-15" dirty="0">
                <a:latin typeface="Calibri"/>
                <a:cs typeface="Calibri"/>
              </a:rPr>
              <a:t>Reportes </a:t>
            </a:r>
            <a:r>
              <a:rPr spc="-10" dirty="0">
                <a:latin typeface="Calibri"/>
                <a:cs typeface="Calibri"/>
              </a:rPr>
              <a:t>estadísticos  trimestrales</a:t>
            </a:r>
            <a:endParaRPr>
              <a:latin typeface="Calibri"/>
              <a:cs typeface="Calibri"/>
            </a:endParaRPr>
          </a:p>
        </p:txBody>
      </p:sp>
      <p:sp>
        <p:nvSpPr>
          <p:cNvPr id="11" name="object 11"/>
          <p:cNvSpPr/>
          <p:nvPr/>
        </p:nvSpPr>
        <p:spPr>
          <a:xfrm>
            <a:off x="6388609" y="2231135"/>
            <a:ext cx="3707891" cy="2912364"/>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6526785" y="2298574"/>
            <a:ext cx="3109595" cy="248145"/>
          </a:xfrm>
          <a:prstGeom prst="rect">
            <a:avLst/>
          </a:prstGeom>
        </p:spPr>
        <p:txBody>
          <a:bodyPr vert="horz" wrap="square" lIns="0" tIns="17145" rIns="0" bIns="0" rtlCol="0">
            <a:spAutoFit/>
          </a:bodyPr>
          <a:lstStyle/>
          <a:p>
            <a:pPr marL="12700">
              <a:spcBef>
                <a:spcPts val="135"/>
              </a:spcBef>
              <a:tabLst>
                <a:tab pos="518795" algn="l"/>
                <a:tab pos="1138555" algn="l"/>
                <a:tab pos="2338070" algn="l"/>
                <a:tab pos="2672080" algn="l"/>
              </a:tabLst>
            </a:pPr>
            <a:r>
              <a:rPr sz="1500" spc="10" dirty="0">
                <a:latin typeface="Calibri"/>
                <a:cs typeface="Calibri"/>
              </a:rPr>
              <a:t>Co</a:t>
            </a:r>
            <a:r>
              <a:rPr sz="1500" spc="15" dirty="0">
                <a:latin typeface="Calibri"/>
                <a:cs typeface="Calibri"/>
              </a:rPr>
              <a:t>n</a:t>
            </a:r>
            <a:r>
              <a:rPr sz="1500" dirty="0">
                <a:latin typeface="Calibri"/>
                <a:cs typeface="Calibri"/>
              </a:rPr>
              <a:t>	</a:t>
            </a:r>
            <a:r>
              <a:rPr sz="1500" spc="10" dirty="0">
                <a:latin typeface="Calibri"/>
                <a:cs typeface="Calibri"/>
              </a:rPr>
              <a:t>d</a:t>
            </a:r>
            <a:r>
              <a:rPr sz="1500" spc="-5" dirty="0">
                <a:latin typeface="Calibri"/>
                <a:cs typeface="Calibri"/>
              </a:rPr>
              <a:t>i</a:t>
            </a:r>
            <a:r>
              <a:rPr sz="1500" spc="20" dirty="0">
                <a:latin typeface="Calibri"/>
                <a:cs typeface="Calibri"/>
              </a:rPr>
              <a:t>c</a:t>
            </a:r>
            <a:r>
              <a:rPr sz="1500" spc="10" dirty="0">
                <a:latin typeface="Calibri"/>
                <a:cs typeface="Calibri"/>
              </a:rPr>
              <a:t>h</a:t>
            </a:r>
            <a:r>
              <a:rPr sz="1500" spc="15" dirty="0">
                <a:latin typeface="Calibri"/>
                <a:cs typeface="Calibri"/>
              </a:rPr>
              <a:t>a</a:t>
            </a:r>
            <a:r>
              <a:rPr sz="1500" dirty="0">
                <a:latin typeface="Calibri"/>
                <a:cs typeface="Calibri"/>
              </a:rPr>
              <a:t>	</a:t>
            </a:r>
            <a:r>
              <a:rPr sz="1500" spc="10" dirty="0">
                <a:latin typeface="Calibri"/>
                <a:cs typeface="Calibri"/>
              </a:rPr>
              <a:t>in</a:t>
            </a:r>
            <a:r>
              <a:rPr sz="1500" spc="-30" dirty="0">
                <a:latin typeface="Calibri"/>
                <a:cs typeface="Calibri"/>
              </a:rPr>
              <a:t>f</a:t>
            </a:r>
            <a:r>
              <a:rPr sz="1500" spc="15" dirty="0">
                <a:latin typeface="Calibri"/>
                <a:cs typeface="Calibri"/>
              </a:rPr>
              <a:t>orma</a:t>
            </a:r>
            <a:r>
              <a:rPr sz="1500" spc="5" dirty="0">
                <a:latin typeface="Calibri"/>
                <a:cs typeface="Calibri"/>
              </a:rPr>
              <a:t>ci</a:t>
            </a:r>
            <a:r>
              <a:rPr sz="1500" spc="15" dirty="0">
                <a:latin typeface="Calibri"/>
                <a:cs typeface="Calibri"/>
              </a:rPr>
              <a:t>ó</a:t>
            </a:r>
            <a:r>
              <a:rPr sz="1500" spc="20" dirty="0">
                <a:latin typeface="Calibri"/>
                <a:cs typeface="Calibri"/>
              </a:rPr>
              <a:t>n</a:t>
            </a:r>
            <a:r>
              <a:rPr sz="1500" spc="5" dirty="0">
                <a:latin typeface="Calibri"/>
                <a:cs typeface="Calibri"/>
              </a:rPr>
              <a:t>,</a:t>
            </a:r>
            <a:r>
              <a:rPr sz="1500" dirty="0">
                <a:latin typeface="Calibri"/>
                <a:cs typeface="Calibri"/>
              </a:rPr>
              <a:t>	</a:t>
            </a:r>
            <a:r>
              <a:rPr sz="1500" spc="10" dirty="0">
                <a:latin typeface="Calibri"/>
                <a:cs typeface="Calibri"/>
              </a:rPr>
              <a:t>l</a:t>
            </a:r>
            <a:r>
              <a:rPr sz="1500" spc="15" dirty="0">
                <a:latin typeface="Calibri"/>
                <a:cs typeface="Calibri"/>
              </a:rPr>
              <a:t>a</a:t>
            </a:r>
            <a:r>
              <a:rPr sz="1500" dirty="0">
                <a:latin typeface="Calibri"/>
                <a:cs typeface="Calibri"/>
              </a:rPr>
              <a:t>	</a:t>
            </a:r>
            <a:r>
              <a:rPr sz="1500" b="1" spc="20" dirty="0">
                <a:latin typeface="Calibri"/>
                <a:cs typeface="Calibri"/>
              </a:rPr>
              <a:t>SHCP</a:t>
            </a:r>
            <a:endParaRPr sz="1500">
              <a:latin typeface="Calibri"/>
              <a:cs typeface="Calibri"/>
            </a:endParaRPr>
          </a:p>
        </p:txBody>
      </p:sp>
      <p:sp>
        <p:nvSpPr>
          <p:cNvPr id="13" name="object 13"/>
          <p:cNvSpPr txBox="1"/>
          <p:nvPr/>
        </p:nvSpPr>
        <p:spPr>
          <a:xfrm>
            <a:off x="6526785" y="2510409"/>
            <a:ext cx="3110865" cy="248145"/>
          </a:xfrm>
          <a:prstGeom prst="rect">
            <a:avLst/>
          </a:prstGeom>
        </p:spPr>
        <p:txBody>
          <a:bodyPr vert="horz" wrap="square" lIns="0" tIns="17145" rIns="0" bIns="0" rtlCol="0">
            <a:spAutoFit/>
          </a:bodyPr>
          <a:lstStyle/>
          <a:p>
            <a:pPr marL="12700">
              <a:spcBef>
                <a:spcPts val="135"/>
              </a:spcBef>
              <a:tabLst>
                <a:tab pos="2491105" algn="l"/>
              </a:tabLst>
            </a:pPr>
            <a:r>
              <a:rPr sz="1500" spc="5" dirty="0">
                <a:latin typeface="Calibri"/>
                <a:cs typeface="Calibri"/>
              </a:rPr>
              <a:t>publicará  </a:t>
            </a:r>
            <a:r>
              <a:rPr sz="1500" spc="15" dirty="0">
                <a:latin typeface="Calibri"/>
                <a:cs typeface="Calibri"/>
              </a:rPr>
              <a:t>en  </a:t>
            </a:r>
            <a:r>
              <a:rPr sz="1500" spc="10" dirty="0">
                <a:latin typeface="Calibri"/>
                <a:cs typeface="Calibri"/>
              </a:rPr>
              <a:t>su  portal</a:t>
            </a:r>
            <a:r>
              <a:rPr sz="1500" spc="195" dirty="0">
                <a:latin typeface="Calibri"/>
                <a:cs typeface="Calibri"/>
              </a:rPr>
              <a:t> </a:t>
            </a:r>
            <a:r>
              <a:rPr sz="1500" spc="15" dirty="0">
                <a:latin typeface="Calibri"/>
                <a:cs typeface="Calibri"/>
              </a:rPr>
              <a:t>a</a:t>
            </a:r>
            <a:r>
              <a:rPr sz="1500" spc="315" dirty="0">
                <a:latin typeface="Calibri"/>
                <a:cs typeface="Calibri"/>
              </a:rPr>
              <a:t> </a:t>
            </a:r>
            <a:r>
              <a:rPr sz="1500" spc="10" dirty="0">
                <a:latin typeface="Calibri"/>
                <a:cs typeface="Calibri"/>
              </a:rPr>
              <a:t>los	</a:t>
            </a:r>
            <a:r>
              <a:rPr sz="1500" b="1" spc="15" dirty="0">
                <a:latin typeface="Calibri"/>
                <a:cs typeface="Calibri"/>
              </a:rPr>
              <a:t>60</a:t>
            </a:r>
            <a:r>
              <a:rPr sz="1500" b="1" spc="240" dirty="0">
                <a:latin typeface="Calibri"/>
                <a:cs typeface="Calibri"/>
              </a:rPr>
              <a:t> </a:t>
            </a:r>
            <a:r>
              <a:rPr sz="1500" b="1" spc="10" dirty="0">
                <a:latin typeface="Calibri"/>
                <a:cs typeface="Calibri"/>
              </a:rPr>
              <a:t>días</a:t>
            </a:r>
            <a:endParaRPr sz="1500">
              <a:latin typeface="Calibri"/>
              <a:cs typeface="Calibri"/>
            </a:endParaRPr>
          </a:p>
        </p:txBody>
      </p:sp>
      <p:sp>
        <p:nvSpPr>
          <p:cNvPr id="14" name="object 14"/>
          <p:cNvSpPr txBox="1"/>
          <p:nvPr/>
        </p:nvSpPr>
        <p:spPr>
          <a:xfrm>
            <a:off x="6526785" y="2720721"/>
            <a:ext cx="3109595" cy="471805"/>
          </a:xfrm>
          <a:prstGeom prst="rect">
            <a:avLst/>
          </a:prstGeom>
        </p:spPr>
        <p:txBody>
          <a:bodyPr vert="horz" wrap="square" lIns="0" tIns="38100" rIns="0" bIns="0" rtlCol="0">
            <a:spAutoFit/>
          </a:bodyPr>
          <a:lstStyle/>
          <a:p>
            <a:pPr marL="12700" marR="5080">
              <a:lnSpc>
                <a:spcPts val="1670"/>
              </a:lnSpc>
              <a:spcBef>
                <a:spcPts val="300"/>
              </a:spcBef>
            </a:pPr>
            <a:r>
              <a:rPr sz="1500" b="1" spc="10" dirty="0">
                <a:latin typeface="Calibri"/>
                <a:cs typeface="Calibri"/>
              </a:rPr>
              <a:t>naturales </a:t>
            </a:r>
            <a:r>
              <a:rPr sz="1500" spc="5" dirty="0">
                <a:latin typeface="Calibri"/>
                <a:cs typeface="Calibri"/>
              </a:rPr>
              <a:t>posteriores </a:t>
            </a:r>
            <a:r>
              <a:rPr sz="1500" spc="10" dirty="0">
                <a:latin typeface="Calibri"/>
                <a:cs typeface="Calibri"/>
              </a:rPr>
              <a:t>al término </a:t>
            </a:r>
            <a:r>
              <a:rPr sz="1500" spc="5" dirty="0">
                <a:latin typeface="Calibri"/>
                <a:cs typeface="Calibri"/>
              </a:rPr>
              <a:t>del  </a:t>
            </a:r>
            <a:r>
              <a:rPr sz="1500" spc="10" dirty="0">
                <a:latin typeface="Calibri"/>
                <a:cs typeface="Calibri"/>
              </a:rPr>
              <a:t>trimestre, los reportes</a:t>
            </a:r>
            <a:r>
              <a:rPr sz="1500" spc="-35" dirty="0">
                <a:latin typeface="Calibri"/>
                <a:cs typeface="Calibri"/>
              </a:rPr>
              <a:t> </a:t>
            </a:r>
            <a:r>
              <a:rPr sz="1500" spc="5" dirty="0">
                <a:latin typeface="Calibri"/>
                <a:cs typeface="Calibri"/>
              </a:rPr>
              <a:t>estadísticos:</a:t>
            </a:r>
            <a:endParaRPr sz="1500">
              <a:latin typeface="Calibri"/>
              <a:cs typeface="Calibri"/>
            </a:endParaRPr>
          </a:p>
        </p:txBody>
      </p:sp>
      <p:sp>
        <p:nvSpPr>
          <p:cNvPr id="15" name="object 15"/>
          <p:cNvSpPr txBox="1"/>
          <p:nvPr/>
        </p:nvSpPr>
        <p:spPr>
          <a:xfrm>
            <a:off x="6526785" y="3355086"/>
            <a:ext cx="2837815" cy="1315720"/>
          </a:xfrm>
          <a:prstGeom prst="rect">
            <a:avLst/>
          </a:prstGeom>
        </p:spPr>
        <p:txBody>
          <a:bodyPr vert="horz" wrap="square" lIns="0" tIns="38100" rIns="0" bIns="0" rtlCol="0">
            <a:spAutoFit/>
          </a:bodyPr>
          <a:lstStyle/>
          <a:p>
            <a:pPr marL="299085" marR="250825" indent="-287020">
              <a:lnSpc>
                <a:spcPts val="1670"/>
              </a:lnSpc>
              <a:spcBef>
                <a:spcPts val="300"/>
              </a:spcBef>
              <a:buFont typeface="Wingdings"/>
              <a:buChar char=""/>
              <a:tabLst>
                <a:tab pos="299085" algn="l"/>
                <a:tab pos="299720" algn="l"/>
              </a:tabLst>
            </a:pPr>
            <a:r>
              <a:rPr sz="1500" spc="15" dirty="0">
                <a:latin typeface="Calibri"/>
                <a:cs typeface="Calibri"/>
              </a:rPr>
              <a:t>De </a:t>
            </a:r>
            <a:r>
              <a:rPr sz="1500" spc="10" dirty="0">
                <a:latin typeface="Calibri"/>
                <a:cs typeface="Calibri"/>
              </a:rPr>
              <a:t>la situación </a:t>
            </a:r>
            <a:r>
              <a:rPr sz="1500" spc="15" dirty="0">
                <a:latin typeface="Calibri"/>
                <a:cs typeface="Calibri"/>
              </a:rPr>
              <a:t>de </a:t>
            </a:r>
            <a:r>
              <a:rPr sz="1500" spc="10" dirty="0">
                <a:latin typeface="Calibri"/>
                <a:cs typeface="Calibri"/>
              </a:rPr>
              <a:t>cada  Financiamiento </a:t>
            </a:r>
            <a:r>
              <a:rPr sz="1500" spc="15" dirty="0">
                <a:latin typeface="Calibri"/>
                <a:cs typeface="Calibri"/>
              </a:rPr>
              <a:t>y</a:t>
            </a:r>
            <a:r>
              <a:rPr sz="1500" spc="-25" dirty="0">
                <a:latin typeface="Calibri"/>
                <a:cs typeface="Calibri"/>
              </a:rPr>
              <a:t> </a:t>
            </a:r>
            <a:r>
              <a:rPr sz="1500" spc="5" dirty="0">
                <a:latin typeface="Calibri"/>
                <a:cs typeface="Calibri"/>
              </a:rPr>
              <a:t>Obligación.</a:t>
            </a:r>
            <a:endParaRPr sz="1500">
              <a:latin typeface="Calibri"/>
              <a:cs typeface="Calibri"/>
            </a:endParaRPr>
          </a:p>
          <a:p>
            <a:pPr>
              <a:spcBef>
                <a:spcPts val="15"/>
              </a:spcBef>
              <a:buFont typeface="Wingdings"/>
              <a:buChar char=""/>
            </a:pPr>
            <a:endParaRPr sz="1400">
              <a:latin typeface="Times New Roman"/>
              <a:cs typeface="Times New Roman"/>
            </a:endParaRPr>
          </a:p>
          <a:p>
            <a:pPr marL="299085" marR="5080" indent="-287020">
              <a:lnSpc>
                <a:spcPct val="92300"/>
              </a:lnSpc>
              <a:buFont typeface="Wingdings"/>
              <a:buChar char=""/>
              <a:tabLst>
                <a:tab pos="299085" algn="l"/>
                <a:tab pos="299720" algn="l"/>
              </a:tabLst>
            </a:pPr>
            <a:r>
              <a:rPr sz="1500" spc="15" dirty="0">
                <a:latin typeface="Calibri"/>
                <a:cs typeface="Calibri"/>
              </a:rPr>
              <a:t>De </a:t>
            </a:r>
            <a:r>
              <a:rPr sz="1500" spc="10" dirty="0">
                <a:latin typeface="Calibri"/>
                <a:cs typeface="Calibri"/>
              </a:rPr>
              <a:t>los </a:t>
            </a:r>
            <a:r>
              <a:rPr sz="1500" spc="5" dirty="0">
                <a:latin typeface="Calibri"/>
                <a:cs typeface="Calibri"/>
              </a:rPr>
              <a:t>porcentajes </a:t>
            </a:r>
            <a:r>
              <a:rPr sz="1500" spc="15" dirty="0">
                <a:latin typeface="Calibri"/>
                <a:cs typeface="Calibri"/>
              </a:rPr>
              <a:t>de </a:t>
            </a:r>
            <a:r>
              <a:rPr sz="1500" spc="10" dirty="0">
                <a:latin typeface="Calibri"/>
                <a:cs typeface="Calibri"/>
              </a:rPr>
              <a:t>la  participaciones </a:t>
            </a:r>
            <a:r>
              <a:rPr sz="1500" spc="5" dirty="0">
                <a:latin typeface="Calibri"/>
                <a:cs typeface="Calibri"/>
              </a:rPr>
              <a:t>otorgadas </a:t>
            </a:r>
            <a:r>
              <a:rPr sz="1500" spc="15" dirty="0">
                <a:latin typeface="Calibri"/>
                <a:cs typeface="Calibri"/>
              </a:rPr>
              <a:t>como  </a:t>
            </a:r>
            <a:r>
              <a:rPr sz="1500" spc="5" dirty="0">
                <a:latin typeface="Calibri"/>
                <a:cs typeface="Calibri"/>
              </a:rPr>
              <a:t>fuente </a:t>
            </a:r>
            <a:r>
              <a:rPr sz="1500" spc="15" dirty="0">
                <a:latin typeface="Calibri"/>
                <a:cs typeface="Calibri"/>
              </a:rPr>
              <a:t>de </a:t>
            </a:r>
            <a:r>
              <a:rPr sz="1500" spc="10" dirty="0">
                <a:latin typeface="Calibri"/>
                <a:cs typeface="Calibri"/>
              </a:rPr>
              <a:t>pago.</a:t>
            </a:r>
            <a:endParaRPr sz="1500">
              <a:latin typeface="Calibri"/>
              <a:cs typeface="Calibri"/>
            </a:endParaRPr>
          </a:p>
        </p:txBody>
      </p:sp>
      <p:sp>
        <p:nvSpPr>
          <p:cNvPr id="16" name="object 16"/>
          <p:cNvSpPr/>
          <p:nvPr/>
        </p:nvSpPr>
        <p:spPr>
          <a:xfrm>
            <a:off x="2240280" y="2077211"/>
            <a:ext cx="3595116" cy="3081528"/>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2359153" y="1231392"/>
            <a:ext cx="3459479" cy="1115567"/>
          </a:xfrm>
          <a:prstGeom prst="rect">
            <a:avLst/>
          </a:prstGeom>
          <a:blipFill>
            <a:blip r:embed="rId9" cstate="print"/>
            <a:stretch>
              <a:fillRect/>
            </a:stretch>
          </a:blipFill>
        </p:spPr>
        <p:txBody>
          <a:bodyPr wrap="square" lIns="0" tIns="0" rIns="0" bIns="0" rtlCol="0"/>
          <a:lstStyle/>
          <a:p>
            <a:endParaRPr/>
          </a:p>
        </p:txBody>
      </p:sp>
      <p:sp>
        <p:nvSpPr>
          <p:cNvPr id="18" name="object 18"/>
          <p:cNvSpPr txBox="1"/>
          <p:nvPr/>
        </p:nvSpPr>
        <p:spPr>
          <a:xfrm>
            <a:off x="2849117" y="1306830"/>
            <a:ext cx="2155190" cy="546735"/>
          </a:xfrm>
          <a:prstGeom prst="rect">
            <a:avLst/>
          </a:prstGeom>
        </p:spPr>
        <p:txBody>
          <a:bodyPr vert="horz" wrap="square" lIns="0" tIns="12700" rIns="0" bIns="0" rtlCol="0">
            <a:spAutoFit/>
          </a:bodyPr>
          <a:lstStyle/>
          <a:p>
            <a:pPr marL="12700">
              <a:lnSpc>
                <a:spcPts val="2050"/>
              </a:lnSpc>
              <a:spcBef>
                <a:spcPts val="100"/>
              </a:spcBef>
            </a:pPr>
            <a:r>
              <a:rPr b="1" spc="-5" dirty="0">
                <a:latin typeface="Calibri"/>
                <a:cs typeface="Calibri"/>
              </a:rPr>
              <a:t>Entidades</a:t>
            </a:r>
            <a:r>
              <a:rPr b="1" spc="-70" dirty="0">
                <a:latin typeface="Calibri"/>
                <a:cs typeface="Calibri"/>
              </a:rPr>
              <a:t> </a:t>
            </a:r>
            <a:r>
              <a:rPr b="1" spc="-15" dirty="0">
                <a:latin typeface="Calibri"/>
                <a:cs typeface="Calibri"/>
              </a:rPr>
              <a:t>Federativas:</a:t>
            </a:r>
            <a:endParaRPr>
              <a:latin typeface="Calibri"/>
              <a:cs typeface="Calibri"/>
            </a:endParaRPr>
          </a:p>
          <a:p>
            <a:pPr marL="36830">
              <a:lnSpc>
                <a:spcPts val="2050"/>
              </a:lnSpc>
            </a:pPr>
            <a:r>
              <a:rPr spc="-10" dirty="0">
                <a:latin typeface="Calibri"/>
                <a:cs typeface="Calibri"/>
              </a:rPr>
              <a:t>Información</a:t>
            </a:r>
            <a:r>
              <a:rPr spc="-40" dirty="0">
                <a:latin typeface="Calibri"/>
                <a:cs typeface="Calibri"/>
              </a:rPr>
              <a:t> </a:t>
            </a:r>
            <a:r>
              <a:rPr spc="-10" dirty="0">
                <a:latin typeface="Calibri"/>
                <a:cs typeface="Calibri"/>
              </a:rPr>
              <a:t>trimestral</a:t>
            </a:r>
            <a:endParaRPr>
              <a:latin typeface="Calibri"/>
              <a:cs typeface="Calibri"/>
            </a:endParaRPr>
          </a:p>
        </p:txBody>
      </p:sp>
      <p:sp>
        <p:nvSpPr>
          <p:cNvPr id="19" name="object 19"/>
          <p:cNvSpPr/>
          <p:nvPr/>
        </p:nvSpPr>
        <p:spPr>
          <a:xfrm>
            <a:off x="2307336" y="2244851"/>
            <a:ext cx="3602736" cy="2555748"/>
          </a:xfrm>
          <a:prstGeom prst="rect">
            <a:avLst/>
          </a:prstGeom>
          <a:blipFill>
            <a:blip r:embed="rId10" cstate="print"/>
            <a:stretch>
              <a:fillRect/>
            </a:stretch>
          </a:blipFill>
        </p:spPr>
        <p:txBody>
          <a:bodyPr wrap="square" lIns="0" tIns="0" rIns="0" bIns="0" rtlCol="0"/>
          <a:lstStyle/>
          <a:p>
            <a:endParaRPr/>
          </a:p>
        </p:txBody>
      </p:sp>
      <p:sp>
        <p:nvSpPr>
          <p:cNvPr id="20" name="object 20"/>
          <p:cNvSpPr txBox="1"/>
          <p:nvPr/>
        </p:nvSpPr>
        <p:spPr>
          <a:xfrm>
            <a:off x="2445207" y="2311349"/>
            <a:ext cx="2962910" cy="2018030"/>
          </a:xfrm>
          <a:prstGeom prst="rect">
            <a:avLst/>
          </a:prstGeom>
        </p:spPr>
        <p:txBody>
          <a:bodyPr vert="horz" wrap="square" lIns="0" tIns="34925" rIns="0" bIns="0" rtlCol="0">
            <a:spAutoFit/>
          </a:bodyPr>
          <a:lstStyle/>
          <a:p>
            <a:pPr marL="12700" marR="5080" algn="just">
              <a:lnSpc>
                <a:spcPct val="92300"/>
              </a:lnSpc>
              <a:spcBef>
                <a:spcPts val="275"/>
              </a:spcBef>
            </a:pPr>
            <a:r>
              <a:rPr sz="1500" b="1" spc="10" dirty="0">
                <a:latin typeface="Calibri"/>
                <a:cs typeface="Calibri"/>
              </a:rPr>
              <a:t>Secretario </a:t>
            </a:r>
            <a:r>
              <a:rPr sz="1500" b="1" spc="20" dirty="0">
                <a:latin typeface="Calibri"/>
                <a:cs typeface="Calibri"/>
              </a:rPr>
              <a:t>de </a:t>
            </a:r>
            <a:r>
              <a:rPr sz="1500" b="1" spc="10" dirty="0">
                <a:latin typeface="Calibri"/>
                <a:cs typeface="Calibri"/>
              </a:rPr>
              <a:t>Finanzas </a:t>
            </a:r>
            <a:r>
              <a:rPr sz="1500" b="1" spc="20" dirty="0">
                <a:latin typeface="Calibri"/>
                <a:cs typeface="Calibri"/>
              </a:rPr>
              <a:t>u </a:t>
            </a:r>
            <a:r>
              <a:rPr sz="1500" b="1" spc="15" dirty="0">
                <a:latin typeface="Calibri"/>
                <a:cs typeface="Calibri"/>
              </a:rPr>
              <a:t>Homologo</a:t>
            </a:r>
            <a:r>
              <a:rPr sz="1500" spc="15" dirty="0">
                <a:latin typeface="Calibri"/>
                <a:cs typeface="Calibri"/>
              </a:rPr>
              <a:t>,  en un </a:t>
            </a:r>
            <a:r>
              <a:rPr sz="1500" spc="5" dirty="0">
                <a:latin typeface="Calibri"/>
                <a:cs typeface="Calibri"/>
              </a:rPr>
              <a:t>plazo </a:t>
            </a:r>
            <a:r>
              <a:rPr sz="1500" spc="15" dirty="0">
                <a:latin typeface="Calibri"/>
                <a:cs typeface="Calibri"/>
              </a:rPr>
              <a:t>de </a:t>
            </a:r>
            <a:r>
              <a:rPr sz="1500" b="1" spc="15" dirty="0">
                <a:latin typeface="Calibri"/>
                <a:cs typeface="Calibri"/>
              </a:rPr>
              <a:t>30 </a:t>
            </a:r>
            <a:r>
              <a:rPr sz="1500" b="1" spc="10" dirty="0">
                <a:latin typeface="Calibri"/>
                <a:cs typeface="Calibri"/>
              </a:rPr>
              <a:t>días </a:t>
            </a:r>
            <a:r>
              <a:rPr sz="1500" b="1" spc="5" dirty="0">
                <a:latin typeface="Calibri"/>
                <a:cs typeface="Calibri"/>
              </a:rPr>
              <a:t>naturales </a:t>
            </a:r>
            <a:r>
              <a:rPr sz="1500" spc="10" dirty="0">
                <a:latin typeface="Calibri"/>
                <a:cs typeface="Calibri"/>
              </a:rPr>
              <a:t>al  </a:t>
            </a:r>
            <a:r>
              <a:rPr sz="1500" spc="5" dirty="0">
                <a:latin typeface="Calibri"/>
                <a:cs typeface="Calibri"/>
              </a:rPr>
              <a:t>cierre </a:t>
            </a:r>
            <a:r>
              <a:rPr sz="1500" spc="10" dirty="0">
                <a:latin typeface="Calibri"/>
                <a:cs typeface="Calibri"/>
              </a:rPr>
              <a:t>del trimestre, </a:t>
            </a:r>
            <a:r>
              <a:rPr sz="1500" spc="5" dirty="0">
                <a:latin typeface="Calibri"/>
                <a:cs typeface="Calibri"/>
              </a:rPr>
              <a:t>deberá enviar </a:t>
            </a:r>
            <a:r>
              <a:rPr sz="1500" spc="10" dirty="0">
                <a:latin typeface="Calibri"/>
                <a:cs typeface="Calibri"/>
              </a:rPr>
              <a:t>la  </a:t>
            </a:r>
            <a:r>
              <a:rPr sz="1500" spc="5" dirty="0">
                <a:latin typeface="Calibri"/>
                <a:cs typeface="Calibri"/>
              </a:rPr>
              <a:t>información:</a:t>
            </a:r>
            <a:endParaRPr sz="1500">
              <a:latin typeface="Calibri"/>
              <a:cs typeface="Calibri"/>
            </a:endParaRPr>
          </a:p>
          <a:p>
            <a:pPr marL="299085" marR="127635" indent="-287020">
              <a:lnSpc>
                <a:spcPct val="92400"/>
              </a:lnSpc>
              <a:spcBef>
                <a:spcPts val="545"/>
              </a:spcBef>
              <a:buFont typeface="Wingdings"/>
              <a:buChar char=""/>
              <a:tabLst>
                <a:tab pos="299085" algn="l"/>
                <a:tab pos="299720" algn="l"/>
              </a:tabLst>
            </a:pPr>
            <a:r>
              <a:rPr sz="1500" spc="15" dirty="0">
                <a:latin typeface="Calibri"/>
                <a:cs typeface="Calibri"/>
              </a:rPr>
              <a:t>De </a:t>
            </a:r>
            <a:r>
              <a:rPr sz="1500" spc="10" dirty="0">
                <a:latin typeface="Calibri"/>
                <a:cs typeface="Calibri"/>
              </a:rPr>
              <a:t>la situación </a:t>
            </a:r>
            <a:r>
              <a:rPr sz="1500" spc="15" dirty="0">
                <a:latin typeface="Calibri"/>
                <a:cs typeface="Calibri"/>
              </a:rPr>
              <a:t>de </a:t>
            </a:r>
            <a:r>
              <a:rPr sz="1500" spc="10" dirty="0">
                <a:latin typeface="Calibri"/>
                <a:cs typeface="Calibri"/>
              </a:rPr>
              <a:t>cada  Financiamiento </a:t>
            </a:r>
            <a:r>
              <a:rPr sz="1500" spc="15" dirty="0">
                <a:latin typeface="Calibri"/>
                <a:cs typeface="Calibri"/>
              </a:rPr>
              <a:t>y </a:t>
            </a:r>
            <a:r>
              <a:rPr sz="1500" spc="5" dirty="0">
                <a:latin typeface="Calibri"/>
                <a:cs typeface="Calibri"/>
              </a:rPr>
              <a:t>Obligación, </a:t>
            </a:r>
            <a:r>
              <a:rPr sz="1500" spc="10" dirty="0">
                <a:latin typeface="Calibri"/>
                <a:cs typeface="Calibri"/>
              </a:rPr>
              <a:t>de  </a:t>
            </a:r>
            <a:r>
              <a:rPr sz="1500" spc="5" dirty="0">
                <a:latin typeface="Calibri"/>
                <a:cs typeface="Calibri"/>
              </a:rPr>
              <a:t>la propia </a:t>
            </a:r>
            <a:r>
              <a:rPr sz="1500" spc="10" dirty="0">
                <a:latin typeface="Calibri"/>
                <a:cs typeface="Calibri"/>
              </a:rPr>
              <a:t>Entidad, </a:t>
            </a:r>
            <a:r>
              <a:rPr sz="1500" spc="15" dirty="0">
                <a:latin typeface="Calibri"/>
                <a:cs typeface="Calibri"/>
              </a:rPr>
              <a:t>de </a:t>
            </a:r>
            <a:r>
              <a:rPr sz="1500" spc="10" dirty="0">
                <a:latin typeface="Calibri"/>
                <a:cs typeface="Calibri"/>
              </a:rPr>
              <a:t>los  municipios </a:t>
            </a:r>
            <a:r>
              <a:rPr sz="1500" spc="15" dirty="0">
                <a:latin typeface="Calibri"/>
                <a:cs typeface="Calibri"/>
              </a:rPr>
              <a:t>y de </a:t>
            </a:r>
            <a:r>
              <a:rPr sz="1500" spc="10" dirty="0">
                <a:latin typeface="Calibri"/>
                <a:cs typeface="Calibri"/>
              </a:rPr>
              <a:t>demás entes  </a:t>
            </a:r>
            <a:r>
              <a:rPr sz="1500" spc="5" dirty="0">
                <a:latin typeface="Calibri"/>
                <a:cs typeface="Calibri"/>
              </a:rPr>
              <a:t>públicos.</a:t>
            </a:r>
            <a:endParaRPr sz="1500">
              <a:latin typeface="Calibri"/>
              <a:cs typeface="Calibri"/>
            </a:endParaRPr>
          </a:p>
        </p:txBody>
      </p:sp>
      <p:sp>
        <p:nvSpPr>
          <p:cNvPr id="21" name="object 21"/>
          <p:cNvSpPr/>
          <p:nvPr/>
        </p:nvSpPr>
        <p:spPr>
          <a:xfrm>
            <a:off x="5713476" y="2900172"/>
            <a:ext cx="609600" cy="635508"/>
          </a:xfrm>
          <a:prstGeom prst="rect">
            <a:avLst/>
          </a:prstGeom>
          <a:blipFill>
            <a:blip r:embed="rId11" cstate="print"/>
            <a:stretch>
              <a:fillRect/>
            </a:stretch>
          </a:blipFill>
        </p:spPr>
        <p:txBody>
          <a:bodyPr wrap="square" lIns="0" tIns="0" rIns="0" bIns="0" rtlCol="0"/>
          <a:lstStyle/>
          <a:p>
            <a:endParaRPr/>
          </a:p>
        </p:txBody>
      </p:sp>
      <p:sp>
        <p:nvSpPr>
          <p:cNvPr id="23" name="object 23"/>
          <p:cNvSpPr txBox="1"/>
          <p:nvPr/>
        </p:nvSpPr>
        <p:spPr>
          <a:xfrm>
            <a:off x="2309571" y="5330191"/>
            <a:ext cx="7418070" cy="711835"/>
          </a:xfrm>
          <a:prstGeom prst="rect">
            <a:avLst/>
          </a:prstGeom>
        </p:spPr>
        <p:txBody>
          <a:bodyPr vert="horz" wrap="square" lIns="0" tIns="12700" rIns="0" bIns="0" rtlCol="0">
            <a:spAutoFit/>
          </a:bodyPr>
          <a:lstStyle/>
          <a:p>
            <a:pPr marL="12700" marR="5080" algn="just">
              <a:spcBef>
                <a:spcPts val="100"/>
              </a:spcBef>
            </a:pPr>
            <a:r>
              <a:rPr sz="1500" spc="-5" dirty="0">
                <a:latin typeface="Calibri"/>
                <a:cs typeface="Calibri"/>
              </a:rPr>
              <a:t>La información que </a:t>
            </a:r>
            <a:r>
              <a:rPr sz="1500" dirty="0">
                <a:latin typeface="Calibri"/>
                <a:cs typeface="Calibri"/>
              </a:rPr>
              <a:t>se </a:t>
            </a:r>
            <a:r>
              <a:rPr sz="1500" spc="-5" dirty="0">
                <a:latin typeface="Calibri"/>
                <a:cs typeface="Calibri"/>
              </a:rPr>
              <a:t>publicará </a:t>
            </a:r>
            <a:r>
              <a:rPr sz="1500" spc="-15" dirty="0">
                <a:latin typeface="Calibri"/>
                <a:cs typeface="Calibri"/>
              </a:rPr>
              <a:t>será </a:t>
            </a:r>
            <a:r>
              <a:rPr sz="1500" spc="-5" dirty="0">
                <a:latin typeface="Calibri"/>
                <a:cs typeface="Calibri"/>
              </a:rPr>
              <a:t>los Saldos: por tipo de </a:t>
            </a:r>
            <a:r>
              <a:rPr sz="1500" spc="-20" dirty="0">
                <a:latin typeface="Calibri"/>
                <a:cs typeface="Calibri"/>
              </a:rPr>
              <a:t>deudor, acreedor, </a:t>
            </a:r>
            <a:r>
              <a:rPr sz="1500" spc="-10" dirty="0">
                <a:latin typeface="Calibri"/>
                <a:cs typeface="Calibri"/>
              </a:rPr>
              <a:t>fuente </a:t>
            </a:r>
            <a:r>
              <a:rPr sz="1500" dirty="0">
                <a:latin typeface="Calibri"/>
                <a:cs typeface="Calibri"/>
              </a:rPr>
              <a:t>de </a:t>
            </a:r>
            <a:r>
              <a:rPr sz="1500" spc="-10" dirty="0">
                <a:latin typeface="Calibri"/>
                <a:cs typeface="Calibri"/>
              </a:rPr>
              <a:t>pago,  </a:t>
            </a:r>
            <a:r>
              <a:rPr sz="1500" spc="-5" dirty="0">
                <a:latin typeface="Calibri"/>
                <a:cs typeface="Calibri"/>
              </a:rPr>
              <a:t>por </a:t>
            </a:r>
            <a:r>
              <a:rPr sz="1500" spc="-15" dirty="0">
                <a:latin typeface="Calibri"/>
                <a:cs typeface="Calibri"/>
              </a:rPr>
              <a:t>plazo, </a:t>
            </a:r>
            <a:r>
              <a:rPr sz="1500" spc="-5" dirty="0">
                <a:latin typeface="Calibri"/>
                <a:cs typeface="Calibri"/>
              </a:rPr>
              <a:t>por tipo </a:t>
            </a:r>
            <a:r>
              <a:rPr sz="1500" dirty="0">
                <a:latin typeface="Calibri"/>
                <a:cs typeface="Calibri"/>
              </a:rPr>
              <a:t>de </a:t>
            </a:r>
            <a:r>
              <a:rPr sz="1500" spc="-5" dirty="0">
                <a:latin typeface="Calibri"/>
                <a:cs typeface="Calibri"/>
              </a:rPr>
              <a:t>deudor </a:t>
            </a:r>
            <a:r>
              <a:rPr sz="1500" dirty="0">
                <a:latin typeface="Calibri"/>
                <a:cs typeface="Calibri"/>
              </a:rPr>
              <a:t>y </a:t>
            </a:r>
            <a:r>
              <a:rPr sz="1500" spc="-5" dirty="0">
                <a:latin typeface="Calibri"/>
                <a:cs typeface="Calibri"/>
              </a:rPr>
              <a:t>tipo </a:t>
            </a:r>
            <a:r>
              <a:rPr sz="1500" dirty="0">
                <a:latin typeface="Calibri"/>
                <a:cs typeface="Calibri"/>
              </a:rPr>
              <a:t>de </a:t>
            </a:r>
            <a:r>
              <a:rPr sz="1500" spc="-20" dirty="0">
                <a:latin typeface="Calibri"/>
                <a:cs typeface="Calibri"/>
              </a:rPr>
              <a:t>acreedor, </a:t>
            </a:r>
            <a:r>
              <a:rPr sz="1500" spc="-5" dirty="0">
                <a:latin typeface="Calibri"/>
                <a:cs typeface="Calibri"/>
              </a:rPr>
              <a:t>por </a:t>
            </a:r>
            <a:r>
              <a:rPr sz="1500" dirty="0">
                <a:latin typeface="Calibri"/>
                <a:cs typeface="Calibri"/>
              </a:rPr>
              <a:t>tipo de </a:t>
            </a:r>
            <a:r>
              <a:rPr sz="1500" spc="-5" dirty="0">
                <a:latin typeface="Calibri"/>
                <a:cs typeface="Calibri"/>
              </a:rPr>
              <a:t>deudor </a:t>
            </a:r>
            <a:r>
              <a:rPr sz="1500" dirty="0">
                <a:latin typeface="Calibri"/>
                <a:cs typeface="Calibri"/>
              </a:rPr>
              <a:t>y </a:t>
            </a:r>
            <a:r>
              <a:rPr sz="1500" spc="-10" dirty="0">
                <a:latin typeface="Calibri"/>
                <a:cs typeface="Calibri"/>
              </a:rPr>
              <a:t>fuente </a:t>
            </a:r>
            <a:r>
              <a:rPr sz="1500" dirty="0">
                <a:latin typeface="Calibri"/>
                <a:cs typeface="Calibri"/>
              </a:rPr>
              <a:t>de </a:t>
            </a:r>
            <a:r>
              <a:rPr sz="1500" spc="-15" dirty="0">
                <a:latin typeface="Calibri"/>
                <a:cs typeface="Calibri"/>
              </a:rPr>
              <a:t>pago, </a:t>
            </a:r>
            <a:r>
              <a:rPr sz="1500" spc="-5" dirty="0">
                <a:latin typeface="Calibri"/>
                <a:cs typeface="Calibri"/>
              </a:rPr>
              <a:t>por tipo  </a:t>
            </a:r>
            <a:r>
              <a:rPr sz="1500" dirty="0">
                <a:latin typeface="Calibri"/>
                <a:cs typeface="Calibri"/>
              </a:rPr>
              <a:t>de deudor y</a:t>
            </a:r>
            <a:r>
              <a:rPr sz="1500" spc="-40" dirty="0">
                <a:latin typeface="Calibri"/>
                <a:cs typeface="Calibri"/>
              </a:rPr>
              <a:t> </a:t>
            </a:r>
            <a:r>
              <a:rPr sz="1500" spc="-10" dirty="0">
                <a:latin typeface="Calibri"/>
                <a:cs typeface="Calibri"/>
              </a:rPr>
              <a:t>plazo.</a:t>
            </a:r>
            <a:endParaRPr sz="1500">
              <a:latin typeface="Calibri"/>
              <a:cs typeface="Calibri"/>
            </a:endParaRPr>
          </a:p>
        </p:txBody>
      </p:sp>
      <p:sp>
        <p:nvSpPr>
          <p:cNvPr id="24" name="object 24"/>
          <p:cNvSpPr/>
          <p:nvPr/>
        </p:nvSpPr>
        <p:spPr>
          <a:xfrm>
            <a:off x="1874520" y="233173"/>
            <a:ext cx="7132320" cy="1135379"/>
          </a:xfrm>
          <a:prstGeom prst="rect">
            <a:avLst/>
          </a:prstGeom>
          <a:blipFill>
            <a:blip r:embed="rId12" cstate="print"/>
            <a:stretch>
              <a:fillRect/>
            </a:stretch>
          </a:blipFill>
        </p:spPr>
        <p:txBody>
          <a:bodyPr wrap="square" lIns="0" tIns="0" rIns="0" bIns="0" rtlCol="0"/>
          <a:lstStyle/>
          <a:p>
            <a:endParaRPr/>
          </a:p>
        </p:txBody>
      </p:sp>
      <p:sp>
        <p:nvSpPr>
          <p:cNvPr id="25" name="object 25"/>
          <p:cNvSpPr txBox="1">
            <a:spLocks noGrp="1"/>
          </p:cNvSpPr>
          <p:nvPr>
            <p:ph type="title" idx="4294967295"/>
          </p:nvPr>
        </p:nvSpPr>
        <p:spPr>
          <a:xfrm>
            <a:off x="0" y="280988"/>
            <a:ext cx="5124450" cy="565150"/>
          </a:xfrm>
          <a:prstGeom prst="rect">
            <a:avLst/>
          </a:prstGeom>
        </p:spPr>
        <p:txBody>
          <a:bodyPr vert="horz" wrap="square" lIns="0" tIns="12065" rIns="0" bIns="0" rtlCol="0" anchor="ctr">
            <a:spAutoFit/>
          </a:bodyPr>
          <a:lstStyle/>
          <a:p>
            <a:pPr marL="12700">
              <a:lnSpc>
                <a:spcPct val="100000"/>
              </a:lnSpc>
              <a:spcBef>
                <a:spcPts val="95"/>
              </a:spcBef>
            </a:pPr>
            <a:r>
              <a:rPr sz="3600" b="1" spc="-10" dirty="0"/>
              <a:t>Información</a:t>
            </a:r>
            <a:r>
              <a:rPr sz="3600" b="1" spc="-25" dirty="0"/>
              <a:t> </a:t>
            </a:r>
            <a:r>
              <a:rPr sz="3600" b="1" spc="-30" dirty="0"/>
              <a:t>Trimestral</a:t>
            </a:r>
          </a:p>
        </p:txBody>
      </p:sp>
    </p:spTree>
    <p:extLst>
      <p:ext uri="{BB962C8B-B14F-4D97-AF65-F5344CB8AC3E}">
        <p14:creationId xmlns:p14="http://schemas.microsoft.com/office/powerpoint/2010/main" val="2172824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560700" y="-67891"/>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smtClean="0">
                <a:latin typeface="Arial Narrow" panose="020B0606020202030204" pitchFamily="34" charset="0"/>
                <a:cs typeface="Segoe UI Light" panose="020B0502040204020203" pitchFamily="34" charset="0"/>
              </a:rPr>
              <a:t>ESTRUCTURA DE LA LEY</a:t>
            </a:r>
            <a:endParaRPr lang="es-MX" sz="2800" b="1" cap="all" dirty="0">
              <a:latin typeface="Arial Narrow" panose="020B0606020202030204" pitchFamily="34" charset="0"/>
              <a:cs typeface="Segoe UI Light" panose="020B0502040204020203" pitchFamily="34" charset="0"/>
            </a:endParaRPr>
          </a:p>
        </p:txBody>
      </p:sp>
      <p:sp>
        <p:nvSpPr>
          <p:cNvPr id="6" name="CuadroTexto 5"/>
          <p:cNvSpPr txBox="1"/>
          <p:nvPr/>
        </p:nvSpPr>
        <p:spPr>
          <a:xfrm>
            <a:off x="748472" y="696094"/>
            <a:ext cx="10809027" cy="3046988"/>
          </a:xfrm>
          <a:prstGeom prst="rect">
            <a:avLst/>
          </a:prstGeom>
          <a:noFill/>
        </p:spPr>
        <p:txBody>
          <a:bodyPr wrap="square" rtlCol="0">
            <a:spAutoFit/>
          </a:bodyPr>
          <a:lstStyle/>
          <a:p>
            <a:pPr marL="342900" indent="-342900">
              <a:buFont typeface="Arial" panose="020B0604020202020204" pitchFamily="34" charset="0"/>
              <a:buChar char="•"/>
            </a:pPr>
            <a:r>
              <a:rPr lang="es-MX" sz="2400" b="1" dirty="0" smtClean="0"/>
              <a:t>TÍTULO CUARTO</a:t>
            </a:r>
            <a:r>
              <a:rPr lang="es-MX" sz="2400" dirty="0" smtClean="0"/>
              <a:t>. De la Información y Rendición de Cuentas</a:t>
            </a:r>
          </a:p>
          <a:p>
            <a:pPr marL="742950" lvl="1" indent="-285750">
              <a:buFont typeface="Arial" panose="020B0604020202020204" pitchFamily="34" charset="0"/>
              <a:buChar char="•"/>
            </a:pPr>
            <a:r>
              <a:rPr lang="es-MX" sz="2400" b="1" dirty="0" smtClean="0"/>
              <a:t>Capítulo Único </a:t>
            </a:r>
            <a:r>
              <a:rPr lang="es-MX" dirty="0" smtClean="0"/>
              <a:t>(Art. 58 al 60)</a:t>
            </a:r>
            <a:r>
              <a:rPr lang="es-MX" sz="2400" dirty="0" smtClean="0"/>
              <a:t>.</a:t>
            </a:r>
          </a:p>
          <a:p>
            <a:pPr marL="742950" lvl="1" indent="-285750">
              <a:buFont typeface="Arial" panose="020B0604020202020204" pitchFamily="34" charset="0"/>
              <a:buChar char="•"/>
            </a:pPr>
            <a:endParaRPr lang="es-MX" sz="2400" dirty="0" smtClean="0"/>
          </a:p>
          <a:p>
            <a:pPr marL="285750" indent="-285750">
              <a:buFont typeface="Arial" panose="020B0604020202020204" pitchFamily="34" charset="0"/>
              <a:buChar char="•"/>
            </a:pPr>
            <a:r>
              <a:rPr lang="es-MX" sz="2400" b="1" dirty="0" smtClean="0"/>
              <a:t>TÍTULO QUINTO</a:t>
            </a:r>
            <a:r>
              <a:rPr lang="es-MX" sz="2400" dirty="0" smtClean="0"/>
              <a:t>. De las Sanciones.</a:t>
            </a:r>
          </a:p>
          <a:p>
            <a:pPr marL="742950" lvl="1" indent="-285750">
              <a:buFont typeface="Arial" panose="020B0604020202020204" pitchFamily="34" charset="0"/>
              <a:buChar char="•"/>
            </a:pPr>
            <a:r>
              <a:rPr lang="es-MX" sz="2400" b="1" dirty="0" smtClean="0"/>
              <a:t>Capítulo Único </a:t>
            </a:r>
            <a:r>
              <a:rPr lang="es-MX" dirty="0" smtClean="0"/>
              <a:t>(Art. 61 al 65).</a:t>
            </a:r>
          </a:p>
          <a:p>
            <a:pPr marL="742950" lvl="1" indent="-285750">
              <a:buFont typeface="Arial" panose="020B0604020202020204" pitchFamily="34" charset="0"/>
              <a:buChar char="•"/>
            </a:pPr>
            <a:endParaRPr lang="es-MX" sz="2400" dirty="0" smtClean="0"/>
          </a:p>
          <a:p>
            <a:pPr marL="285750" indent="-285750">
              <a:buFont typeface="Arial" panose="020B0604020202020204" pitchFamily="34" charset="0"/>
              <a:buChar char="•"/>
            </a:pPr>
            <a:r>
              <a:rPr lang="es-MX" sz="2400" b="1" dirty="0" smtClean="0"/>
              <a:t>TRANSITORIOS.</a:t>
            </a:r>
          </a:p>
          <a:p>
            <a:pPr marL="285750" indent="-285750">
              <a:buFont typeface="Arial" panose="020B0604020202020204" pitchFamily="34" charset="0"/>
              <a:buChar char="•"/>
            </a:pPr>
            <a:endParaRPr lang="es-MX" sz="2400" dirty="0"/>
          </a:p>
        </p:txBody>
      </p:sp>
    </p:spTree>
    <p:extLst>
      <p:ext uri="{BB962C8B-B14F-4D97-AF65-F5344CB8AC3E}">
        <p14:creationId xmlns:p14="http://schemas.microsoft.com/office/powerpoint/2010/main" val="222312048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899161"/>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34974"/>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1924811" y="853440"/>
            <a:ext cx="8606028" cy="1615439"/>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058416" y="1246123"/>
            <a:ext cx="8014970" cy="482600"/>
          </a:xfrm>
          <a:prstGeom prst="rect">
            <a:avLst/>
          </a:prstGeom>
        </p:spPr>
        <p:txBody>
          <a:bodyPr vert="horz" wrap="square" lIns="0" tIns="12700" rIns="0" bIns="0" rtlCol="0">
            <a:spAutoFit/>
          </a:bodyPr>
          <a:lstStyle/>
          <a:p>
            <a:pPr marL="12700" marR="5080">
              <a:spcBef>
                <a:spcPts val="100"/>
              </a:spcBef>
            </a:pPr>
            <a:r>
              <a:rPr sz="1500" spc="-5" dirty="0">
                <a:latin typeface="Calibri"/>
                <a:cs typeface="Calibri"/>
              </a:rPr>
              <a:t>La información que </a:t>
            </a:r>
            <a:r>
              <a:rPr sz="1500" dirty="0">
                <a:latin typeface="Calibri"/>
                <a:cs typeface="Calibri"/>
              </a:rPr>
              <a:t>se </a:t>
            </a:r>
            <a:r>
              <a:rPr sz="1500" spc="-10" dirty="0">
                <a:latin typeface="Calibri"/>
                <a:cs typeface="Calibri"/>
              </a:rPr>
              <a:t>solicitará </a:t>
            </a:r>
            <a:r>
              <a:rPr sz="1500" spc="-15" dirty="0">
                <a:latin typeface="Calibri"/>
                <a:cs typeface="Calibri"/>
              </a:rPr>
              <a:t>para </a:t>
            </a:r>
            <a:r>
              <a:rPr sz="1500" dirty="0">
                <a:latin typeface="Calibri"/>
                <a:cs typeface="Calibri"/>
              </a:rPr>
              <a:t>la </a:t>
            </a:r>
            <a:r>
              <a:rPr sz="1500" spc="-5" dirty="0">
                <a:latin typeface="Calibri"/>
                <a:cs typeface="Calibri"/>
              </a:rPr>
              <a:t>elaboración de </a:t>
            </a:r>
            <a:r>
              <a:rPr sz="1500" dirty="0">
                <a:latin typeface="Calibri"/>
                <a:cs typeface="Calibri"/>
              </a:rPr>
              <a:t>los </a:t>
            </a:r>
            <a:r>
              <a:rPr sz="1500" spc="-5" dirty="0">
                <a:latin typeface="Calibri"/>
                <a:cs typeface="Calibri"/>
              </a:rPr>
              <a:t>reportes </a:t>
            </a:r>
            <a:r>
              <a:rPr sz="1500" spc="-10" dirty="0">
                <a:latin typeface="Calibri"/>
                <a:cs typeface="Calibri"/>
              </a:rPr>
              <a:t>estadísticos trimestrales </a:t>
            </a:r>
            <a:r>
              <a:rPr sz="1500" dirty="0">
                <a:latin typeface="Calibri"/>
                <a:cs typeface="Calibri"/>
              </a:rPr>
              <a:t>se  </a:t>
            </a:r>
            <a:r>
              <a:rPr sz="1500" spc="-5" dirty="0">
                <a:latin typeface="Calibri"/>
                <a:cs typeface="Calibri"/>
              </a:rPr>
              <a:t>condensa en </a:t>
            </a:r>
            <a:r>
              <a:rPr sz="1500" dirty="0">
                <a:latin typeface="Calibri"/>
                <a:cs typeface="Calibri"/>
              </a:rPr>
              <a:t>la </a:t>
            </a:r>
            <a:r>
              <a:rPr sz="1500" spc="-5" dirty="0">
                <a:latin typeface="Calibri"/>
                <a:cs typeface="Calibri"/>
              </a:rPr>
              <a:t>siguiente</a:t>
            </a:r>
            <a:r>
              <a:rPr sz="1500" spc="-25" dirty="0">
                <a:latin typeface="Calibri"/>
                <a:cs typeface="Calibri"/>
              </a:rPr>
              <a:t> </a:t>
            </a:r>
            <a:r>
              <a:rPr sz="1500" spc="-5" dirty="0">
                <a:latin typeface="Calibri"/>
                <a:cs typeface="Calibri"/>
              </a:rPr>
              <a:t>tabla.</a:t>
            </a:r>
            <a:endParaRPr sz="1500">
              <a:latin typeface="Calibri"/>
              <a:cs typeface="Calibri"/>
            </a:endParaRPr>
          </a:p>
        </p:txBody>
      </p:sp>
      <p:graphicFrame>
        <p:nvGraphicFramePr>
          <p:cNvPr id="7" name="object 7"/>
          <p:cNvGraphicFramePr>
            <a:graphicFrameLocks noGrp="1"/>
          </p:cNvGraphicFramePr>
          <p:nvPr/>
        </p:nvGraphicFramePr>
        <p:xfrm>
          <a:off x="2167128" y="2000988"/>
          <a:ext cx="7757794" cy="1042162"/>
        </p:xfrm>
        <a:graphic>
          <a:graphicData uri="http://schemas.openxmlformats.org/drawingml/2006/table">
            <a:tbl>
              <a:tblPr firstRow="1" bandRow="1">
                <a:tableStyleId>{2D5ABB26-0587-4C30-8999-92F81FD0307C}</a:tableStyleId>
              </a:tblPr>
              <a:tblGrid>
                <a:gridCol w="694690">
                  <a:extLst>
                    <a:ext uri="{9D8B030D-6E8A-4147-A177-3AD203B41FA5}">
                      <a16:colId xmlns:a16="http://schemas.microsoft.com/office/drawing/2014/main" xmlns="" val="20000"/>
                    </a:ext>
                  </a:extLst>
                </a:gridCol>
                <a:gridCol w="1205230">
                  <a:extLst>
                    <a:ext uri="{9D8B030D-6E8A-4147-A177-3AD203B41FA5}">
                      <a16:colId xmlns:a16="http://schemas.microsoft.com/office/drawing/2014/main" xmlns="" val="20001"/>
                    </a:ext>
                  </a:extLst>
                </a:gridCol>
                <a:gridCol w="698500">
                  <a:extLst>
                    <a:ext uri="{9D8B030D-6E8A-4147-A177-3AD203B41FA5}">
                      <a16:colId xmlns:a16="http://schemas.microsoft.com/office/drawing/2014/main" xmlns="" val="20002"/>
                    </a:ext>
                  </a:extLst>
                </a:gridCol>
                <a:gridCol w="698500">
                  <a:extLst>
                    <a:ext uri="{9D8B030D-6E8A-4147-A177-3AD203B41FA5}">
                      <a16:colId xmlns:a16="http://schemas.microsoft.com/office/drawing/2014/main" xmlns="" val="20003"/>
                    </a:ext>
                  </a:extLst>
                </a:gridCol>
                <a:gridCol w="697864">
                  <a:extLst>
                    <a:ext uri="{9D8B030D-6E8A-4147-A177-3AD203B41FA5}">
                      <a16:colId xmlns:a16="http://schemas.microsoft.com/office/drawing/2014/main" xmlns="" val="20004"/>
                    </a:ext>
                  </a:extLst>
                </a:gridCol>
                <a:gridCol w="969010">
                  <a:extLst>
                    <a:ext uri="{9D8B030D-6E8A-4147-A177-3AD203B41FA5}">
                      <a16:colId xmlns:a16="http://schemas.microsoft.com/office/drawing/2014/main" xmlns="" val="20005"/>
                    </a:ext>
                  </a:extLst>
                </a:gridCol>
                <a:gridCol w="698500">
                  <a:extLst>
                    <a:ext uri="{9D8B030D-6E8A-4147-A177-3AD203B41FA5}">
                      <a16:colId xmlns:a16="http://schemas.microsoft.com/office/drawing/2014/main" xmlns="" val="20006"/>
                    </a:ext>
                  </a:extLst>
                </a:gridCol>
                <a:gridCol w="698500">
                  <a:extLst>
                    <a:ext uri="{9D8B030D-6E8A-4147-A177-3AD203B41FA5}">
                      <a16:colId xmlns:a16="http://schemas.microsoft.com/office/drawing/2014/main" xmlns="" val="20007"/>
                    </a:ext>
                  </a:extLst>
                </a:gridCol>
                <a:gridCol w="698500">
                  <a:extLst>
                    <a:ext uri="{9D8B030D-6E8A-4147-A177-3AD203B41FA5}">
                      <a16:colId xmlns:a16="http://schemas.microsoft.com/office/drawing/2014/main" xmlns="" val="20008"/>
                    </a:ext>
                  </a:extLst>
                </a:gridCol>
                <a:gridCol w="698500">
                  <a:extLst>
                    <a:ext uri="{9D8B030D-6E8A-4147-A177-3AD203B41FA5}">
                      <a16:colId xmlns:a16="http://schemas.microsoft.com/office/drawing/2014/main" xmlns="" val="20009"/>
                    </a:ext>
                  </a:extLst>
                </a:gridCol>
              </a:tblGrid>
              <a:tr h="622493">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10"/>
                        </a:spcBef>
                      </a:pPr>
                      <a:endParaRPr sz="950">
                        <a:latin typeface="Times New Roman"/>
                        <a:cs typeface="Times New Roman"/>
                      </a:endParaRPr>
                    </a:p>
                    <a:p>
                      <a:pPr marL="161290">
                        <a:lnSpc>
                          <a:spcPct val="100000"/>
                        </a:lnSpc>
                      </a:pPr>
                      <a:r>
                        <a:rPr sz="900" b="1" spc="-60" dirty="0">
                          <a:latin typeface="Arial"/>
                          <a:cs typeface="Arial"/>
                        </a:rPr>
                        <a:t>Entidad</a:t>
                      </a:r>
                      <a:endParaRPr sz="900">
                        <a:latin typeface="Arial"/>
                        <a:cs typeface="Arial"/>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10"/>
                        </a:spcBef>
                      </a:pPr>
                      <a:endParaRPr sz="950">
                        <a:latin typeface="Times New Roman"/>
                        <a:cs typeface="Times New Roman"/>
                      </a:endParaRPr>
                    </a:p>
                    <a:p>
                      <a:pPr marL="147955">
                        <a:lnSpc>
                          <a:spcPct val="100000"/>
                        </a:lnSpc>
                      </a:pPr>
                      <a:r>
                        <a:rPr sz="900" b="1" spc="-65" dirty="0">
                          <a:latin typeface="Arial"/>
                          <a:cs typeface="Arial"/>
                        </a:rPr>
                        <a:t>Deudor </a:t>
                      </a:r>
                      <a:r>
                        <a:rPr sz="900" b="1" spc="-45" dirty="0">
                          <a:latin typeface="Arial"/>
                          <a:cs typeface="Arial"/>
                        </a:rPr>
                        <a:t>u </a:t>
                      </a:r>
                      <a:r>
                        <a:rPr sz="900" b="1" spc="-60" dirty="0">
                          <a:latin typeface="Arial"/>
                          <a:cs typeface="Arial"/>
                        </a:rPr>
                        <a:t>Obligado</a:t>
                      </a:r>
                      <a:endParaRPr sz="90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10"/>
                        </a:spcBef>
                      </a:pPr>
                      <a:endParaRPr sz="950">
                        <a:latin typeface="Times New Roman"/>
                        <a:cs typeface="Times New Roman"/>
                      </a:endParaRPr>
                    </a:p>
                    <a:p>
                      <a:pPr marL="130810">
                        <a:lnSpc>
                          <a:spcPct val="100000"/>
                        </a:lnSpc>
                      </a:pPr>
                      <a:r>
                        <a:rPr sz="900" b="1" spc="-45" dirty="0">
                          <a:latin typeface="Arial"/>
                          <a:cs typeface="Arial"/>
                        </a:rPr>
                        <a:t>Acreedor</a:t>
                      </a:r>
                      <a:endParaRPr sz="90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gridSpan="2">
                  <a:txBody>
                    <a:bodyPr/>
                    <a:lstStyle/>
                    <a:p>
                      <a:pPr>
                        <a:lnSpc>
                          <a:spcPct val="100000"/>
                        </a:lnSpc>
                      </a:pPr>
                      <a:endParaRPr sz="1000">
                        <a:latin typeface="Times New Roman"/>
                        <a:cs typeface="Times New Roman"/>
                      </a:endParaRPr>
                    </a:p>
                    <a:p>
                      <a:pPr marL="445134">
                        <a:lnSpc>
                          <a:spcPct val="100000"/>
                        </a:lnSpc>
                        <a:spcBef>
                          <a:spcPts val="680"/>
                        </a:spcBef>
                      </a:pPr>
                      <a:r>
                        <a:rPr sz="900" b="1" spc="-70" dirty="0">
                          <a:latin typeface="Arial"/>
                          <a:cs typeface="Arial"/>
                        </a:rPr>
                        <a:t>RPU</a:t>
                      </a:r>
                      <a:r>
                        <a:rPr sz="900" b="1" spc="-100" dirty="0">
                          <a:latin typeface="Arial"/>
                          <a:cs typeface="Arial"/>
                        </a:rPr>
                        <a:t> </a:t>
                      </a:r>
                      <a:r>
                        <a:rPr sz="900" b="1" spc="-80" dirty="0">
                          <a:latin typeface="Arial"/>
                          <a:cs typeface="Arial"/>
                        </a:rPr>
                        <a:t>SHCP</a:t>
                      </a:r>
                      <a:endParaRPr sz="90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tc rowSpan="2">
                  <a:txBody>
                    <a:bodyPr/>
                    <a:lstStyle/>
                    <a:p>
                      <a:pPr>
                        <a:lnSpc>
                          <a:spcPct val="100000"/>
                        </a:lnSpc>
                      </a:pPr>
                      <a:endParaRPr sz="1000">
                        <a:latin typeface="Times New Roman"/>
                        <a:cs typeface="Times New Roman"/>
                      </a:endParaRPr>
                    </a:p>
                    <a:p>
                      <a:pPr>
                        <a:lnSpc>
                          <a:spcPct val="100000"/>
                        </a:lnSpc>
                        <a:spcBef>
                          <a:spcPts val="40"/>
                        </a:spcBef>
                      </a:pPr>
                      <a:endParaRPr sz="1300">
                        <a:latin typeface="Times New Roman"/>
                        <a:cs typeface="Times New Roman"/>
                      </a:endParaRPr>
                    </a:p>
                    <a:p>
                      <a:pPr marL="217804" marR="182245" indent="-17780">
                        <a:lnSpc>
                          <a:spcPct val="110800"/>
                        </a:lnSpc>
                      </a:pPr>
                      <a:r>
                        <a:rPr sz="900" b="1" spc="-55" dirty="0">
                          <a:latin typeface="Arial"/>
                          <a:cs typeface="Arial"/>
                        </a:rPr>
                        <a:t>Monto</a:t>
                      </a:r>
                      <a:r>
                        <a:rPr sz="900" b="1" spc="-145" dirty="0">
                          <a:latin typeface="Arial"/>
                          <a:cs typeface="Arial"/>
                        </a:rPr>
                        <a:t> </a:t>
                      </a:r>
                      <a:r>
                        <a:rPr sz="900" b="1" spc="-45" dirty="0">
                          <a:latin typeface="Arial"/>
                          <a:cs typeface="Arial"/>
                        </a:rPr>
                        <a:t>Total  </a:t>
                      </a:r>
                      <a:r>
                        <a:rPr sz="900" b="1" spc="-50" dirty="0">
                          <a:latin typeface="Arial"/>
                          <a:cs typeface="Arial"/>
                        </a:rPr>
                        <a:t>C</a:t>
                      </a:r>
                      <a:r>
                        <a:rPr sz="900" b="1" spc="-25" dirty="0">
                          <a:latin typeface="Arial"/>
                          <a:cs typeface="Arial"/>
                        </a:rPr>
                        <a:t>on</a:t>
                      </a:r>
                      <a:r>
                        <a:rPr sz="900" b="1" dirty="0">
                          <a:latin typeface="Arial"/>
                          <a:cs typeface="Arial"/>
                        </a:rPr>
                        <a:t>t</a:t>
                      </a:r>
                      <a:r>
                        <a:rPr sz="900" b="1" spc="20" dirty="0">
                          <a:latin typeface="Arial"/>
                          <a:cs typeface="Arial"/>
                        </a:rPr>
                        <a:t>ra</a:t>
                      </a:r>
                      <a:r>
                        <a:rPr sz="900" b="1" dirty="0">
                          <a:latin typeface="Arial"/>
                          <a:cs typeface="Arial"/>
                        </a:rPr>
                        <a:t>t</a:t>
                      </a:r>
                      <a:r>
                        <a:rPr sz="900" b="1" spc="15" dirty="0">
                          <a:latin typeface="Arial"/>
                          <a:cs typeface="Arial"/>
                        </a:rPr>
                        <a:t>a</a:t>
                      </a:r>
                      <a:r>
                        <a:rPr sz="900" b="1" spc="-25" dirty="0">
                          <a:latin typeface="Arial"/>
                          <a:cs typeface="Arial"/>
                        </a:rPr>
                        <a:t>d</a:t>
                      </a:r>
                      <a:r>
                        <a:rPr sz="900" b="1" dirty="0">
                          <a:latin typeface="Arial"/>
                          <a:cs typeface="Arial"/>
                        </a:rPr>
                        <a:t>o</a:t>
                      </a:r>
                      <a:endParaRPr sz="90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p>
                      <a:pPr>
                        <a:lnSpc>
                          <a:spcPct val="100000"/>
                        </a:lnSpc>
                        <a:spcBef>
                          <a:spcPts val="40"/>
                        </a:spcBef>
                      </a:pPr>
                      <a:endParaRPr sz="1300">
                        <a:latin typeface="Times New Roman"/>
                        <a:cs typeface="Times New Roman"/>
                      </a:endParaRPr>
                    </a:p>
                    <a:p>
                      <a:pPr marL="104775" marR="85725" indent="95885">
                        <a:lnSpc>
                          <a:spcPct val="110800"/>
                        </a:lnSpc>
                      </a:pPr>
                      <a:r>
                        <a:rPr sz="900" b="1" spc="-55" dirty="0">
                          <a:latin typeface="Arial"/>
                          <a:cs typeface="Arial"/>
                        </a:rPr>
                        <a:t>Monto  </a:t>
                      </a:r>
                      <a:r>
                        <a:rPr sz="900" b="1" spc="-50" dirty="0">
                          <a:latin typeface="Arial"/>
                          <a:cs typeface="Arial"/>
                        </a:rPr>
                        <a:t>D</a:t>
                      </a:r>
                      <a:r>
                        <a:rPr sz="900" b="1" spc="-25" dirty="0">
                          <a:latin typeface="Arial"/>
                          <a:cs typeface="Arial"/>
                        </a:rPr>
                        <a:t>i</a:t>
                      </a:r>
                      <a:r>
                        <a:rPr sz="900" b="1" spc="20" dirty="0">
                          <a:latin typeface="Arial"/>
                          <a:cs typeface="Arial"/>
                        </a:rPr>
                        <a:t>s</a:t>
                      </a:r>
                      <a:r>
                        <a:rPr sz="900" b="1" spc="-25" dirty="0">
                          <a:latin typeface="Arial"/>
                          <a:cs typeface="Arial"/>
                        </a:rPr>
                        <a:t>pu</a:t>
                      </a:r>
                      <a:r>
                        <a:rPr sz="900" b="1" spc="20" dirty="0">
                          <a:latin typeface="Arial"/>
                          <a:cs typeface="Arial"/>
                        </a:rPr>
                        <a:t>es</a:t>
                      </a:r>
                      <a:r>
                        <a:rPr sz="900" b="1" dirty="0">
                          <a:latin typeface="Arial"/>
                          <a:cs typeface="Arial"/>
                        </a:rPr>
                        <a:t>to</a:t>
                      </a:r>
                      <a:endParaRPr sz="90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2">
                  <a:txBody>
                    <a:bodyPr/>
                    <a:lstStyle/>
                    <a:p>
                      <a:pPr>
                        <a:lnSpc>
                          <a:spcPct val="100000"/>
                        </a:lnSpc>
                      </a:pPr>
                      <a:endParaRPr sz="1000">
                        <a:latin typeface="Times New Roman"/>
                        <a:cs typeface="Times New Roman"/>
                      </a:endParaRPr>
                    </a:p>
                    <a:p>
                      <a:pPr>
                        <a:lnSpc>
                          <a:spcPct val="100000"/>
                        </a:lnSpc>
                        <a:spcBef>
                          <a:spcPts val="15"/>
                        </a:spcBef>
                      </a:pPr>
                      <a:endParaRPr sz="800">
                        <a:latin typeface="Times New Roman"/>
                        <a:cs typeface="Times New Roman"/>
                      </a:endParaRPr>
                    </a:p>
                    <a:p>
                      <a:pPr marL="60960" marR="50800" indent="-6350" algn="ctr">
                        <a:lnSpc>
                          <a:spcPct val="110900"/>
                        </a:lnSpc>
                      </a:pPr>
                      <a:r>
                        <a:rPr sz="900" b="1" spc="-60" dirty="0">
                          <a:latin typeface="Arial"/>
                          <a:cs typeface="Arial"/>
                        </a:rPr>
                        <a:t>Fecha de </a:t>
                      </a:r>
                      <a:r>
                        <a:rPr sz="900" b="1" spc="-45" dirty="0">
                          <a:latin typeface="Arial"/>
                          <a:cs typeface="Arial"/>
                        </a:rPr>
                        <a:t>la  </a:t>
                      </a:r>
                      <a:r>
                        <a:rPr sz="900" b="1" spc="-55" dirty="0">
                          <a:latin typeface="Arial"/>
                          <a:cs typeface="Arial"/>
                        </a:rPr>
                        <a:t>Última  </a:t>
                      </a:r>
                      <a:r>
                        <a:rPr sz="900" b="1" spc="-50" dirty="0">
                          <a:latin typeface="Arial"/>
                          <a:cs typeface="Arial"/>
                        </a:rPr>
                        <a:t>D</a:t>
                      </a:r>
                      <a:r>
                        <a:rPr sz="900" b="1" spc="-25" dirty="0">
                          <a:latin typeface="Arial"/>
                          <a:cs typeface="Arial"/>
                        </a:rPr>
                        <a:t>i</a:t>
                      </a:r>
                      <a:r>
                        <a:rPr sz="900" b="1" spc="20" dirty="0">
                          <a:latin typeface="Arial"/>
                          <a:cs typeface="Arial"/>
                        </a:rPr>
                        <a:t>s</a:t>
                      </a:r>
                      <a:r>
                        <a:rPr sz="900" b="1" spc="-25" dirty="0">
                          <a:latin typeface="Arial"/>
                          <a:cs typeface="Arial"/>
                        </a:rPr>
                        <a:t>po</a:t>
                      </a:r>
                      <a:r>
                        <a:rPr sz="900" b="1" spc="20" dirty="0">
                          <a:latin typeface="Arial"/>
                          <a:cs typeface="Arial"/>
                        </a:rPr>
                        <a:t>s</a:t>
                      </a:r>
                      <a:r>
                        <a:rPr sz="900" b="1" spc="-25" dirty="0">
                          <a:latin typeface="Arial"/>
                          <a:cs typeface="Arial"/>
                        </a:rPr>
                        <a:t>i</a:t>
                      </a:r>
                      <a:r>
                        <a:rPr sz="900" b="1" spc="20" dirty="0">
                          <a:latin typeface="Arial"/>
                          <a:cs typeface="Arial"/>
                        </a:rPr>
                        <a:t>c</a:t>
                      </a:r>
                      <a:r>
                        <a:rPr sz="900" b="1" spc="-25" dirty="0">
                          <a:latin typeface="Arial"/>
                          <a:cs typeface="Arial"/>
                        </a:rPr>
                        <a:t>ió</a:t>
                      </a:r>
                      <a:r>
                        <a:rPr sz="900" b="1" dirty="0">
                          <a:latin typeface="Arial"/>
                          <a:cs typeface="Arial"/>
                        </a:rPr>
                        <a:t>n</a:t>
                      </a:r>
                      <a:endParaRPr sz="90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2">
                  <a:txBody>
                    <a:bodyPr/>
                    <a:lstStyle/>
                    <a:p>
                      <a:pPr marL="104775" marR="100330" indent="17145" algn="just">
                        <a:lnSpc>
                          <a:spcPct val="110900"/>
                        </a:lnSpc>
                        <a:spcBef>
                          <a:spcPts val="590"/>
                        </a:spcBef>
                      </a:pPr>
                      <a:r>
                        <a:rPr sz="900" b="1" spc="-50" dirty="0">
                          <a:latin typeface="Arial"/>
                          <a:cs typeface="Arial"/>
                        </a:rPr>
                        <a:t>Saldo </a:t>
                      </a:r>
                      <a:r>
                        <a:rPr sz="900" b="1" spc="-40" dirty="0">
                          <a:latin typeface="Arial"/>
                          <a:cs typeface="Arial"/>
                        </a:rPr>
                        <a:t>del  </a:t>
                      </a:r>
                      <a:r>
                        <a:rPr sz="900" b="1" spc="-25" dirty="0">
                          <a:latin typeface="Arial"/>
                          <a:cs typeface="Arial"/>
                        </a:rPr>
                        <a:t>T</a:t>
                      </a:r>
                      <a:r>
                        <a:rPr sz="900" b="1" spc="20" dirty="0">
                          <a:latin typeface="Arial"/>
                          <a:cs typeface="Arial"/>
                        </a:rPr>
                        <a:t>r</a:t>
                      </a:r>
                      <a:r>
                        <a:rPr sz="900" b="1" spc="-25" dirty="0">
                          <a:latin typeface="Arial"/>
                          <a:cs typeface="Arial"/>
                        </a:rPr>
                        <a:t>i</a:t>
                      </a:r>
                      <a:r>
                        <a:rPr sz="900" b="1" spc="15" dirty="0">
                          <a:latin typeface="Arial"/>
                          <a:cs typeface="Arial"/>
                        </a:rPr>
                        <a:t>m</a:t>
                      </a:r>
                      <a:r>
                        <a:rPr sz="900" b="1" spc="20" dirty="0">
                          <a:latin typeface="Arial"/>
                          <a:cs typeface="Arial"/>
                        </a:rPr>
                        <a:t>es</a:t>
                      </a:r>
                      <a:r>
                        <a:rPr sz="900" b="1" dirty="0">
                          <a:latin typeface="Arial"/>
                          <a:cs typeface="Arial"/>
                        </a:rPr>
                        <a:t>t</a:t>
                      </a:r>
                      <a:r>
                        <a:rPr sz="900" b="1" spc="20" dirty="0">
                          <a:latin typeface="Arial"/>
                          <a:cs typeface="Arial"/>
                        </a:rPr>
                        <a:t>r</a:t>
                      </a:r>
                      <a:r>
                        <a:rPr sz="900" b="1" dirty="0">
                          <a:latin typeface="Arial"/>
                          <a:cs typeface="Arial"/>
                        </a:rPr>
                        <a:t>e  </a:t>
                      </a:r>
                      <a:r>
                        <a:rPr sz="900" b="1" spc="-50" dirty="0">
                          <a:latin typeface="Arial"/>
                          <a:cs typeface="Arial"/>
                        </a:rPr>
                        <a:t>Anterior</a:t>
                      </a:r>
                      <a:endParaRPr sz="900">
                        <a:latin typeface="Arial"/>
                        <a:cs typeface="Arial"/>
                      </a:endParaRPr>
                    </a:p>
                    <a:p>
                      <a:pPr>
                        <a:lnSpc>
                          <a:spcPct val="100000"/>
                        </a:lnSpc>
                        <a:spcBef>
                          <a:spcPts val="20"/>
                        </a:spcBef>
                      </a:pPr>
                      <a:endParaRPr sz="1450">
                        <a:latin typeface="Times New Roman"/>
                        <a:cs typeface="Times New Roman"/>
                      </a:endParaRPr>
                    </a:p>
                    <a:p>
                      <a:pPr marL="209550">
                        <a:lnSpc>
                          <a:spcPct val="100000"/>
                        </a:lnSpc>
                        <a:spcBef>
                          <a:spcPts val="5"/>
                        </a:spcBef>
                      </a:pPr>
                      <a:r>
                        <a:rPr sz="900" b="1" spc="-45" dirty="0">
                          <a:latin typeface="Arial"/>
                          <a:cs typeface="Arial"/>
                        </a:rPr>
                        <a:t>Pesos</a:t>
                      </a:r>
                      <a:endParaRPr sz="900">
                        <a:latin typeface="Arial"/>
                        <a:cs typeface="Arial"/>
                      </a:endParaRPr>
                    </a:p>
                  </a:txBody>
                  <a:tcPr marL="0" marR="0" marT="7493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2">
                  <a:txBody>
                    <a:bodyPr/>
                    <a:lstStyle/>
                    <a:p>
                      <a:pPr marL="104775" marR="100330" indent="5715" algn="ctr">
                        <a:lnSpc>
                          <a:spcPct val="110900"/>
                        </a:lnSpc>
                        <a:spcBef>
                          <a:spcPts val="590"/>
                        </a:spcBef>
                      </a:pPr>
                      <a:r>
                        <a:rPr sz="900" b="1" spc="-50" dirty="0">
                          <a:latin typeface="Arial"/>
                          <a:cs typeface="Arial"/>
                        </a:rPr>
                        <a:t>Saldo</a:t>
                      </a:r>
                      <a:r>
                        <a:rPr sz="900" b="1" spc="-120" dirty="0">
                          <a:latin typeface="Arial"/>
                          <a:cs typeface="Arial"/>
                        </a:rPr>
                        <a:t> </a:t>
                      </a:r>
                      <a:r>
                        <a:rPr sz="900" b="1" spc="-40" dirty="0">
                          <a:latin typeface="Arial"/>
                          <a:cs typeface="Arial"/>
                        </a:rPr>
                        <a:t>del  </a:t>
                      </a:r>
                      <a:r>
                        <a:rPr sz="900" b="1" spc="-25" dirty="0">
                          <a:latin typeface="Arial"/>
                          <a:cs typeface="Arial"/>
                        </a:rPr>
                        <a:t>T</a:t>
                      </a:r>
                      <a:r>
                        <a:rPr sz="900" b="1" spc="20" dirty="0">
                          <a:latin typeface="Arial"/>
                          <a:cs typeface="Arial"/>
                        </a:rPr>
                        <a:t>r</a:t>
                      </a:r>
                      <a:r>
                        <a:rPr sz="900" b="1" spc="-25" dirty="0">
                          <a:latin typeface="Arial"/>
                          <a:cs typeface="Arial"/>
                        </a:rPr>
                        <a:t>i</a:t>
                      </a:r>
                      <a:r>
                        <a:rPr sz="900" b="1" spc="15" dirty="0">
                          <a:latin typeface="Arial"/>
                          <a:cs typeface="Arial"/>
                        </a:rPr>
                        <a:t>m</a:t>
                      </a:r>
                      <a:r>
                        <a:rPr sz="900" b="1" spc="20" dirty="0">
                          <a:latin typeface="Arial"/>
                          <a:cs typeface="Arial"/>
                        </a:rPr>
                        <a:t>es</a:t>
                      </a:r>
                      <a:r>
                        <a:rPr sz="900" b="1" dirty="0">
                          <a:latin typeface="Arial"/>
                          <a:cs typeface="Arial"/>
                        </a:rPr>
                        <a:t>t</a:t>
                      </a:r>
                      <a:r>
                        <a:rPr sz="900" b="1" spc="20" dirty="0">
                          <a:latin typeface="Arial"/>
                          <a:cs typeface="Arial"/>
                        </a:rPr>
                        <a:t>r</a:t>
                      </a:r>
                      <a:r>
                        <a:rPr sz="900" b="1" dirty="0">
                          <a:latin typeface="Arial"/>
                          <a:cs typeface="Arial"/>
                        </a:rPr>
                        <a:t>e  </a:t>
                      </a:r>
                      <a:r>
                        <a:rPr sz="900" b="1" spc="-45" dirty="0">
                          <a:latin typeface="Arial"/>
                          <a:cs typeface="Arial"/>
                        </a:rPr>
                        <a:t>Actual</a:t>
                      </a:r>
                      <a:endParaRPr sz="900">
                        <a:latin typeface="Arial"/>
                        <a:cs typeface="Arial"/>
                      </a:endParaRPr>
                    </a:p>
                    <a:p>
                      <a:pPr>
                        <a:lnSpc>
                          <a:spcPct val="100000"/>
                        </a:lnSpc>
                        <a:spcBef>
                          <a:spcPts val="20"/>
                        </a:spcBef>
                      </a:pPr>
                      <a:endParaRPr sz="1450">
                        <a:latin typeface="Times New Roman"/>
                        <a:cs typeface="Times New Roman"/>
                      </a:endParaRPr>
                    </a:p>
                    <a:p>
                      <a:pPr marL="31750" algn="ctr">
                        <a:lnSpc>
                          <a:spcPct val="100000"/>
                        </a:lnSpc>
                        <a:spcBef>
                          <a:spcPts val="5"/>
                        </a:spcBef>
                      </a:pPr>
                      <a:r>
                        <a:rPr sz="900" b="1" spc="-45" dirty="0">
                          <a:latin typeface="Arial"/>
                          <a:cs typeface="Arial"/>
                        </a:rPr>
                        <a:t>Pesos</a:t>
                      </a:r>
                      <a:endParaRPr sz="900">
                        <a:latin typeface="Arial"/>
                        <a:cs typeface="Arial"/>
                      </a:endParaRPr>
                    </a:p>
                  </a:txBody>
                  <a:tcPr marL="0" marR="0" marT="7493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0"/>
                  </a:ext>
                </a:extLst>
              </a:tr>
              <a:tr h="399200">
                <a:tc vMerge="1">
                  <a:txBody>
                    <a:bodyPr/>
                    <a:lstStyle/>
                    <a:p>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0"/>
                        </a:spcBef>
                      </a:pPr>
                      <a:endParaRPr sz="800">
                        <a:latin typeface="Times New Roman"/>
                        <a:cs typeface="Times New Roman"/>
                      </a:endParaRPr>
                    </a:p>
                    <a:p>
                      <a:pPr algn="ctr">
                        <a:lnSpc>
                          <a:spcPct val="100000"/>
                        </a:lnSpc>
                      </a:pPr>
                      <a:r>
                        <a:rPr sz="900" b="1" spc="-95" dirty="0">
                          <a:latin typeface="Arial"/>
                          <a:cs typeface="Arial"/>
                        </a:rPr>
                        <a:t>N°</a:t>
                      </a:r>
                      <a:endParaRPr sz="900">
                        <a:latin typeface="Arial"/>
                        <a:cs typeface="Arial"/>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0"/>
                        </a:spcBef>
                      </a:pPr>
                      <a:endParaRPr sz="800">
                        <a:latin typeface="Times New Roman"/>
                        <a:cs typeface="Times New Roman"/>
                      </a:endParaRPr>
                    </a:p>
                    <a:p>
                      <a:pPr marL="200660">
                        <a:lnSpc>
                          <a:spcPct val="100000"/>
                        </a:lnSpc>
                      </a:pPr>
                      <a:r>
                        <a:rPr sz="900" b="1" spc="-60" dirty="0">
                          <a:latin typeface="Arial"/>
                          <a:cs typeface="Arial"/>
                        </a:rPr>
                        <a:t>Fecha</a:t>
                      </a:r>
                      <a:endParaRPr sz="900">
                        <a:latin typeface="Arial"/>
                        <a:cs typeface="Arial"/>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7493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7493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1"/>
                  </a:ext>
                </a:extLst>
              </a:tr>
            </a:tbl>
          </a:graphicData>
        </a:graphic>
      </p:graphicFrame>
      <p:graphicFrame>
        <p:nvGraphicFramePr>
          <p:cNvPr id="8" name="object 8"/>
          <p:cNvGraphicFramePr>
            <a:graphicFrameLocks noGrp="1"/>
          </p:cNvGraphicFramePr>
          <p:nvPr/>
        </p:nvGraphicFramePr>
        <p:xfrm>
          <a:off x="2167127" y="3186655"/>
          <a:ext cx="7757158" cy="982833"/>
        </p:xfrm>
        <a:graphic>
          <a:graphicData uri="http://schemas.openxmlformats.org/drawingml/2006/table">
            <a:tbl>
              <a:tblPr firstRow="1" bandRow="1">
                <a:tableStyleId>{2D5ABB26-0587-4C30-8999-92F81FD0307C}</a:tableStyleId>
              </a:tblPr>
              <a:tblGrid>
                <a:gridCol w="668655">
                  <a:extLst>
                    <a:ext uri="{9D8B030D-6E8A-4147-A177-3AD203B41FA5}">
                      <a16:colId xmlns:a16="http://schemas.microsoft.com/office/drawing/2014/main" xmlns="" val="20000"/>
                    </a:ext>
                  </a:extLst>
                </a:gridCol>
                <a:gridCol w="672465">
                  <a:extLst>
                    <a:ext uri="{9D8B030D-6E8A-4147-A177-3AD203B41FA5}">
                      <a16:colId xmlns:a16="http://schemas.microsoft.com/office/drawing/2014/main" xmlns="" val="20001"/>
                    </a:ext>
                  </a:extLst>
                </a:gridCol>
                <a:gridCol w="673100">
                  <a:extLst>
                    <a:ext uri="{9D8B030D-6E8A-4147-A177-3AD203B41FA5}">
                      <a16:colId xmlns:a16="http://schemas.microsoft.com/office/drawing/2014/main" xmlns="" val="20002"/>
                    </a:ext>
                  </a:extLst>
                </a:gridCol>
                <a:gridCol w="672465">
                  <a:extLst>
                    <a:ext uri="{9D8B030D-6E8A-4147-A177-3AD203B41FA5}">
                      <a16:colId xmlns:a16="http://schemas.microsoft.com/office/drawing/2014/main" xmlns="" val="20003"/>
                    </a:ext>
                  </a:extLst>
                </a:gridCol>
                <a:gridCol w="673100">
                  <a:extLst>
                    <a:ext uri="{9D8B030D-6E8A-4147-A177-3AD203B41FA5}">
                      <a16:colId xmlns:a16="http://schemas.microsoft.com/office/drawing/2014/main" xmlns="" val="20004"/>
                    </a:ext>
                  </a:extLst>
                </a:gridCol>
                <a:gridCol w="765175">
                  <a:extLst>
                    <a:ext uri="{9D8B030D-6E8A-4147-A177-3AD203B41FA5}">
                      <a16:colId xmlns:a16="http://schemas.microsoft.com/office/drawing/2014/main" xmlns="" val="20005"/>
                    </a:ext>
                  </a:extLst>
                </a:gridCol>
                <a:gridCol w="673100">
                  <a:extLst>
                    <a:ext uri="{9D8B030D-6E8A-4147-A177-3AD203B41FA5}">
                      <a16:colId xmlns:a16="http://schemas.microsoft.com/office/drawing/2014/main" xmlns="" val="20006"/>
                    </a:ext>
                  </a:extLst>
                </a:gridCol>
                <a:gridCol w="672464">
                  <a:extLst>
                    <a:ext uri="{9D8B030D-6E8A-4147-A177-3AD203B41FA5}">
                      <a16:colId xmlns:a16="http://schemas.microsoft.com/office/drawing/2014/main" xmlns="" val="20007"/>
                    </a:ext>
                  </a:extLst>
                </a:gridCol>
                <a:gridCol w="840739">
                  <a:extLst>
                    <a:ext uri="{9D8B030D-6E8A-4147-A177-3AD203B41FA5}">
                      <a16:colId xmlns:a16="http://schemas.microsoft.com/office/drawing/2014/main" xmlns="" val="20008"/>
                    </a:ext>
                  </a:extLst>
                </a:gridCol>
                <a:gridCol w="773430">
                  <a:extLst>
                    <a:ext uri="{9D8B030D-6E8A-4147-A177-3AD203B41FA5}">
                      <a16:colId xmlns:a16="http://schemas.microsoft.com/office/drawing/2014/main" xmlns="" val="20009"/>
                    </a:ext>
                  </a:extLst>
                </a:gridCol>
                <a:gridCol w="672465">
                  <a:extLst>
                    <a:ext uri="{9D8B030D-6E8A-4147-A177-3AD203B41FA5}">
                      <a16:colId xmlns:a16="http://schemas.microsoft.com/office/drawing/2014/main" xmlns="" val="20010"/>
                    </a:ext>
                  </a:extLst>
                </a:gridCol>
              </a:tblGrid>
              <a:tr h="598813">
                <a:tc gridSpan="2">
                  <a:txBody>
                    <a:bodyPr/>
                    <a:lstStyle/>
                    <a:p>
                      <a:pPr>
                        <a:lnSpc>
                          <a:spcPct val="100000"/>
                        </a:lnSpc>
                      </a:pPr>
                      <a:endParaRPr sz="900">
                        <a:latin typeface="Times New Roman"/>
                        <a:cs typeface="Times New Roman"/>
                      </a:endParaRPr>
                    </a:p>
                    <a:p>
                      <a:pPr marL="298450">
                        <a:lnSpc>
                          <a:spcPct val="100000"/>
                        </a:lnSpc>
                        <a:spcBef>
                          <a:spcPts val="745"/>
                        </a:spcBef>
                      </a:pPr>
                      <a:r>
                        <a:rPr sz="850" b="1" spc="-30" dirty="0">
                          <a:latin typeface="Arial"/>
                          <a:cs typeface="Arial"/>
                        </a:rPr>
                        <a:t>Tasa </a:t>
                      </a:r>
                      <a:r>
                        <a:rPr sz="850" b="1" spc="-45" dirty="0">
                          <a:latin typeface="Arial"/>
                          <a:cs typeface="Arial"/>
                        </a:rPr>
                        <a:t>de</a:t>
                      </a:r>
                      <a:r>
                        <a:rPr sz="850" b="1" spc="-20" dirty="0">
                          <a:latin typeface="Arial"/>
                          <a:cs typeface="Arial"/>
                        </a:rPr>
                        <a:t> </a:t>
                      </a:r>
                      <a:r>
                        <a:rPr sz="850" b="1" spc="-30" dirty="0">
                          <a:latin typeface="Arial"/>
                          <a:cs typeface="Arial"/>
                        </a:rPr>
                        <a:t>Interés</a:t>
                      </a:r>
                      <a:endParaRPr sz="850">
                        <a:latin typeface="Arial"/>
                        <a:cs typeface="Arial"/>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tc rowSpan="3">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10"/>
                        </a:spcBef>
                      </a:pPr>
                      <a:endParaRPr sz="1050">
                        <a:latin typeface="Times New Roman"/>
                        <a:cs typeface="Times New Roman"/>
                      </a:endParaRPr>
                    </a:p>
                    <a:p>
                      <a:pPr marL="92710">
                        <a:lnSpc>
                          <a:spcPct val="100000"/>
                        </a:lnSpc>
                      </a:pPr>
                      <a:r>
                        <a:rPr sz="850" b="1" spc="-30" dirty="0">
                          <a:latin typeface="Arial"/>
                          <a:cs typeface="Arial"/>
                        </a:rPr>
                        <a:t>Sobretasa</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3">
                  <a:txBody>
                    <a:bodyPr/>
                    <a:lstStyle/>
                    <a:p>
                      <a:pPr>
                        <a:lnSpc>
                          <a:spcPct val="100000"/>
                        </a:lnSpc>
                      </a:pPr>
                      <a:endParaRPr sz="900">
                        <a:latin typeface="Times New Roman"/>
                        <a:cs typeface="Times New Roman"/>
                      </a:endParaRPr>
                    </a:p>
                    <a:p>
                      <a:pPr>
                        <a:lnSpc>
                          <a:spcPct val="100000"/>
                        </a:lnSpc>
                        <a:spcBef>
                          <a:spcPts val="50"/>
                        </a:spcBef>
                      </a:pPr>
                      <a:endParaRPr sz="800">
                        <a:latin typeface="Times New Roman"/>
                        <a:cs typeface="Times New Roman"/>
                      </a:endParaRPr>
                    </a:p>
                    <a:p>
                      <a:pPr marL="117475" marR="107950" indent="8255" algn="just">
                        <a:lnSpc>
                          <a:spcPct val="112900"/>
                        </a:lnSpc>
                      </a:pPr>
                      <a:r>
                        <a:rPr sz="850" b="1" spc="-50" dirty="0">
                          <a:latin typeface="Arial"/>
                          <a:cs typeface="Arial"/>
                        </a:rPr>
                        <a:t>Fecha </a:t>
                      </a:r>
                      <a:r>
                        <a:rPr sz="850" b="1" spc="-45" dirty="0">
                          <a:latin typeface="Arial"/>
                          <a:cs typeface="Arial"/>
                        </a:rPr>
                        <a:t>de  </a:t>
                      </a:r>
                      <a:r>
                        <a:rPr sz="850" b="1" spc="-50" dirty="0">
                          <a:latin typeface="Arial"/>
                          <a:cs typeface="Arial"/>
                        </a:rPr>
                        <a:t>Firma</a:t>
                      </a:r>
                      <a:r>
                        <a:rPr sz="850" b="1" spc="-90" dirty="0">
                          <a:latin typeface="Arial"/>
                          <a:cs typeface="Arial"/>
                        </a:rPr>
                        <a:t> </a:t>
                      </a:r>
                      <a:r>
                        <a:rPr sz="850" b="1" spc="-30" dirty="0">
                          <a:latin typeface="Arial"/>
                          <a:cs typeface="Arial"/>
                        </a:rPr>
                        <a:t>del  </a:t>
                      </a:r>
                      <a:r>
                        <a:rPr sz="850" b="1" spc="-40" dirty="0">
                          <a:latin typeface="Arial"/>
                          <a:cs typeface="Arial"/>
                        </a:rPr>
                        <a:t>Contrato</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3">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10"/>
                        </a:spcBef>
                      </a:pPr>
                      <a:endParaRPr sz="1050">
                        <a:latin typeface="Times New Roman"/>
                        <a:cs typeface="Times New Roman"/>
                      </a:endParaRPr>
                    </a:p>
                    <a:p>
                      <a:pPr marL="24765">
                        <a:lnSpc>
                          <a:spcPct val="100000"/>
                        </a:lnSpc>
                      </a:pPr>
                      <a:r>
                        <a:rPr sz="850" b="1" spc="-35" dirty="0">
                          <a:latin typeface="Arial"/>
                          <a:cs typeface="Arial"/>
                        </a:rPr>
                        <a:t>Plazo </a:t>
                      </a:r>
                      <a:r>
                        <a:rPr sz="850" b="1" spc="-25" dirty="0">
                          <a:latin typeface="Arial"/>
                          <a:cs typeface="Arial"/>
                        </a:rPr>
                        <a:t>en</a:t>
                      </a:r>
                      <a:r>
                        <a:rPr sz="850" b="1" spc="-135" dirty="0">
                          <a:latin typeface="Arial"/>
                          <a:cs typeface="Arial"/>
                        </a:rPr>
                        <a:t> </a:t>
                      </a:r>
                      <a:r>
                        <a:rPr sz="850" b="1" spc="-40" dirty="0">
                          <a:latin typeface="Arial"/>
                          <a:cs typeface="Arial"/>
                        </a:rPr>
                        <a:t>días</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3">
                  <a:txBody>
                    <a:bodyPr/>
                    <a:lstStyle/>
                    <a:p>
                      <a:pPr>
                        <a:lnSpc>
                          <a:spcPct val="100000"/>
                        </a:lnSpc>
                      </a:pPr>
                      <a:endParaRPr sz="900">
                        <a:latin typeface="Times New Roman"/>
                        <a:cs typeface="Times New Roman"/>
                      </a:endParaRPr>
                    </a:p>
                    <a:p>
                      <a:pPr>
                        <a:lnSpc>
                          <a:spcPct val="100000"/>
                        </a:lnSpc>
                        <a:spcBef>
                          <a:spcPts val="50"/>
                        </a:spcBef>
                      </a:pPr>
                      <a:endParaRPr sz="1300">
                        <a:latin typeface="Times New Roman"/>
                        <a:cs typeface="Times New Roman"/>
                      </a:endParaRPr>
                    </a:p>
                    <a:p>
                      <a:pPr marL="83820" marR="74295" indent="83820">
                        <a:lnSpc>
                          <a:spcPct val="112799"/>
                        </a:lnSpc>
                        <a:spcBef>
                          <a:spcPts val="5"/>
                        </a:spcBef>
                      </a:pPr>
                      <a:r>
                        <a:rPr sz="850" b="1" spc="-50" dirty="0">
                          <a:latin typeface="Arial"/>
                          <a:cs typeface="Arial"/>
                        </a:rPr>
                        <a:t>Fecha </a:t>
                      </a:r>
                      <a:r>
                        <a:rPr sz="850" b="1" spc="-45" dirty="0">
                          <a:latin typeface="Arial"/>
                          <a:cs typeface="Arial"/>
                        </a:rPr>
                        <a:t>de  </a:t>
                      </a:r>
                      <a:r>
                        <a:rPr sz="850" b="1" dirty="0">
                          <a:latin typeface="Arial"/>
                          <a:cs typeface="Arial"/>
                        </a:rPr>
                        <a:t>V</a:t>
                      </a:r>
                      <a:r>
                        <a:rPr sz="850" b="1" spc="15" dirty="0">
                          <a:latin typeface="Arial"/>
                          <a:cs typeface="Arial"/>
                        </a:rPr>
                        <a:t>e</a:t>
                      </a:r>
                      <a:r>
                        <a:rPr sz="850" b="1" spc="-25" dirty="0">
                          <a:latin typeface="Arial"/>
                          <a:cs typeface="Arial"/>
                        </a:rPr>
                        <a:t>n</a:t>
                      </a:r>
                      <a:r>
                        <a:rPr sz="850" b="1" spc="15" dirty="0">
                          <a:latin typeface="Arial"/>
                          <a:cs typeface="Arial"/>
                        </a:rPr>
                        <a:t>c</a:t>
                      </a:r>
                      <a:r>
                        <a:rPr sz="850" b="1" spc="-25" dirty="0">
                          <a:latin typeface="Arial"/>
                          <a:cs typeface="Arial"/>
                        </a:rPr>
                        <a:t>i</a:t>
                      </a:r>
                      <a:r>
                        <a:rPr sz="850" b="1" spc="15" dirty="0">
                          <a:latin typeface="Arial"/>
                          <a:cs typeface="Arial"/>
                        </a:rPr>
                        <a:t>m</a:t>
                      </a:r>
                      <a:r>
                        <a:rPr sz="850" b="1" spc="-25" dirty="0">
                          <a:latin typeface="Arial"/>
                          <a:cs typeface="Arial"/>
                        </a:rPr>
                        <a:t>i</a:t>
                      </a:r>
                      <a:r>
                        <a:rPr sz="850" b="1" spc="15" dirty="0">
                          <a:latin typeface="Arial"/>
                          <a:cs typeface="Arial"/>
                        </a:rPr>
                        <a:t>e</a:t>
                      </a:r>
                      <a:r>
                        <a:rPr sz="850" b="1" spc="-25" dirty="0">
                          <a:latin typeface="Arial"/>
                          <a:cs typeface="Arial"/>
                        </a:rPr>
                        <a:t>n</a:t>
                      </a:r>
                      <a:r>
                        <a:rPr sz="850" b="1" dirty="0">
                          <a:latin typeface="Arial"/>
                          <a:cs typeface="Arial"/>
                        </a:rPr>
                        <a:t>to</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2" gridSpan="2">
                  <a:txBody>
                    <a:bodyPr/>
                    <a:lstStyle/>
                    <a:p>
                      <a:pPr>
                        <a:lnSpc>
                          <a:spcPct val="100000"/>
                        </a:lnSpc>
                      </a:pPr>
                      <a:endParaRPr sz="900">
                        <a:latin typeface="Times New Roman"/>
                        <a:cs typeface="Times New Roman"/>
                      </a:endParaRPr>
                    </a:p>
                    <a:p>
                      <a:pPr>
                        <a:lnSpc>
                          <a:spcPct val="100000"/>
                        </a:lnSpc>
                        <a:spcBef>
                          <a:spcPts val="20"/>
                        </a:spcBef>
                      </a:pPr>
                      <a:endParaRPr sz="700">
                        <a:latin typeface="Times New Roman"/>
                        <a:cs typeface="Times New Roman"/>
                      </a:endParaRPr>
                    </a:p>
                    <a:p>
                      <a:pPr marL="437515" marR="192405" indent="-210820">
                        <a:lnSpc>
                          <a:spcPct val="112799"/>
                        </a:lnSpc>
                      </a:pPr>
                      <a:r>
                        <a:rPr sz="850" b="1" spc="-40" dirty="0">
                          <a:latin typeface="Arial"/>
                          <a:cs typeface="Arial"/>
                        </a:rPr>
                        <a:t>Amortizaciones </a:t>
                      </a:r>
                      <a:r>
                        <a:rPr sz="850" b="1" spc="-30" dirty="0">
                          <a:latin typeface="Arial"/>
                          <a:cs typeface="Arial"/>
                        </a:rPr>
                        <a:t>del  </a:t>
                      </a:r>
                      <a:r>
                        <a:rPr sz="850" b="1" spc="-25" dirty="0">
                          <a:latin typeface="Arial"/>
                          <a:cs typeface="Arial"/>
                        </a:rPr>
                        <a:t>Trimestre</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2" hMerge="1">
                  <a:txBody>
                    <a:bodyPr/>
                    <a:lstStyle/>
                    <a:p>
                      <a:endParaRPr/>
                    </a:p>
                  </a:txBody>
                  <a:tcPr marL="0" marR="0" marT="0" marB="0"/>
                </a:tc>
                <a:tc rowSpan="3">
                  <a:txBody>
                    <a:bodyPr/>
                    <a:lstStyle/>
                    <a:p>
                      <a:pPr>
                        <a:lnSpc>
                          <a:spcPct val="100000"/>
                        </a:lnSpc>
                      </a:pPr>
                      <a:endParaRPr sz="900">
                        <a:latin typeface="Times New Roman"/>
                        <a:cs typeface="Times New Roman"/>
                      </a:endParaRPr>
                    </a:p>
                    <a:p>
                      <a:pPr>
                        <a:lnSpc>
                          <a:spcPct val="100000"/>
                        </a:lnSpc>
                        <a:spcBef>
                          <a:spcPts val="50"/>
                        </a:spcBef>
                      </a:pPr>
                      <a:endParaRPr sz="800">
                        <a:latin typeface="Times New Roman"/>
                        <a:cs typeface="Times New Roman"/>
                      </a:endParaRPr>
                    </a:p>
                    <a:p>
                      <a:pPr marL="58419" marR="32384" indent="8255" algn="ctr">
                        <a:lnSpc>
                          <a:spcPct val="112900"/>
                        </a:lnSpc>
                      </a:pPr>
                      <a:r>
                        <a:rPr sz="850" b="1" spc="-55" dirty="0">
                          <a:latin typeface="Arial"/>
                          <a:cs typeface="Arial"/>
                        </a:rPr>
                        <a:t>Fuente </a:t>
                      </a:r>
                      <a:r>
                        <a:rPr sz="850" b="1" spc="-45" dirty="0">
                          <a:latin typeface="Arial"/>
                          <a:cs typeface="Arial"/>
                        </a:rPr>
                        <a:t>de </a:t>
                      </a:r>
                      <a:r>
                        <a:rPr sz="850" b="1" spc="-40" dirty="0">
                          <a:latin typeface="Arial"/>
                          <a:cs typeface="Arial"/>
                        </a:rPr>
                        <a:t>Pago  </a:t>
                      </a:r>
                      <a:r>
                        <a:rPr sz="850" b="1" spc="-30" dirty="0">
                          <a:latin typeface="Arial"/>
                          <a:cs typeface="Arial"/>
                        </a:rPr>
                        <a:t>del       </a:t>
                      </a:r>
                      <a:r>
                        <a:rPr sz="850" b="1" spc="-90" dirty="0">
                          <a:latin typeface="Arial"/>
                          <a:cs typeface="Arial"/>
                        </a:rPr>
                        <a:t>F</a:t>
                      </a:r>
                      <a:r>
                        <a:rPr sz="850" b="1" spc="-25" dirty="0">
                          <a:latin typeface="Arial"/>
                          <a:cs typeface="Arial"/>
                        </a:rPr>
                        <a:t>in</a:t>
                      </a:r>
                      <a:r>
                        <a:rPr sz="850" b="1" spc="15" dirty="0">
                          <a:latin typeface="Arial"/>
                          <a:cs typeface="Arial"/>
                        </a:rPr>
                        <a:t>a</a:t>
                      </a:r>
                      <a:r>
                        <a:rPr sz="850" b="1" spc="-25" dirty="0">
                          <a:latin typeface="Arial"/>
                          <a:cs typeface="Arial"/>
                        </a:rPr>
                        <a:t>n</a:t>
                      </a:r>
                      <a:r>
                        <a:rPr sz="850" b="1" spc="15" dirty="0">
                          <a:latin typeface="Arial"/>
                          <a:cs typeface="Arial"/>
                        </a:rPr>
                        <a:t>c</a:t>
                      </a:r>
                      <a:r>
                        <a:rPr sz="850" b="1" spc="-25" dirty="0">
                          <a:latin typeface="Arial"/>
                          <a:cs typeface="Arial"/>
                        </a:rPr>
                        <a:t>i</a:t>
                      </a:r>
                      <a:r>
                        <a:rPr sz="850" b="1" spc="15" dirty="0">
                          <a:latin typeface="Arial"/>
                          <a:cs typeface="Arial"/>
                        </a:rPr>
                        <a:t>am</a:t>
                      </a:r>
                      <a:r>
                        <a:rPr sz="850" b="1" spc="-25" dirty="0">
                          <a:latin typeface="Arial"/>
                          <a:cs typeface="Arial"/>
                        </a:rPr>
                        <a:t>i</a:t>
                      </a:r>
                      <a:r>
                        <a:rPr sz="850" b="1" spc="15" dirty="0">
                          <a:latin typeface="Arial"/>
                          <a:cs typeface="Arial"/>
                        </a:rPr>
                        <a:t>e</a:t>
                      </a:r>
                      <a:r>
                        <a:rPr sz="850" b="1" spc="-25" dirty="0">
                          <a:latin typeface="Arial"/>
                          <a:cs typeface="Arial"/>
                        </a:rPr>
                        <a:t>n</a:t>
                      </a:r>
                      <a:r>
                        <a:rPr sz="850" b="1" dirty="0">
                          <a:latin typeface="Arial"/>
                          <a:cs typeface="Arial"/>
                        </a:rPr>
                        <a:t>to</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3">
                  <a:txBody>
                    <a:bodyPr/>
                    <a:lstStyle/>
                    <a:p>
                      <a:pPr>
                        <a:lnSpc>
                          <a:spcPct val="100000"/>
                        </a:lnSpc>
                      </a:pPr>
                      <a:endParaRPr sz="900">
                        <a:latin typeface="Times New Roman"/>
                        <a:cs typeface="Times New Roman"/>
                      </a:endParaRPr>
                    </a:p>
                    <a:p>
                      <a:pPr>
                        <a:lnSpc>
                          <a:spcPct val="100000"/>
                        </a:lnSpc>
                        <a:spcBef>
                          <a:spcPts val="50"/>
                        </a:spcBef>
                      </a:pPr>
                      <a:endParaRPr sz="800">
                        <a:latin typeface="Times New Roman"/>
                        <a:cs typeface="Times New Roman"/>
                      </a:endParaRPr>
                    </a:p>
                    <a:p>
                      <a:pPr marL="24765" marR="15240" indent="20320" algn="ctr">
                        <a:lnSpc>
                          <a:spcPct val="112900"/>
                        </a:lnSpc>
                      </a:pPr>
                      <a:r>
                        <a:rPr sz="850" b="1" spc="-40" dirty="0">
                          <a:latin typeface="Arial"/>
                          <a:cs typeface="Arial"/>
                        </a:rPr>
                        <a:t>Garantía </a:t>
                      </a:r>
                      <a:r>
                        <a:rPr sz="850" b="1" spc="-45" dirty="0">
                          <a:latin typeface="Arial"/>
                          <a:cs typeface="Arial"/>
                        </a:rPr>
                        <a:t>de  </a:t>
                      </a:r>
                      <a:r>
                        <a:rPr sz="850" b="1" spc="-40" dirty="0">
                          <a:latin typeface="Arial"/>
                          <a:cs typeface="Arial"/>
                        </a:rPr>
                        <a:t>Pago </a:t>
                      </a:r>
                      <a:r>
                        <a:rPr sz="850" b="1" spc="-30" dirty="0">
                          <a:latin typeface="Arial"/>
                          <a:cs typeface="Arial"/>
                        </a:rPr>
                        <a:t>del  </a:t>
                      </a:r>
                      <a:r>
                        <a:rPr sz="850" b="1" spc="-90" dirty="0">
                          <a:latin typeface="Arial"/>
                          <a:cs typeface="Arial"/>
                        </a:rPr>
                        <a:t>F</a:t>
                      </a:r>
                      <a:r>
                        <a:rPr sz="850" b="1" spc="-25" dirty="0">
                          <a:latin typeface="Arial"/>
                          <a:cs typeface="Arial"/>
                        </a:rPr>
                        <a:t>in</a:t>
                      </a:r>
                      <a:r>
                        <a:rPr sz="850" b="1" spc="15" dirty="0">
                          <a:latin typeface="Arial"/>
                          <a:cs typeface="Arial"/>
                        </a:rPr>
                        <a:t>a</a:t>
                      </a:r>
                      <a:r>
                        <a:rPr sz="850" b="1" spc="-25" dirty="0">
                          <a:latin typeface="Arial"/>
                          <a:cs typeface="Arial"/>
                        </a:rPr>
                        <a:t>n</a:t>
                      </a:r>
                      <a:r>
                        <a:rPr sz="850" b="1" spc="15" dirty="0">
                          <a:latin typeface="Arial"/>
                          <a:cs typeface="Arial"/>
                        </a:rPr>
                        <a:t>c</a:t>
                      </a:r>
                      <a:r>
                        <a:rPr sz="850" b="1" spc="-25" dirty="0">
                          <a:latin typeface="Arial"/>
                          <a:cs typeface="Arial"/>
                        </a:rPr>
                        <a:t>i</a:t>
                      </a:r>
                      <a:r>
                        <a:rPr sz="850" b="1" spc="15" dirty="0">
                          <a:latin typeface="Arial"/>
                          <a:cs typeface="Arial"/>
                        </a:rPr>
                        <a:t>am</a:t>
                      </a:r>
                      <a:r>
                        <a:rPr sz="850" b="1" spc="-25" dirty="0">
                          <a:latin typeface="Arial"/>
                          <a:cs typeface="Arial"/>
                        </a:rPr>
                        <a:t>i</a:t>
                      </a:r>
                      <a:r>
                        <a:rPr sz="850" b="1" spc="15" dirty="0">
                          <a:latin typeface="Arial"/>
                          <a:cs typeface="Arial"/>
                        </a:rPr>
                        <a:t>e</a:t>
                      </a:r>
                      <a:r>
                        <a:rPr sz="850" b="1" spc="-25" dirty="0">
                          <a:latin typeface="Arial"/>
                          <a:cs typeface="Arial"/>
                        </a:rPr>
                        <a:t>n</a:t>
                      </a:r>
                      <a:r>
                        <a:rPr sz="850" b="1" dirty="0">
                          <a:latin typeface="Arial"/>
                          <a:cs typeface="Arial"/>
                        </a:rPr>
                        <a:t>to</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rowSpan="3">
                  <a:txBody>
                    <a:bodyPr/>
                    <a:lstStyle/>
                    <a:p>
                      <a:pPr>
                        <a:lnSpc>
                          <a:spcPct val="100000"/>
                        </a:lnSpc>
                      </a:pPr>
                      <a:endParaRPr sz="900">
                        <a:latin typeface="Times New Roman"/>
                        <a:cs typeface="Times New Roman"/>
                      </a:endParaRPr>
                    </a:p>
                    <a:p>
                      <a:pPr>
                        <a:lnSpc>
                          <a:spcPct val="100000"/>
                        </a:lnSpc>
                        <a:spcBef>
                          <a:spcPts val="50"/>
                        </a:spcBef>
                      </a:pPr>
                      <a:endParaRPr sz="800">
                        <a:latin typeface="Times New Roman"/>
                        <a:cs typeface="Times New Roman"/>
                      </a:endParaRPr>
                    </a:p>
                    <a:p>
                      <a:pPr marL="83820" marR="73660" indent="19685" algn="ctr">
                        <a:lnSpc>
                          <a:spcPct val="112900"/>
                        </a:lnSpc>
                      </a:pPr>
                      <a:r>
                        <a:rPr sz="850" b="1" spc="-50" dirty="0">
                          <a:latin typeface="Arial"/>
                          <a:cs typeface="Arial"/>
                        </a:rPr>
                        <a:t>Deudor  </a:t>
                      </a:r>
                      <a:r>
                        <a:rPr sz="850" b="1" spc="-40" dirty="0">
                          <a:latin typeface="Arial"/>
                          <a:cs typeface="Arial"/>
                        </a:rPr>
                        <a:t>Solidario</a:t>
                      </a:r>
                      <a:r>
                        <a:rPr sz="850" b="1" spc="-120" dirty="0">
                          <a:latin typeface="Arial"/>
                          <a:cs typeface="Arial"/>
                        </a:rPr>
                        <a:t> </a:t>
                      </a:r>
                      <a:r>
                        <a:rPr sz="850" b="1" spc="-35" dirty="0">
                          <a:latin typeface="Arial"/>
                          <a:cs typeface="Arial"/>
                        </a:rPr>
                        <a:t>o  </a:t>
                      </a:r>
                      <a:r>
                        <a:rPr sz="850" b="1" spc="-50" dirty="0">
                          <a:latin typeface="Arial"/>
                          <a:cs typeface="Arial"/>
                        </a:rPr>
                        <a:t>Aval</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0"/>
                  </a:ext>
                </a:extLst>
              </a:tr>
              <a:tr h="192009">
                <a:tc rowSpan="2">
                  <a:txBody>
                    <a:bodyPr/>
                    <a:lstStyle/>
                    <a:p>
                      <a:pPr>
                        <a:lnSpc>
                          <a:spcPct val="100000"/>
                        </a:lnSpc>
                        <a:spcBef>
                          <a:spcPts val="30"/>
                        </a:spcBef>
                      </a:pPr>
                      <a:endParaRPr sz="800">
                        <a:latin typeface="Times New Roman"/>
                        <a:cs typeface="Times New Roman"/>
                      </a:endParaRPr>
                    </a:p>
                    <a:p>
                      <a:pPr marL="1270" algn="ctr">
                        <a:lnSpc>
                          <a:spcPct val="100000"/>
                        </a:lnSpc>
                      </a:pPr>
                      <a:r>
                        <a:rPr sz="850" b="1" spc="-60" dirty="0">
                          <a:latin typeface="Arial"/>
                          <a:cs typeface="Arial"/>
                        </a:rPr>
                        <a:t>Fija</a:t>
                      </a:r>
                      <a:endParaRPr sz="850">
                        <a:latin typeface="Arial"/>
                        <a:cs typeface="Arial"/>
                      </a:endParaRPr>
                    </a:p>
                  </a:txBody>
                  <a:tcPr marL="0" marR="0" marT="3810"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rowSpan="2">
                  <a:txBody>
                    <a:bodyPr/>
                    <a:lstStyle/>
                    <a:p>
                      <a:pPr>
                        <a:lnSpc>
                          <a:spcPct val="100000"/>
                        </a:lnSpc>
                        <a:spcBef>
                          <a:spcPts val="30"/>
                        </a:spcBef>
                      </a:pPr>
                      <a:endParaRPr sz="800">
                        <a:latin typeface="Times New Roman"/>
                        <a:cs typeface="Times New Roman"/>
                      </a:endParaRPr>
                    </a:p>
                    <a:p>
                      <a:pPr marL="142240">
                        <a:lnSpc>
                          <a:spcPct val="100000"/>
                        </a:lnSpc>
                      </a:pPr>
                      <a:r>
                        <a:rPr sz="850" b="1" spc="-30" dirty="0">
                          <a:latin typeface="Arial"/>
                          <a:cs typeface="Arial"/>
                        </a:rPr>
                        <a:t>Variable</a:t>
                      </a:r>
                      <a:endParaRPr sz="850">
                        <a:latin typeface="Arial"/>
                        <a:cs typeface="Arial"/>
                      </a:endParaRPr>
                    </a:p>
                  </a:txBody>
                  <a:tcPr marL="0" marR="0" marT="38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gridSpan="2"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hMerge="1" vMerge="1">
                  <a:txBody>
                    <a:bodyPr/>
                    <a:lstStyle/>
                    <a:p>
                      <a:endParaRPr/>
                    </a:p>
                  </a:txBody>
                  <a:tcPr marL="0" marR="0" marT="0" marB="0"/>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1"/>
                  </a:ext>
                </a:extLst>
              </a:tr>
              <a:tr h="192011">
                <a:tc vMerge="1">
                  <a:txBody>
                    <a:bodyPr/>
                    <a:lstStyle/>
                    <a:p>
                      <a:endParaRPr/>
                    </a:p>
                  </a:txBody>
                  <a:tcPr marL="0" marR="0" marT="3810"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38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a:txBody>
                    <a:bodyPr/>
                    <a:lstStyle/>
                    <a:p>
                      <a:pPr marL="184785">
                        <a:lnSpc>
                          <a:spcPct val="100000"/>
                        </a:lnSpc>
                        <a:spcBef>
                          <a:spcPts val="229"/>
                        </a:spcBef>
                      </a:pPr>
                      <a:r>
                        <a:rPr sz="850" b="1" spc="-40" dirty="0">
                          <a:latin typeface="Arial"/>
                          <a:cs typeface="Arial"/>
                        </a:rPr>
                        <a:t>Capital</a:t>
                      </a:r>
                      <a:endParaRPr sz="850">
                        <a:latin typeface="Arial"/>
                        <a:cs typeface="Arial"/>
                      </a:endParaRPr>
                    </a:p>
                  </a:txBody>
                  <a:tcPr marL="0" marR="0" marT="2920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25730">
                        <a:lnSpc>
                          <a:spcPct val="100000"/>
                        </a:lnSpc>
                        <a:spcBef>
                          <a:spcPts val="229"/>
                        </a:spcBef>
                      </a:pPr>
                      <a:r>
                        <a:rPr sz="850" b="1" spc="-25" dirty="0">
                          <a:latin typeface="Arial"/>
                          <a:cs typeface="Arial"/>
                        </a:rPr>
                        <a:t>Intereses</a:t>
                      </a:r>
                      <a:endParaRPr sz="850">
                        <a:latin typeface="Arial"/>
                        <a:cs typeface="Arial"/>
                      </a:endParaRPr>
                    </a:p>
                  </a:txBody>
                  <a:tcPr marL="0" marR="0" marT="2920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xmlns="" val="10002"/>
                  </a:ext>
                </a:extLst>
              </a:tr>
            </a:tbl>
          </a:graphicData>
        </a:graphic>
      </p:graphicFrame>
      <p:sp>
        <p:nvSpPr>
          <p:cNvPr id="9" name="object 9"/>
          <p:cNvSpPr/>
          <p:nvPr/>
        </p:nvSpPr>
        <p:spPr>
          <a:xfrm>
            <a:off x="2175728" y="4393892"/>
            <a:ext cx="7765415" cy="1011555"/>
          </a:xfrm>
          <a:custGeom>
            <a:avLst/>
            <a:gdLst/>
            <a:ahLst/>
            <a:cxnLst/>
            <a:rect l="l" t="t" r="r" b="b"/>
            <a:pathLst>
              <a:path w="7765415" h="1011554">
                <a:moveTo>
                  <a:pt x="0" y="1011364"/>
                </a:moveTo>
                <a:lnTo>
                  <a:pt x="7765012" y="1011364"/>
                </a:lnTo>
                <a:lnTo>
                  <a:pt x="7765012" y="0"/>
                </a:lnTo>
                <a:lnTo>
                  <a:pt x="0" y="0"/>
                </a:lnTo>
                <a:lnTo>
                  <a:pt x="0" y="1011364"/>
                </a:lnTo>
                <a:close/>
              </a:path>
            </a:pathLst>
          </a:custGeom>
          <a:solidFill>
            <a:srgbClr val="FFFFFF"/>
          </a:solidFill>
        </p:spPr>
        <p:txBody>
          <a:bodyPr wrap="square" lIns="0" tIns="0" rIns="0" bIns="0" rtlCol="0"/>
          <a:lstStyle/>
          <a:p>
            <a:endParaRPr/>
          </a:p>
        </p:txBody>
      </p:sp>
      <p:sp>
        <p:nvSpPr>
          <p:cNvPr id="10" name="object 10"/>
          <p:cNvSpPr/>
          <p:nvPr/>
        </p:nvSpPr>
        <p:spPr>
          <a:xfrm>
            <a:off x="9936440" y="4393892"/>
            <a:ext cx="0" cy="1011555"/>
          </a:xfrm>
          <a:custGeom>
            <a:avLst/>
            <a:gdLst/>
            <a:ahLst/>
            <a:cxnLst/>
            <a:rect l="l" t="t" r="r" b="b"/>
            <a:pathLst>
              <a:path h="1011554">
                <a:moveTo>
                  <a:pt x="0" y="0"/>
                </a:moveTo>
                <a:lnTo>
                  <a:pt x="0" y="1011364"/>
                </a:lnTo>
              </a:path>
            </a:pathLst>
          </a:custGeom>
          <a:ln w="8599">
            <a:solidFill>
              <a:srgbClr val="FFFFFF"/>
            </a:solidFill>
          </a:ln>
        </p:spPr>
        <p:txBody>
          <a:bodyPr wrap="square" lIns="0" tIns="0" rIns="0" bIns="0" rtlCol="0"/>
          <a:lstStyle/>
          <a:p>
            <a:endParaRPr/>
          </a:p>
        </p:txBody>
      </p:sp>
      <p:sp>
        <p:nvSpPr>
          <p:cNvPr id="11" name="object 11"/>
          <p:cNvSpPr/>
          <p:nvPr/>
        </p:nvSpPr>
        <p:spPr>
          <a:xfrm>
            <a:off x="2175728" y="5395917"/>
            <a:ext cx="7765415" cy="55880"/>
          </a:xfrm>
          <a:custGeom>
            <a:avLst/>
            <a:gdLst/>
            <a:ahLst/>
            <a:cxnLst/>
            <a:rect l="l" t="t" r="r" b="b"/>
            <a:pathLst>
              <a:path w="7765415" h="55879">
                <a:moveTo>
                  <a:pt x="0" y="55430"/>
                </a:moveTo>
                <a:lnTo>
                  <a:pt x="7765012" y="55430"/>
                </a:lnTo>
                <a:lnTo>
                  <a:pt x="7765012" y="0"/>
                </a:lnTo>
                <a:lnTo>
                  <a:pt x="0" y="0"/>
                </a:lnTo>
                <a:lnTo>
                  <a:pt x="0" y="55430"/>
                </a:lnTo>
                <a:close/>
              </a:path>
            </a:pathLst>
          </a:custGeom>
          <a:solidFill>
            <a:srgbClr val="FFFFFF"/>
          </a:solidFill>
        </p:spPr>
        <p:txBody>
          <a:bodyPr wrap="square" lIns="0" tIns="0" rIns="0" bIns="0" rtlCol="0"/>
          <a:lstStyle/>
          <a:p>
            <a:endParaRPr/>
          </a:p>
        </p:txBody>
      </p:sp>
      <p:graphicFrame>
        <p:nvGraphicFramePr>
          <p:cNvPr id="12" name="object 12"/>
          <p:cNvGraphicFramePr>
            <a:graphicFrameLocks noGrp="1"/>
          </p:cNvGraphicFramePr>
          <p:nvPr/>
        </p:nvGraphicFramePr>
        <p:xfrm>
          <a:off x="2167129" y="4384555"/>
          <a:ext cx="7764143" cy="1300862"/>
        </p:xfrm>
        <a:graphic>
          <a:graphicData uri="http://schemas.openxmlformats.org/drawingml/2006/table">
            <a:tbl>
              <a:tblPr firstRow="1" bandRow="1">
                <a:tableStyleId>{2D5ABB26-0587-4C30-8999-92F81FD0307C}</a:tableStyleId>
              </a:tblPr>
              <a:tblGrid>
                <a:gridCol w="890905">
                  <a:extLst>
                    <a:ext uri="{9D8B030D-6E8A-4147-A177-3AD203B41FA5}">
                      <a16:colId xmlns:a16="http://schemas.microsoft.com/office/drawing/2014/main" xmlns="" val="20000"/>
                    </a:ext>
                  </a:extLst>
                </a:gridCol>
                <a:gridCol w="852805">
                  <a:extLst>
                    <a:ext uri="{9D8B030D-6E8A-4147-A177-3AD203B41FA5}">
                      <a16:colId xmlns:a16="http://schemas.microsoft.com/office/drawing/2014/main" xmlns="" val="20001"/>
                    </a:ext>
                  </a:extLst>
                </a:gridCol>
                <a:gridCol w="688975">
                  <a:extLst>
                    <a:ext uri="{9D8B030D-6E8A-4147-A177-3AD203B41FA5}">
                      <a16:colId xmlns:a16="http://schemas.microsoft.com/office/drawing/2014/main" xmlns="" val="20002"/>
                    </a:ext>
                  </a:extLst>
                </a:gridCol>
                <a:gridCol w="688975">
                  <a:extLst>
                    <a:ext uri="{9D8B030D-6E8A-4147-A177-3AD203B41FA5}">
                      <a16:colId xmlns:a16="http://schemas.microsoft.com/office/drawing/2014/main" xmlns="" val="20003"/>
                    </a:ext>
                  </a:extLst>
                </a:gridCol>
                <a:gridCol w="525145">
                  <a:extLst>
                    <a:ext uri="{9D8B030D-6E8A-4147-A177-3AD203B41FA5}">
                      <a16:colId xmlns:a16="http://schemas.microsoft.com/office/drawing/2014/main" xmlns="" val="20004"/>
                    </a:ext>
                  </a:extLst>
                </a:gridCol>
                <a:gridCol w="525145">
                  <a:extLst>
                    <a:ext uri="{9D8B030D-6E8A-4147-A177-3AD203B41FA5}">
                      <a16:colId xmlns:a16="http://schemas.microsoft.com/office/drawing/2014/main" xmlns="" val="20005"/>
                    </a:ext>
                  </a:extLst>
                </a:gridCol>
                <a:gridCol w="456564">
                  <a:extLst>
                    <a:ext uri="{9D8B030D-6E8A-4147-A177-3AD203B41FA5}">
                      <a16:colId xmlns:a16="http://schemas.microsoft.com/office/drawing/2014/main" xmlns="" val="20006"/>
                    </a:ext>
                  </a:extLst>
                </a:gridCol>
                <a:gridCol w="516889">
                  <a:extLst>
                    <a:ext uri="{9D8B030D-6E8A-4147-A177-3AD203B41FA5}">
                      <a16:colId xmlns:a16="http://schemas.microsoft.com/office/drawing/2014/main" xmlns="" val="20007"/>
                    </a:ext>
                  </a:extLst>
                </a:gridCol>
                <a:gridCol w="680085">
                  <a:extLst>
                    <a:ext uri="{9D8B030D-6E8A-4147-A177-3AD203B41FA5}">
                      <a16:colId xmlns:a16="http://schemas.microsoft.com/office/drawing/2014/main" xmlns="" val="20008"/>
                    </a:ext>
                  </a:extLst>
                </a:gridCol>
                <a:gridCol w="680720">
                  <a:extLst>
                    <a:ext uri="{9D8B030D-6E8A-4147-A177-3AD203B41FA5}">
                      <a16:colId xmlns:a16="http://schemas.microsoft.com/office/drawing/2014/main" xmlns="" val="20009"/>
                    </a:ext>
                  </a:extLst>
                </a:gridCol>
                <a:gridCol w="577215">
                  <a:extLst>
                    <a:ext uri="{9D8B030D-6E8A-4147-A177-3AD203B41FA5}">
                      <a16:colId xmlns:a16="http://schemas.microsoft.com/office/drawing/2014/main" xmlns="" val="20010"/>
                    </a:ext>
                  </a:extLst>
                </a:gridCol>
                <a:gridCol w="680720">
                  <a:extLst>
                    <a:ext uri="{9D8B030D-6E8A-4147-A177-3AD203B41FA5}">
                      <a16:colId xmlns:a16="http://schemas.microsoft.com/office/drawing/2014/main" xmlns="" val="20011"/>
                    </a:ext>
                  </a:extLst>
                </a:gridCol>
              </a:tblGrid>
              <a:tr h="613355">
                <a:tc rowSpan="2">
                  <a:txBody>
                    <a:bodyPr/>
                    <a:lstStyle/>
                    <a:p>
                      <a:pPr>
                        <a:lnSpc>
                          <a:spcPct val="100000"/>
                        </a:lnSpc>
                      </a:pPr>
                      <a:endParaRPr sz="1000">
                        <a:latin typeface="Times New Roman"/>
                        <a:cs typeface="Times New Roman"/>
                      </a:endParaRPr>
                    </a:p>
                    <a:p>
                      <a:pPr>
                        <a:lnSpc>
                          <a:spcPct val="100000"/>
                        </a:lnSpc>
                        <a:spcBef>
                          <a:spcPts val="35"/>
                        </a:spcBef>
                      </a:pPr>
                      <a:endParaRPr sz="750">
                        <a:latin typeface="Times New Roman"/>
                        <a:cs typeface="Times New Roman"/>
                      </a:endParaRPr>
                    </a:p>
                    <a:p>
                      <a:pPr marL="64135" marR="55880" indent="26034" algn="ctr">
                        <a:lnSpc>
                          <a:spcPct val="115700"/>
                        </a:lnSpc>
                      </a:pPr>
                      <a:r>
                        <a:rPr sz="850" b="1" spc="-20" dirty="0">
                          <a:latin typeface="Arial"/>
                          <a:cs typeface="Arial"/>
                        </a:rPr>
                        <a:t>Porcentaje  </a:t>
                      </a:r>
                      <a:r>
                        <a:rPr sz="850" b="1" spc="-25" dirty="0">
                          <a:latin typeface="Arial"/>
                          <a:cs typeface="Arial"/>
                        </a:rPr>
                        <a:t>Afectado </a:t>
                      </a:r>
                      <a:r>
                        <a:rPr sz="850" b="1" spc="-35" dirty="0">
                          <a:latin typeface="Arial"/>
                          <a:cs typeface="Arial"/>
                        </a:rPr>
                        <a:t>de  </a:t>
                      </a:r>
                      <a:r>
                        <a:rPr sz="850" b="1" dirty="0">
                          <a:latin typeface="Arial"/>
                          <a:cs typeface="Arial"/>
                        </a:rPr>
                        <a:t>P</a:t>
                      </a:r>
                      <a:r>
                        <a:rPr sz="850" b="1" spc="15" dirty="0">
                          <a:latin typeface="Arial"/>
                          <a:cs typeface="Arial"/>
                        </a:rPr>
                        <a:t>a</a:t>
                      </a:r>
                      <a:r>
                        <a:rPr sz="850" b="1" spc="20" dirty="0">
                          <a:latin typeface="Arial"/>
                          <a:cs typeface="Arial"/>
                        </a:rPr>
                        <a:t>r</a:t>
                      </a:r>
                      <a:r>
                        <a:rPr sz="850" b="1" dirty="0">
                          <a:latin typeface="Arial"/>
                          <a:cs typeface="Arial"/>
                        </a:rPr>
                        <a:t>t</a:t>
                      </a:r>
                      <a:r>
                        <a:rPr sz="850" b="1" spc="-25" dirty="0">
                          <a:latin typeface="Arial"/>
                          <a:cs typeface="Arial"/>
                        </a:rPr>
                        <a:t>i</a:t>
                      </a:r>
                      <a:r>
                        <a:rPr sz="850" b="1" spc="20" dirty="0">
                          <a:latin typeface="Arial"/>
                          <a:cs typeface="Arial"/>
                        </a:rPr>
                        <a:t>c</a:t>
                      </a:r>
                      <a:r>
                        <a:rPr sz="850" b="1" spc="-25" dirty="0">
                          <a:latin typeface="Arial"/>
                          <a:cs typeface="Arial"/>
                        </a:rPr>
                        <a:t>ip</a:t>
                      </a:r>
                      <a:r>
                        <a:rPr sz="850" b="1" spc="20" dirty="0">
                          <a:latin typeface="Arial"/>
                          <a:cs typeface="Arial"/>
                        </a:rPr>
                        <a:t>ac</a:t>
                      </a:r>
                      <a:r>
                        <a:rPr sz="850" b="1" spc="-25" dirty="0">
                          <a:latin typeface="Arial"/>
                          <a:cs typeface="Arial"/>
                        </a:rPr>
                        <a:t>ion</a:t>
                      </a:r>
                      <a:r>
                        <a:rPr sz="850" b="1" spc="20" dirty="0">
                          <a:latin typeface="Arial"/>
                          <a:cs typeface="Arial"/>
                        </a:rPr>
                        <a:t>e</a:t>
                      </a:r>
                      <a:r>
                        <a:rPr sz="850" b="1" dirty="0">
                          <a:latin typeface="Arial"/>
                          <a:cs typeface="Arial"/>
                        </a:rPr>
                        <a:t>s</a:t>
                      </a:r>
                      <a:endParaRPr sz="850">
                        <a:latin typeface="Arial"/>
                        <a:cs typeface="Arial"/>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rowSpan="2">
                  <a:txBody>
                    <a:bodyPr/>
                    <a:lstStyle/>
                    <a:p>
                      <a:pPr>
                        <a:lnSpc>
                          <a:spcPct val="100000"/>
                        </a:lnSpc>
                      </a:pPr>
                      <a:endParaRPr sz="1000">
                        <a:latin typeface="Times New Roman"/>
                        <a:cs typeface="Times New Roman"/>
                      </a:endParaRPr>
                    </a:p>
                    <a:p>
                      <a:pPr>
                        <a:lnSpc>
                          <a:spcPct val="100000"/>
                        </a:lnSpc>
                        <a:spcBef>
                          <a:spcPts val="50"/>
                        </a:spcBef>
                      </a:pPr>
                      <a:endParaRPr sz="1250">
                        <a:latin typeface="Times New Roman"/>
                        <a:cs typeface="Times New Roman"/>
                      </a:endParaRPr>
                    </a:p>
                    <a:p>
                      <a:pPr marL="120650" marR="30480" indent="-77470">
                        <a:lnSpc>
                          <a:spcPct val="115599"/>
                        </a:lnSpc>
                        <a:spcBef>
                          <a:spcPts val="5"/>
                        </a:spcBef>
                      </a:pPr>
                      <a:r>
                        <a:rPr sz="850" b="1" spc="-40" dirty="0">
                          <a:latin typeface="Arial"/>
                          <a:cs typeface="Arial"/>
                        </a:rPr>
                        <a:t>Fecha </a:t>
                      </a:r>
                      <a:r>
                        <a:rPr sz="850" b="1" spc="-35" dirty="0">
                          <a:latin typeface="Arial"/>
                          <a:cs typeface="Arial"/>
                        </a:rPr>
                        <a:t>de Última  </a:t>
                      </a:r>
                      <a:r>
                        <a:rPr sz="850" b="1" spc="-30" dirty="0">
                          <a:latin typeface="Arial"/>
                          <a:cs typeface="Arial"/>
                        </a:rPr>
                        <a:t>Modificación</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rowSpan="2">
                  <a:txBody>
                    <a:bodyPr/>
                    <a:lstStyle/>
                    <a:p>
                      <a:pPr>
                        <a:lnSpc>
                          <a:spcPct val="100000"/>
                        </a:lnSpc>
                      </a:pPr>
                      <a:endParaRPr sz="1000">
                        <a:latin typeface="Times New Roman"/>
                        <a:cs typeface="Times New Roman"/>
                      </a:endParaRPr>
                    </a:p>
                    <a:p>
                      <a:pPr>
                        <a:lnSpc>
                          <a:spcPct val="100000"/>
                        </a:lnSpc>
                        <a:spcBef>
                          <a:spcPts val="50"/>
                        </a:spcBef>
                      </a:pPr>
                      <a:endParaRPr sz="1250">
                        <a:latin typeface="Times New Roman"/>
                        <a:cs typeface="Times New Roman"/>
                      </a:endParaRPr>
                    </a:p>
                    <a:p>
                      <a:pPr marL="120014" marR="101600" indent="51435">
                        <a:lnSpc>
                          <a:spcPct val="115599"/>
                        </a:lnSpc>
                        <a:spcBef>
                          <a:spcPts val="5"/>
                        </a:spcBef>
                      </a:pPr>
                      <a:r>
                        <a:rPr sz="850" b="1" spc="-40" dirty="0">
                          <a:latin typeface="Arial"/>
                          <a:cs typeface="Arial"/>
                        </a:rPr>
                        <a:t>Tipo </a:t>
                      </a:r>
                      <a:r>
                        <a:rPr sz="850" b="1" spc="-35" dirty="0">
                          <a:latin typeface="Arial"/>
                          <a:cs typeface="Arial"/>
                        </a:rPr>
                        <a:t>de  </a:t>
                      </a:r>
                      <a:r>
                        <a:rPr sz="850" b="1" spc="-50" dirty="0">
                          <a:latin typeface="Arial"/>
                          <a:cs typeface="Arial"/>
                        </a:rPr>
                        <a:t>C</a:t>
                      </a:r>
                      <a:r>
                        <a:rPr sz="850" b="1" spc="-25" dirty="0">
                          <a:latin typeface="Arial"/>
                          <a:cs typeface="Arial"/>
                        </a:rPr>
                        <a:t>o</a:t>
                      </a:r>
                      <a:r>
                        <a:rPr sz="850" b="1" spc="15" dirty="0">
                          <a:latin typeface="Arial"/>
                          <a:cs typeface="Arial"/>
                        </a:rPr>
                        <a:t>m</a:t>
                      </a:r>
                      <a:r>
                        <a:rPr sz="850" b="1" spc="-25" dirty="0">
                          <a:latin typeface="Arial"/>
                          <a:cs typeface="Arial"/>
                        </a:rPr>
                        <a:t>i</a:t>
                      </a:r>
                      <a:r>
                        <a:rPr sz="850" b="1" spc="20" dirty="0">
                          <a:latin typeface="Arial"/>
                          <a:cs typeface="Arial"/>
                        </a:rPr>
                        <a:t>s</a:t>
                      </a:r>
                      <a:r>
                        <a:rPr sz="850" b="1" spc="-25" dirty="0">
                          <a:latin typeface="Arial"/>
                          <a:cs typeface="Arial"/>
                        </a:rPr>
                        <a:t>ió</a:t>
                      </a:r>
                      <a:r>
                        <a:rPr sz="850" b="1" dirty="0">
                          <a:latin typeface="Arial"/>
                          <a:cs typeface="Arial"/>
                        </a:rPr>
                        <a:t>n</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rowSpan="2">
                  <a:txBody>
                    <a:bodyPr/>
                    <a:lstStyle/>
                    <a:p>
                      <a:pPr marL="60325" marR="46990" indent="5715" algn="ctr">
                        <a:lnSpc>
                          <a:spcPct val="115700"/>
                        </a:lnSpc>
                        <a:spcBef>
                          <a:spcPts val="870"/>
                        </a:spcBef>
                      </a:pPr>
                      <a:r>
                        <a:rPr sz="850" b="1" spc="-35" dirty="0">
                          <a:latin typeface="Arial"/>
                          <a:cs typeface="Arial"/>
                        </a:rPr>
                        <a:t>Monto  </a:t>
                      </a:r>
                      <a:r>
                        <a:rPr sz="850" b="1" spc="-25" dirty="0">
                          <a:latin typeface="Arial"/>
                          <a:cs typeface="Arial"/>
                        </a:rPr>
                        <a:t>Pagado </a:t>
                      </a:r>
                      <a:r>
                        <a:rPr sz="850" b="1" spc="-35" dirty="0">
                          <a:latin typeface="Arial"/>
                          <a:cs typeface="Arial"/>
                        </a:rPr>
                        <a:t>de  </a:t>
                      </a:r>
                      <a:r>
                        <a:rPr sz="850" b="1" spc="-50" dirty="0">
                          <a:latin typeface="Arial"/>
                          <a:cs typeface="Arial"/>
                        </a:rPr>
                        <a:t>C</a:t>
                      </a:r>
                      <a:r>
                        <a:rPr sz="850" b="1" spc="-25" dirty="0">
                          <a:latin typeface="Arial"/>
                          <a:cs typeface="Arial"/>
                        </a:rPr>
                        <a:t>o</a:t>
                      </a:r>
                      <a:r>
                        <a:rPr sz="850" b="1" spc="15" dirty="0">
                          <a:latin typeface="Arial"/>
                          <a:cs typeface="Arial"/>
                        </a:rPr>
                        <a:t>m</a:t>
                      </a:r>
                      <a:r>
                        <a:rPr sz="850" b="1" spc="-25" dirty="0">
                          <a:latin typeface="Arial"/>
                          <a:cs typeface="Arial"/>
                        </a:rPr>
                        <a:t>i</a:t>
                      </a:r>
                      <a:r>
                        <a:rPr sz="850" b="1" spc="20" dirty="0">
                          <a:latin typeface="Arial"/>
                          <a:cs typeface="Arial"/>
                        </a:rPr>
                        <a:t>s</a:t>
                      </a:r>
                      <a:r>
                        <a:rPr sz="850" b="1" spc="-25" dirty="0">
                          <a:latin typeface="Arial"/>
                          <a:cs typeface="Arial"/>
                        </a:rPr>
                        <a:t>ion</a:t>
                      </a:r>
                      <a:r>
                        <a:rPr sz="850" b="1" spc="20" dirty="0">
                          <a:latin typeface="Arial"/>
                          <a:cs typeface="Arial"/>
                        </a:rPr>
                        <a:t>e</a:t>
                      </a:r>
                      <a:r>
                        <a:rPr sz="850" b="1" dirty="0">
                          <a:latin typeface="Arial"/>
                          <a:cs typeface="Arial"/>
                        </a:rPr>
                        <a:t>s  </a:t>
                      </a:r>
                      <a:r>
                        <a:rPr sz="850" b="1" spc="-15" dirty="0">
                          <a:latin typeface="Arial"/>
                          <a:cs typeface="Arial"/>
                        </a:rPr>
                        <a:t>en </a:t>
                      </a:r>
                      <a:r>
                        <a:rPr sz="850" b="1" spc="-5" dirty="0">
                          <a:latin typeface="Arial"/>
                          <a:cs typeface="Arial"/>
                        </a:rPr>
                        <a:t>el  </a:t>
                      </a:r>
                      <a:r>
                        <a:rPr sz="850" b="1" spc="-15" dirty="0">
                          <a:latin typeface="Arial"/>
                          <a:cs typeface="Arial"/>
                        </a:rPr>
                        <a:t>Trimestre</a:t>
                      </a:r>
                      <a:endParaRPr sz="850">
                        <a:latin typeface="Arial"/>
                        <a:cs typeface="Arial"/>
                      </a:endParaRPr>
                    </a:p>
                  </a:txBody>
                  <a:tcPr marL="0" marR="0" marT="11049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row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51435" marR="35560" indent="59690">
                        <a:lnSpc>
                          <a:spcPct val="109800"/>
                        </a:lnSpc>
                        <a:spcBef>
                          <a:spcPts val="520"/>
                        </a:spcBef>
                      </a:pPr>
                      <a:r>
                        <a:rPr sz="950" b="1" spc="-40" dirty="0">
                          <a:latin typeface="Calibri"/>
                          <a:cs typeface="Calibri"/>
                        </a:rPr>
                        <a:t>IVA de  </a:t>
                      </a:r>
                      <a:r>
                        <a:rPr sz="950" b="1" spc="5" dirty="0">
                          <a:latin typeface="Calibri"/>
                          <a:cs typeface="Calibri"/>
                        </a:rPr>
                        <a:t>C</a:t>
                      </a:r>
                      <a:r>
                        <a:rPr sz="950" b="1" dirty="0">
                          <a:latin typeface="Calibri"/>
                          <a:cs typeface="Calibri"/>
                        </a:rPr>
                        <a:t>o</a:t>
                      </a:r>
                      <a:r>
                        <a:rPr sz="950" b="1" spc="25" dirty="0">
                          <a:latin typeface="Calibri"/>
                          <a:cs typeface="Calibri"/>
                        </a:rPr>
                        <a:t>m</a:t>
                      </a:r>
                      <a:r>
                        <a:rPr sz="950" b="1" spc="-15" dirty="0">
                          <a:latin typeface="Calibri"/>
                          <a:cs typeface="Calibri"/>
                        </a:rPr>
                        <a:t>isi</a:t>
                      </a:r>
                      <a:r>
                        <a:rPr sz="950" b="1" dirty="0">
                          <a:latin typeface="Calibri"/>
                          <a:cs typeface="Calibri"/>
                        </a:rPr>
                        <a:t>ón</a:t>
                      </a:r>
                      <a:endParaRPr sz="950">
                        <a:latin typeface="Calibri"/>
                        <a:cs typeface="Calibri"/>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rowSpan="2">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30"/>
                        </a:spcBef>
                      </a:pPr>
                      <a:endParaRPr sz="1100">
                        <a:latin typeface="Times New Roman"/>
                        <a:cs typeface="Times New Roman"/>
                      </a:endParaRPr>
                    </a:p>
                    <a:p>
                      <a:pPr marL="85725">
                        <a:lnSpc>
                          <a:spcPct val="100000"/>
                        </a:lnSpc>
                      </a:pPr>
                      <a:r>
                        <a:rPr sz="950" b="1" spc="-30" dirty="0">
                          <a:latin typeface="Calibri"/>
                          <a:cs typeface="Calibri"/>
                        </a:rPr>
                        <a:t>Destino</a:t>
                      </a:r>
                      <a:endParaRPr sz="950">
                        <a:latin typeface="Calibri"/>
                        <a:cs typeface="Calibri"/>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gridSpan="3">
                  <a:txBody>
                    <a:bodyPr/>
                    <a:lstStyle/>
                    <a:p>
                      <a:pPr>
                        <a:lnSpc>
                          <a:spcPct val="100000"/>
                        </a:lnSpc>
                      </a:pPr>
                      <a:endParaRPr sz="1000">
                        <a:latin typeface="Times New Roman"/>
                        <a:cs typeface="Times New Roman"/>
                      </a:endParaRPr>
                    </a:p>
                    <a:p>
                      <a:pPr marL="5080" algn="ctr">
                        <a:lnSpc>
                          <a:spcPct val="100000"/>
                        </a:lnSpc>
                        <a:spcBef>
                          <a:spcPts val="690"/>
                        </a:spcBef>
                      </a:pPr>
                      <a:r>
                        <a:rPr sz="850" b="1" spc="-30" dirty="0">
                          <a:latin typeface="Arial"/>
                          <a:cs typeface="Arial"/>
                        </a:rPr>
                        <a:t>Garantías</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1000">
                        <a:latin typeface="Times New Roman"/>
                        <a:cs typeface="Times New Roman"/>
                      </a:endParaRPr>
                    </a:p>
                    <a:p>
                      <a:pPr marL="387350">
                        <a:lnSpc>
                          <a:spcPct val="100000"/>
                        </a:lnSpc>
                        <a:spcBef>
                          <a:spcPts val="690"/>
                        </a:spcBef>
                      </a:pPr>
                      <a:r>
                        <a:rPr sz="850" b="1" spc="-25" dirty="0">
                          <a:latin typeface="Arial"/>
                          <a:cs typeface="Arial"/>
                        </a:rPr>
                        <a:t>Instrumentos</a:t>
                      </a:r>
                      <a:r>
                        <a:rPr sz="850" b="1" spc="-20" dirty="0">
                          <a:latin typeface="Arial"/>
                          <a:cs typeface="Arial"/>
                        </a:rPr>
                        <a:t> </a:t>
                      </a:r>
                      <a:r>
                        <a:rPr sz="850" b="1" spc="-35" dirty="0">
                          <a:latin typeface="Arial"/>
                          <a:cs typeface="Arial"/>
                        </a:rPr>
                        <a:t>Derivados</a:t>
                      </a:r>
                      <a:endParaRPr sz="850">
                        <a:latin typeface="Arial"/>
                        <a:cs typeface="Arial"/>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393358">
                <a:tc vMerge="1">
                  <a:txBody>
                    <a:bodyPr/>
                    <a:lstStyle/>
                    <a:p>
                      <a:endParaRPr/>
                    </a:p>
                  </a:txBody>
                  <a:tcPr marL="0" marR="0" marT="0"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11049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tcPr>
                </a:tc>
                <a:tc>
                  <a:txBody>
                    <a:bodyPr/>
                    <a:lstStyle/>
                    <a:p>
                      <a:pPr marL="25400" marR="12700" indent="34290">
                        <a:lnSpc>
                          <a:spcPct val="115599"/>
                        </a:lnSpc>
                        <a:spcBef>
                          <a:spcPts val="245"/>
                        </a:spcBef>
                      </a:pPr>
                      <a:r>
                        <a:rPr sz="850" b="1" spc="-40" dirty="0">
                          <a:latin typeface="Arial"/>
                          <a:cs typeface="Arial"/>
                        </a:rPr>
                        <a:t>Tipo </a:t>
                      </a:r>
                      <a:r>
                        <a:rPr sz="850" b="1" spc="-35" dirty="0">
                          <a:latin typeface="Arial"/>
                          <a:cs typeface="Arial"/>
                        </a:rPr>
                        <a:t>de  </a:t>
                      </a:r>
                      <a:r>
                        <a:rPr sz="850" b="1" spc="-95" dirty="0">
                          <a:latin typeface="Arial"/>
                          <a:cs typeface="Arial"/>
                        </a:rPr>
                        <a:t>G</a:t>
                      </a:r>
                      <a:r>
                        <a:rPr sz="850" b="1" spc="20" dirty="0">
                          <a:latin typeface="Arial"/>
                          <a:cs typeface="Arial"/>
                        </a:rPr>
                        <a:t>ara</a:t>
                      </a:r>
                      <a:r>
                        <a:rPr sz="850" b="1" spc="-25" dirty="0">
                          <a:latin typeface="Arial"/>
                          <a:cs typeface="Arial"/>
                        </a:rPr>
                        <a:t>n</a:t>
                      </a:r>
                      <a:r>
                        <a:rPr sz="850" b="1" dirty="0">
                          <a:latin typeface="Arial"/>
                          <a:cs typeface="Arial"/>
                        </a:rPr>
                        <a:t>t</a:t>
                      </a:r>
                      <a:r>
                        <a:rPr sz="850" b="1" spc="-25" dirty="0">
                          <a:latin typeface="Arial"/>
                          <a:cs typeface="Arial"/>
                        </a:rPr>
                        <a:t>í</a:t>
                      </a:r>
                      <a:r>
                        <a:rPr sz="850" b="1" dirty="0">
                          <a:latin typeface="Arial"/>
                          <a:cs typeface="Arial"/>
                        </a:rPr>
                        <a:t>a</a:t>
                      </a:r>
                      <a:endParaRPr sz="850">
                        <a:latin typeface="Arial"/>
                        <a:cs typeface="Arial"/>
                      </a:endParaRP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850">
                        <a:latin typeface="Times New Roman"/>
                        <a:cs typeface="Times New Roman"/>
                      </a:endParaRPr>
                    </a:p>
                    <a:p>
                      <a:pPr marL="34290">
                        <a:lnSpc>
                          <a:spcPct val="100000"/>
                        </a:lnSpc>
                      </a:pPr>
                      <a:r>
                        <a:rPr sz="850" b="1" spc="-25" dirty="0">
                          <a:latin typeface="Arial"/>
                          <a:cs typeface="Arial"/>
                        </a:rPr>
                        <a:t>Acreedor</a:t>
                      </a:r>
                      <a:endParaRPr sz="850">
                        <a:latin typeface="Arial"/>
                        <a:cs typeface="Arial"/>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51435" marR="33020" indent="146050">
                        <a:lnSpc>
                          <a:spcPct val="115599"/>
                        </a:lnSpc>
                        <a:spcBef>
                          <a:spcPts val="245"/>
                        </a:spcBef>
                      </a:pPr>
                      <a:r>
                        <a:rPr sz="850" b="1" spc="-35" dirty="0">
                          <a:latin typeface="Arial"/>
                          <a:cs typeface="Arial"/>
                        </a:rPr>
                        <a:t>Monto  </a:t>
                      </a:r>
                      <a:r>
                        <a:rPr sz="850" b="1" spc="-95" dirty="0">
                          <a:latin typeface="Arial"/>
                          <a:cs typeface="Arial"/>
                        </a:rPr>
                        <a:t>G</a:t>
                      </a:r>
                      <a:r>
                        <a:rPr sz="850" b="1" spc="20" dirty="0">
                          <a:latin typeface="Arial"/>
                          <a:cs typeface="Arial"/>
                        </a:rPr>
                        <a:t>ara</a:t>
                      </a:r>
                      <a:r>
                        <a:rPr sz="850" b="1" spc="-25" dirty="0">
                          <a:latin typeface="Arial"/>
                          <a:cs typeface="Arial"/>
                        </a:rPr>
                        <a:t>n</a:t>
                      </a:r>
                      <a:r>
                        <a:rPr sz="850" b="1" dirty="0">
                          <a:latin typeface="Arial"/>
                          <a:cs typeface="Arial"/>
                        </a:rPr>
                        <a:t>t</a:t>
                      </a:r>
                      <a:r>
                        <a:rPr sz="850" b="1" spc="-25" dirty="0">
                          <a:latin typeface="Arial"/>
                          <a:cs typeface="Arial"/>
                        </a:rPr>
                        <a:t>i</a:t>
                      </a:r>
                      <a:r>
                        <a:rPr sz="850" b="1" dirty="0">
                          <a:latin typeface="Arial"/>
                          <a:cs typeface="Arial"/>
                        </a:rPr>
                        <a:t>z</a:t>
                      </a:r>
                      <a:r>
                        <a:rPr sz="850" b="1" spc="15" dirty="0">
                          <a:latin typeface="Arial"/>
                          <a:cs typeface="Arial"/>
                        </a:rPr>
                        <a:t>a</a:t>
                      </a:r>
                      <a:r>
                        <a:rPr sz="850" b="1" spc="-25" dirty="0">
                          <a:latin typeface="Arial"/>
                          <a:cs typeface="Arial"/>
                        </a:rPr>
                        <a:t>d</a:t>
                      </a:r>
                      <a:r>
                        <a:rPr sz="850" b="1" dirty="0">
                          <a:latin typeface="Arial"/>
                          <a:cs typeface="Arial"/>
                        </a:rPr>
                        <a:t>o</a:t>
                      </a:r>
                      <a:endParaRPr sz="850">
                        <a:latin typeface="Arial"/>
                        <a:cs typeface="Arial"/>
                      </a:endParaRP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2545" marR="33020" indent="120650">
                        <a:lnSpc>
                          <a:spcPct val="115599"/>
                        </a:lnSpc>
                        <a:spcBef>
                          <a:spcPts val="245"/>
                        </a:spcBef>
                      </a:pPr>
                      <a:r>
                        <a:rPr sz="850" b="1" spc="-40" dirty="0">
                          <a:latin typeface="Arial"/>
                          <a:cs typeface="Arial"/>
                        </a:rPr>
                        <a:t>Tipo </a:t>
                      </a:r>
                      <a:r>
                        <a:rPr sz="850" b="1" spc="-35" dirty="0">
                          <a:latin typeface="Arial"/>
                          <a:cs typeface="Arial"/>
                        </a:rPr>
                        <a:t>de  </a:t>
                      </a:r>
                      <a:r>
                        <a:rPr sz="850" b="1" spc="-25" dirty="0">
                          <a:latin typeface="Arial"/>
                          <a:cs typeface="Arial"/>
                        </a:rPr>
                        <a:t>In</a:t>
                      </a:r>
                      <a:r>
                        <a:rPr sz="850" b="1" spc="20" dirty="0">
                          <a:latin typeface="Arial"/>
                          <a:cs typeface="Arial"/>
                        </a:rPr>
                        <a:t>s</a:t>
                      </a:r>
                      <a:r>
                        <a:rPr sz="850" b="1" dirty="0">
                          <a:latin typeface="Arial"/>
                          <a:cs typeface="Arial"/>
                        </a:rPr>
                        <a:t>t</a:t>
                      </a:r>
                      <a:r>
                        <a:rPr sz="850" b="1" spc="20" dirty="0">
                          <a:latin typeface="Arial"/>
                          <a:cs typeface="Arial"/>
                        </a:rPr>
                        <a:t>r</a:t>
                      </a:r>
                      <a:r>
                        <a:rPr sz="850" b="1" spc="-25" dirty="0">
                          <a:latin typeface="Arial"/>
                          <a:cs typeface="Arial"/>
                        </a:rPr>
                        <a:t>u</a:t>
                      </a:r>
                      <a:r>
                        <a:rPr sz="850" b="1" spc="15" dirty="0">
                          <a:latin typeface="Arial"/>
                          <a:cs typeface="Arial"/>
                        </a:rPr>
                        <a:t>m</a:t>
                      </a:r>
                      <a:r>
                        <a:rPr sz="850" b="1" spc="20" dirty="0">
                          <a:latin typeface="Arial"/>
                          <a:cs typeface="Arial"/>
                        </a:rPr>
                        <a:t>e</a:t>
                      </a:r>
                      <a:r>
                        <a:rPr sz="850" b="1" spc="-25" dirty="0">
                          <a:latin typeface="Arial"/>
                          <a:cs typeface="Arial"/>
                        </a:rPr>
                        <a:t>n</a:t>
                      </a:r>
                      <a:r>
                        <a:rPr sz="850" b="1" dirty="0">
                          <a:latin typeface="Arial"/>
                          <a:cs typeface="Arial"/>
                        </a:rPr>
                        <a:t>to</a:t>
                      </a:r>
                      <a:endParaRPr sz="850">
                        <a:latin typeface="Arial"/>
                        <a:cs typeface="Arial"/>
                      </a:endParaRP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4290" marR="24130">
                        <a:lnSpc>
                          <a:spcPct val="115599"/>
                        </a:lnSpc>
                        <a:spcBef>
                          <a:spcPts val="245"/>
                        </a:spcBef>
                      </a:pPr>
                      <a:r>
                        <a:rPr sz="850" b="1" spc="-25" dirty="0">
                          <a:latin typeface="Arial"/>
                          <a:cs typeface="Arial"/>
                        </a:rPr>
                        <a:t>In</a:t>
                      </a:r>
                      <a:r>
                        <a:rPr sz="850" b="1" spc="20" dirty="0">
                          <a:latin typeface="Arial"/>
                          <a:cs typeface="Arial"/>
                        </a:rPr>
                        <a:t>s</a:t>
                      </a:r>
                      <a:r>
                        <a:rPr sz="850" b="1" dirty="0">
                          <a:latin typeface="Arial"/>
                          <a:cs typeface="Arial"/>
                        </a:rPr>
                        <a:t>t</a:t>
                      </a:r>
                      <a:r>
                        <a:rPr sz="850" b="1" spc="-25" dirty="0">
                          <a:latin typeface="Arial"/>
                          <a:cs typeface="Arial"/>
                        </a:rPr>
                        <a:t>i</a:t>
                      </a:r>
                      <a:r>
                        <a:rPr sz="850" b="1" dirty="0">
                          <a:latin typeface="Arial"/>
                          <a:cs typeface="Arial"/>
                        </a:rPr>
                        <a:t>t</a:t>
                      </a:r>
                      <a:r>
                        <a:rPr sz="850" b="1" spc="-25" dirty="0">
                          <a:latin typeface="Arial"/>
                          <a:cs typeface="Arial"/>
                        </a:rPr>
                        <a:t>u</a:t>
                      </a:r>
                      <a:r>
                        <a:rPr sz="850" b="1" spc="20" dirty="0">
                          <a:latin typeface="Arial"/>
                          <a:cs typeface="Arial"/>
                        </a:rPr>
                        <a:t>c</a:t>
                      </a:r>
                      <a:r>
                        <a:rPr sz="850" b="1" spc="-25" dirty="0">
                          <a:latin typeface="Arial"/>
                          <a:cs typeface="Arial"/>
                        </a:rPr>
                        <a:t>ió</a:t>
                      </a:r>
                      <a:r>
                        <a:rPr sz="850" b="1" dirty="0">
                          <a:latin typeface="Arial"/>
                          <a:cs typeface="Arial"/>
                        </a:rPr>
                        <a:t>n  </a:t>
                      </a:r>
                      <a:r>
                        <a:rPr sz="850" b="1" spc="-95" dirty="0">
                          <a:latin typeface="Arial"/>
                          <a:cs typeface="Arial"/>
                        </a:rPr>
                        <a:t>F</a:t>
                      </a:r>
                      <a:r>
                        <a:rPr sz="850" b="1" spc="-25" dirty="0">
                          <a:latin typeface="Arial"/>
                          <a:cs typeface="Arial"/>
                        </a:rPr>
                        <a:t>in</a:t>
                      </a:r>
                      <a:r>
                        <a:rPr sz="850" b="1" spc="20" dirty="0">
                          <a:latin typeface="Arial"/>
                          <a:cs typeface="Arial"/>
                        </a:rPr>
                        <a:t>a</a:t>
                      </a:r>
                      <a:r>
                        <a:rPr sz="850" b="1" spc="-25" dirty="0">
                          <a:latin typeface="Arial"/>
                          <a:cs typeface="Arial"/>
                        </a:rPr>
                        <a:t>n</a:t>
                      </a:r>
                      <a:r>
                        <a:rPr sz="850" b="1" spc="20" dirty="0">
                          <a:latin typeface="Arial"/>
                          <a:cs typeface="Arial"/>
                        </a:rPr>
                        <a:t>c</a:t>
                      </a:r>
                      <a:r>
                        <a:rPr sz="850" b="1" spc="-25" dirty="0">
                          <a:latin typeface="Arial"/>
                          <a:cs typeface="Arial"/>
                        </a:rPr>
                        <a:t>i</a:t>
                      </a:r>
                      <a:r>
                        <a:rPr sz="850" b="1" spc="20" dirty="0">
                          <a:latin typeface="Arial"/>
                          <a:cs typeface="Arial"/>
                        </a:rPr>
                        <a:t>er</a:t>
                      </a:r>
                      <a:r>
                        <a:rPr sz="850" b="1" dirty="0">
                          <a:latin typeface="Arial"/>
                          <a:cs typeface="Arial"/>
                        </a:rPr>
                        <a:t>a</a:t>
                      </a:r>
                      <a:endParaRPr sz="850">
                        <a:latin typeface="Arial"/>
                        <a:cs typeface="Arial"/>
                      </a:endParaRP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51435" marR="38735" indent="172085">
                        <a:lnSpc>
                          <a:spcPct val="115599"/>
                        </a:lnSpc>
                        <a:spcBef>
                          <a:spcPts val="245"/>
                        </a:spcBef>
                      </a:pPr>
                      <a:r>
                        <a:rPr sz="850" b="1" spc="-20" dirty="0">
                          <a:latin typeface="Arial"/>
                          <a:cs typeface="Arial"/>
                        </a:rPr>
                        <a:t>Tasa  </a:t>
                      </a:r>
                      <a:r>
                        <a:rPr sz="850" b="1" spc="-95" dirty="0">
                          <a:latin typeface="Arial"/>
                          <a:cs typeface="Arial"/>
                        </a:rPr>
                        <a:t>G</a:t>
                      </a:r>
                      <a:r>
                        <a:rPr sz="850" b="1" spc="20" dirty="0">
                          <a:latin typeface="Arial"/>
                          <a:cs typeface="Arial"/>
                        </a:rPr>
                        <a:t>ara</a:t>
                      </a:r>
                      <a:r>
                        <a:rPr sz="850" b="1" spc="-25" dirty="0">
                          <a:latin typeface="Arial"/>
                          <a:cs typeface="Arial"/>
                        </a:rPr>
                        <a:t>n</a:t>
                      </a:r>
                      <a:r>
                        <a:rPr sz="850" b="1" dirty="0">
                          <a:latin typeface="Arial"/>
                          <a:cs typeface="Arial"/>
                        </a:rPr>
                        <a:t>t</a:t>
                      </a:r>
                      <a:r>
                        <a:rPr sz="850" b="1" spc="-25" dirty="0">
                          <a:latin typeface="Arial"/>
                          <a:cs typeface="Arial"/>
                        </a:rPr>
                        <a:t>i</a:t>
                      </a:r>
                      <a:r>
                        <a:rPr sz="850" b="1" dirty="0">
                          <a:latin typeface="Arial"/>
                          <a:cs typeface="Arial"/>
                        </a:rPr>
                        <a:t>z</a:t>
                      </a:r>
                      <a:r>
                        <a:rPr sz="850" b="1" spc="15" dirty="0">
                          <a:latin typeface="Arial"/>
                          <a:cs typeface="Arial"/>
                        </a:rPr>
                        <a:t>a</a:t>
                      </a:r>
                      <a:r>
                        <a:rPr sz="850" b="1" spc="-25" dirty="0">
                          <a:latin typeface="Arial"/>
                          <a:cs typeface="Arial"/>
                        </a:rPr>
                        <a:t>d</a:t>
                      </a:r>
                      <a:r>
                        <a:rPr sz="850" b="1" dirty="0">
                          <a:latin typeface="Arial"/>
                          <a:cs typeface="Arial"/>
                        </a:rPr>
                        <a:t>a</a:t>
                      </a:r>
                      <a:endParaRPr sz="850">
                        <a:latin typeface="Arial"/>
                        <a:cs typeface="Arial"/>
                      </a:endParaRP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xmlns="" val="10001"/>
                  </a:ext>
                </a:extLst>
              </a:tr>
              <a:tr h="55428">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200">
                        <a:latin typeface="Times New Roman"/>
                        <a:cs typeface="Times New Roman"/>
                      </a:endParaRPr>
                    </a:p>
                  </a:txBody>
                  <a:tcPr marL="0" marR="0" marT="0" marB="0">
                    <a:lnT w="19050">
                      <a:solidFill>
                        <a:srgbClr val="000000"/>
                      </a:solidFill>
                      <a:prstDash val="solid"/>
                    </a:lnT>
                  </a:tcPr>
                </a:tc>
                <a:extLst>
                  <a:ext uri="{0D108BD9-81ED-4DB2-BD59-A6C34878D82A}">
                    <a16:rowId xmlns:a16="http://schemas.microsoft.com/office/drawing/2014/main" xmlns="" val="10002"/>
                  </a:ext>
                </a:extLst>
              </a:tr>
            </a:tbl>
          </a:graphicData>
        </a:graphic>
      </p:graphicFrame>
      <p:sp>
        <p:nvSpPr>
          <p:cNvPr id="13" name="object 13"/>
          <p:cNvSpPr/>
          <p:nvPr/>
        </p:nvSpPr>
        <p:spPr>
          <a:xfrm>
            <a:off x="1898904" y="208788"/>
            <a:ext cx="7132320" cy="1135380"/>
          </a:xfrm>
          <a:prstGeom prst="rect">
            <a:avLst/>
          </a:prstGeom>
          <a:blipFill>
            <a:blip r:embed="rId5" cstate="print"/>
            <a:stretch>
              <a:fillRect/>
            </a:stretch>
          </a:blipFill>
        </p:spPr>
        <p:txBody>
          <a:bodyPr wrap="square" lIns="0" tIns="0" rIns="0" bIns="0" rtlCol="0"/>
          <a:lstStyle/>
          <a:p>
            <a:endParaRPr/>
          </a:p>
        </p:txBody>
      </p:sp>
      <p:sp>
        <p:nvSpPr>
          <p:cNvPr id="14" name="object 14"/>
          <p:cNvSpPr txBox="1">
            <a:spLocks noGrp="1"/>
          </p:cNvSpPr>
          <p:nvPr>
            <p:ph type="title" idx="4294967295"/>
          </p:nvPr>
        </p:nvSpPr>
        <p:spPr>
          <a:xfrm>
            <a:off x="0" y="257175"/>
            <a:ext cx="6070600" cy="565150"/>
          </a:xfrm>
          <a:prstGeom prst="rect">
            <a:avLst/>
          </a:prstGeom>
        </p:spPr>
        <p:txBody>
          <a:bodyPr vert="horz" wrap="square" lIns="0" tIns="12065" rIns="0" bIns="0" rtlCol="0" anchor="ctr">
            <a:spAutoFit/>
          </a:bodyPr>
          <a:lstStyle/>
          <a:p>
            <a:pPr marL="12700">
              <a:lnSpc>
                <a:spcPct val="100000"/>
              </a:lnSpc>
              <a:spcBef>
                <a:spcPts val="95"/>
              </a:spcBef>
            </a:pPr>
            <a:r>
              <a:rPr sz="3600" b="1" spc="-10" dirty="0"/>
              <a:t>Información</a:t>
            </a:r>
            <a:r>
              <a:rPr sz="3600" b="1" spc="-30" dirty="0"/>
              <a:t> Trimestral</a:t>
            </a:r>
          </a:p>
        </p:txBody>
      </p:sp>
      <p:sp>
        <p:nvSpPr>
          <p:cNvPr id="15" name="object 15"/>
          <p:cNvSpPr/>
          <p:nvPr/>
        </p:nvSpPr>
        <p:spPr>
          <a:xfrm>
            <a:off x="1812037" y="5308092"/>
            <a:ext cx="8855963" cy="1549907"/>
          </a:xfrm>
          <a:prstGeom prst="rect">
            <a:avLst/>
          </a:prstGeom>
          <a:blipFill>
            <a:blip r:embed="rId6" cstate="print"/>
            <a:stretch>
              <a:fillRect/>
            </a:stretch>
          </a:blipFill>
        </p:spPr>
        <p:txBody>
          <a:bodyPr wrap="square" lIns="0" tIns="0" rIns="0" bIns="0" rtlCol="0"/>
          <a:lstStyle/>
          <a:p>
            <a:endParaRPr/>
          </a:p>
        </p:txBody>
      </p:sp>
      <p:sp>
        <p:nvSpPr>
          <p:cNvPr id="16" name="object 16"/>
          <p:cNvSpPr txBox="1"/>
          <p:nvPr/>
        </p:nvSpPr>
        <p:spPr>
          <a:xfrm>
            <a:off x="2149855" y="5814771"/>
            <a:ext cx="5668010" cy="243656"/>
          </a:xfrm>
          <a:prstGeom prst="rect">
            <a:avLst/>
          </a:prstGeom>
        </p:spPr>
        <p:txBody>
          <a:bodyPr vert="horz" wrap="square" lIns="0" tIns="12700" rIns="0" bIns="0" rtlCol="0">
            <a:spAutoFit/>
          </a:bodyPr>
          <a:lstStyle/>
          <a:p>
            <a:pPr marL="12700">
              <a:spcBef>
                <a:spcPts val="100"/>
              </a:spcBef>
            </a:pPr>
            <a:r>
              <a:rPr sz="1500" spc="-5" dirty="0">
                <a:solidFill>
                  <a:srgbClr val="585858"/>
                </a:solidFill>
                <a:latin typeface="Calibri"/>
                <a:cs typeface="Calibri"/>
              </a:rPr>
              <a:t>Dicha </a:t>
            </a:r>
            <a:r>
              <a:rPr sz="1500" spc="-10" dirty="0">
                <a:solidFill>
                  <a:srgbClr val="585858"/>
                </a:solidFill>
                <a:latin typeface="Calibri"/>
                <a:cs typeface="Calibri"/>
              </a:rPr>
              <a:t>información </a:t>
            </a:r>
            <a:r>
              <a:rPr sz="1500" spc="-5" dirty="0">
                <a:solidFill>
                  <a:srgbClr val="585858"/>
                </a:solidFill>
                <a:latin typeface="Calibri"/>
                <a:cs typeface="Calibri"/>
              </a:rPr>
              <a:t>es importante </a:t>
            </a:r>
            <a:r>
              <a:rPr sz="1500" spc="-10" dirty="0">
                <a:solidFill>
                  <a:srgbClr val="585858"/>
                </a:solidFill>
                <a:latin typeface="Calibri"/>
                <a:cs typeface="Calibri"/>
              </a:rPr>
              <a:t>para </a:t>
            </a:r>
            <a:r>
              <a:rPr sz="1500" dirty="0">
                <a:solidFill>
                  <a:srgbClr val="585858"/>
                </a:solidFill>
                <a:latin typeface="Calibri"/>
                <a:cs typeface="Calibri"/>
              </a:rPr>
              <a:t>los </a:t>
            </a:r>
            <a:r>
              <a:rPr sz="1500" spc="-5" dirty="0">
                <a:solidFill>
                  <a:srgbClr val="585858"/>
                </a:solidFill>
                <a:latin typeface="Calibri"/>
                <a:cs typeface="Calibri"/>
              </a:rPr>
              <a:t>cálculos del Sistema </a:t>
            </a:r>
            <a:r>
              <a:rPr sz="1500" dirty="0">
                <a:solidFill>
                  <a:srgbClr val="585858"/>
                </a:solidFill>
                <a:latin typeface="Calibri"/>
                <a:cs typeface="Calibri"/>
              </a:rPr>
              <a:t>de</a:t>
            </a:r>
            <a:r>
              <a:rPr sz="1500" spc="-15" dirty="0">
                <a:solidFill>
                  <a:srgbClr val="585858"/>
                </a:solidFill>
                <a:latin typeface="Calibri"/>
                <a:cs typeface="Calibri"/>
              </a:rPr>
              <a:t> </a:t>
            </a:r>
            <a:r>
              <a:rPr sz="1500" spc="-5" dirty="0">
                <a:solidFill>
                  <a:srgbClr val="585858"/>
                </a:solidFill>
                <a:latin typeface="Calibri"/>
                <a:cs typeface="Calibri"/>
              </a:rPr>
              <a:t>Alertas.</a:t>
            </a:r>
            <a:endParaRPr sz="1500">
              <a:latin typeface="Calibri"/>
              <a:cs typeface="Calibri"/>
            </a:endParaRPr>
          </a:p>
        </p:txBody>
      </p:sp>
    </p:spTree>
    <p:extLst>
      <p:ext uri="{BB962C8B-B14F-4D97-AF65-F5344CB8AC3E}">
        <p14:creationId xmlns:p14="http://schemas.microsoft.com/office/powerpoint/2010/main" val="136672941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899161"/>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34974"/>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2127505" y="211835"/>
            <a:ext cx="7132319" cy="11353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0" y="258763"/>
            <a:ext cx="6524625" cy="566737"/>
          </a:xfrm>
          <a:prstGeom prst="rect">
            <a:avLst/>
          </a:prstGeom>
        </p:spPr>
        <p:txBody>
          <a:bodyPr vert="horz" wrap="square" lIns="0" tIns="12065" rIns="0" bIns="0" rtlCol="0" anchor="ctr">
            <a:spAutoFit/>
          </a:bodyPr>
          <a:lstStyle/>
          <a:p>
            <a:pPr marL="12700">
              <a:lnSpc>
                <a:spcPct val="100000"/>
              </a:lnSpc>
              <a:spcBef>
                <a:spcPts val="95"/>
              </a:spcBef>
            </a:pPr>
            <a:r>
              <a:rPr sz="3600" b="1" spc="-20" dirty="0"/>
              <a:t>Nueva </a:t>
            </a:r>
            <a:r>
              <a:rPr sz="3600" b="1" spc="-10" dirty="0"/>
              <a:t>Publicación </a:t>
            </a:r>
            <a:r>
              <a:rPr sz="3600" b="1" spc="-5" dirty="0"/>
              <a:t>de la</a:t>
            </a:r>
            <a:r>
              <a:rPr sz="3600" b="1" spc="70" dirty="0"/>
              <a:t> </a:t>
            </a:r>
            <a:r>
              <a:rPr sz="3600" b="1" spc="-10" dirty="0"/>
              <a:t>Deuda</a:t>
            </a:r>
          </a:p>
        </p:txBody>
      </p:sp>
      <p:sp>
        <p:nvSpPr>
          <p:cNvPr id="7" name="object 7"/>
          <p:cNvSpPr txBox="1"/>
          <p:nvPr/>
        </p:nvSpPr>
        <p:spPr>
          <a:xfrm>
            <a:off x="2218437" y="1632331"/>
            <a:ext cx="3916679" cy="2160270"/>
          </a:xfrm>
          <a:prstGeom prst="rect">
            <a:avLst/>
          </a:prstGeom>
        </p:spPr>
        <p:txBody>
          <a:bodyPr vert="horz" wrap="square" lIns="0" tIns="13335" rIns="0" bIns="0" rtlCol="0">
            <a:spAutoFit/>
          </a:bodyPr>
          <a:lstStyle/>
          <a:p>
            <a:pPr marL="299085" marR="5080" indent="-287020" algn="just">
              <a:spcBef>
                <a:spcPts val="105"/>
              </a:spcBef>
              <a:buFont typeface="Arial"/>
              <a:buChar char="•"/>
              <a:tabLst>
                <a:tab pos="299720" algn="l"/>
              </a:tabLst>
            </a:pPr>
            <a:r>
              <a:rPr sz="2000" spc="-5" dirty="0">
                <a:latin typeface="Calibri"/>
                <a:cs typeface="Calibri"/>
              </a:rPr>
              <a:t>Actualmente </a:t>
            </a:r>
            <a:r>
              <a:rPr sz="2000" dirty="0">
                <a:latin typeface="Calibri"/>
                <a:cs typeface="Calibri"/>
              </a:rPr>
              <a:t>se </a:t>
            </a:r>
            <a:r>
              <a:rPr sz="2000" spc="-15" dirty="0">
                <a:latin typeface="Calibri"/>
                <a:cs typeface="Calibri"/>
              </a:rPr>
              <a:t>integra </a:t>
            </a:r>
            <a:r>
              <a:rPr sz="2000" spc="-5" dirty="0">
                <a:latin typeface="Calibri"/>
                <a:cs typeface="Calibri"/>
              </a:rPr>
              <a:t>en el saldo  la </a:t>
            </a:r>
            <a:r>
              <a:rPr sz="2000" dirty="0">
                <a:latin typeface="Calibri"/>
                <a:cs typeface="Calibri"/>
              </a:rPr>
              <a:t>deuda </a:t>
            </a:r>
            <a:r>
              <a:rPr sz="2000" spc="-20" dirty="0">
                <a:latin typeface="Calibri"/>
                <a:cs typeface="Calibri"/>
              </a:rPr>
              <a:t>tanto </a:t>
            </a:r>
            <a:r>
              <a:rPr sz="2000" dirty="0">
                <a:latin typeface="Calibri"/>
                <a:cs typeface="Calibri"/>
              </a:rPr>
              <a:t>de </a:t>
            </a:r>
            <a:r>
              <a:rPr sz="2000" spc="-5" dirty="0">
                <a:latin typeface="Calibri"/>
                <a:cs typeface="Calibri"/>
              </a:rPr>
              <a:t>estados,  </a:t>
            </a:r>
            <a:r>
              <a:rPr sz="2000" dirty="0">
                <a:latin typeface="Calibri"/>
                <a:cs typeface="Calibri"/>
              </a:rPr>
              <a:t>municipios y</a:t>
            </a:r>
            <a:r>
              <a:rPr sz="2000" spc="-30" dirty="0">
                <a:latin typeface="Calibri"/>
                <a:cs typeface="Calibri"/>
              </a:rPr>
              <a:t> </a:t>
            </a:r>
            <a:r>
              <a:rPr sz="2000" spc="-10" dirty="0">
                <a:latin typeface="Calibri"/>
                <a:cs typeface="Calibri"/>
              </a:rPr>
              <a:t>organismos.</a:t>
            </a:r>
            <a:endParaRPr sz="2000">
              <a:latin typeface="Calibri"/>
              <a:cs typeface="Calibri"/>
            </a:endParaRPr>
          </a:p>
          <a:p>
            <a:pPr>
              <a:spcBef>
                <a:spcPts val="40"/>
              </a:spcBef>
              <a:buFont typeface="Arial"/>
              <a:buChar char="•"/>
            </a:pPr>
            <a:endParaRPr sz="2050">
              <a:latin typeface="Times New Roman"/>
              <a:cs typeface="Times New Roman"/>
            </a:endParaRPr>
          </a:p>
          <a:p>
            <a:pPr marL="299085" marR="5080" indent="-287020" algn="just">
              <a:buFont typeface="Arial"/>
              <a:buChar char="•"/>
              <a:tabLst>
                <a:tab pos="299720" algn="l"/>
              </a:tabLst>
            </a:pPr>
            <a:r>
              <a:rPr sz="2000" spc="-5" dirty="0">
                <a:latin typeface="Calibri"/>
                <a:cs typeface="Calibri"/>
              </a:rPr>
              <a:t>La </a:t>
            </a:r>
            <a:r>
              <a:rPr sz="2000" spc="-10" dirty="0">
                <a:latin typeface="Calibri"/>
                <a:cs typeface="Calibri"/>
              </a:rPr>
              <a:t>nueva </a:t>
            </a:r>
            <a:r>
              <a:rPr sz="2000" spc="-5" dirty="0">
                <a:latin typeface="Calibri"/>
                <a:cs typeface="Calibri"/>
              </a:rPr>
              <a:t>publicación </a:t>
            </a:r>
            <a:r>
              <a:rPr sz="2000" spc="-15" dirty="0">
                <a:latin typeface="Calibri"/>
                <a:cs typeface="Calibri"/>
              </a:rPr>
              <a:t>presentará  </a:t>
            </a:r>
            <a:r>
              <a:rPr sz="2000" dirty="0">
                <a:latin typeface="Calibri"/>
                <a:cs typeface="Calibri"/>
              </a:rPr>
              <a:t>de </a:t>
            </a:r>
            <a:r>
              <a:rPr sz="2000" spc="-10" dirty="0">
                <a:latin typeface="Calibri"/>
                <a:cs typeface="Calibri"/>
              </a:rPr>
              <a:t>manera separada </a:t>
            </a:r>
            <a:r>
              <a:rPr sz="2000" spc="-5" dirty="0">
                <a:latin typeface="Calibri"/>
                <a:cs typeface="Calibri"/>
              </a:rPr>
              <a:t>la </a:t>
            </a:r>
            <a:r>
              <a:rPr sz="2000" dirty="0">
                <a:latin typeface="Calibri"/>
                <a:cs typeface="Calibri"/>
              </a:rPr>
              <a:t>deuda  </a:t>
            </a:r>
            <a:r>
              <a:rPr sz="2000" spc="-15" dirty="0">
                <a:latin typeface="Calibri"/>
                <a:cs typeface="Calibri"/>
              </a:rPr>
              <a:t>estatal, </a:t>
            </a:r>
            <a:r>
              <a:rPr sz="2000" dirty="0">
                <a:latin typeface="Calibri"/>
                <a:cs typeface="Calibri"/>
              </a:rPr>
              <a:t>de </a:t>
            </a:r>
            <a:r>
              <a:rPr sz="2000" spc="-5" dirty="0">
                <a:latin typeface="Calibri"/>
                <a:cs typeface="Calibri"/>
              </a:rPr>
              <a:t>la deuda</a:t>
            </a:r>
            <a:r>
              <a:rPr sz="2000" spc="25" dirty="0">
                <a:latin typeface="Calibri"/>
                <a:cs typeface="Calibri"/>
              </a:rPr>
              <a:t> </a:t>
            </a:r>
            <a:r>
              <a:rPr sz="2000" spc="-5" dirty="0">
                <a:latin typeface="Calibri"/>
                <a:cs typeface="Calibri"/>
              </a:rPr>
              <a:t>municipal.</a:t>
            </a:r>
            <a:endParaRPr sz="2000">
              <a:latin typeface="Calibri"/>
              <a:cs typeface="Calibri"/>
            </a:endParaRPr>
          </a:p>
        </p:txBody>
      </p:sp>
      <p:sp>
        <p:nvSpPr>
          <p:cNvPr id="8" name="object 8"/>
          <p:cNvSpPr txBox="1"/>
          <p:nvPr/>
        </p:nvSpPr>
        <p:spPr>
          <a:xfrm>
            <a:off x="2218436" y="4071366"/>
            <a:ext cx="1861820" cy="330835"/>
          </a:xfrm>
          <a:prstGeom prst="rect">
            <a:avLst/>
          </a:prstGeom>
        </p:spPr>
        <p:txBody>
          <a:bodyPr vert="horz" wrap="square" lIns="0" tIns="12700" rIns="0" bIns="0" rtlCol="0">
            <a:spAutoFit/>
          </a:bodyPr>
          <a:lstStyle/>
          <a:p>
            <a:pPr marL="299085" indent="-287020">
              <a:spcBef>
                <a:spcPts val="100"/>
              </a:spcBef>
              <a:buFont typeface="Arial"/>
              <a:buChar char="•"/>
              <a:tabLst>
                <a:tab pos="299085" algn="l"/>
                <a:tab pos="299720" algn="l"/>
                <a:tab pos="734695" algn="l"/>
              </a:tabLst>
            </a:pPr>
            <a:r>
              <a:rPr sz="2000" dirty="0">
                <a:latin typeface="Calibri"/>
                <a:cs typeface="Calibri"/>
              </a:rPr>
              <a:t>Se	</a:t>
            </a:r>
            <a:r>
              <a:rPr sz="2000" spc="-15" dirty="0">
                <a:latin typeface="Calibri"/>
                <a:cs typeface="Calibri"/>
              </a:rPr>
              <a:t>presentará</a:t>
            </a:r>
            <a:endParaRPr sz="2000">
              <a:latin typeface="Calibri"/>
              <a:cs typeface="Calibri"/>
            </a:endParaRPr>
          </a:p>
        </p:txBody>
      </p:sp>
      <p:sp>
        <p:nvSpPr>
          <p:cNvPr id="9" name="object 9"/>
          <p:cNvSpPr txBox="1"/>
          <p:nvPr/>
        </p:nvSpPr>
        <p:spPr>
          <a:xfrm>
            <a:off x="4248657" y="4071366"/>
            <a:ext cx="951230" cy="330835"/>
          </a:xfrm>
          <a:prstGeom prst="rect">
            <a:avLst/>
          </a:prstGeom>
        </p:spPr>
        <p:txBody>
          <a:bodyPr vert="horz" wrap="square" lIns="0" tIns="12700" rIns="0" bIns="0" rtlCol="0">
            <a:spAutoFit/>
          </a:bodyPr>
          <a:lstStyle/>
          <a:p>
            <a:pPr marL="12700">
              <a:spcBef>
                <a:spcPts val="100"/>
              </a:spcBef>
              <a:tabLst>
                <a:tab pos="388620" algn="l"/>
              </a:tabLst>
            </a:pPr>
            <a:r>
              <a:rPr sz="2000" spc="-5" dirty="0">
                <a:latin typeface="Calibri"/>
                <a:cs typeface="Calibri"/>
              </a:rPr>
              <a:t>e</a:t>
            </a:r>
            <a:r>
              <a:rPr sz="2000" dirty="0">
                <a:latin typeface="Calibri"/>
                <a:cs typeface="Calibri"/>
              </a:rPr>
              <a:t>l	</a:t>
            </a:r>
            <a:r>
              <a:rPr sz="2000" spc="-5" dirty="0">
                <a:latin typeface="Calibri"/>
                <a:cs typeface="Calibri"/>
              </a:rPr>
              <a:t>s</a:t>
            </a:r>
            <a:r>
              <a:rPr sz="2000" spc="5" dirty="0">
                <a:latin typeface="Calibri"/>
                <a:cs typeface="Calibri"/>
              </a:rPr>
              <a:t>a</a:t>
            </a:r>
            <a:r>
              <a:rPr sz="2000" dirty="0">
                <a:latin typeface="Calibri"/>
                <a:cs typeface="Calibri"/>
              </a:rPr>
              <a:t>ldo</a:t>
            </a:r>
            <a:endParaRPr sz="2000">
              <a:latin typeface="Calibri"/>
              <a:cs typeface="Calibri"/>
            </a:endParaRPr>
          </a:p>
        </p:txBody>
      </p:sp>
      <p:sp>
        <p:nvSpPr>
          <p:cNvPr id="10" name="object 10"/>
          <p:cNvSpPr txBox="1"/>
          <p:nvPr/>
        </p:nvSpPr>
        <p:spPr>
          <a:xfrm>
            <a:off x="5365750" y="4071366"/>
            <a:ext cx="769620" cy="330835"/>
          </a:xfrm>
          <a:prstGeom prst="rect">
            <a:avLst/>
          </a:prstGeom>
        </p:spPr>
        <p:txBody>
          <a:bodyPr vert="horz" wrap="square" lIns="0" tIns="12700" rIns="0" bIns="0" rtlCol="0">
            <a:spAutoFit/>
          </a:bodyPr>
          <a:lstStyle/>
          <a:p>
            <a:pPr marL="12700">
              <a:spcBef>
                <a:spcPts val="100"/>
              </a:spcBef>
              <a:tabLst>
                <a:tab pos="463550" algn="l"/>
              </a:tabLst>
            </a:pPr>
            <a:r>
              <a:rPr sz="2000" spc="-10" dirty="0">
                <a:latin typeface="Calibri"/>
                <a:cs typeface="Calibri"/>
              </a:rPr>
              <a:t>d</a:t>
            </a:r>
            <a:r>
              <a:rPr sz="2000" dirty="0">
                <a:latin typeface="Calibri"/>
                <a:cs typeface="Calibri"/>
              </a:rPr>
              <a:t>e	los</a:t>
            </a:r>
            <a:endParaRPr sz="2000">
              <a:latin typeface="Calibri"/>
              <a:cs typeface="Calibri"/>
            </a:endParaRPr>
          </a:p>
        </p:txBody>
      </p:sp>
      <p:sp>
        <p:nvSpPr>
          <p:cNvPr id="11" name="object 11"/>
          <p:cNvSpPr txBox="1"/>
          <p:nvPr/>
        </p:nvSpPr>
        <p:spPr>
          <a:xfrm>
            <a:off x="2504948" y="4376166"/>
            <a:ext cx="2276475" cy="330835"/>
          </a:xfrm>
          <a:prstGeom prst="rect">
            <a:avLst/>
          </a:prstGeom>
        </p:spPr>
        <p:txBody>
          <a:bodyPr vert="horz" wrap="square" lIns="0" tIns="12700" rIns="0" bIns="0" rtlCol="0">
            <a:spAutoFit/>
          </a:bodyPr>
          <a:lstStyle/>
          <a:p>
            <a:pPr marL="12700">
              <a:spcBef>
                <a:spcPts val="100"/>
              </a:spcBef>
              <a:tabLst>
                <a:tab pos="1013460" algn="l"/>
              </a:tabLst>
            </a:pPr>
            <a:r>
              <a:rPr sz="2000" spc="-10" dirty="0">
                <a:latin typeface="Calibri"/>
                <a:cs typeface="Calibri"/>
              </a:rPr>
              <a:t>créditos	</a:t>
            </a:r>
            <a:r>
              <a:rPr sz="2000" spc="-5" dirty="0">
                <a:latin typeface="Calibri"/>
                <a:cs typeface="Calibri"/>
              </a:rPr>
              <a:t>respaldados</a:t>
            </a:r>
            <a:endParaRPr sz="2000">
              <a:latin typeface="Calibri"/>
              <a:cs typeface="Calibri"/>
            </a:endParaRPr>
          </a:p>
        </p:txBody>
      </p:sp>
      <p:sp>
        <p:nvSpPr>
          <p:cNvPr id="12" name="object 12"/>
          <p:cNvSpPr txBox="1"/>
          <p:nvPr/>
        </p:nvSpPr>
        <p:spPr>
          <a:xfrm>
            <a:off x="4929885" y="4376166"/>
            <a:ext cx="1205230" cy="330835"/>
          </a:xfrm>
          <a:prstGeom prst="rect">
            <a:avLst/>
          </a:prstGeom>
        </p:spPr>
        <p:txBody>
          <a:bodyPr vert="horz" wrap="square" lIns="0" tIns="12700" rIns="0" bIns="0" rtlCol="0">
            <a:spAutoFit/>
          </a:bodyPr>
          <a:lstStyle/>
          <a:p>
            <a:pPr marL="12700">
              <a:spcBef>
                <a:spcPts val="100"/>
              </a:spcBef>
              <a:tabLst>
                <a:tab pos="558165" algn="l"/>
              </a:tabLst>
            </a:pPr>
            <a:r>
              <a:rPr sz="2000" spc="-10" dirty="0">
                <a:latin typeface="Calibri"/>
                <a:cs typeface="Calibri"/>
              </a:rPr>
              <a:t>c</a:t>
            </a:r>
            <a:r>
              <a:rPr sz="2000" spc="-15" dirty="0">
                <a:latin typeface="Calibri"/>
                <a:cs typeface="Calibri"/>
              </a:rPr>
              <a:t>o</a:t>
            </a:r>
            <a:r>
              <a:rPr sz="2000" dirty="0">
                <a:latin typeface="Calibri"/>
                <a:cs typeface="Calibri"/>
              </a:rPr>
              <a:t>n	</a:t>
            </a:r>
            <a:r>
              <a:rPr sz="2000" spc="-5" dirty="0">
                <a:latin typeface="Calibri"/>
                <a:cs typeface="Calibri"/>
              </a:rPr>
              <a:t>b</a:t>
            </a:r>
            <a:r>
              <a:rPr sz="2000" spc="-10" dirty="0">
                <a:latin typeface="Calibri"/>
                <a:cs typeface="Calibri"/>
              </a:rPr>
              <a:t>o</a:t>
            </a:r>
            <a:r>
              <a:rPr sz="2000" spc="-5" dirty="0">
                <a:latin typeface="Calibri"/>
                <a:cs typeface="Calibri"/>
              </a:rPr>
              <a:t>nos</a:t>
            </a:r>
            <a:endParaRPr sz="2000">
              <a:latin typeface="Calibri"/>
              <a:cs typeface="Calibri"/>
            </a:endParaRPr>
          </a:p>
        </p:txBody>
      </p:sp>
      <p:sp>
        <p:nvSpPr>
          <p:cNvPr id="13" name="object 13"/>
          <p:cNvSpPr txBox="1"/>
          <p:nvPr/>
        </p:nvSpPr>
        <p:spPr>
          <a:xfrm>
            <a:off x="2218437" y="4680662"/>
            <a:ext cx="3916679" cy="1856105"/>
          </a:xfrm>
          <a:prstGeom prst="rect">
            <a:avLst/>
          </a:prstGeom>
        </p:spPr>
        <p:txBody>
          <a:bodyPr vert="horz" wrap="square" lIns="0" tIns="13335" rIns="0" bIns="0" rtlCol="0">
            <a:spAutoFit/>
          </a:bodyPr>
          <a:lstStyle/>
          <a:p>
            <a:pPr marL="299085">
              <a:spcBef>
                <a:spcPts val="105"/>
              </a:spcBef>
            </a:pPr>
            <a:r>
              <a:rPr sz="2000" dirty="0">
                <a:latin typeface="Calibri"/>
                <a:cs typeface="Calibri"/>
              </a:rPr>
              <a:t>cupón</a:t>
            </a:r>
            <a:r>
              <a:rPr sz="2000" spc="-40" dirty="0">
                <a:latin typeface="Calibri"/>
                <a:cs typeface="Calibri"/>
              </a:rPr>
              <a:t> </a:t>
            </a:r>
            <a:r>
              <a:rPr sz="2000" spc="-10" dirty="0">
                <a:latin typeface="Calibri"/>
                <a:cs typeface="Calibri"/>
              </a:rPr>
              <a:t>cero.</a:t>
            </a:r>
            <a:endParaRPr sz="2000">
              <a:latin typeface="Calibri"/>
              <a:cs typeface="Calibri"/>
            </a:endParaRPr>
          </a:p>
          <a:p>
            <a:pPr>
              <a:spcBef>
                <a:spcPts val="45"/>
              </a:spcBef>
            </a:pPr>
            <a:endParaRPr sz="2050">
              <a:latin typeface="Times New Roman"/>
              <a:cs typeface="Times New Roman"/>
            </a:endParaRPr>
          </a:p>
          <a:p>
            <a:pPr marL="299085" marR="5080" indent="-287020" algn="just">
              <a:buFont typeface="Arial"/>
              <a:buChar char="•"/>
              <a:tabLst>
                <a:tab pos="299720" algn="l"/>
              </a:tabLst>
            </a:pPr>
            <a:r>
              <a:rPr sz="2000" spc="-5" dirty="0">
                <a:latin typeface="Calibri"/>
                <a:cs typeface="Calibri"/>
              </a:rPr>
              <a:t>Las </a:t>
            </a:r>
            <a:r>
              <a:rPr sz="2000" dirty="0">
                <a:latin typeface="Calibri"/>
                <a:cs typeface="Calibri"/>
              </a:rPr>
              <a:t>APP </a:t>
            </a:r>
            <a:r>
              <a:rPr sz="2000" spc="-5" dirty="0">
                <a:latin typeface="Calibri"/>
                <a:cs typeface="Calibri"/>
              </a:rPr>
              <a:t>se </a:t>
            </a:r>
            <a:r>
              <a:rPr sz="2000" spc="-15" dirty="0">
                <a:latin typeface="Calibri"/>
                <a:cs typeface="Calibri"/>
              </a:rPr>
              <a:t>presentarán </a:t>
            </a:r>
            <a:r>
              <a:rPr sz="2000" spc="-5" dirty="0">
                <a:latin typeface="Calibri"/>
                <a:cs typeface="Calibri"/>
              </a:rPr>
              <a:t>incluyendo  el pago </a:t>
            </a:r>
            <a:r>
              <a:rPr sz="2000" dirty="0">
                <a:latin typeface="Calibri"/>
                <a:cs typeface="Calibri"/>
              </a:rPr>
              <a:t>de </a:t>
            </a:r>
            <a:r>
              <a:rPr sz="2000" spc="-5" dirty="0">
                <a:latin typeface="Calibri"/>
                <a:cs typeface="Calibri"/>
              </a:rPr>
              <a:t>la </a:t>
            </a:r>
            <a:r>
              <a:rPr sz="2000" spc="-15" dirty="0">
                <a:latin typeface="Calibri"/>
                <a:cs typeface="Calibri"/>
              </a:rPr>
              <a:t>inversión </a:t>
            </a:r>
            <a:r>
              <a:rPr sz="2000" spc="-5" dirty="0">
                <a:latin typeface="Calibri"/>
                <a:cs typeface="Calibri"/>
              </a:rPr>
              <a:t>realizada, </a:t>
            </a:r>
            <a:r>
              <a:rPr sz="2000" dirty="0">
                <a:latin typeface="Calibri"/>
                <a:cs typeface="Calibri"/>
              </a:rPr>
              <a:t>y  </a:t>
            </a:r>
            <a:r>
              <a:rPr sz="2000" spc="-5" dirty="0">
                <a:latin typeface="Calibri"/>
                <a:cs typeface="Calibri"/>
              </a:rPr>
              <a:t>el </a:t>
            </a:r>
            <a:r>
              <a:rPr sz="2000" dirty="0">
                <a:latin typeface="Calibri"/>
                <a:cs typeface="Calibri"/>
              </a:rPr>
              <a:t>saldo </a:t>
            </a:r>
            <a:r>
              <a:rPr sz="2000" spc="-10" dirty="0">
                <a:latin typeface="Calibri"/>
                <a:cs typeface="Calibri"/>
              </a:rPr>
              <a:t>pendiente </a:t>
            </a:r>
            <a:r>
              <a:rPr sz="2000" dirty="0">
                <a:latin typeface="Calibri"/>
                <a:cs typeface="Calibri"/>
              </a:rPr>
              <a:t>de </a:t>
            </a:r>
            <a:r>
              <a:rPr sz="2000" spc="-10" dirty="0">
                <a:latin typeface="Calibri"/>
                <a:cs typeface="Calibri"/>
              </a:rPr>
              <a:t>pago de  </a:t>
            </a:r>
            <a:r>
              <a:rPr sz="2000" spc="-15" dirty="0">
                <a:latin typeface="Calibri"/>
                <a:cs typeface="Calibri"/>
              </a:rPr>
              <a:t>inversión.</a:t>
            </a:r>
            <a:endParaRPr sz="2000">
              <a:latin typeface="Calibri"/>
              <a:cs typeface="Calibri"/>
            </a:endParaRPr>
          </a:p>
        </p:txBody>
      </p:sp>
      <p:sp>
        <p:nvSpPr>
          <p:cNvPr id="14" name="object 14"/>
          <p:cNvSpPr/>
          <p:nvPr/>
        </p:nvSpPr>
        <p:spPr>
          <a:xfrm>
            <a:off x="6475477" y="1924811"/>
            <a:ext cx="3151631" cy="269748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4913760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5815" y="0"/>
            <a:ext cx="2801112" cy="9326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0" y="899161"/>
            <a:ext cx="9144000" cy="1112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934974"/>
            <a:ext cx="9144000" cy="0"/>
          </a:xfrm>
          <a:custGeom>
            <a:avLst/>
            <a:gdLst/>
            <a:ahLst/>
            <a:cxnLst/>
            <a:rect l="l" t="t" r="r" b="b"/>
            <a:pathLst>
              <a:path w="9144000">
                <a:moveTo>
                  <a:pt x="0" y="0"/>
                </a:moveTo>
                <a:lnTo>
                  <a:pt x="9143999" y="0"/>
                </a:lnTo>
              </a:path>
            </a:pathLst>
          </a:custGeom>
          <a:ln w="25907">
            <a:solidFill>
              <a:srgbClr val="C00000"/>
            </a:solidFill>
          </a:ln>
        </p:spPr>
        <p:txBody>
          <a:bodyPr wrap="square" lIns="0" tIns="0" rIns="0" bIns="0" rtlCol="0"/>
          <a:lstStyle/>
          <a:p>
            <a:endParaRPr/>
          </a:p>
        </p:txBody>
      </p:sp>
      <p:sp>
        <p:nvSpPr>
          <p:cNvPr id="5" name="object 5"/>
          <p:cNvSpPr/>
          <p:nvPr/>
        </p:nvSpPr>
        <p:spPr>
          <a:xfrm>
            <a:off x="1815084" y="213359"/>
            <a:ext cx="7130796" cy="113538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idx="4294967295"/>
          </p:nvPr>
        </p:nvSpPr>
        <p:spPr>
          <a:xfrm>
            <a:off x="0" y="260350"/>
            <a:ext cx="5184775" cy="565150"/>
          </a:xfrm>
          <a:prstGeom prst="rect">
            <a:avLst/>
          </a:prstGeom>
        </p:spPr>
        <p:txBody>
          <a:bodyPr vert="horz" wrap="square" lIns="0" tIns="12065" rIns="0" bIns="0" rtlCol="0" anchor="ctr">
            <a:spAutoFit/>
          </a:bodyPr>
          <a:lstStyle/>
          <a:p>
            <a:pPr marL="12700">
              <a:lnSpc>
                <a:spcPct val="100000"/>
              </a:lnSpc>
              <a:spcBef>
                <a:spcPts val="95"/>
              </a:spcBef>
            </a:pPr>
            <a:r>
              <a:rPr sz="3600" b="1" spc="-10" dirty="0"/>
              <a:t>Conciliación con </a:t>
            </a:r>
            <a:r>
              <a:rPr sz="3600" b="1" spc="-5" dirty="0"/>
              <a:t>la</a:t>
            </a:r>
            <a:r>
              <a:rPr sz="3600" b="1" spc="45" dirty="0"/>
              <a:t> </a:t>
            </a:r>
            <a:r>
              <a:rPr sz="3600" b="1" spc="-20" dirty="0"/>
              <a:t>CNBV</a:t>
            </a:r>
          </a:p>
        </p:txBody>
      </p:sp>
      <p:sp>
        <p:nvSpPr>
          <p:cNvPr id="7" name="object 7"/>
          <p:cNvSpPr/>
          <p:nvPr/>
        </p:nvSpPr>
        <p:spPr>
          <a:xfrm>
            <a:off x="2119883" y="3912108"/>
            <a:ext cx="8052816" cy="204216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2277567" y="3987166"/>
            <a:ext cx="7416800" cy="1473835"/>
          </a:xfrm>
          <a:prstGeom prst="rect">
            <a:avLst/>
          </a:prstGeom>
        </p:spPr>
        <p:txBody>
          <a:bodyPr vert="horz" wrap="square" lIns="0" tIns="12700" rIns="0" bIns="0" rtlCol="0">
            <a:spAutoFit/>
          </a:bodyPr>
          <a:lstStyle/>
          <a:p>
            <a:pPr marL="12700" marR="5080" algn="just">
              <a:spcBef>
                <a:spcPts val="100"/>
              </a:spcBef>
            </a:pPr>
            <a:r>
              <a:rPr spc="-5" dirty="0">
                <a:latin typeface="Calibri"/>
                <a:cs typeface="Calibri"/>
              </a:rPr>
              <a:t>La SHCP </a:t>
            </a:r>
            <a:r>
              <a:rPr spc="-15" dirty="0">
                <a:latin typeface="Calibri"/>
                <a:cs typeface="Calibri"/>
              </a:rPr>
              <a:t>realizará </a:t>
            </a:r>
            <a:r>
              <a:rPr spc="-5" dirty="0">
                <a:latin typeface="Calibri"/>
                <a:cs typeface="Calibri"/>
              </a:rPr>
              <a:t>la </a:t>
            </a:r>
            <a:r>
              <a:rPr spc="-10" dirty="0">
                <a:latin typeface="Calibri"/>
                <a:cs typeface="Calibri"/>
              </a:rPr>
              <a:t>comparación </a:t>
            </a:r>
            <a:r>
              <a:rPr dirty="0">
                <a:latin typeface="Calibri"/>
                <a:cs typeface="Calibri"/>
              </a:rPr>
              <a:t>de </a:t>
            </a:r>
            <a:r>
              <a:rPr spc="-5" dirty="0">
                <a:latin typeface="Calibri"/>
                <a:cs typeface="Calibri"/>
              </a:rPr>
              <a:t>la </a:t>
            </a:r>
            <a:r>
              <a:rPr spc="-10" dirty="0">
                <a:latin typeface="Calibri"/>
                <a:cs typeface="Calibri"/>
              </a:rPr>
              <a:t>información </a:t>
            </a:r>
            <a:r>
              <a:rPr dirty="0">
                <a:latin typeface="Calibri"/>
                <a:cs typeface="Calibri"/>
              </a:rPr>
              <a:t>de </a:t>
            </a:r>
            <a:r>
              <a:rPr spc="-5" dirty="0">
                <a:latin typeface="Calibri"/>
                <a:cs typeface="Calibri"/>
              </a:rPr>
              <a:t>los Financiamientos </a:t>
            </a:r>
            <a:r>
              <a:rPr dirty="0">
                <a:latin typeface="Calibri"/>
                <a:cs typeface="Calibri"/>
              </a:rPr>
              <a:t>y  </a:t>
            </a:r>
            <a:r>
              <a:rPr spc="-10" dirty="0">
                <a:latin typeface="Calibri"/>
                <a:cs typeface="Calibri"/>
              </a:rPr>
              <a:t>Obligaciones </a:t>
            </a:r>
            <a:r>
              <a:rPr dirty="0">
                <a:latin typeface="Calibri"/>
                <a:cs typeface="Calibri"/>
              </a:rPr>
              <a:t>de </a:t>
            </a:r>
            <a:r>
              <a:rPr spc="-5" dirty="0">
                <a:latin typeface="Calibri"/>
                <a:cs typeface="Calibri"/>
              </a:rPr>
              <a:t>los </a:t>
            </a:r>
            <a:r>
              <a:rPr spc="-10" dirty="0">
                <a:latin typeface="Calibri"/>
                <a:cs typeface="Calibri"/>
              </a:rPr>
              <a:t>Entes </a:t>
            </a:r>
            <a:r>
              <a:rPr spc="-5" dirty="0">
                <a:latin typeface="Calibri"/>
                <a:cs typeface="Calibri"/>
              </a:rPr>
              <a:t>Públicos </a:t>
            </a:r>
            <a:r>
              <a:rPr spc="-10" dirty="0">
                <a:latin typeface="Calibri"/>
                <a:cs typeface="Calibri"/>
              </a:rPr>
              <a:t>contenida </a:t>
            </a:r>
            <a:r>
              <a:rPr dirty="0">
                <a:latin typeface="Calibri"/>
                <a:cs typeface="Calibri"/>
              </a:rPr>
              <a:t>en el </a:t>
            </a:r>
            <a:r>
              <a:rPr spc="-15" dirty="0">
                <a:latin typeface="Calibri"/>
                <a:cs typeface="Calibri"/>
              </a:rPr>
              <a:t>Registro </a:t>
            </a:r>
            <a:r>
              <a:rPr spc="-10" dirty="0">
                <a:latin typeface="Calibri"/>
                <a:cs typeface="Calibri"/>
              </a:rPr>
              <a:t>con </a:t>
            </a:r>
            <a:r>
              <a:rPr spc="-5" dirty="0">
                <a:latin typeface="Calibri"/>
                <a:cs typeface="Calibri"/>
              </a:rPr>
              <a:t>la </a:t>
            </a:r>
            <a:r>
              <a:rPr spc="-10" dirty="0">
                <a:latin typeface="Calibri"/>
                <a:cs typeface="Calibri"/>
              </a:rPr>
              <a:t>información  </a:t>
            </a:r>
            <a:r>
              <a:rPr dirty="0">
                <a:latin typeface="Calibri"/>
                <a:cs typeface="Calibri"/>
              </a:rPr>
              <a:t>de </a:t>
            </a:r>
            <a:r>
              <a:rPr spc="-5" dirty="0">
                <a:latin typeface="Calibri"/>
                <a:cs typeface="Calibri"/>
              </a:rPr>
              <a:t>las Instituciones </a:t>
            </a:r>
            <a:r>
              <a:rPr spc="-10" dirty="0">
                <a:latin typeface="Calibri"/>
                <a:cs typeface="Calibri"/>
              </a:rPr>
              <a:t>Financieras, </a:t>
            </a:r>
            <a:r>
              <a:rPr dirty="0">
                <a:latin typeface="Calibri"/>
                <a:cs typeface="Calibri"/>
              </a:rPr>
              <a:t>misma que </a:t>
            </a:r>
            <a:r>
              <a:rPr spc="-10" dirty="0">
                <a:latin typeface="Calibri"/>
                <a:cs typeface="Calibri"/>
              </a:rPr>
              <a:t>será solicitada </a:t>
            </a:r>
            <a:r>
              <a:rPr dirty="0">
                <a:latin typeface="Calibri"/>
                <a:cs typeface="Calibri"/>
              </a:rPr>
              <a:t>a</a:t>
            </a:r>
            <a:r>
              <a:rPr spc="125" dirty="0">
                <a:latin typeface="Calibri"/>
                <a:cs typeface="Calibri"/>
              </a:rPr>
              <a:t> </a:t>
            </a:r>
            <a:r>
              <a:rPr spc="-45" dirty="0">
                <a:latin typeface="Calibri"/>
                <a:cs typeface="Calibri"/>
              </a:rPr>
              <a:t>CNBV.</a:t>
            </a:r>
            <a:endParaRPr>
              <a:latin typeface="Calibri"/>
              <a:cs typeface="Calibri"/>
            </a:endParaRPr>
          </a:p>
          <a:p>
            <a:pPr marL="12700" marR="5080" algn="just">
              <a:spcBef>
                <a:spcPts val="600"/>
              </a:spcBef>
            </a:pPr>
            <a:r>
              <a:rPr spc="-5" dirty="0">
                <a:latin typeface="Calibri"/>
                <a:cs typeface="Calibri"/>
              </a:rPr>
              <a:t>En caso </a:t>
            </a:r>
            <a:r>
              <a:rPr dirty="0">
                <a:latin typeface="Calibri"/>
                <a:cs typeface="Calibri"/>
              </a:rPr>
              <a:t>de </a:t>
            </a:r>
            <a:r>
              <a:rPr spc="-10" dirty="0">
                <a:latin typeface="Calibri"/>
                <a:cs typeface="Calibri"/>
              </a:rPr>
              <a:t>detectar diferencias, éstas serán </a:t>
            </a:r>
            <a:r>
              <a:rPr spc="-5" dirty="0">
                <a:latin typeface="Calibri"/>
                <a:cs typeface="Calibri"/>
              </a:rPr>
              <a:t>publicadas </a:t>
            </a:r>
            <a:r>
              <a:rPr dirty="0">
                <a:latin typeface="Calibri"/>
                <a:cs typeface="Calibri"/>
              </a:rPr>
              <a:t>de </a:t>
            </a:r>
            <a:r>
              <a:rPr spc="-10" dirty="0">
                <a:latin typeface="Calibri"/>
                <a:cs typeface="Calibri"/>
              </a:rPr>
              <a:t>manera trimestral </a:t>
            </a:r>
            <a:r>
              <a:rPr dirty="0">
                <a:latin typeface="Calibri"/>
                <a:cs typeface="Calibri"/>
              </a:rPr>
              <a:t>en  </a:t>
            </a:r>
            <a:r>
              <a:rPr spc="-5" dirty="0">
                <a:latin typeface="Calibri"/>
                <a:cs typeface="Calibri"/>
              </a:rPr>
              <a:t>la página </a:t>
            </a:r>
            <a:r>
              <a:rPr dirty="0">
                <a:latin typeface="Calibri"/>
                <a:cs typeface="Calibri"/>
              </a:rPr>
              <a:t>de </a:t>
            </a:r>
            <a:r>
              <a:rPr spc="-10" dirty="0">
                <a:latin typeface="Calibri"/>
                <a:cs typeface="Calibri"/>
              </a:rPr>
              <a:t>Internet </a:t>
            </a:r>
            <a:r>
              <a:rPr dirty="0">
                <a:latin typeface="Calibri"/>
                <a:cs typeface="Calibri"/>
              </a:rPr>
              <a:t>de </a:t>
            </a:r>
            <a:r>
              <a:rPr spc="-5" dirty="0">
                <a:latin typeface="Calibri"/>
                <a:cs typeface="Calibri"/>
              </a:rPr>
              <a:t>la</a:t>
            </a:r>
            <a:r>
              <a:rPr spc="75" dirty="0">
                <a:latin typeface="Calibri"/>
                <a:cs typeface="Calibri"/>
              </a:rPr>
              <a:t> </a:t>
            </a:r>
            <a:r>
              <a:rPr spc="-10" dirty="0">
                <a:latin typeface="Calibri"/>
                <a:cs typeface="Calibri"/>
              </a:rPr>
              <a:t>Secretaría.</a:t>
            </a:r>
            <a:endParaRPr>
              <a:latin typeface="Calibri"/>
              <a:cs typeface="Calibri"/>
            </a:endParaRPr>
          </a:p>
        </p:txBody>
      </p:sp>
      <p:sp>
        <p:nvSpPr>
          <p:cNvPr id="9" name="object 9"/>
          <p:cNvSpPr/>
          <p:nvPr/>
        </p:nvSpPr>
        <p:spPr>
          <a:xfrm>
            <a:off x="6537960" y="1592580"/>
            <a:ext cx="2324099" cy="195072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749297" y="1574292"/>
            <a:ext cx="3172967" cy="1894331"/>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8877394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ctrTitle" idx="4294967295"/>
          </p:nvPr>
        </p:nvSpPr>
        <p:spPr>
          <a:xfrm>
            <a:off x="967467" y="2006600"/>
            <a:ext cx="10048875" cy="3549650"/>
          </a:xfrm>
        </p:spPr>
        <p:txBody>
          <a:bodyPr>
            <a:noAutofit/>
          </a:bodyPr>
          <a:lstStyle/>
          <a:p>
            <a:pPr algn="ctr"/>
            <a:r>
              <a:rPr lang="es-MX" sz="5400" b="1" dirty="0" smtClean="0">
                <a:latin typeface="Arial Narrow" panose="020B0606020202030204" pitchFamily="34" charset="0"/>
                <a:cs typeface="Arial" panose="020B0604020202020204" pitchFamily="34" charset="0"/>
              </a:rPr>
              <a:t>Muchas gracias…</a:t>
            </a:r>
            <a:r>
              <a:rPr lang="es-MX" dirty="0" smtClean="0">
                <a:latin typeface="Arial Narrow" panose="020B0606020202030204" pitchFamily="34" charset="0"/>
                <a:cs typeface="Arial" panose="020B0604020202020204" pitchFamily="34" charset="0"/>
              </a:rPr>
              <a:t/>
            </a:r>
            <a:br>
              <a:rPr lang="es-MX" dirty="0" smtClean="0">
                <a:latin typeface="Arial Narrow" panose="020B0606020202030204" pitchFamily="34" charset="0"/>
                <a:cs typeface="Arial" panose="020B0604020202020204" pitchFamily="34" charset="0"/>
              </a:rPr>
            </a:br>
            <a:r>
              <a:rPr lang="es-MX" dirty="0" smtClean="0">
                <a:latin typeface="Arial Narrow" panose="020B0606020202030204" pitchFamily="34" charset="0"/>
                <a:cs typeface="Arial" panose="020B0604020202020204" pitchFamily="34" charset="0"/>
              </a:rPr>
              <a:t>INDETEC</a:t>
            </a:r>
            <a:br>
              <a:rPr lang="es-MX" dirty="0" smtClean="0">
                <a:latin typeface="Arial Narrow" panose="020B0606020202030204" pitchFamily="34" charset="0"/>
                <a:cs typeface="Arial" panose="020B0604020202020204" pitchFamily="34" charset="0"/>
              </a:rPr>
            </a:br>
            <a:r>
              <a:rPr lang="es-MX" sz="2800" dirty="0" smtClean="0">
                <a:latin typeface="Arial Narrow" panose="020B0606020202030204" pitchFamily="34" charset="0"/>
                <a:cs typeface="Arial" panose="020B0604020202020204" pitchFamily="34" charset="0"/>
              </a:rPr>
              <a:t>Para </a:t>
            </a:r>
            <a:r>
              <a:rPr lang="es-MX" sz="2800" dirty="0">
                <a:latin typeface="Arial Narrow" panose="020B0606020202030204" pitchFamily="34" charset="0"/>
                <a:cs typeface="Arial" panose="020B0604020202020204" pitchFamily="34" charset="0"/>
              </a:rPr>
              <a:t>mayor información de asistencia técnica y capacitación sobre estos temas y otros de interés consulte nuestro sitio: </a:t>
            </a:r>
            <a:r>
              <a:rPr lang="es-MX" sz="2800" dirty="0" smtClean="0">
                <a:latin typeface="Arial Narrow" panose="020B0606020202030204" pitchFamily="34" charset="0"/>
                <a:cs typeface="Arial" panose="020B0604020202020204" pitchFamily="34" charset="0"/>
              </a:rPr>
              <a:t/>
            </a:r>
            <a:br>
              <a:rPr lang="es-MX" sz="2800" dirty="0" smtClean="0">
                <a:latin typeface="Arial Narrow" panose="020B0606020202030204" pitchFamily="34" charset="0"/>
                <a:cs typeface="Arial" panose="020B0604020202020204" pitchFamily="34" charset="0"/>
              </a:rPr>
            </a:br>
            <a:r>
              <a:rPr lang="es-MX" sz="2800" dirty="0" smtClean="0">
                <a:latin typeface="Arial Narrow" panose="020B0606020202030204" pitchFamily="34" charset="0"/>
                <a:cs typeface="Arial" panose="020B0604020202020204" pitchFamily="34" charset="0"/>
              </a:rPr>
              <a:t>www.indetec.gob.mx </a:t>
            </a:r>
            <a:br>
              <a:rPr lang="es-MX" sz="2800" dirty="0" smtClean="0">
                <a:latin typeface="Arial Narrow" panose="020B0606020202030204" pitchFamily="34" charset="0"/>
                <a:cs typeface="Arial" panose="020B0604020202020204" pitchFamily="34" charset="0"/>
              </a:rPr>
            </a:br>
            <a:r>
              <a:rPr lang="es-MX" sz="2800" dirty="0" err="1" smtClean="0">
                <a:latin typeface="Arial Narrow" panose="020B0606020202030204" pitchFamily="34" charset="0"/>
                <a:cs typeface="Arial" panose="020B0604020202020204" pitchFamily="34" charset="0"/>
              </a:rPr>
              <a:t>Telfs</a:t>
            </a:r>
            <a:r>
              <a:rPr lang="es-MX" sz="2800" dirty="0" smtClean="0">
                <a:latin typeface="Arial Narrow" panose="020B0606020202030204" pitchFamily="34" charset="0"/>
                <a:cs typeface="Arial" panose="020B0604020202020204" pitchFamily="34" charset="0"/>
              </a:rPr>
              <a:t>. 01 (33) 36 69 55 50 AL 55</a:t>
            </a:r>
            <a:br>
              <a:rPr lang="es-MX" sz="2800" dirty="0" smtClean="0">
                <a:latin typeface="Arial Narrow" panose="020B0606020202030204" pitchFamily="34" charset="0"/>
                <a:cs typeface="Arial" panose="020B0604020202020204" pitchFamily="34" charset="0"/>
              </a:rPr>
            </a:br>
            <a:endParaRPr lang="es-MX" sz="405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278784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4 CuadroTexto"/>
          <p:cNvSpPr txBox="1">
            <a:spLocks noChangeArrowheads="1"/>
          </p:cNvSpPr>
          <p:nvPr/>
        </p:nvSpPr>
        <p:spPr bwMode="auto">
          <a:xfrm>
            <a:off x="10272713" y="6516689"/>
            <a:ext cx="254000" cy="369887"/>
          </a:xfrm>
          <a:prstGeom prst="rect">
            <a:avLst/>
          </a:prstGeom>
          <a:noFill/>
          <a:ln w="9525">
            <a:noFill/>
            <a:miter lim="800000"/>
            <a:headEnd/>
            <a:tailEnd/>
          </a:ln>
        </p:spPr>
        <p:txBody>
          <a:bodyPr wrap="none">
            <a:spAutoFit/>
          </a:bodyPr>
          <a:lstStyle/>
          <a:p>
            <a:pPr eaLnBrk="1" hangingPunct="1"/>
            <a:r>
              <a:rPr lang="es-MX" altLang="es-MX" b="1">
                <a:solidFill>
                  <a:schemeClr val="bg1"/>
                </a:solidFill>
                <a:latin typeface="Arial" pitchFamily="34" charset="0"/>
              </a:rPr>
              <a:t> </a:t>
            </a:r>
          </a:p>
        </p:txBody>
      </p:sp>
      <p:sp>
        <p:nvSpPr>
          <p:cNvPr id="7" name="Título 1"/>
          <p:cNvSpPr txBox="1">
            <a:spLocks/>
          </p:cNvSpPr>
          <p:nvPr/>
        </p:nvSpPr>
        <p:spPr>
          <a:xfrm>
            <a:off x="2555543" y="0"/>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Reglamentación secundaria</a:t>
            </a:r>
          </a:p>
        </p:txBody>
      </p:sp>
      <p:sp>
        <p:nvSpPr>
          <p:cNvPr id="5" name="Rectángulo 5"/>
          <p:cNvSpPr/>
          <p:nvPr/>
        </p:nvSpPr>
        <p:spPr>
          <a:xfrm>
            <a:off x="136477" y="949495"/>
            <a:ext cx="9100678" cy="646331"/>
          </a:xfrm>
          <a:prstGeom prst="rect">
            <a:avLst/>
          </a:prstGeom>
        </p:spPr>
        <p:txBody>
          <a:bodyPr wrap="square">
            <a:spAutoFit/>
          </a:bodyPr>
          <a:lstStyle/>
          <a:p>
            <a:r>
              <a:rPr lang="es-ES" b="1" dirty="0" smtClean="0">
                <a:ln w="6350">
                  <a:noFill/>
                </a:ln>
                <a:solidFill>
                  <a:srgbClr val="91282F"/>
                </a:solidFill>
                <a:latin typeface="Candara"/>
                <a:cs typeface="Candara"/>
              </a:rPr>
              <a:t>A partir de la LDF surgen Reglamentos, Lineamientos y otra normativa secundaria que complementa la implementación de la ley.</a:t>
            </a:r>
            <a:endParaRPr lang="es-ES_tradnl" dirty="0">
              <a:solidFill>
                <a:srgbClr val="91282F"/>
              </a:solidFill>
              <a:latin typeface="Candara"/>
              <a:cs typeface="Candara"/>
            </a:endParaRPr>
          </a:p>
        </p:txBody>
      </p:sp>
      <p:sp>
        <p:nvSpPr>
          <p:cNvPr id="6" name="189 Documento"/>
          <p:cNvSpPr/>
          <p:nvPr/>
        </p:nvSpPr>
        <p:spPr>
          <a:xfrm>
            <a:off x="5249437" y="1586937"/>
            <a:ext cx="1796784" cy="732393"/>
          </a:xfrm>
          <a:prstGeom prst="flowChartDocument">
            <a:avLst/>
          </a:prstGeom>
          <a:solidFill>
            <a:srgbClr val="91282F"/>
          </a:solidFill>
          <a:ln w="28575" cmpd="sng">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latin typeface="Calibri" charset="0"/>
                <a:ea typeface="Calibri" charset="0"/>
                <a:cs typeface="Calibri" charset="0"/>
              </a:rPr>
              <a:t>Normativa                    Adicional</a:t>
            </a:r>
            <a:endParaRPr lang="es-ES_tradnl" dirty="0">
              <a:latin typeface="Calibri" charset="0"/>
              <a:ea typeface="Calibri" charset="0"/>
              <a:cs typeface="Calibri" charset="0"/>
            </a:endParaRPr>
          </a:p>
        </p:txBody>
      </p:sp>
      <p:cxnSp>
        <p:nvCxnSpPr>
          <p:cNvPr id="10" name="Conector angular 9"/>
          <p:cNvCxnSpPr/>
          <p:nvPr/>
        </p:nvCxnSpPr>
        <p:spPr>
          <a:xfrm rot="5400000">
            <a:off x="4288664" y="794152"/>
            <a:ext cx="472818" cy="3367753"/>
          </a:xfrm>
          <a:prstGeom prst="bentConnector3">
            <a:avLst>
              <a:gd name="adj1" fmla="val 50000"/>
            </a:avLst>
          </a:prstGeom>
          <a:noFill/>
          <a:ln w="25400" cap="flat" cmpd="sng" algn="ctr">
            <a:solidFill>
              <a:srgbClr val="6C0000"/>
            </a:solidFill>
            <a:prstDash val="dash"/>
          </a:ln>
          <a:effectLst>
            <a:outerShdw blurRad="40000" dist="20000" dir="5400000" rotWithShape="0">
              <a:srgbClr val="000000">
                <a:alpha val="38000"/>
              </a:srgbClr>
            </a:outerShdw>
          </a:effectLst>
        </p:spPr>
      </p:cxnSp>
      <p:cxnSp>
        <p:nvCxnSpPr>
          <p:cNvPr id="11" name="Conector angular 10"/>
          <p:cNvCxnSpPr/>
          <p:nvPr/>
        </p:nvCxnSpPr>
        <p:spPr>
          <a:xfrm rot="5400000">
            <a:off x="5417925" y="1905763"/>
            <a:ext cx="455908" cy="1128413"/>
          </a:xfrm>
          <a:prstGeom prst="bentConnector3">
            <a:avLst>
              <a:gd name="adj1" fmla="val 50000"/>
            </a:avLst>
          </a:prstGeom>
          <a:noFill/>
          <a:ln w="25400" cap="flat" cmpd="sng" algn="ctr">
            <a:solidFill>
              <a:srgbClr val="6C0000"/>
            </a:solidFill>
            <a:prstDash val="dash"/>
          </a:ln>
          <a:effectLst>
            <a:outerShdw blurRad="40000" dist="20000" dir="5400000" rotWithShape="0">
              <a:srgbClr val="000000">
                <a:alpha val="38000"/>
              </a:srgbClr>
            </a:outerShdw>
          </a:effectLst>
        </p:spPr>
      </p:cxnSp>
      <p:cxnSp>
        <p:nvCxnSpPr>
          <p:cNvPr id="12" name="Conector angular 11"/>
          <p:cNvCxnSpPr/>
          <p:nvPr/>
        </p:nvCxnSpPr>
        <p:spPr>
          <a:xfrm rot="16200000" flipH="1">
            <a:off x="7706597" y="730686"/>
            <a:ext cx="469691" cy="3462713"/>
          </a:xfrm>
          <a:prstGeom prst="bentConnector3">
            <a:avLst>
              <a:gd name="adj1" fmla="val 50000"/>
            </a:avLst>
          </a:prstGeom>
          <a:noFill/>
          <a:ln w="25400" cap="flat" cmpd="sng" algn="ctr">
            <a:solidFill>
              <a:srgbClr val="6C0000"/>
            </a:solidFill>
            <a:prstDash val="dash"/>
          </a:ln>
          <a:effectLst>
            <a:outerShdw blurRad="40000" dist="20000" dir="5400000" rotWithShape="0">
              <a:srgbClr val="000000">
                <a:alpha val="38000"/>
              </a:srgbClr>
            </a:outerShdw>
          </a:effectLst>
        </p:spPr>
      </p:cxnSp>
      <p:cxnSp>
        <p:nvCxnSpPr>
          <p:cNvPr id="13" name="Conector angular 12"/>
          <p:cNvCxnSpPr/>
          <p:nvPr/>
        </p:nvCxnSpPr>
        <p:spPr>
          <a:xfrm rot="16200000" flipH="1">
            <a:off x="6533737" y="1906446"/>
            <a:ext cx="479746" cy="1127047"/>
          </a:xfrm>
          <a:prstGeom prst="bentConnector3">
            <a:avLst>
              <a:gd name="adj1" fmla="val 50000"/>
            </a:avLst>
          </a:prstGeom>
          <a:noFill/>
          <a:ln w="25400" cap="flat" cmpd="sng" algn="ctr">
            <a:solidFill>
              <a:srgbClr val="6C0000"/>
            </a:solidFill>
            <a:prstDash val="dash"/>
          </a:ln>
          <a:effectLst>
            <a:outerShdw blurRad="40000" dist="20000" dir="5400000" rotWithShape="0">
              <a:srgbClr val="000000">
                <a:alpha val="38000"/>
              </a:srgbClr>
            </a:outerShdw>
          </a:effectLst>
        </p:spPr>
      </p:cxnSp>
      <p:sp>
        <p:nvSpPr>
          <p:cNvPr id="14" name="Rectángulo 5"/>
          <p:cNvSpPr/>
          <p:nvPr/>
        </p:nvSpPr>
        <p:spPr>
          <a:xfrm>
            <a:off x="1413224" y="2709843"/>
            <a:ext cx="2142102" cy="340519"/>
          </a:xfrm>
          <a:prstGeom prst="round2DiagRect">
            <a:avLst/>
          </a:prstGeom>
          <a:solidFill>
            <a:schemeClr val="tx1"/>
          </a:solidFill>
          <a:ln>
            <a:solidFill>
              <a:schemeClr val="tx1"/>
            </a:solidFill>
          </a:ln>
        </p:spPr>
        <p:txBody>
          <a:bodyPr wrap="square">
            <a:spAutoFit/>
          </a:bodyPr>
          <a:lstStyle/>
          <a:p>
            <a:pPr algn="ctr">
              <a:buClr>
                <a:srgbClr val="800000"/>
              </a:buClr>
            </a:pPr>
            <a:r>
              <a:rPr lang="es-ES_tradnl" sz="1400" b="1" dirty="0">
                <a:solidFill>
                  <a:schemeClr val="bg1"/>
                </a:solidFill>
                <a:latin typeface="Candara" panose="020E0502030303020204" pitchFamily="34" charset="0"/>
              </a:rPr>
              <a:t>Formatos CONAC</a:t>
            </a:r>
          </a:p>
        </p:txBody>
      </p:sp>
      <p:sp>
        <p:nvSpPr>
          <p:cNvPr id="15" name="Rectángulo 5"/>
          <p:cNvSpPr/>
          <p:nvPr/>
        </p:nvSpPr>
        <p:spPr>
          <a:xfrm>
            <a:off x="3856706" y="2694018"/>
            <a:ext cx="2142102" cy="578882"/>
          </a:xfrm>
          <a:prstGeom prst="round2DiagRect">
            <a:avLst/>
          </a:prstGeom>
          <a:solidFill>
            <a:schemeClr val="tx1"/>
          </a:solidFill>
          <a:ln>
            <a:solidFill>
              <a:schemeClr val="tx1"/>
            </a:solidFill>
          </a:ln>
        </p:spPr>
        <p:txBody>
          <a:bodyPr wrap="square">
            <a:spAutoFit/>
          </a:bodyPr>
          <a:lstStyle/>
          <a:p>
            <a:pPr algn="ctr">
              <a:buClr>
                <a:srgbClr val="800000"/>
              </a:buClr>
            </a:pPr>
            <a:r>
              <a:rPr lang="es-ES_tradnl" sz="1400" b="1" dirty="0" smtClean="0">
                <a:solidFill>
                  <a:schemeClr val="bg1"/>
                </a:solidFill>
                <a:latin typeface="Candara" panose="020E0502030303020204" pitchFamily="34" charset="0"/>
              </a:rPr>
              <a:t>Lineamientos de l Menor Costo Financiero</a:t>
            </a:r>
            <a:endParaRPr lang="es-ES_tradnl" sz="1400" b="1" dirty="0">
              <a:solidFill>
                <a:schemeClr val="bg1"/>
              </a:solidFill>
              <a:latin typeface="Candara" panose="020E0502030303020204" pitchFamily="34" charset="0"/>
            </a:endParaRPr>
          </a:p>
        </p:txBody>
      </p:sp>
      <p:sp>
        <p:nvSpPr>
          <p:cNvPr id="16" name="Rectángulo 5"/>
          <p:cNvSpPr/>
          <p:nvPr/>
        </p:nvSpPr>
        <p:spPr>
          <a:xfrm>
            <a:off x="6305731" y="2682032"/>
            <a:ext cx="2142102" cy="578882"/>
          </a:xfrm>
          <a:prstGeom prst="round2DiagRect">
            <a:avLst/>
          </a:prstGeom>
          <a:solidFill>
            <a:schemeClr val="tx1"/>
          </a:solidFill>
          <a:ln>
            <a:solidFill>
              <a:schemeClr val="tx1"/>
            </a:solidFill>
          </a:ln>
        </p:spPr>
        <p:txBody>
          <a:bodyPr wrap="square">
            <a:spAutoFit/>
          </a:bodyPr>
          <a:lstStyle/>
          <a:p>
            <a:pPr algn="ctr">
              <a:buClr>
                <a:srgbClr val="800000"/>
              </a:buClr>
            </a:pPr>
            <a:r>
              <a:rPr lang="es-ES_tradnl" sz="1400" b="1" dirty="0">
                <a:solidFill>
                  <a:schemeClr val="bg1"/>
                </a:solidFill>
                <a:latin typeface="Candara" panose="020E0502030303020204" pitchFamily="34" charset="0"/>
              </a:rPr>
              <a:t>Reglamento del Registro Público Único</a:t>
            </a:r>
          </a:p>
        </p:txBody>
      </p:sp>
      <p:sp>
        <p:nvSpPr>
          <p:cNvPr id="17" name="Rectángulo 5"/>
          <p:cNvSpPr/>
          <p:nvPr/>
        </p:nvSpPr>
        <p:spPr>
          <a:xfrm>
            <a:off x="8754756" y="2682032"/>
            <a:ext cx="2142102" cy="578882"/>
          </a:xfrm>
          <a:prstGeom prst="round2DiagRect">
            <a:avLst/>
          </a:prstGeom>
          <a:solidFill>
            <a:schemeClr val="tx1"/>
          </a:solidFill>
          <a:ln>
            <a:solidFill>
              <a:schemeClr val="tx1"/>
            </a:solidFill>
          </a:ln>
        </p:spPr>
        <p:txBody>
          <a:bodyPr wrap="square">
            <a:spAutoFit/>
          </a:bodyPr>
          <a:lstStyle/>
          <a:p>
            <a:pPr algn="ctr">
              <a:buClr>
                <a:srgbClr val="800000"/>
              </a:buClr>
            </a:pPr>
            <a:r>
              <a:rPr lang="es-ES_tradnl" sz="1400" b="1" dirty="0">
                <a:solidFill>
                  <a:schemeClr val="bg1"/>
                </a:solidFill>
                <a:latin typeface="Candara" panose="020E0502030303020204" pitchFamily="34" charset="0"/>
              </a:rPr>
              <a:t>Reglamento del Sistema de Alertas</a:t>
            </a:r>
          </a:p>
        </p:txBody>
      </p:sp>
      <p:cxnSp>
        <p:nvCxnSpPr>
          <p:cNvPr id="24" name="Conector angular 23"/>
          <p:cNvCxnSpPr/>
          <p:nvPr/>
        </p:nvCxnSpPr>
        <p:spPr>
          <a:xfrm rot="16200000" flipH="1">
            <a:off x="2481823" y="3395113"/>
            <a:ext cx="704124" cy="14622"/>
          </a:xfrm>
          <a:prstGeom prst="bentConnector3">
            <a:avLst>
              <a:gd name="adj1" fmla="val 50000"/>
            </a:avLst>
          </a:prstGeom>
          <a:noFill/>
          <a:ln w="25400" cap="flat" cmpd="sng" algn="ctr">
            <a:solidFill>
              <a:srgbClr val="6C0000"/>
            </a:solidFill>
            <a:prstDash val="dash"/>
          </a:ln>
          <a:effectLst>
            <a:outerShdw blurRad="40000" dist="20000" dir="5400000" rotWithShape="0">
              <a:srgbClr val="000000">
                <a:alpha val="38000"/>
              </a:srgbClr>
            </a:outerShdw>
          </a:effectLst>
        </p:spPr>
      </p:cxnSp>
      <p:sp>
        <p:nvSpPr>
          <p:cNvPr id="18" name="Rectángulo 17"/>
          <p:cNvSpPr/>
          <p:nvPr/>
        </p:nvSpPr>
        <p:spPr>
          <a:xfrm>
            <a:off x="1494330" y="3454349"/>
            <a:ext cx="1955952" cy="2691177"/>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MX" sz="1400" b="1" dirty="0" smtClean="0">
                <a:solidFill>
                  <a:schemeClr val="tx1"/>
                </a:solidFill>
                <a:latin typeface="Candara" panose="020E0502030303020204" pitchFamily="34" charset="0"/>
              </a:rPr>
              <a:t>Publicados el 11 de octubre de 2016.</a:t>
            </a:r>
          </a:p>
          <a:p>
            <a:pPr marL="285750" indent="-285750">
              <a:buFont typeface="Wingdings" panose="05000000000000000000" pitchFamily="2" charset="2"/>
              <a:buChar char=""/>
            </a:pPr>
            <a:r>
              <a:rPr lang="es-MX" sz="1200" dirty="0" smtClean="0">
                <a:solidFill>
                  <a:schemeClr val="tx1"/>
                </a:solidFill>
                <a:latin typeface="Candara" panose="020E0502030303020204" pitchFamily="34" charset="0"/>
              </a:rPr>
              <a:t>Deben incluirse en los reportes de finanzas públicas. (A partir del 4T – 2016. Formatos 1 - 6)</a:t>
            </a:r>
          </a:p>
          <a:p>
            <a:pPr marL="285750" indent="-285750">
              <a:buFont typeface="Wingdings" panose="05000000000000000000" pitchFamily="2" charset="2"/>
              <a:buChar char=""/>
            </a:pPr>
            <a:r>
              <a:rPr lang="es-MX" sz="1200" dirty="0" smtClean="0">
                <a:solidFill>
                  <a:schemeClr val="tx1"/>
                </a:solidFill>
                <a:latin typeface="Candara" panose="020E0502030303020204" pitchFamily="34" charset="0"/>
              </a:rPr>
              <a:t>Deben estar incluidos en el presupuesto de egresos del ejercicio fiscal 2017 para estados y en el 2018 para municipios (formatos 7 y 8).</a:t>
            </a:r>
            <a:endParaRPr lang="es-MX" sz="1400" dirty="0">
              <a:solidFill>
                <a:schemeClr val="tx1"/>
              </a:solidFill>
              <a:latin typeface="Candara" panose="020E0502030303020204" pitchFamily="34" charset="0"/>
            </a:endParaRPr>
          </a:p>
        </p:txBody>
      </p:sp>
      <p:cxnSp>
        <p:nvCxnSpPr>
          <p:cNvPr id="26" name="Conector angular 25"/>
          <p:cNvCxnSpPr/>
          <p:nvPr/>
        </p:nvCxnSpPr>
        <p:spPr>
          <a:xfrm rot="16200000" flipH="1">
            <a:off x="4736921" y="3605665"/>
            <a:ext cx="704124" cy="14622"/>
          </a:xfrm>
          <a:prstGeom prst="bentConnector3">
            <a:avLst>
              <a:gd name="adj1" fmla="val 50000"/>
            </a:avLst>
          </a:prstGeom>
          <a:noFill/>
          <a:ln w="25400" cap="flat" cmpd="sng" algn="ctr">
            <a:solidFill>
              <a:srgbClr val="6C0000"/>
            </a:solidFill>
            <a:prstDash val="dash"/>
          </a:ln>
          <a:effectLst>
            <a:outerShdw blurRad="40000" dist="20000" dir="5400000" rotWithShape="0">
              <a:srgbClr val="000000">
                <a:alpha val="38000"/>
              </a:srgbClr>
            </a:outerShdw>
          </a:effectLst>
        </p:spPr>
      </p:cxnSp>
      <p:cxnSp>
        <p:nvCxnSpPr>
          <p:cNvPr id="27" name="Conector angular 26"/>
          <p:cNvCxnSpPr/>
          <p:nvPr/>
        </p:nvCxnSpPr>
        <p:spPr>
          <a:xfrm rot="16200000" flipH="1">
            <a:off x="7032031" y="3605664"/>
            <a:ext cx="704124" cy="14622"/>
          </a:xfrm>
          <a:prstGeom prst="bentConnector3">
            <a:avLst>
              <a:gd name="adj1" fmla="val 50000"/>
            </a:avLst>
          </a:prstGeom>
          <a:noFill/>
          <a:ln w="25400" cap="flat" cmpd="sng" algn="ctr">
            <a:solidFill>
              <a:srgbClr val="6C0000"/>
            </a:solidFill>
            <a:prstDash val="dash"/>
          </a:ln>
          <a:effectLst>
            <a:outerShdw blurRad="40000" dist="20000" dir="5400000" rotWithShape="0">
              <a:srgbClr val="000000">
                <a:alpha val="38000"/>
              </a:srgbClr>
            </a:outerShdw>
          </a:effectLst>
        </p:spPr>
      </p:cxnSp>
      <p:cxnSp>
        <p:nvCxnSpPr>
          <p:cNvPr id="28" name="Conector angular 27"/>
          <p:cNvCxnSpPr/>
          <p:nvPr/>
        </p:nvCxnSpPr>
        <p:spPr>
          <a:xfrm rot="16200000" flipH="1">
            <a:off x="9331038" y="3605663"/>
            <a:ext cx="704124" cy="14622"/>
          </a:xfrm>
          <a:prstGeom prst="bentConnector3">
            <a:avLst>
              <a:gd name="adj1" fmla="val 50000"/>
            </a:avLst>
          </a:prstGeom>
          <a:noFill/>
          <a:ln w="25400" cap="flat" cmpd="sng" algn="ctr">
            <a:solidFill>
              <a:srgbClr val="6C0000"/>
            </a:solidFill>
            <a:prstDash val="dash"/>
          </a:ln>
          <a:effectLst>
            <a:outerShdw blurRad="40000" dist="20000" dir="5400000" rotWithShape="0">
              <a:srgbClr val="000000">
                <a:alpha val="38000"/>
              </a:srgbClr>
            </a:outerShdw>
          </a:effectLst>
        </p:spPr>
      </p:cxnSp>
      <p:sp>
        <p:nvSpPr>
          <p:cNvPr id="19" name="Rectángulo 18"/>
          <p:cNvSpPr/>
          <p:nvPr/>
        </p:nvSpPr>
        <p:spPr>
          <a:xfrm>
            <a:off x="3956207" y="3454349"/>
            <a:ext cx="1943100" cy="2321169"/>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MX" sz="1400" b="1" dirty="0" smtClean="0">
                <a:solidFill>
                  <a:schemeClr val="tx1"/>
                </a:solidFill>
                <a:latin typeface="Candara" panose="020E0502030303020204" pitchFamily="34" charset="0"/>
              </a:rPr>
              <a:t>Publicados el 25 de octubre de 2016.</a:t>
            </a:r>
          </a:p>
          <a:p>
            <a:pPr marL="285750" indent="-285750">
              <a:buFont typeface="Wingdings" panose="05000000000000000000" pitchFamily="2" charset="2"/>
              <a:buChar char=""/>
            </a:pPr>
            <a:r>
              <a:rPr lang="es-MX" sz="1200" dirty="0" smtClean="0">
                <a:solidFill>
                  <a:schemeClr val="tx1"/>
                </a:solidFill>
                <a:latin typeface="Candara" panose="020E0502030303020204" pitchFamily="34" charset="0"/>
              </a:rPr>
              <a:t>Se debe contratar bajo las mejores condiciones de mercado.</a:t>
            </a:r>
          </a:p>
          <a:p>
            <a:pPr marL="285750" indent="-285750">
              <a:buFont typeface="Wingdings" panose="05000000000000000000" pitchFamily="2" charset="2"/>
              <a:buChar char=""/>
            </a:pPr>
            <a:r>
              <a:rPr lang="es-MX" sz="1200" dirty="0" smtClean="0">
                <a:solidFill>
                  <a:schemeClr val="tx1"/>
                </a:solidFill>
                <a:latin typeface="Candara" panose="020E0502030303020204" pitchFamily="34" charset="0"/>
              </a:rPr>
              <a:t>Aplicación de Procesos Competitivos.</a:t>
            </a:r>
          </a:p>
          <a:p>
            <a:pPr marL="285750" indent="-285750">
              <a:buFont typeface="Wingdings" panose="05000000000000000000" pitchFamily="2" charset="2"/>
              <a:buChar char=""/>
            </a:pPr>
            <a:r>
              <a:rPr lang="es-MX" sz="1200" dirty="0" smtClean="0">
                <a:solidFill>
                  <a:schemeClr val="tx1"/>
                </a:solidFill>
                <a:latin typeface="Candara" panose="020E0502030303020204" pitchFamily="34" charset="0"/>
              </a:rPr>
              <a:t>Disposiciones acerca de casos específicos</a:t>
            </a:r>
            <a:endParaRPr lang="es-MX" sz="1200" dirty="0">
              <a:solidFill>
                <a:schemeClr val="tx1"/>
              </a:solidFill>
              <a:latin typeface="Candara" panose="020E0502030303020204" pitchFamily="34" charset="0"/>
            </a:endParaRPr>
          </a:p>
        </p:txBody>
      </p:sp>
      <p:sp>
        <p:nvSpPr>
          <p:cNvPr id="20" name="Rectángulo 19"/>
          <p:cNvSpPr/>
          <p:nvPr/>
        </p:nvSpPr>
        <p:spPr>
          <a:xfrm>
            <a:off x="6405232" y="3454349"/>
            <a:ext cx="1943100" cy="2321169"/>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MX" sz="1400" b="1" dirty="0" smtClean="0">
                <a:solidFill>
                  <a:schemeClr val="tx1"/>
                </a:solidFill>
                <a:latin typeface="Candara" panose="020E0502030303020204" pitchFamily="34" charset="0"/>
              </a:rPr>
              <a:t>Entró en operación el </a:t>
            </a:r>
            <a:r>
              <a:rPr lang="es-MX" sz="1400" b="1" dirty="0">
                <a:solidFill>
                  <a:schemeClr val="tx1"/>
                </a:solidFill>
                <a:latin typeface="Candara" panose="020E0502030303020204" pitchFamily="34" charset="0"/>
              </a:rPr>
              <a:t>1</a:t>
            </a:r>
            <a:r>
              <a:rPr lang="es-MX" sz="1400" b="1" dirty="0" smtClean="0">
                <a:solidFill>
                  <a:schemeClr val="tx1"/>
                </a:solidFill>
                <a:latin typeface="Candara" panose="020E0502030303020204" pitchFamily="34" charset="0"/>
              </a:rPr>
              <a:t> de noviembre de 2016.</a:t>
            </a:r>
          </a:p>
          <a:p>
            <a:pPr marL="285750" indent="-285750">
              <a:buFont typeface="Wingdings" panose="05000000000000000000" pitchFamily="2" charset="2"/>
              <a:buChar char=""/>
            </a:pPr>
            <a:r>
              <a:rPr lang="es-MX" sz="1200" dirty="0" smtClean="0">
                <a:solidFill>
                  <a:schemeClr val="tx1"/>
                </a:solidFill>
                <a:latin typeface="Candara" panose="020E0502030303020204" pitchFamily="34" charset="0"/>
              </a:rPr>
              <a:t>No se podrá disponer de ningún Financiamiento u Obligación que no esté registrado.</a:t>
            </a:r>
          </a:p>
          <a:p>
            <a:pPr marL="285750" indent="-285750">
              <a:buFont typeface="Wingdings" panose="05000000000000000000" pitchFamily="2" charset="2"/>
              <a:buChar char=""/>
            </a:pPr>
            <a:r>
              <a:rPr lang="es-MX" sz="1200" dirty="0" smtClean="0">
                <a:solidFill>
                  <a:schemeClr val="tx1"/>
                </a:solidFill>
                <a:latin typeface="Candara" panose="020E0502030303020204" pitchFamily="34" charset="0"/>
              </a:rPr>
              <a:t>Disposiciones acerca del nuevo Sistema del RPU.</a:t>
            </a:r>
          </a:p>
          <a:p>
            <a:pPr marL="285750" indent="-285750">
              <a:buFont typeface="Wingdings" panose="05000000000000000000" pitchFamily="2" charset="2"/>
              <a:buChar char=""/>
            </a:pPr>
            <a:r>
              <a:rPr lang="es-MX" sz="1200" dirty="0" smtClean="0">
                <a:solidFill>
                  <a:schemeClr val="tx1"/>
                </a:solidFill>
                <a:latin typeface="Candara" panose="020E0502030303020204" pitchFamily="34" charset="0"/>
              </a:rPr>
              <a:t>Se actualizará trimestralmente.</a:t>
            </a:r>
          </a:p>
        </p:txBody>
      </p:sp>
      <p:sp>
        <p:nvSpPr>
          <p:cNvPr id="21" name="Rectángulo 20"/>
          <p:cNvSpPr/>
          <p:nvPr/>
        </p:nvSpPr>
        <p:spPr>
          <a:xfrm>
            <a:off x="8854257" y="3454350"/>
            <a:ext cx="1943100" cy="2321169"/>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s-MX" sz="1400" b="1" dirty="0" smtClean="0">
                <a:solidFill>
                  <a:schemeClr val="tx1"/>
                </a:solidFill>
                <a:latin typeface="Candara" panose="020E0502030303020204" pitchFamily="34" charset="0"/>
              </a:rPr>
              <a:t>Publicado el 31 de marzo de 2017</a:t>
            </a:r>
          </a:p>
          <a:p>
            <a:pPr marL="285750" indent="-285750">
              <a:buFont typeface="Wingdings" panose="05000000000000000000" pitchFamily="2" charset="2"/>
              <a:buChar char=""/>
            </a:pPr>
            <a:r>
              <a:rPr lang="es-MX" sz="1200" dirty="0" smtClean="0">
                <a:solidFill>
                  <a:schemeClr val="tx1"/>
                </a:solidFill>
                <a:latin typeface="Candara" panose="020E0502030303020204" pitchFamily="34" charset="0"/>
              </a:rPr>
              <a:t>Incluye la metodología para el cálculo de los indicadores.</a:t>
            </a:r>
          </a:p>
          <a:p>
            <a:pPr marL="285750" indent="-285750">
              <a:buFont typeface="Wingdings" panose="05000000000000000000" pitchFamily="2" charset="2"/>
              <a:buChar char=""/>
            </a:pPr>
            <a:r>
              <a:rPr lang="es-MX" sz="1200" dirty="0" smtClean="0">
                <a:solidFill>
                  <a:schemeClr val="tx1"/>
                </a:solidFill>
                <a:latin typeface="Candara" panose="020E0502030303020204" pitchFamily="34" charset="0"/>
              </a:rPr>
              <a:t>Utiliza información proporcionada por las Entidades Federativas y los Municipios.</a:t>
            </a:r>
            <a:endParaRPr lang="es-MX" sz="1200" dirty="0">
              <a:solidFill>
                <a:schemeClr val="tx1"/>
              </a:solidFill>
              <a:latin typeface="Candara" panose="020E0502030303020204" pitchFamily="34" charset="0"/>
            </a:endParaRPr>
          </a:p>
          <a:p>
            <a:pPr marL="285750" indent="-285750">
              <a:buFont typeface="Wingdings" panose="05000000000000000000" pitchFamily="2" charset="2"/>
              <a:buChar char=""/>
            </a:pPr>
            <a:r>
              <a:rPr lang="es-MX" sz="1200" dirty="0" smtClean="0">
                <a:solidFill>
                  <a:schemeClr val="tx1"/>
                </a:solidFill>
                <a:latin typeface="Candara" panose="020E0502030303020204" pitchFamily="34" charset="0"/>
              </a:rPr>
              <a:t>Determina el Techo de Financiamiento Neto</a:t>
            </a:r>
            <a:endParaRPr lang="es-MX" sz="12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51107557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
          <p:cNvSpPr txBox="1"/>
          <p:nvPr/>
        </p:nvSpPr>
        <p:spPr>
          <a:xfrm>
            <a:off x="154025" y="710565"/>
            <a:ext cx="592391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252525"/>
                </a:solidFill>
                <a:latin typeface="Cambria Math"/>
                <a:cs typeface="Cambria Math"/>
              </a:rPr>
              <a:t>⦿ </a:t>
            </a:r>
            <a:r>
              <a:rPr sz="1800" b="1" spc="-5" dirty="0">
                <a:solidFill>
                  <a:srgbClr val="252525"/>
                </a:solidFill>
                <a:latin typeface="Candara"/>
                <a:cs typeface="Candara"/>
              </a:rPr>
              <a:t>Semáforo </a:t>
            </a:r>
            <a:r>
              <a:rPr sz="1800" b="1" dirty="0">
                <a:solidFill>
                  <a:srgbClr val="252525"/>
                </a:solidFill>
                <a:latin typeface="Candara"/>
                <a:cs typeface="Candara"/>
              </a:rPr>
              <a:t>y </a:t>
            </a:r>
            <a:r>
              <a:rPr sz="1800" b="1" spc="-25" dirty="0">
                <a:solidFill>
                  <a:srgbClr val="252525"/>
                </a:solidFill>
                <a:latin typeface="Candara"/>
                <a:cs typeface="Candara"/>
              </a:rPr>
              <a:t>Techos </a:t>
            </a:r>
            <a:r>
              <a:rPr sz="1800" b="1" dirty="0">
                <a:solidFill>
                  <a:srgbClr val="252525"/>
                </a:solidFill>
                <a:latin typeface="Candara"/>
                <a:cs typeface="Candara"/>
              </a:rPr>
              <a:t>de </a:t>
            </a:r>
            <a:r>
              <a:rPr sz="1800" b="1" spc="-5" dirty="0">
                <a:solidFill>
                  <a:srgbClr val="252525"/>
                </a:solidFill>
                <a:latin typeface="Candara"/>
                <a:cs typeface="Candara"/>
              </a:rPr>
              <a:t>Financiamiento </a:t>
            </a:r>
            <a:r>
              <a:rPr sz="1800" b="1" dirty="0">
                <a:solidFill>
                  <a:srgbClr val="252525"/>
                </a:solidFill>
                <a:latin typeface="Candara"/>
                <a:cs typeface="Candara"/>
              </a:rPr>
              <a:t>Neto (TFN)</a:t>
            </a:r>
            <a:r>
              <a:rPr sz="1800" b="1" spc="-5" dirty="0">
                <a:solidFill>
                  <a:srgbClr val="252525"/>
                </a:solidFill>
                <a:latin typeface="Candara"/>
                <a:cs typeface="Candara"/>
              </a:rPr>
              <a:t> anuales</a:t>
            </a:r>
            <a:endParaRPr sz="1800">
              <a:latin typeface="Candara"/>
              <a:cs typeface="Candara"/>
            </a:endParaRPr>
          </a:p>
        </p:txBody>
      </p:sp>
      <p:grpSp>
        <p:nvGrpSpPr>
          <p:cNvPr id="3" name="object 10"/>
          <p:cNvGrpSpPr/>
          <p:nvPr/>
        </p:nvGrpSpPr>
        <p:grpSpPr>
          <a:xfrm>
            <a:off x="937323" y="1211833"/>
            <a:ext cx="2773680" cy="320675"/>
            <a:chOff x="937323" y="1211833"/>
            <a:chExt cx="2773680" cy="320675"/>
          </a:xfrm>
        </p:grpSpPr>
        <p:sp>
          <p:nvSpPr>
            <p:cNvPr id="4" name="object 11"/>
            <p:cNvSpPr/>
            <p:nvPr/>
          </p:nvSpPr>
          <p:spPr>
            <a:xfrm>
              <a:off x="937323" y="1211833"/>
              <a:ext cx="320675" cy="320675"/>
            </a:xfrm>
            <a:custGeom>
              <a:avLst/>
              <a:gdLst/>
              <a:ahLst/>
              <a:cxnLst/>
              <a:rect l="l" t="t" r="r" b="b"/>
              <a:pathLst>
                <a:path w="320675" h="320675">
                  <a:moveTo>
                    <a:pt x="160312" y="0"/>
                  </a:moveTo>
                  <a:lnTo>
                    <a:pt x="109643" y="8171"/>
                  </a:lnTo>
                  <a:lnTo>
                    <a:pt x="65636" y="30931"/>
                  </a:lnTo>
                  <a:lnTo>
                    <a:pt x="30932" y="65644"/>
                  </a:lnTo>
                  <a:lnTo>
                    <a:pt x="8173" y="109679"/>
                  </a:lnTo>
                  <a:lnTo>
                    <a:pt x="0" y="160400"/>
                  </a:lnTo>
                  <a:lnTo>
                    <a:pt x="8173" y="211060"/>
                  </a:lnTo>
                  <a:lnTo>
                    <a:pt x="30932" y="255057"/>
                  </a:lnTo>
                  <a:lnTo>
                    <a:pt x="65636" y="289752"/>
                  </a:lnTo>
                  <a:lnTo>
                    <a:pt x="109643" y="312504"/>
                  </a:lnTo>
                  <a:lnTo>
                    <a:pt x="160312" y="320675"/>
                  </a:lnTo>
                  <a:lnTo>
                    <a:pt x="210986" y="312504"/>
                  </a:lnTo>
                  <a:lnTo>
                    <a:pt x="254997" y="289752"/>
                  </a:lnTo>
                  <a:lnTo>
                    <a:pt x="289703" y="255057"/>
                  </a:lnTo>
                  <a:lnTo>
                    <a:pt x="312463" y="211060"/>
                  </a:lnTo>
                  <a:lnTo>
                    <a:pt x="320636" y="160400"/>
                  </a:lnTo>
                  <a:lnTo>
                    <a:pt x="312463" y="109679"/>
                  </a:lnTo>
                  <a:lnTo>
                    <a:pt x="289703" y="65644"/>
                  </a:lnTo>
                  <a:lnTo>
                    <a:pt x="254997" y="30931"/>
                  </a:lnTo>
                  <a:lnTo>
                    <a:pt x="210986" y="8171"/>
                  </a:lnTo>
                  <a:lnTo>
                    <a:pt x="160312" y="0"/>
                  </a:lnTo>
                  <a:close/>
                </a:path>
              </a:pathLst>
            </a:custGeom>
            <a:solidFill>
              <a:srgbClr val="00AF50"/>
            </a:solidFill>
          </p:spPr>
          <p:txBody>
            <a:bodyPr wrap="square" lIns="0" tIns="0" rIns="0" bIns="0" rtlCol="0"/>
            <a:lstStyle/>
            <a:p>
              <a:endParaRPr/>
            </a:p>
          </p:txBody>
        </p:sp>
        <p:sp>
          <p:nvSpPr>
            <p:cNvPr id="5" name="object 12"/>
            <p:cNvSpPr/>
            <p:nvPr/>
          </p:nvSpPr>
          <p:spPr>
            <a:xfrm>
              <a:off x="1253197" y="1351724"/>
              <a:ext cx="1016635" cy="0"/>
            </a:xfrm>
            <a:custGeom>
              <a:avLst/>
              <a:gdLst/>
              <a:ahLst/>
              <a:cxnLst/>
              <a:rect l="l" t="t" r="r" b="b"/>
              <a:pathLst>
                <a:path w="1016635">
                  <a:moveTo>
                    <a:pt x="0" y="0"/>
                  </a:moveTo>
                  <a:lnTo>
                    <a:pt x="94907" y="0"/>
                  </a:lnTo>
                </a:path>
                <a:path w="1016635">
                  <a:moveTo>
                    <a:pt x="688378" y="0"/>
                  </a:moveTo>
                  <a:lnTo>
                    <a:pt x="1016038" y="0"/>
                  </a:lnTo>
                </a:path>
              </a:pathLst>
            </a:custGeom>
            <a:ln w="13461">
              <a:solidFill>
                <a:srgbClr val="3B623B"/>
              </a:solidFill>
              <a:prstDash val="sysDot"/>
            </a:ln>
          </p:spPr>
          <p:txBody>
            <a:bodyPr wrap="square" lIns="0" tIns="0" rIns="0" bIns="0" rtlCol="0"/>
            <a:lstStyle/>
            <a:p>
              <a:endParaRPr/>
            </a:p>
          </p:txBody>
        </p:sp>
        <p:sp>
          <p:nvSpPr>
            <p:cNvPr id="6" name="object 13"/>
            <p:cNvSpPr/>
            <p:nvPr/>
          </p:nvSpPr>
          <p:spPr>
            <a:xfrm>
              <a:off x="1954783" y="1211872"/>
              <a:ext cx="314960" cy="320675"/>
            </a:xfrm>
            <a:custGeom>
              <a:avLst/>
              <a:gdLst/>
              <a:ahLst/>
              <a:cxnLst/>
              <a:rect l="l" t="t" r="r" b="b"/>
              <a:pathLst>
                <a:path w="314960" h="320675">
                  <a:moveTo>
                    <a:pt x="0" y="320636"/>
                  </a:moveTo>
                  <a:lnTo>
                    <a:pt x="314452" y="320636"/>
                  </a:lnTo>
                  <a:lnTo>
                    <a:pt x="314452" y="0"/>
                  </a:lnTo>
                  <a:lnTo>
                    <a:pt x="0" y="0"/>
                  </a:lnTo>
                  <a:lnTo>
                    <a:pt x="0" y="320636"/>
                  </a:lnTo>
                  <a:close/>
                </a:path>
              </a:pathLst>
            </a:custGeom>
            <a:solidFill>
              <a:srgbClr val="3B623B"/>
            </a:solidFill>
          </p:spPr>
          <p:txBody>
            <a:bodyPr wrap="square" lIns="0" tIns="0" rIns="0" bIns="0" rtlCol="0"/>
            <a:lstStyle/>
            <a:p>
              <a:endParaRPr/>
            </a:p>
          </p:txBody>
        </p:sp>
        <p:sp>
          <p:nvSpPr>
            <p:cNvPr id="7" name="object 14"/>
            <p:cNvSpPr/>
            <p:nvPr/>
          </p:nvSpPr>
          <p:spPr>
            <a:xfrm>
              <a:off x="3061284" y="1351724"/>
              <a:ext cx="642620" cy="0"/>
            </a:xfrm>
            <a:custGeom>
              <a:avLst/>
              <a:gdLst/>
              <a:ahLst/>
              <a:cxnLst/>
              <a:rect l="l" t="t" r="r" b="b"/>
              <a:pathLst>
                <a:path w="642620">
                  <a:moveTo>
                    <a:pt x="0" y="0"/>
                  </a:moveTo>
                  <a:lnTo>
                    <a:pt x="642226" y="0"/>
                  </a:lnTo>
                </a:path>
              </a:pathLst>
            </a:custGeom>
            <a:ln w="13462">
              <a:solidFill>
                <a:srgbClr val="3B623B"/>
              </a:solidFill>
              <a:prstDash val="sysDot"/>
            </a:ln>
          </p:spPr>
          <p:txBody>
            <a:bodyPr wrap="square" lIns="0" tIns="0" rIns="0" bIns="0" rtlCol="0"/>
            <a:lstStyle/>
            <a:p>
              <a:endParaRPr/>
            </a:p>
          </p:txBody>
        </p:sp>
      </p:grpSp>
      <p:grpSp>
        <p:nvGrpSpPr>
          <p:cNvPr id="8" name="object 15"/>
          <p:cNvGrpSpPr/>
          <p:nvPr/>
        </p:nvGrpSpPr>
        <p:grpSpPr>
          <a:xfrm>
            <a:off x="937323" y="1675510"/>
            <a:ext cx="2777490" cy="320675"/>
            <a:chOff x="937323" y="1675510"/>
            <a:chExt cx="2777490" cy="320675"/>
          </a:xfrm>
        </p:grpSpPr>
        <p:sp>
          <p:nvSpPr>
            <p:cNvPr id="9" name="object 16"/>
            <p:cNvSpPr/>
            <p:nvPr/>
          </p:nvSpPr>
          <p:spPr>
            <a:xfrm>
              <a:off x="937323" y="1675510"/>
              <a:ext cx="320675" cy="320675"/>
            </a:xfrm>
            <a:custGeom>
              <a:avLst/>
              <a:gdLst/>
              <a:ahLst/>
              <a:cxnLst/>
              <a:rect l="l" t="t" r="r" b="b"/>
              <a:pathLst>
                <a:path w="320675" h="320675">
                  <a:moveTo>
                    <a:pt x="160312" y="0"/>
                  </a:moveTo>
                  <a:lnTo>
                    <a:pt x="109643" y="8170"/>
                  </a:lnTo>
                  <a:lnTo>
                    <a:pt x="65636" y="30922"/>
                  </a:lnTo>
                  <a:lnTo>
                    <a:pt x="30932" y="65617"/>
                  </a:lnTo>
                  <a:lnTo>
                    <a:pt x="8173" y="109614"/>
                  </a:lnTo>
                  <a:lnTo>
                    <a:pt x="0" y="160274"/>
                  </a:lnTo>
                  <a:lnTo>
                    <a:pt x="8173" y="210947"/>
                  </a:lnTo>
                  <a:lnTo>
                    <a:pt x="30932" y="254975"/>
                  </a:lnTo>
                  <a:lnTo>
                    <a:pt x="65636" y="289707"/>
                  </a:lnTo>
                  <a:lnTo>
                    <a:pt x="109643" y="312491"/>
                  </a:lnTo>
                  <a:lnTo>
                    <a:pt x="160312" y="320675"/>
                  </a:lnTo>
                  <a:lnTo>
                    <a:pt x="210986" y="312491"/>
                  </a:lnTo>
                  <a:lnTo>
                    <a:pt x="254997" y="289707"/>
                  </a:lnTo>
                  <a:lnTo>
                    <a:pt x="289703" y="254975"/>
                  </a:lnTo>
                  <a:lnTo>
                    <a:pt x="312463" y="210947"/>
                  </a:lnTo>
                  <a:lnTo>
                    <a:pt x="320636" y="160274"/>
                  </a:lnTo>
                  <a:lnTo>
                    <a:pt x="312463" y="109614"/>
                  </a:lnTo>
                  <a:lnTo>
                    <a:pt x="289703" y="65617"/>
                  </a:lnTo>
                  <a:lnTo>
                    <a:pt x="254997" y="30922"/>
                  </a:lnTo>
                  <a:lnTo>
                    <a:pt x="210986" y="8170"/>
                  </a:lnTo>
                  <a:lnTo>
                    <a:pt x="160312" y="0"/>
                  </a:lnTo>
                  <a:close/>
                </a:path>
              </a:pathLst>
            </a:custGeom>
            <a:solidFill>
              <a:srgbClr val="FFC000"/>
            </a:solidFill>
          </p:spPr>
          <p:txBody>
            <a:bodyPr wrap="square" lIns="0" tIns="0" rIns="0" bIns="0" rtlCol="0"/>
            <a:lstStyle/>
            <a:p>
              <a:endParaRPr/>
            </a:p>
          </p:txBody>
        </p:sp>
        <p:sp>
          <p:nvSpPr>
            <p:cNvPr id="10" name="object 17"/>
            <p:cNvSpPr/>
            <p:nvPr/>
          </p:nvSpPr>
          <p:spPr>
            <a:xfrm>
              <a:off x="1253197" y="1841563"/>
              <a:ext cx="1016635" cy="0"/>
            </a:xfrm>
            <a:custGeom>
              <a:avLst/>
              <a:gdLst/>
              <a:ahLst/>
              <a:cxnLst/>
              <a:rect l="l" t="t" r="r" b="b"/>
              <a:pathLst>
                <a:path w="1016635">
                  <a:moveTo>
                    <a:pt x="0" y="0"/>
                  </a:moveTo>
                  <a:lnTo>
                    <a:pt x="94907" y="0"/>
                  </a:lnTo>
                </a:path>
                <a:path w="1016635">
                  <a:moveTo>
                    <a:pt x="688378" y="0"/>
                  </a:moveTo>
                  <a:lnTo>
                    <a:pt x="1016038" y="0"/>
                  </a:lnTo>
                </a:path>
              </a:pathLst>
            </a:custGeom>
            <a:ln w="21081">
              <a:solidFill>
                <a:srgbClr val="D57E00"/>
              </a:solidFill>
              <a:prstDash val="sysDot"/>
            </a:ln>
          </p:spPr>
          <p:txBody>
            <a:bodyPr wrap="square" lIns="0" tIns="0" rIns="0" bIns="0" rtlCol="0"/>
            <a:lstStyle/>
            <a:p>
              <a:endParaRPr/>
            </a:p>
          </p:txBody>
        </p:sp>
        <p:sp>
          <p:nvSpPr>
            <p:cNvPr id="11" name="object 18"/>
            <p:cNvSpPr/>
            <p:nvPr/>
          </p:nvSpPr>
          <p:spPr>
            <a:xfrm>
              <a:off x="1954783" y="1675549"/>
              <a:ext cx="314960" cy="320675"/>
            </a:xfrm>
            <a:custGeom>
              <a:avLst/>
              <a:gdLst/>
              <a:ahLst/>
              <a:cxnLst/>
              <a:rect l="l" t="t" r="r" b="b"/>
              <a:pathLst>
                <a:path w="314960" h="320675">
                  <a:moveTo>
                    <a:pt x="0" y="320636"/>
                  </a:moveTo>
                  <a:lnTo>
                    <a:pt x="314452" y="320636"/>
                  </a:lnTo>
                  <a:lnTo>
                    <a:pt x="314452" y="0"/>
                  </a:lnTo>
                  <a:lnTo>
                    <a:pt x="0" y="0"/>
                  </a:lnTo>
                  <a:lnTo>
                    <a:pt x="0" y="320636"/>
                  </a:lnTo>
                  <a:close/>
                </a:path>
              </a:pathLst>
            </a:custGeom>
            <a:solidFill>
              <a:srgbClr val="D57E00"/>
            </a:solidFill>
          </p:spPr>
          <p:txBody>
            <a:bodyPr wrap="square" lIns="0" tIns="0" rIns="0" bIns="0" rtlCol="0"/>
            <a:lstStyle/>
            <a:p>
              <a:endParaRPr/>
            </a:p>
          </p:txBody>
        </p:sp>
        <p:sp>
          <p:nvSpPr>
            <p:cNvPr id="12" name="object 19"/>
            <p:cNvSpPr/>
            <p:nvPr/>
          </p:nvSpPr>
          <p:spPr>
            <a:xfrm>
              <a:off x="3061284" y="1841563"/>
              <a:ext cx="642620" cy="0"/>
            </a:xfrm>
            <a:custGeom>
              <a:avLst/>
              <a:gdLst/>
              <a:ahLst/>
              <a:cxnLst/>
              <a:rect l="l" t="t" r="r" b="b"/>
              <a:pathLst>
                <a:path w="642620">
                  <a:moveTo>
                    <a:pt x="0" y="0"/>
                  </a:moveTo>
                  <a:lnTo>
                    <a:pt x="642226" y="0"/>
                  </a:lnTo>
                </a:path>
              </a:pathLst>
            </a:custGeom>
            <a:ln w="21081">
              <a:solidFill>
                <a:srgbClr val="D57E00"/>
              </a:solidFill>
              <a:prstDash val="sysDot"/>
            </a:ln>
          </p:spPr>
          <p:txBody>
            <a:bodyPr wrap="square" lIns="0" tIns="0" rIns="0" bIns="0" rtlCol="0"/>
            <a:lstStyle/>
            <a:p>
              <a:endParaRPr/>
            </a:p>
          </p:txBody>
        </p:sp>
      </p:grpSp>
      <p:grpSp>
        <p:nvGrpSpPr>
          <p:cNvPr id="13" name="object 20"/>
          <p:cNvGrpSpPr/>
          <p:nvPr/>
        </p:nvGrpSpPr>
        <p:grpSpPr>
          <a:xfrm>
            <a:off x="937323" y="2126233"/>
            <a:ext cx="2776855" cy="320675"/>
            <a:chOff x="937323" y="2126233"/>
            <a:chExt cx="2776855" cy="320675"/>
          </a:xfrm>
        </p:grpSpPr>
        <p:sp>
          <p:nvSpPr>
            <p:cNvPr id="14" name="object 21"/>
            <p:cNvSpPr/>
            <p:nvPr/>
          </p:nvSpPr>
          <p:spPr>
            <a:xfrm>
              <a:off x="937323" y="2126233"/>
              <a:ext cx="320675" cy="320675"/>
            </a:xfrm>
            <a:custGeom>
              <a:avLst/>
              <a:gdLst/>
              <a:ahLst/>
              <a:cxnLst/>
              <a:rect l="l" t="t" r="r" b="b"/>
              <a:pathLst>
                <a:path w="320675" h="320675">
                  <a:moveTo>
                    <a:pt x="160312" y="0"/>
                  </a:moveTo>
                  <a:lnTo>
                    <a:pt x="109643" y="8171"/>
                  </a:lnTo>
                  <a:lnTo>
                    <a:pt x="65636" y="30931"/>
                  </a:lnTo>
                  <a:lnTo>
                    <a:pt x="30932" y="65644"/>
                  </a:lnTo>
                  <a:lnTo>
                    <a:pt x="8173" y="109679"/>
                  </a:lnTo>
                  <a:lnTo>
                    <a:pt x="0" y="160400"/>
                  </a:lnTo>
                  <a:lnTo>
                    <a:pt x="8173" y="211060"/>
                  </a:lnTo>
                  <a:lnTo>
                    <a:pt x="30932" y="255057"/>
                  </a:lnTo>
                  <a:lnTo>
                    <a:pt x="65636" y="289752"/>
                  </a:lnTo>
                  <a:lnTo>
                    <a:pt x="109643" y="312504"/>
                  </a:lnTo>
                  <a:lnTo>
                    <a:pt x="160312" y="320675"/>
                  </a:lnTo>
                  <a:lnTo>
                    <a:pt x="210986" y="312504"/>
                  </a:lnTo>
                  <a:lnTo>
                    <a:pt x="254997" y="289752"/>
                  </a:lnTo>
                  <a:lnTo>
                    <a:pt x="289703" y="255057"/>
                  </a:lnTo>
                  <a:lnTo>
                    <a:pt x="312463" y="211060"/>
                  </a:lnTo>
                  <a:lnTo>
                    <a:pt x="320636" y="160400"/>
                  </a:lnTo>
                  <a:lnTo>
                    <a:pt x="312463" y="109679"/>
                  </a:lnTo>
                  <a:lnTo>
                    <a:pt x="289703" y="65644"/>
                  </a:lnTo>
                  <a:lnTo>
                    <a:pt x="254997" y="30931"/>
                  </a:lnTo>
                  <a:lnTo>
                    <a:pt x="210986" y="8171"/>
                  </a:lnTo>
                  <a:lnTo>
                    <a:pt x="160312" y="0"/>
                  </a:lnTo>
                  <a:close/>
                </a:path>
              </a:pathLst>
            </a:custGeom>
            <a:solidFill>
              <a:srgbClr val="FF0000"/>
            </a:solidFill>
          </p:spPr>
          <p:txBody>
            <a:bodyPr wrap="square" lIns="0" tIns="0" rIns="0" bIns="0" rtlCol="0"/>
            <a:lstStyle/>
            <a:p>
              <a:endParaRPr/>
            </a:p>
          </p:txBody>
        </p:sp>
        <p:sp>
          <p:nvSpPr>
            <p:cNvPr id="15" name="object 22"/>
            <p:cNvSpPr/>
            <p:nvPr/>
          </p:nvSpPr>
          <p:spPr>
            <a:xfrm>
              <a:off x="1253197" y="2292349"/>
              <a:ext cx="1016635" cy="0"/>
            </a:xfrm>
            <a:custGeom>
              <a:avLst/>
              <a:gdLst/>
              <a:ahLst/>
              <a:cxnLst/>
              <a:rect l="l" t="t" r="r" b="b"/>
              <a:pathLst>
                <a:path w="1016635">
                  <a:moveTo>
                    <a:pt x="0" y="0"/>
                  </a:moveTo>
                  <a:lnTo>
                    <a:pt x="94907" y="0"/>
                  </a:lnTo>
                </a:path>
                <a:path w="1016635">
                  <a:moveTo>
                    <a:pt x="688378" y="0"/>
                  </a:moveTo>
                  <a:lnTo>
                    <a:pt x="1016038" y="0"/>
                  </a:lnTo>
                </a:path>
              </a:pathLst>
            </a:custGeom>
            <a:ln w="20954">
              <a:solidFill>
                <a:srgbClr val="91282E"/>
              </a:solidFill>
              <a:prstDash val="sysDot"/>
            </a:ln>
          </p:spPr>
          <p:txBody>
            <a:bodyPr wrap="square" lIns="0" tIns="0" rIns="0" bIns="0" rtlCol="0"/>
            <a:lstStyle/>
            <a:p>
              <a:endParaRPr/>
            </a:p>
          </p:txBody>
        </p:sp>
        <p:sp>
          <p:nvSpPr>
            <p:cNvPr id="16" name="object 23"/>
            <p:cNvSpPr/>
            <p:nvPr/>
          </p:nvSpPr>
          <p:spPr>
            <a:xfrm>
              <a:off x="1954783" y="2126272"/>
              <a:ext cx="314960" cy="320675"/>
            </a:xfrm>
            <a:custGeom>
              <a:avLst/>
              <a:gdLst/>
              <a:ahLst/>
              <a:cxnLst/>
              <a:rect l="l" t="t" r="r" b="b"/>
              <a:pathLst>
                <a:path w="314960" h="320675">
                  <a:moveTo>
                    <a:pt x="0" y="320636"/>
                  </a:moveTo>
                  <a:lnTo>
                    <a:pt x="314452" y="320636"/>
                  </a:lnTo>
                  <a:lnTo>
                    <a:pt x="314452" y="0"/>
                  </a:lnTo>
                  <a:lnTo>
                    <a:pt x="0" y="0"/>
                  </a:lnTo>
                  <a:lnTo>
                    <a:pt x="0" y="320636"/>
                  </a:lnTo>
                  <a:close/>
                </a:path>
              </a:pathLst>
            </a:custGeom>
            <a:solidFill>
              <a:srgbClr val="91282E"/>
            </a:solidFill>
          </p:spPr>
          <p:txBody>
            <a:bodyPr wrap="square" lIns="0" tIns="0" rIns="0" bIns="0" rtlCol="0"/>
            <a:lstStyle/>
            <a:p>
              <a:endParaRPr/>
            </a:p>
          </p:txBody>
        </p:sp>
        <p:sp>
          <p:nvSpPr>
            <p:cNvPr id="17" name="object 24"/>
            <p:cNvSpPr/>
            <p:nvPr/>
          </p:nvSpPr>
          <p:spPr>
            <a:xfrm>
              <a:off x="3061284" y="2292349"/>
              <a:ext cx="642620" cy="0"/>
            </a:xfrm>
            <a:custGeom>
              <a:avLst/>
              <a:gdLst/>
              <a:ahLst/>
              <a:cxnLst/>
              <a:rect l="l" t="t" r="r" b="b"/>
              <a:pathLst>
                <a:path w="642620">
                  <a:moveTo>
                    <a:pt x="0" y="0"/>
                  </a:moveTo>
                  <a:lnTo>
                    <a:pt x="642226" y="0"/>
                  </a:lnTo>
                </a:path>
              </a:pathLst>
            </a:custGeom>
            <a:ln w="20954">
              <a:solidFill>
                <a:srgbClr val="91282E"/>
              </a:solidFill>
              <a:prstDash val="sysDot"/>
            </a:ln>
          </p:spPr>
          <p:txBody>
            <a:bodyPr wrap="square" lIns="0" tIns="0" rIns="0" bIns="0" rtlCol="0"/>
            <a:lstStyle/>
            <a:p>
              <a:endParaRPr/>
            </a:p>
          </p:txBody>
        </p:sp>
      </p:grpSp>
      <p:sp>
        <p:nvSpPr>
          <p:cNvPr id="18" name="object 25"/>
          <p:cNvSpPr txBox="1"/>
          <p:nvPr/>
        </p:nvSpPr>
        <p:spPr>
          <a:xfrm>
            <a:off x="2018157" y="1202817"/>
            <a:ext cx="197485"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FFFFFF"/>
                </a:solidFill>
                <a:latin typeface="Candara"/>
                <a:cs typeface="Candara"/>
              </a:rPr>
              <a:t>15</a:t>
            </a:r>
            <a:endParaRPr sz="1600">
              <a:latin typeface="Candara"/>
              <a:cs typeface="Candara"/>
            </a:endParaRPr>
          </a:p>
        </p:txBody>
      </p:sp>
      <p:sp>
        <p:nvSpPr>
          <p:cNvPr id="19" name="object 26"/>
          <p:cNvSpPr/>
          <p:nvPr/>
        </p:nvSpPr>
        <p:spPr>
          <a:xfrm>
            <a:off x="1348105" y="1198994"/>
            <a:ext cx="1713230" cy="369570"/>
          </a:xfrm>
          <a:custGeom>
            <a:avLst/>
            <a:gdLst/>
            <a:ahLst/>
            <a:cxnLst/>
            <a:rect l="l" t="t" r="r" b="b"/>
            <a:pathLst>
              <a:path w="1713230" h="369569">
                <a:moveTo>
                  <a:pt x="593471" y="0"/>
                </a:moveTo>
                <a:lnTo>
                  <a:pt x="0" y="0"/>
                </a:lnTo>
                <a:lnTo>
                  <a:pt x="0" y="369328"/>
                </a:lnTo>
                <a:lnTo>
                  <a:pt x="593471" y="369328"/>
                </a:lnTo>
                <a:lnTo>
                  <a:pt x="593471" y="0"/>
                </a:lnTo>
                <a:close/>
              </a:path>
              <a:path w="1713230" h="369569">
                <a:moveTo>
                  <a:pt x="1713179" y="0"/>
                </a:moveTo>
                <a:lnTo>
                  <a:pt x="921131" y="0"/>
                </a:lnTo>
                <a:lnTo>
                  <a:pt x="921131" y="369328"/>
                </a:lnTo>
                <a:lnTo>
                  <a:pt x="1713179" y="369328"/>
                </a:lnTo>
                <a:lnTo>
                  <a:pt x="1713179" y="0"/>
                </a:lnTo>
                <a:close/>
              </a:path>
            </a:pathLst>
          </a:custGeom>
          <a:solidFill>
            <a:srgbClr val="FFFFFF"/>
          </a:solidFill>
        </p:spPr>
        <p:txBody>
          <a:bodyPr wrap="square" lIns="0" tIns="0" rIns="0" bIns="0" rtlCol="0"/>
          <a:lstStyle/>
          <a:p>
            <a:endParaRPr/>
          </a:p>
        </p:txBody>
      </p:sp>
      <p:sp>
        <p:nvSpPr>
          <p:cNvPr id="20" name="object 27"/>
          <p:cNvSpPr txBox="1"/>
          <p:nvPr/>
        </p:nvSpPr>
        <p:spPr>
          <a:xfrm>
            <a:off x="2054732" y="1666493"/>
            <a:ext cx="12509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Candara"/>
                <a:cs typeface="Candara"/>
              </a:rPr>
              <a:t>5</a:t>
            </a:r>
            <a:endParaRPr sz="1600">
              <a:latin typeface="Candara"/>
              <a:cs typeface="Candara"/>
            </a:endParaRPr>
          </a:p>
        </p:txBody>
      </p:sp>
      <p:sp>
        <p:nvSpPr>
          <p:cNvPr id="21" name="object 28"/>
          <p:cNvSpPr/>
          <p:nvPr/>
        </p:nvSpPr>
        <p:spPr>
          <a:xfrm>
            <a:off x="1348105" y="1662670"/>
            <a:ext cx="1713230" cy="369570"/>
          </a:xfrm>
          <a:custGeom>
            <a:avLst/>
            <a:gdLst/>
            <a:ahLst/>
            <a:cxnLst/>
            <a:rect l="l" t="t" r="r" b="b"/>
            <a:pathLst>
              <a:path w="1713230" h="369569">
                <a:moveTo>
                  <a:pt x="593471" y="0"/>
                </a:moveTo>
                <a:lnTo>
                  <a:pt x="0" y="0"/>
                </a:lnTo>
                <a:lnTo>
                  <a:pt x="0" y="369328"/>
                </a:lnTo>
                <a:lnTo>
                  <a:pt x="593471" y="369328"/>
                </a:lnTo>
                <a:lnTo>
                  <a:pt x="593471" y="0"/>
                </a:lnTo>
                <a:close/>
              </a:path>
              <a:path w="1713230" h="369569">
                <a:moveTo>
                  <a:pt x="1713179" y="0"/>
                </a:moveTo>
                <a:lnTo>
                  <a:pt x="921131" y="0"/>
                </a:lnTo>
                <a:lnTo>
                  <a:pt x="921131" y="369328"/>
                </a:lnTo>
                <a:lnTo>
                  <a:pt x="1713179" y="369328"/>
                </a:lnTo>
                <a:lnTo>
                  <a:pt x="1713179" y="0"/>
                </a:lnTo>
                <a:close/>
              </a:path>
            </a:pathLst>
          </a:custGeom>
          <a:solidFill>
            <a:srgbClr val="FFFFFF"/>
          </a:solidFill>
        </p:spPr>
        <p:txBody>
          <a:bodyPr wrap="square" lIns="0" tIns="0" rIns="0" bIns="0" rtlCol="0"/>
          <a:lstStyle/>
          <a:p>
            <a:endParaRPr/>
          </a:p>
        </p:txBody>
      </p:sp>
      <p:sp>
        <p:nvSpPr>
          <p:cNvPr id="22" name="object 29"/>
          <p:cNvSpPr txBox="1"/>
          <p:nvPr/>
        </p:nvSpPr>
        <p:spPr>
          <a:xfrm>
            <a:off x="2047494" y="2117217"/>
            <a:ext cx="13716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Candara"/>
                <a:cs typeface="Candara"/>
              </a:rPr>
              <a:t>0</a:t>
            </a:r>
            <a:endParaRPr sz="1600">
              <a:latin typeface="Candara"/>
              <a:cs typeface="Candara"/>
            </a:endParaRPr>
          </a:p>
        </p:txBody>
      </p:sp>
      <p:sp>
        <p:nvSpPr>
          <p:cNvPr id="23" name="object 30"/>
          <p:cNvSpPr/>
          <p:nvPr/>
        </p:nvSpPr>
        <p:spPr>
          <a:xfrm>
            <a:off x="1348105" y="2113394"/>
            <a:ext cx="1713230" cy="369570"/>
          </a:xfrm>
          <a:custGeom>
            <a:avLst/>
            <a:gdLst/>
            <a:ahLst/>
            <a:cxnLst/>
            <a:rect l="l" t="t" r="r" b="b"/>
            <a:pathLst>
              <a:path w="1713230" h="369569">
                <a:moveTo>
                  <a:pt x="593471" y="0"/>
                </a:moveTo>
                <a:lnTo>
                  <a:pt x="0" y="0"/>
                </a:lnTo>
                <a:lnTo>
                  <a:pt x="0" y="369328"/>
                </a:lnTo>
                <a:lnTo>
                  <a:pt x="593471" y="369328"/>
                </a:lnTo>
                <a:lnTo>
                  <a:pt x="593471" y="0"/>
                </a:lnTo>
                <a:close/>
              </a:path>
              <a:path w="1713230" h="369569">
                <a:moveTo>
                  <a:pt x="1713179" y="0"/>
                </a:moveTo>
                <a:lnTo>
                  <a:pt x="921131" y="0"/>
                </a:lnTo>
                <a:lnTo>
                  <a:pt x="921131" y="369328"/>
                </a:lnTo>
                <a:lnTo>
                  <a:pt x="1713179" y="369328"/>
                </a:lnTo>
                <a:lnTo>
                  <a:pt x="1713179" y="0"/>
                </a:lnTo>
                <a:close/>
              </a:path>
            </a:pathLst>
          </a:custGeom>
          <a:solidFill>
            <a:srgbClr val="FFFFFF"/>
          </a:solidFill>
        </p:spPr>
        <p:txBody>
          <a:bodyPr wrap="square" lIns="0" tIns="0" rIns="0" bIns="0" rtlCol="0"/>
          <a:lstStyle/>
          <a:p>
            <a:endParaRPr/>
          </a:p>
        </p:txBody>
      </p:sp>
      <p:sp>
        <p:nvSpPr>
          <p:cNvPr id="24" name="object 31"/>
          <p:cNvSpPr txBox="1"/>
          <p:nvPr/>
        </p:nvSpPr>
        <p:spPr>
          <a:xfrm>
            <a:off x="1439672" y="1217167"/>
            <a:ext cx="41084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3B623B"/>
                </a:solidFill>
                <a:latin typeface="Candara"/>
                <a:cs typeface="Candara"/>
              </a:rPr>
              <a:t>TFN</a:t>
            </a:r>
            <a:endParaRPr sz="1800">
              <a:latin typeface="Candara"/>
              <a:cs typeface="Candara"/>
            </a:endParaRPr>
          </a:p>
        </p:txBody>
      </p:sp>
      <p:sp>
        <p:nvSpPr>
          <p:cNvPr id="25" name="object 32"/>
          <p:cNvSpPr txBox="1"/>
          <p:nvPr/>
        </p:nvSpPr>
        <p:spPr>
          <a:xfrm>
            <a:off x="1439672" y="1680717"/>
            <a:ext cx="41084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57E00"/>
                </a:solidFill>
                <a:latin typeface="Candara"/>
                <a:cs typeface="Candara"/>
              </a:rPr>
              <a:t>TFN</a:t>
            </a:r>
            <a:endParaRPr sz="1800">
              <a:latin typeface="Candara"/>
              <a:cs typeface="Candara"/>
            </a:endParaRPr>
          </a:p>
        </p:txBody>
      </p:sp>
      <p:sp>
        <p:nvSpPr>
          <p:cNvPr id="26" name="object 33"/>
          <p:cNvSpPr txBox="1"/>
          <p:nvPr/>
        </p:nvSpPr>
        <p:spPr>
          <a:xfrm>
            <a:off x="1439672" y="2131516"/>
            <a:ext cx="3425190" cy="300355"/>
          </a:xfrm>
          <a:prstGeom prst="rect">
            <a:avLst/>
          </a:prstGeom>
        </p:spPr>
        <p:txBody>
          <a:bodyPr vert="horz" wrap="square" lIns="0" tIns="12700" rIns="0" bIns="0" rtlCol="0">
            <a:spAutoFit/>
          </a:bodyPr>
          <a:lstStyle/>
          <a:p>
            <a:pPr marL="12700">
              <a:lnSpc>
                <a:spcPct val="100000"/>
              </a:lnSpc>
              <a:spcBef>
                <a:spcPts val="100"/>
              </a:spcBef>
              <a:tabLst>
                <a:tab pos="920750" algn="l"/>
                <a:tab pos="2350770" algn="l"/>
              </a:tabLst>
            </a:pPr>
            <a:r>
              <a:rPr sz="1800" b="1" dirty="0">
                <a:solidFill>
                  <a:srgbClr val="91282E"/>
                </a:solidFill>
                <a:latin typeface="Candara"/>
                <a:cs typeface="Candara"/>
              </a:rPr>
              <a:t>TFN	%</a:t>
            </a:r>
            <a:r>
              <a:rPr sz="1800" b="1" spc="-5" dirty="0">
                <a:solidFill>
                  <a:srgbClr val="91282E"/>
                </a:solidFill>
                <a:latin typeface="Candara"/>
                <a:cs typeface="Candara"/>
              </a:rPr>
              <a:t> </a:t>
            </a:r>
            <a:r>
              <a:rPr sz="1800" b="1" dirty="0">
                <a:solidFill>
                  <a:srgbClr val="91282E"/>
                </a:solidFill>
                <a:latin typeface="Candara"/>
                <a:cs typeface="Candara"/>
              </a:rPr>
              <a:t>ILDs	</a:t>
            </a:r>
            <a:r>
              <a:rPr sz="1800" dirty="0">
                <a:solidFill>
                  <a:srgbClr val="91282E"/>
                </a:solidFill>
                <a:latin typeface="Cambria Math"/>
                <a:cs typeface="Cambria Math"/>
              </a:rPr>
              <a:t>⦿</a:t>
            </a:r>
            <a:r>
              <a:rPr sz="1800" spc="-5" dirty="0">
                <a:solidFill>
                  <a:srgbClr val="91282E"/>
                </a:solidFill>
                <a:latin typeface="Cambria Math"/>
                <a:cs typeface="Cambria Math"/>
              </a:rPr>
              <a:t> </a:t>
            </a:r>
            <a:r>
              <a:rPr sz="1800" b="1" spc="-5" dirty="0">
                <a:solidFill>
                  <a:srgbClr val="91282E"/>
                </a:solidFill>
                <a:latin typeface="Candara"/>
                <a:cs typeface="Candara"/>
              </a:rPr>
              <a:t>Elevado</a:t>
            </a:r>
            <a:endParaRPr sz="1800">
              <a:latin typeface="Candara"/>
              <a:cs typeface="Candara"/>
            </a:endParaRPr>
          </a:p>
        </p:txBody>
      </p:sp>
      <p:sp>
        <p:nvSpPr>
          <p:cNvPr id="27" name="object 34"/>
          <p:cNvSpPr/>
          <p:nvPr/>
        </p:nvSpPr>
        <p:spPr>
          <a:xfrm>
            <a:off x="5065776" y="1451736"/>
            <a:ext cx="1235075" cy="1057275"/>
          </a:xfrm>
          <a:custGeom>
            <a:avLst/>
            <a:gdLst/>
            <a:ahLst/>
            <a:cxnLst/>
            <a:rect l="l" t="t" r="r" b="b"/>
            <a:pathLst>
              <a:path w="1235075" h="1057275">
                <a:moveTo>
                  <a:pt x="0" y="846327"/>
                </a:moveTo>
                <a:lnTo>
                  <a:pt x="617347" y="846327"/>
                </a:lnTo>
                <a:lnTo>
                  <a:pt x="617347" y="0"/>
                </a:lnTo>
                <a:lnTo>
                  <a:pt x="1234694" y="0"/>
                </a:lnTo>
              </a:path>
              <a:path w="1235075" h="1057275">
                <a:moveTo>
                  <a:pt x="0" y="846327"/>
                </a:moveTo>
                <a:lnTo>
                  <a:pt x="617347" y="846327"/>
                </a:lnTo>
                <a:lnTo>
                  <a:pt x="617347" y="1057148"/>
                </a:lnTo>
                <a:lnTo>
                  <a:pt x="1234694" y="1057148"/>
                </a:lnTo>
              </a:path>
            </a:pathLst>
          </a:custGeom>
          <a:ln w="9525">
            <a:solidFill>
              <a:srgbClr val="91282E"/>
            </a:solidFill>
            <a:prstDash val="sysDot"/>
          </a:ln>
        </p:spPr>
        <p:txBody>
          <a:bodyPr wrap="square" lIns="0" tIns="0" rIns="0" bIns="0" rtlCol="0"/>
          <a:lstStyle/>
          <a:p>
            <a:endParaRPr/>
          </a:p>
        </p:txBody>
      </p:sp>
      <p:sp>
        <p:nvSpPr>
          <p:cNvPr id="28" name="object 35"/>
          <p:cNvSpPr txBox="1"/>
          <p:nvPr/>
        </p:nvSpPr>
        <p:spPr>
          <a:xfrm>
            <a:off x="5670422" y="1308354"/>
            <a:ext cx="2681605" cy="223520"/>
          </a:xfrm>
          <a:prstGeom prst="rect">
            <a:avLst/>
          </a:prstGeom>
        </p:spPr>
        <p:txBody>
          <a:bodyPr vert="horz" wrap="square" lIns="0" tIns="12065" rIns="0" bIns="0" rtlCol="0">
            <a:spAutoFit/>
          </a:bodyPr>
          <a:lstStyle/>
          <a:p>
            <a:pPr marL="12700">
              <a:lnSpc>
                <a:spcPct val="100000"/>
              </a:lnSpc>
              <a:spcBef>
                <a:spcPts val="95"/>
              </a:spcBef>
              <a:tabLst>
                <a:tab pos="612140" algn="l"/>
              </a:tabLst>
            </a:pPr>
            <a:r>
              <a:rPr sz="1300" u="dash" spc="-5" dirty="0">
                <a:solidFill>
                  <a:srgbClr val="91282E"/>
                </a:solidFill>
                <a:uFill>
                  <a:solidFill>
                    <a:srgbClr val="91282E"/>
                  </a:solidFill>
                </a:uFill>
                <a:latin typeface="Times New Roman"/>
                <a:cs typeface="Times New Roman"/>
              </a:rPr>
              <a:t> 	</a:t>
            </a:r>
            <a:r>
              <a:rPr sz="1300" spc="-5" dirty="0">
                <a:solidFill>
                  <a:srgbClr val="91282E"/>
                </a:solidFill>
                <a:latin typeface="Cambria Math"/>
                <a:cs typeface="Cambria Math"/>
              </a:rPr>
              <a:t>⦿</a:t>
            </a:r>
            <a:r>
              <a:rPr sz="1300" spc="-5" dirty="0">
                <a:latin typeface="Calibri"/>
                <a:cs typeface="Calibri"/>
              </a:rPr>
              <a:t>Convenio </a:t>
            </a:r>
            <a:r>
              <a:rPr sz="1300" spc="-10" dirty="0">
                <a:latin typeface="Calibri"/>
                <a:cs typeface="Calibri"/>
              </a:rPr>
              <a:t>con </a:t>
            </a:r>
            <a:r>
              <a:rPr sz="1300" spc="-5" dirty="0">
                <a:latin typeface="Calibri"/>
                <a:cs typeface="Calibri"/>
              </a:rPr>
              <a:t>la</a:t>
            </a:r>
            <a:r>
              <a:rPr sz="1300" spc="-10" dirty="0">
                <a:latin typeface="Calibri"/>
                <a:cs typeface="Calibri"/>
              </a:rPr>
              <a:t> </a:t>
            </a:r>
            <a:r>
              <a:rPr sz="1300" spc="-5" dirty="0">
                <a:latin typeface="Calibri"/>
                <a:cs typeface="Calibri"/>
              </a:rPr>
              <a:t>Federación,</a:t>
            </a:r>
            <a:endParaRPr sz="1300">
              <a:latin typeface="Calibri"/>
              <a:cs typeface="Calibri"/>
            </a:endParaRPr>
          </a:p>
        </p:txBody>
      </p:sp>
      <p:sp>
        <p:nvSpPr>
          <p:cNvPr id="29" name="object 36"/>
          <p:cNvSpPr txBox="1"/>
          <p:nvPr/>
        </p:nvSpPr>
        <p:spPr>
          <a:xfrm>
            <a:off x="2348229" y="1217167"/>
            <a:ext cx="3229610" cy="763270"/>
          </a:xfrm>
          <a:prstGeom prst="rect">
            <a:avLst/>
          </a:prstGeom>
        </p:spPr>
        <p:txBody>
          <a:bodyPr vert="horz" wrap="square" lIns="0" tIns="12700" rIns="0" bIns="0" rtlCol="0">
            <a:spAutoFit/>
          </a:bodyPr>
          <a:lstStyle/>
          <a:p>
            <a:pPr marL="12700">
              <a:lnSpc>
                <a:spcPct val="100000"/>
              </a:lnSpc>
              <a:spcBef>
                <a:spcPts val="100"/>
              </a:spcBef>
              <a:tabLst>
                <a:tab pos="1442085" algn="l"/>
              </a:tabLst>
            </a:pPr>
            <a:r>
              <a:rPr sz="1800" b="1" dirty="0">
                <a:solidFill>
                  <a:srgbClr val="3B623B"/>
                </a:solidFill>
                <a:latin typeface="Candara"/>
                <a:cs typeface="Candara"/>
              </a:rPr>
              <a:t>%</a:t>
            </a:r>
            <a:r>
              <a:rPr sz="1800" b="1" spc="-5" dirty="0">
                <a:solidFill>
                  <a:srgbClr val="3B623B"/>
                </a:solidFill>
                <a:latin typeface="Candara"/>
                <a:cs typeface="Candara"/>
              </a:rPr>
              <a:t> </a:t>
            </a:r>
            <a:r>
              <a:rPr sz="1800" b="1" dirty="0">
                <a:solidFill>
                  <a:srgbClr val="3B623B"/>
                </a:solidFill>
                <a:latin typeface="Candara"/>
                <a:cs typeface="Candara"/>
              </a:rPr>
              <a:t>ILDs	</a:t>
            </a:r>
            <a:r>
              <a:rPr sz="1800" dirty="0">
                <a:solidFill>
                  <a:srgbClr val="3B623B"/>
                </a:solidFill>
                <a:latin typeface="Cambria Math"/>
                <a:cs typeface="Cambria Math"/>
              </a:rPr>
              <a:t>⦿</a:t>
            </a:r>
            <a:r>
              <a:rPr sz="1800" spc="55" dirty="0">
                <a:solidFill>
                  <a:srgbClr val="3B623B"/>
                </a:solidFill>
                <a:latin typeface="Cambria Math"/>
                <a:cs typeface="Cambria Math"/>
              </a:rPr>
              <a:t> </a:t>
            </a:r>
            <a:r>
              <a:rPr sz="1800" b="1" spc="-5" dirty="0">
                <a:solidFill>
                  <a:srgbClr val="3B623B"/>
                </a:solidFill>
                <a:latin typeface="Candara"/>
                <a:cs typeface="Candara"/>
              </a:rPr>
              <a:t>Sostenible</a:t>
            </a:r>
            <a:endParaRPr sz="1800">
              <a:latin typeface="Candara"/>
              <a:cs typeface="Candara"/>
            </a:endParaRPr>
          </a:p>
          <a:p>
            <a:pPr marL="12700">
              <a:lnSpc>
                <a:spcPct val="100000"/>
              </a:lnSpc>
              <a:spcBef>
                <a:spcPts val="1490"/>
              </a:spcBef>
              <a:tabLst>
                <a:tab pos="1442085" algn="l"/>
              </a:tabLst>
            </a:pPr>
            <a:r>
              <a:rPr sz="1800" b="1" dirty="0">
                <a:solidFill>
                  <a:srgbClr val="D57E00"/>
                </a:solidFill>
                <a:latin typeface="Candara"/>
                <a:cs typeface="Candara"/>
              </a:rPr>
              <a:t>%</a:t>
            </a:r>
            <a:r>
              <a:rPr sz="1800" b="1" spc="-5" dirty="0">
                <a:solidFill>
                  <a:srgbClr val="D57E00"/>
                </a:solidFill>
                <a:latin typeface="Candara"/>
                <a:cs typeface="Candara"/>
              </a:rPr>
              <a:t> </a:t>
            </a:r>
            <a:r>
              <a:rPr sz="1800" b="1" dirty="0">
                <a:solidFill>
                  <a:srgbClr val="D57E00"/>
                </a:solidFill>
                <a:latin typeface="Candara"/>
                <a:cs typeface="Candara"/>
              </a:rPr>
              <a:t>ILDs	</a:t>
            </a:r>
            <a:r>
              <a:rPr sz="1800" dirty="0">
                <a:solidFill>
                  <a:srgbClr val="252525"/>
                </a:solidFill>
                <a:latin typeface="Cambria Math"/>
                <a:cs typeface="Cambria Math"/>
              </a:rPr>
              <a:t>⦿ </a:t>
            </a:r>
            <a:r>
              <a:rPr sz="1800" b="1" spc="-5" dirty="0">
                <a:solidFill>
                  <a:srgbClr val="252525"/>
                </a:solidFill>
                <a:latin typeface="Candara"/>
                <a:cs typeface="Candara"/>
              </a:rPr>
              <a:t>En</a:t>
            </a:r>
            <a:r>
              <a:rPr sz="1800" b="1" dirty="0">
                <a:solidFill>
                  <a:srgbClr val="252525"/>
                </a:solidFill>
                <a:latin typeface="Candara"/>
                <a:cs typeface="Candara"/>
              </a:rPr>
              <a:t> </a:t>
            </a:r>
            <a:r>
              <a:rPr sz="1800" b="1" spc="-5" dirty="0">
                <a:solidFill>
                  <a:srgbClr val="252525"/>
                </a:solidFill>
                <a:latin typeface="Candara"/>
                <a:cs typeface="Candara"/>
              </a:rPr>
              <a:t>observación</a:t>
            </a:r>
            <a:endParaRPr sz="1800">
              <a:latin typeface="Candara"/>
              <a:cs typeface="Candara"/>
            </a:endParaRPr>
          </a:p>
        </p:txBody>
      </p:sp>
      <p:sp>
        <p:nvSpPr>
          <p:cNvPr id="30" name="object 37"/>
          <p:cNvSpPr txBox="1"/>
          <p:nvPr/>
        </p:nvSpPr>
        <p:spPr>
          <a:xfrm>
            <a:off x="6442709" y="1506473"/>
            <a:ext cx="1915795" cy="817880"/>
          </a:xfrm>
          <a:prstGeom prst="rect">
            <a:avLst/>
          </a:prstGeom>
        </p:spPr>
        <p:txBody>
          <a:bodyPr vert="horz" wrap="square" lIns="0" tIns="12065" rIns="0" bIns="0" rtlCol="0">
            <a:spAutoFit/>
          </a:bodyPr>
          <a:lstStyle/>
          <a:p>
            <a:pPr marL="12700" marR="5080">
              <a:lnSpc>
                <a:spcPct val="100000"/>
              </a:lnSpc>
              <a:spcBef>
                <a:spcPts val="95"/>
              </a:spcBef>
            </a:pPr>
            <a:r>
              <a:rPr sz="1300" spc="-5" dirty="0">
                <a:latin typeface="Calibri"/>
                <a:cs typeface="Calibri"/>
              </a:rPr>
              <a:t>analizado por la </a:t>
            </a:r>
            <a:r>
              <a:rPr sz="1300" spc="-10" dirty="0">
                <a:latin typeface="Calibri"/>
                <a:cs typeface="Calibri"/>
              </a:rPr>
              <a:t>Comisión  Legislativa Bicameral para  </a:t>
            </a:r>
            <a:r>
              <a:rPr sz="1300" spc="-5" dirty="0">
                <a:latin typeface="Calibri"/>
                <a:cs typeface="Calibri"/>
              </a:rPr>
              <a:t>establecer medidas </a:t>
            </a:r>
            <a:r>
              <a:rPr sz="1300" spc="-10" dirty="0">
                <a:latin typeface="Calibri"/>
                <a:cs typeface="Calibri"/>
              </a:rPr>
              <a:t>de  </a:t>
            </a:r>
            <a:r>
              <a:rPr sz="1300" spc="-5" dirty="0">
                <a:latin typeface="Calibri"/>
                <a:cs typeface="Calibri"/>
              </a:rPr>
              <a:t>responsabilidad</a:t>
            </a:r>
            <a:r>
              <a:rPr sz="1300" spc="20" dirty="0">
                <a:latin typeface="Calibri"/>
                <a:cs typeface="Calibri"/>
              </a:rPr>
              <a:t> </a:t>
            </a:r>
            <a:r>
              <a:rPr sz="1300" spc="-5" dirty="0">
                <a:latin typeface="Calibri"/>
                <a:cs typeface="Calibri"/>
              </a:rPr>
              <a:t>hacendaria.</a:t>
            </a:r>
            <a:endParaRPr sz="1300">
              <a:latin typeface="Calibri"/>
              <a:cs typeface="Calibri"/>
            </a:endParaRPr>
          </a:p>
        </p:txBody>
      </p:sp>
      <p:sp>
        <p:nvSpPr>
          <p:cNvPr id="31" name="object 38"/>
          <p:cNvSpPr txBox="1"/>
          <p:nvPr/>
        </p:nvSpPr>
        <p:spPr>
          <a:xfrm>
            <a:off x="6270497" y="2375407"/>
            <a:ext cx="2539365" cy="1016000"/>
          </a:xfrm>
          <a:prstGeom prst="rect">
            <a:avLst/>
          </a:prstGeom>
        </p:spPr>
        <p:txBody>
          <a:bodyPr vert="horz" wrap="square" lIns="0" tIns="12065" rIns="0" bIns="0" rtlCol="0">
            <a:spAutoFit/>
          </a:bodyPr>
          <a:lstStyle/>
          <a:p>
            <a:pPr marL="184785" marR="5080" indent="-172720">
              <a:lnSpc>
                <a:spcPct val="100000"/>
              </a:lnSpc>
              <a:spcBef>
                <a:spcPts val="95"/>
              </a:spcBef>
            </a:pPr>
            <a:r>
              <a:rPr sz="1300" spc="-5" dirty="0">
                <a:solidFill>
                  <a:srgbClr val="91282E"/>
                </a:solidFill>
                <a:latin typeface="Cambria Math"/>
                <a:cs typeface="Cambria Math"/>
              </a:rPr>
              <a:t>⦿</a:t>
            </a:r>
            <a:r>
              <a:rPr sz="1300" spc="-5" dirty="0">
                <a:latin typeface="Calibri"/>
                <a:cs typeface="Calibri"/>
              </a:rPr>
              <a:t>Podrán establecer TFN </a:t>
            </a:r>
            <a:r>
              <a:rPr sz="1300" spc="-10" dirty="0">
                <a:latin typeface="Calibri"/>
                <a:cs typeface="Calibri"/>
              </a:rPr>
              <a:t>distintos </a:t>
            </a:r>
            <a:r>
              <a:rPr sz="1300" spc="-5" dirty="0">
                <a:latin typeface="Calibri"/>
                <a:cs typeface="Calibri"/>
              </a:rPr>
              <a:t>a  los señalados, de </a:t>
            </a:r>
            <a:r>
              <a:rPr sz="1300" spc="-10" dirty="0">
                <a:latin typeface="Calibri"/>
                <a:cs typeface="Calibri"/>
              </a:rPr>
              <a:t>forma  transitoria, </a:t>
            </a:r>
            <a:r>
              <a:rPr sz="1300" spc="-5" dirty="0">
                <a:latin typeface="Calibri"/>
                <a:cs typeface="Calibri"/>
              </a:rPr>
              <a:t>si </a:t>
            </a:r>
            <a:r>
              <a:rPr sz="1300" spc="-10" dirty="0">
                <a:latin typeface="Calibri"/>
                <a:cs typeface="Calibri"/>
              </a:rPr>
              <a:t>están </a:t>
            </a:r>
            <a:r>
              <a:rPr sz="1300" spc="-5" dirty="0">
                <a:latin typeface="Calibri"/>
                <a:cs typeface="Calibri"/>
              </a:rPr>
              <a:t>en </a:t>
            </a:r>
            <a:r>
              <a:rPr sz="1300" spc="-10" dirty="0">
                <a:latin typeface="Calibri"/>
                <a:cs typeface="Calibri"/>
              </a:rPr>
              <a:t>este </a:t>
            </a:r>
            <a:r>
              <a:rPr sz="1300" spc="-5" dirty="0">
                <a:latin typeface="Calibri"/>
                <a:cs typeface="Calibri"/>
              </a:rPr>
              <a:t>nivel  bajo la medición inicial del </a:t>
            </a:r>
            <a:r>
              <a:rPr sz="1300" spc="-10" dirty="0">
                <a:latin typeface="Calibri"/>
                <a:cs typeface="Calibri"/>
              </a:rPr>
              <a:t>Sistema  </a:t>
            </a:r>
            <a:r>
              <a:rPr sz="1300" spc="-5" dirty="0">
                <a:latin typeface="Calibri"/>
                <a:cs typeface="Calibri"/>
              </a:rPr>
              <a:t>de</a:t>
            </a:r>
            <a:r>
              <a:rPr sz="1300" dirty="0">
                <a:latin typeface="Calibri"/>
                <a:cs typeface="Calibri"/>
              </a:rPr>
              <a:t> </a:t>
            </a:r>
            <a:r>
              <a:rPr sz="1300" spc="-5" dirty="0">
                <a:latin typeface="Calibri"/>
                <a:cs typeface="Calibri"/>
              </a:rPr>
              <a:t>Alertas.</a:t>
            </a:r>
            <a:endParaRPr sz="1300">
              <a:latin typeface="Calibri"/>
              <a:cs typeface="Calibri"/>
            </a:endParaRPr>
          </a:p>
        </p:txBody>
      </p:sp>
      <p:sp>
        <p:nvSpPr>
          <p:cNvPr id="32" name="object 39"/>
          <p:cNvSpPr txBox="1"/>
          <p:nvPr/>
        </p:nvSpPr>
        <p:spPr>
          <a:xfrm>
            <a:off x="2630804" y="5379211"/>
            <a:ext cx="6061710" cy="666115"/>
          </a:xfrm>
          <a:prstGeom prst="rect">
            <a:avLst/>
          </a:prstGeom>
        </p:spPr>
        <p:txBody>
          <a:bodyPr vert="horz" wrap="square" lIns="0" tIns="12700" rIns="0" bIns="0" rtlCol="0">
            <a:spAutoFit/>
          </a:bodyPr>
          <a:lstStyle/>
          <a:p>
            <a:pPr marL="299085" marR="5080" indent="-287020">
              <a:lnSpc>
                <a:spcPct val="100000"/>
              </a:lnSpc>
              <a:spcBef>
                <a:spcPts val="100"/>
              </a:spcBef>
            </a:pPr>
            <a:r>
              <a:rPr sz="1400" dirty="0">
                <a:solidFill>
                  <a:srgbClr val="3B623B"/>
                </a:solidFill>
                <a:latin typeface="Cambria Math"/>
                <a:cs typeface="Cambria Math"/>
              </a:rPr>
              <a:t>⦿ </a:t>
            </a:r>
            <a:r>
              <a:rPr sz="1400" b="1" spc="-5" dirty="0">
                <a:solidFill>
                  <a:srgbClr val="3B623B"/>
                </a:solidFill>
                <a:latin typeface="Candara"/>
                <a:cs typeface="Candara"/>
              </a:rPr>
              <a:t>En caso de </a:t>
            </a:r>
            <a:r>
              <a:rPr sz="1400" b="1" dirty="0">
                <a:solidFill>
                  <a:srgbClr val="3B623B"/>
                </a:solidFill>
                <a:latin typeface="Candara"/>
                <a:cs typeface="Candara"/>
              </a:rPr>
              <a:t>que un </a:t>
            </a:r>
            <a:r>
              <a:rPr sz="1400" b="1" spc="-5" dirty="0">
                <a:solidFill>
                  <a:srgbClr val="3B623B"/>
                </a:solidFill>
                <a:latin typeface="Candara"/>
                <a:cs typeface="Candara"/>
              </a:rPr>
              <a:t>Ente Público, con excepción de las Entidades Federativas  </a:t>
            </a:r>
            <a:r>
              <a:rPr sz="1400" b="1" dirty="0">
                <a:solidFill>
                  <a:srgbClr val="3B623B"/>
                </a:solidFill>
                <a:latin typeface="Candara"/>
                <a:cs typeface="Candara"/>
              </a:rPr>
              <a:t>y </a:t>
            </a:r>
            <a:r>
              <a:rPr sz="1400" b="1" spc="-5" dirty="0">
                <a:solidFill>
                  <a:srgbClr val="3B623B"/>
                </a:solidFill>
                <a:latin typeface="Candara"/>
                <a:cs typeface="Candara"/>
              </a:rPr>
              <a:t>los Municipios, se </a:t>
            </a:r>
            <a:r>
              <a:rPr sz="1400" b="1" dirty="0">
                <a:solidFill>
                  <a:srgbClr val="3B623B"/>
                </a:solidFill>
                <a:latin typeface="Candara"/>
                <a:cs typeface="Candara"/>
              </a:rPr>
              <a:t>ubique </a:t>
            </a:r>
            <a:r>
              <a:rPr sz="1400" b="1" spc="-5" dirty="0">
                <a:solidFill>
                  <a:srgbClr val="3B623B"/>
                </a:solidFill>
                <a:latin typeface="Candara"/>
                <a:cs typeface="Candara"/>
              </a:rPr>
              <a:t>en nivel de endeudamiento elevado, deberá  firmar </a:t>
            </a:r>
            <a:r>
              <a:rPr sz="1400" b="1" dirty="0">
                <a:solidFill>
                  <a:srgbClr val="3B623B"/>
                </a:solidFill>
                <a:latin typeface="Candara"/>
                <a:cs typeface="Candara"/>
              </a:rPr>
              <a:t>un </a:t>
            </a:r>
            <a:r>
              <a:rPr sz="1400" b="1" spc="-5" dirty="0">
                <a:solidFill>
                  <a:srgbClr val="3B623B"/>
                </a:solidFill>
                <a:latin typeface="Candara"/>
                <a:cs typeface="Candara"/>
              </a:rPr>
              <a:t>convenio para establecer acciones de responsabilidad</a:t>
            </a:r>
            <a:r>
              <a:rPr sz="1400" b="1" spc="114" dirty="0">
                <a:solidFill>
                  <a:srgbClr val="3B623B"/>
                </a:solidFill>
                <a:latin typeface="Candara"/>
                <a:cs typeface="Candara"/>
              </a:rPr>
              <a:t> </a:t>
            </a:r>
            <a:r>
              <a:rPr sz="1400" b="1" spc="-5" dirty="0">
                <a:solidFill>
                  <a:srgbClr val="3B623B"/>
                </a:solidFill>
                <a:latin typeface="Candara"/>
                <a:cs typeface="Candara"/>
              </a:rPr>
              <a:t>hacendaria.</a:t>
            </a:r>
            <a:endParaRPr sz="1400">
              <a:latin typeface="Candara"/>
              <a:cs typeface="Candara"/>
            </a:endParaRPr>
          </a:p>
        </p:txBody>
      </p:sp>
      <p:grpSp>
        <p:nvGrpSpPr>
          <p:cNvPr id="33" name="object 40"/>
          <p:cNvGrpSpPr/>
          <p:nvPr/>
        </p:nvGrpSpPr>
        <p:grpSpPr>
          <a:xfrm>
            <a:off x="802436" y="5443029"/>
            <a:ext cx="1597025" cy="665480"/>
            <a:chOff x="802436" y="5443029"/>
            <a:chExt cx="1597025" cy="665480"/>
          </a:xfrm>
        </p:grpSpPr>
        <p:sp>
          <p:nvSpPr>
            <p:cNvPr id="34" name="object 41"/>
            <p:cNvSpPr/>
            <p:nvPr/>
          </p:nvSpPr>
          <p:spPr>
            <a:xfrm>
              <a:off x="816724" y="5457316"/>
              <a:ext cx="1568450" cy="636905"/>
            </a:xfrm>
            <a:custGeom>
              <a:avLst/>
              <a:gdLst/>
              <a:ahLst/>
              <a:cxnLst/>
              <a:rect l="l" t="t" r="r" b="b"/>
              <a:pathLst>
                <a:path w="1568450" h="636904">
                  <a:moveTo>
                    <a:pt x="1568335" y="0"/>
                  </a:moveTo>
                  <a:lnTo>
                    <a:pt x="0" y="0"/>
                  </a:lnTo>
                  <a:lnTo>
                    <a:pt x="0" y="602297"/>
                  </a:lnTo>
                  <a:lnTo>
                    <a:pt x="65325" y="611149"/>
                  </a:lnTo>
                  <a:lnTo>
                    <a:pt x="127030" y="618558"/>
                  </a:lnTo>
                  <a:lnTo>
                    <a:pt x="185333" y="624595"/>
                  </a:lnTo>
                  <a:lnTo>
                    <a:pt x="240454" y="629331"/>
                  </a:lnTo>
                  <a:lnTo>
                    <a:pt x="292613" y="632837"/>
                  </a:lnTo>
                  <a:lnTo>
                    <a:pt x="342028" y="635184"/>
                  </a:lnTo>
                  <a:lnTo>
                    <a:pt x="388919" y="636442"/>
                  </a:lnTo>
                  <a:lnTo>
                    <a:pt x="433507" y="636682"/>
                  </a:lnTo>
                  <a:lnTo>
                    <a:pt x="476009" y="635975"/>
                  </a:lnTo>
                  <a:lnTo>
                    <a:pt x="516647" y="634391"/>
                  </a:lnTo>
                  <a:lnTo>
                    <a:pt x="555638" y="632003"/>
                  </a:lnTo>
                  <a:lnTo>
                    <a:pt x="629562" y="625093"/>
                  </a:lnTo>
                  <a:lnTo>
                    <a:pt x="699536" y="615812"/>
                  </a:lnTo>
                  <a:lnTo>
                    <a:pt x="767316" y="604725"/>
                  </a:lnTo>
                  <a:lnTo>
                    <a:pt x="903320" y="579404"/>
                  </a:lnTo>
                  <a:lnTo>
                    <a:pt x="975054" y="566302"/>
                  </a:lnTo>
                  <a:lnTo>
                    <a:pt x="1012623" y="559889"/>
                  </a:lnTo>
                  <a:lnTo>
                    <a:pt x="1051618" y="553662"/>
                  </a:lnTo>
                  <a:lnTo>
                    <a:pt x="1092260" y="547691"/>
                  </a:lnTo>
                  <a:lnTo>
                    <a:pt x="1134768" y="542049"/>
                  </a:lnTo>
                  <a:lnTo>
                    <a:pt x="1179361" y="536805"/>
                  </a:lnTo>
                  <a:lnTo>
                    <a:pt x="1226258" y="532030"/>
                  </a:lnTo>
                  <a:lnTo>
                    <a:pt x="1275680" y="527796"/>
                  </a:lnTo>
                  <a:lnTo>
                    <a:pt x="1327846" y="524173"/>
                  </a:lnTo>
                  <a:lnTo>
                    <a:pt x="1382975" y="521232"/>
                  </a:lnTo>
                  <a:lnTo>
                    <a:pt x="1441286" y="519043"/>
                  </a:lnTo>
                  <a:lnTo>
                    <a:pt x="1503000" y="517678"/>
                  </a:lnTo>
                  <a:lnTo>
                    <a:pt x="1568335" y="517207"/>
                  </a:lnTo>
                  <a:lnTo>
                    <a:pt x="1568335" y="0"/>
                  </a:lnTo>
                  <a:close/>
                </a:path>
              </a:pathLst>
            </a:custGeom>
            <a:solidFill>
              <a:srgbClr val="3B623B"/>
            </a:solidFill>
          </p:spPr>
          <p:txBody>
            <a:bodyPr wrap="square" lIns="0" tIns="0" rIns="0" bIns="0" rtlCol="0"/>
            <a:lstStyle/>
            <a:p>
              <a:endParaRPr/>
            </a:p>
          </p:txBody>
        </p:sp>
        <p:sp>
          <p:nvSpPr>
            <p:cNvPr id="35" name="object 42"/>
            <p:cNvSpPr/>
            <p:nvPr/>
          </p:nvSpPr>
          <p:spPr>
            <a:xfrm>
              <a:off x="816724" y="5457316"/>
              <a:ext cx="1568450" cy="636905"/>
            </a:xfrm>
            <a:custGeom>
              <a:avLst/>
              <a:gdLst/>
              <a:ahLst/>
              <a:cxnLst/>
              <a:rect l="l" t="t" r="r" b="b"/>
              <a:pathLst>
                <a:path w="1568450" h="636904">
                  <a:moveTo>
                    <a:pt x="0" y="0"/>
                  </a:moveTo>
                  <a:lnTo>
                    <a:pt x="1568335" y="0"/>
                  </a:lnTo>
                  <a:lnTo>
                    <a:pt x="1568335" y="517207"/>
                  </a:lnTo>
                  <a:lnTo>
                    <a:pt x="1503000" y="517678"/>
                  </a:lnTo>
                  <a:lnTo>
                    <a:pt x="1441286" y="519043"/>
                  </a:lnTo>
                  <a:lnTo>
                    <a:pt x="1382975" y="521232"/>
                  </a:lnTo>
                  <a:lnTo>
                    <a:pt x="1327846" y="524173"/>
                  </a:lnTo>
                  <a:lnTo>
                    <a:pt x="1275680" y="527796"/>
                  </a:lnTo>
                  <a:lnTo>
                    <a:pt x="1226258" y="532030"/>
                  </a:lnTo>
                  <a:lnTo>
                    <a:pt x="1179361" y="536805"/>
                  </a:lnTo>
                  <a:lnTo>
                    <a:pt x="1134768" y="542049"/>
                  </a:lnTo>
                  <a:lnTo>
                    <a:pt x="1092260" y="547691"/>
                  </a:lnTo>
                  <a:lnTo>
                    <a:pt x="1051618" y="553662"/>
                  </a:lnTo>
                  <a:lnTo>
                    <a:pt x="1012623" y="559889"/>
                  </a:lnTo>
                  <a:lnTo>
                    <a:pt x="975054" y="566302"/>
                  </a:lnTo>
                  <a:lnTo>
                    <a:pt x="903320" y="579404"/>
                  </a:lnTo>
                  <a:lnTo>
                    <a:pt x="834659" y="592401"/>
                  </a:lnTo>
                  <a:lnTo>
                    <a:pt x="800933" y="598682"/>
                  </a:lnTo>
                  <a:lnTo>
                    <a:pt x="733591" y="610459"/>
                  </a:lnTo>
                  <a:lnTo>
                    <a:pt x="664933" y="620713"/>
                  </a:lnTo>
                  <a:lnTo>
                    <a:pt x="593203" y="628880"/>
                  </a:lnTo>
                  <a:lnTo>
                    <a:pt x="516647" y="634391"/>
                  </a:lnTo>
                  <a:lnTo>
                    <a:pt x="476009" y="635975"/>
                  </a:lnTo>
                  <a:lnTo>
                    <a:pt x="433507" y="636682"/>
                  </a:lnTo>
                  <a:lnTo>
                    <a:pt x="388919" y="636442"/>
                  </a:lnTo>
                  <a:lnTo>
                    <a:pt x="342028" y="635184"/>
                  </a:lnTo>
                  <a:lnTo>
                    <a:pt x="292613" y="632837"/>
                  </a:lnTo>
                  <a:lnTo>
                    <a:pt x="240454" y="629331"/>
                  </a:lnTo>
                  <a:lnTo>
                    <a:pt x="185333" y="624595"/>
                  </a:lnTo>
                  <a:lnTo>
                    <a:pt x="127030" y="618558"/>
                  </a:lnTo>
                  <a:lnTo>
                    <a:pt x="65325" y="611149"/>
                  </a:lnTo>
                  <a:lnTo>
                    <a:pt x="0" y="602297"/>
                  </a:lnTo>
                  <a:lnTo>
                    <a:pt x="0" y="0"/>
                  </a:lnTo>
                  <a:close/>
                </a:path>
              </a:pathLst>
            </a:custGeom>
            <a:ln w="28574">
              <a:solidFill>
                <a:srgbClr val="404040"/>
              </a:solidFill>
              <a:prstDash val="sysDash"/>
            </a:ln>
          </p:spPr>
          <p:txBody>
            <a:bodyPr wrap="square" lIns="0" tIns="0" rIns="0" bIns="0" rtlCol="0"/>
            <a:lstStyle/>
            <a:p>
              <a:endParaRPr/>
            </a:p>
          </p:txBody>
        </p:sp>
      </p:grpSp>
      <p:sp>
        <p:nvSpPr>
          <p:cNvPr id="36" name="object 43"/>
          <p:cNvSpPr txBox="1"/>
          <p:nvPr/>
        </p:nvSpPr>
        <p:spPr>
          <a:xfrm>
            <a:off x="991311" y="5479491"/>
            <a:ext cx="751205" cy="513080"/>
          </a:xfrm>
          <a:prstGeom prst="rect">
            <a:avLst/>
          </a:prstGeom>
        </p:spPr>
        <p:txBody>
          <a:bodyPr vert="horz" wrap="square" lIns="0" tIns="12065" rIns="0" bIns="0" rtlCol="0">
            <a:spAutoFit/>
          </a:bodyPr>
          <a:lstStyle/>
          <a:p>
            <a:pPr marL="12700" marR="5080">
              <a:lnSpc>
                <a:spcPct val="100000"/>
              </a:lnSpc>
              <a:spcBef>
                <a:spcPts val="95"/>
              </a:spcBef>
            </a:pPr>
            <a:r>
              <a:rPr sz="1600" b="1" spc="-10" dirty="0">
                <a:solidFill>
                  <a:srgbClr val="FFFFFF"/>
                </a:solidFill>
                <a:latin typeface="Candara"/>
                <a:cs typeface="Candara"/>
              </a:rPr>
              <a:t>Entes  </a:t>
            </a:r>
            <a:r>
              <a:rPr sz="1600" b="1" spc="-5" dirty="0">
                <a:solidFill>
                  <a:srgbClr val="FFFFFF"/>
                </a:solidFill>
                <a:latin typeface="Candara"/>
                <a:cs typeface="Candara"/>
              </a:rPr>
              <a:t>Públic</a:t>
            </a:r>
            <a:r>
              <a:rPr sz="1600" b="1" spc="-15" dirty="0">
                <a:solidFill>
                  <a:srgbClr val="FFFFFF"/>
                </a:solidFill>
                <a:latin typeface="Candara"/>
                <a:cs typeface="Candara"/>
              </a:rPr>
              <a:t>o</a:t>
            </a:r>
            <a:r>
              <a:rPr sz="1600" b="1" spc="-5" dirty="0">
                <a:solidFill>
                  <a:srgbClr val="FFFFFF"/>
                </a:solidFill>
                <a:latin typeface="Candara"/>
                <a:cs typeface="Candara"/>
              </a:rPr>
              <a:t>s</a:t>
            </a:r>
            <a:endParaRPr sz="1600">
              <a:latin typeface="Candara"/>
              <a:cs typeface="Candara"/>
            </a:endParaRPr>
          </a:p>
        </p:txBody>
      </p:sp>
      <p:grpSp>
        <p:nvGrpSpPr>
          <p:cNvPr id="37" name="object 44"/>
          <p:cNvGrpSpPr/>
          <p:nvPr/>
        </p:nvGrpSpPr>
        <p:grpSpPr>
          <a:xfrm>
            <a:off x="336269" y="4039695"/>
            <a:ext cx="571500" cy="477520"/>
            <a:chOff x="336269" y="4039695"/>
            <a:chExt cx="571500" cy="477520"/>
          </a:xfrm>
        </p:grpSpPr>
        <p:sp>
          <p:nvSpPr>
            <p:cNvPr id="38" name="object 45"/>
            <p:cNvSpPr/>
            <p:nvPr/>
          </p:nvSpPr>
          <p:spPr>
            <a:xfrm>
              <a:off x="348969" y="4052395"/>
              <a:ext cx="546100" cy="452120"/>
            </a:xfrm>
            <a:custGeom>
              <a:avLst/>
              <a:gdLst/>
              <a:ahLst/>
              <a:cxnLst/>
              <a:rect l="l" t="t" r="r" b="b"/>
              <a:pathLst>
                <a:path w="546100" h="452120">
                  <a:moveTo>
                    <a:pt x="231598" y="0"/>
                  </a:moveTo>
                  <a:lnTo>
                    <a:pt x="188339" y="5212"/>
                  </a:lnTo>
                  <a:lnTo>
                    <a:pt x="146158" y="18663"/>
                  </a:lnTo>
                  <a:lnTo>
                    <a:pt x="106339" y="40319"/>
                  </a:lnTo>
                  <a:lnTo>
                    <a:pt x="70169" y="70151"/>
                  </a:lnTo>
                  <a:lnTo>
                    <a:pt x="40332" y="106316"/>
                  </a:lnTo>
                  <a:lnTo>
                    <a:pt x="18669" y="146135"/>
                  </a:lnTo>
                  <a:lnTo>
                    <a:pt x="5215" y="188320"/>
                  </a:lnTo>
                  <a:lnTo>
                    <a:pt x="0" y="231584"/>
                  </a:lnTo>
                  <a:lnTo>
                    <a:pt x="3056" y="274640"/>
                  </a:lnTo>
                  <a:lnTo>
                    <a:pt x="14417" y="316200"/>
                  </a:lnTo>
                  <a:lnTo>
                    <a:pt x="34114" y="354977"/>
                  </a:lnTo>
                  <a:lnTo>
                    <a:pt x="62180" y="389683"/>
                  </a:lnTo>
                  <a:lnTo>
                    <a:pt x="96900" y="417775"/>
                  </a:lnTo>
                  <a:lnTo>
                    <a:pt x="135682" y="437493"/>
                  </a:lnTo>
                  <a:lnTo>
                    <a:pt x="177239" y="448867"/>
                  </a:lnTo>
                  <a:lnTo>
                    <a:pt x="220289" y="451929"/>
                  </a:lnTo>
                  <a:lnTo>
                    <a:pt x="263546" y="446710"/>
                  </a:lnTo>
                  <a:lnTo>
                    <a:pt x="305725" y="433242"/>
                  </a:lnTo>
                  <a:lnTo>
                    <a:pt x="345542" y="411556"/>
                  </a:lnTo>
                  <a:lnTo>
                    <a:pt x="381712" y="381682"/>
                  </a:lnTo>
                  <a:lnTo>
                    <a:pt x="545491" y="217979"/>
                  </a:lnTo>
                  <a:lnTo>
                    <a:pt x="389713" y="62150"/>
                  </a:lnTo>
                  <a:lnTo>
                    <a:pt x="354993" y="34100"/>
                  </a:lnTo>
                  <a:lnTo>
                    <a:pt x="316210" y="14412"/>
                  </a:lnTo>
                  <a:lnTo>
                    <a:pt x="274650" y="3056"/>
                  </a:lnTo>
                  <a:lnTo>
                    <a:pt x="231598" y="0"/>
                  </a:lnTo>
                  <a:close/>
                </a:path>
              </a:pathLst>
            </a:custGeom>
            <a:solidFill>
              <a:srgbClr val="800000"/>
            </a:solidFill>
          </p:spPr>
          <p:txBody>
            <a:bodyPr wrap="square" lIns="0" tIns="0" rIns="0" bIns="0" rtlCol="0"/>
            <a:lstStyle/>
            <a:p>
              <a:endParaRPr/>
            </a:p>
          </p:txBody>
        </p:sp>
        <p:sp>
          <p:nvSpPr>
            <p:cNvPr id="39" name="object 46"/>
            <p:cNvSpPr/>
            <p:nvPr/>
          </p:nvSpPr>
          <p:spPr>
            <a:xfrm>
              <a:off x="348969" y="4052395"/>
              <a:ext cx="546100" cy="452120"/>
            </a:xfrm>
            <a:custGeom>
              <a:avLst/>
              <a:gdLst/>
              <a:ahLst/>
              <a:cxnLst/>
              <a:rect l="l" t="t" r="r" b="b"/>
              <a:pathLst>
                <a:path w="546100" h="452120">
                  <a:moveTo>
                    <a:pt x="70169" y="70151"/>
                  </a:moveTo>
                  <a:lnTo>
                    <a:pt x="106339" y="40319"/>
                  </a:lnTo>
                  <a:lnTo>
                    <a:pt x="146158" y="18663"/>
                  </a:lnTo>
                  <a:lnTo>
                    <a:pt x="188339" y="5212"/>
                  </a:lnTo>
                  <a:lnTo>
                    <a:pt x="231598" y="0"/>
                  </a:lnTo>
                  <a:lnTo>
                    <a:pt x="274650" y="3056"/>
                  </a:lnTo>
                  <a:lnTo>
                    <a:pt x="316210" y="14412"/>
                  </a:lnTo>
                  <a:lnTo>
                    <a:pt x="354993" y="34100"/>
                  </a:lnTo>
                  <a:lnTo>
                    <a:pt x="389713" y="62150"/>
                  </a:lnTo>
                  <a:lnTo>
                    <a:pt x="428659" y="101107"/>
                  </a:lnTo>
                  <a:lnTo>
                    <a:pt x="467602" y="140065"/>
                  </a:lnTo>
                  <a:lnTo>
                    <a:pt x="506546" y="179022"/>
                  </a:lnTo>
                  <a:lnTo>
                    <a:pt x="545491" y="217979"/>
                  </a:lnTo>
                  <a:lnTo>
                    <a:pt x="512734" y="250744"/>
                  </a:lnTo>
                  <a:lnTo>
                    <a:pt x="479979" y="283503"/>
                  </a:lnTo>
                  <a:lnTo>
                    <a:pt x="447225" y="316250"/>
                  </a:lnTo>
                  <a:lnTo>
                    <a:pt x="414469" y="348978"/>
                  </a:lnTo>
                  <a:lnTo>
                    <a:pt x="381712" y="381682"/>
                  </a:lnTo>
                  <a:lnTo>
                    <a:pt x="345542" y="411556"/>
                  </a:lnTo>
                  <a:lnTo>
                    <a:pt x="305725" y="433242"/>
                  </a:lnTo>
                  <a:lnTo>
                    <a:pt x="263546" y="446710"/>
                  </a:lnTo>
                  <a:lnTo>
                    <a:pt x="220289" y="451929"/>
                  </a:lnTo>
                  <a:lnTo>
                    <a:pt x="177239" y="448867"/>
                  </a:lnTo>
                  <a:lnTo>
                    <a:pt x="135682" y="437493"/>
                  </a:lnTo>
                  <a:lnTo>
                    <a:pt x="96900" y="417775"/>
                  </a:lnTo>
                  <a:lnTo>
                    <a:pt x="62180" y="389683"/>
                  </a:lnTo>
                  <a:lnTo>
                    <a:pt x="34114" y="354977"/>
                  </a:lnTo>
                  <a:lnTo>
                    <a:pt x="14417" y="316200"/>
                  </a:lnTo>
                  <a:lnTo>
                    <a:pt x="3056" y="274640"/>
                  </a:lnTo>
                  <a:lnTo>
                    <a:pt x="0" y="231584"/>
                  </a:lnTo>
                  <a:lnTo>
                    <a:pt x="5215" y="188320"/>
                  </a:lnTo>
                  <a:lnTo>
                    <a:pt x="18669" y="146135"/>
                  </a:lnTo>
                  <a:lnTo>
                    <a:pt x="40332" y="106316"/>
                  </a:lnTo>
                  <a:lnTo>
                    <a:pt x="70169" y="70151"/>
                  </a:lnTo>
                </a:path>
              </a:pathLst>
            </a:custGeom>
            <a:ln w="25400">
              <a:solidFill>
                <a:srgbClr val="7E0000"/>
              </a:solidFill>
            </a:ln>
          </p:spPr>
          <p:txBody>
            <a:bodyPr wrap="square" lIns="0" tIns="0" rIns="0" bIns="0" rtlCol="0"/>
            <a:lstStyle/>
            <a:p>
              <a:endParaRPr/>
            </a:p>
          </p:txBody>
        </p:sp>
      </p:grpSp>
      <p:sp>
        <p:nvSpPr>
          <p:cNvPr id="40" name="object 48"/>
          <p:cNvSpPr txBox="1"/>
          <p:nvPr/>
        </p:nvSpPr>
        <p:spPr>
          <a:xfrm>
            <a:off x="388721" y="5390184"/>
            <a:ext cx="227329" cy="269240"/>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3B623B"/>
                </a:solidFill>
                <a:latin typeface="Cambria Math"/>
                <a:cs typeface="Cambria Math"/>
              </a:rPr>
              <a:t>⦿</a:t>
            </a:r>
            <a:endParaRPr sz="1600">
              <a:latin typeface="Cambria Math"/>
              <a:cs typeface="Cambria Math"/>
            </a:endParaRPr>
          </a:p>
        </p:txBody>
      </p:sp>
      <p:grpSp>
        <p:nvGrpSpPr>
          <p:cNvPr id="41" name="object 49"/>
          <p:cNvGrpSpPr/>
          <p:nvPr/>
        </p:nvGrpSpPr>
        <p:grpSpPr>
          <a:xfrm>
            <a:off x="499986" y="5529707"/>
            <a:ext cx="2231390" cy="662940"/>
            <a:chOff x="499986" y="5529707"/>
            <a:chExt cx="2231390" cy="662940"/>
          </a:xfrm>
        </p:grpSpPr>
        <p:sp>
          <p:nvSpPr>
            <p:cNvPr id="42" name="object 50"/>
            <p:cNvSpPr/>
            <p:nvPr/>
          </p:nvSpPr>
          <p:spPr>
            <a:xfrm>
              <a:off x="504748" y="5699010"/>
              <a:ext cx="2221865" cy="488950"/>
            </a:xfrm>
            <a:custGeom>
              <a:avLst/>
              <a:gdLst/>
              <a:ahLst/>
              <a:cxnLst/>
              <a:rect l="l" t="t" r="r" b="b"/>
              <a:pathLst>
                <a:path w="2221865" h="488950">
                  <a:moveTo>
                    <a:pt x="0" y="0"/>
                  </a:moveTo>
                  <a:lnTo>
                    <a:pt x="0" y="488810"/>
                  </a:lnTo>
                  <a:lnTo>
                    <a:pt x="2221306" y="488810"/>
                  </a:lnTo>
                </a:path>
              </a:pathLst>
            </a:custGeom>
            <a:ln w="9525">
              <a:solidFill>
                <a:srgbClr val="3B623B"/>
              </a:solidFill>
              <a:prstDash val="sysDot"/>
            </a:ln>
          </p:spPr>
          <p:txBody>
            <a:bodyPr wrap="square" lIns="0" tIns="0" rIns="0" bIns="0" rtlCol="0"/>
            <a:lstStyle/>
            <a:p>
              <a:endParaRPr/>
            </a:p>
          </p:txBody>
        </p:sp>
        <p:sp>
          <p:nvSpPr>
            <p:cNvPr id="43" name="object 51"/>
            <p:cNvSpPr/>
            <p:nvPr/>
          </p:nvSpPr>
          <p:spPr>
            <a:xfrm>
              <a:off x="2726055" y="5529707"/>
              <a:ext cx="0" cy="658495"/>
            </a:xfrm>
            <a:custGeom>
              <a:avLst/>
              <a:gdLst/>
              <a:ahLst/>
              <a:cxnLst/>
              <a:rect l="l" t="t" r="r" b="b"/>
              <a:pathLst>
                <a:path h="658495">
                  <a:moveTo>
                    <a:pt x="0" y="658114"/>
                  </a:moveTo>
                  <a:lnTo>
                    <a:pt x="0" y="0"/>
                  </a:lnTo>
                </a:path>
              </a:pathLst>
            </a:custGeom>
            <a:ln w="9525">
              <a:solidFill>
                <a:srgbClr val="3B623B"/>
              </a:solidFill>
              <a:prstDash val="sysDot"/>
            </a:ln>
          </p:spPr>
          <p:txBody>
            <a:bodyPr wrap="square" lIns="0" tIns="0" rIns="0" bIns="0" rtlCol="0"/>
            <a:lstStyle/>
            <a:p>
              <a:endParaRPr/>
            </a:p>
          </p:txBody>
        </p:sp>
      </p:grpSp>
      <p:sp>
        <p:nvSpPr>
          <p:cNvPr id="44" name="object 52"/>
          <p:cNvSpPr txBox="1"/>
          <p:nvPr/>
        </p:nvSpPr>
        <p:spPr>
          <a:xfrm>
            <a:off x="293928" y="2806064"/>
            <a:ext cx="5305425" cy="452755"/>
          </a:xfrm>
          <a:prstGeom prst="rect">
            <a:avLst/>
          </a:prstGeom>
        </p:spPr>
        <p:txBody>
          <a:bodyPr vert="horz" wrap="square" lIns="0" tIns="13335" rIns="0" bIns="0" rtlCol="0">
            <a:spAutoFit/>
          </a:bodyPr>
          <a:lstStyle/>
          <a:p>
            <a:pPr marL="299085" marR="5080" indent="-287020">
              <a:lnSpc>
                <a:spcPct val="100000"/>
              </a:lnSpc>
              <a:spcBef>
                <a:spcPts val="105"/>
              </a:spcBef>
              <a:buFont typeface="Wingdings"/>
              <a:buChar char=""/>
              <a:tabLst>
                <a:tab pos="299085" algn="l"/>
                <a:tab pos="299720" algn="l"/>
              </a:tabLst>
            </a:pPr>
            <a:r>
              <a:rPr sz="1400" b="1" i="1" spc="-5" dirty="0">
                <a:latin typeface="Candara"/>
                <a:cs typeface="Candara"/>
              </a:rPr>
              <a:t>Será un requisito contar con dicha evaluación para inscribir una  </a:t>
            </a:r>
            <a:r>
              <a:rPr sz="1400" b="1" i="1" dirty="0">
                <a:latin typeface="Candara"/>
                <a:cs typeface="Candara"/>
              </a:rPr>
              <a:t>Obligación o </a:t>
            </a:r>
            <a:r>
              <a:rPr sz="1400" b="1" i="1" spc="-5" dirty="0">
                <a:latin typeface="Candara"/>
                <a:cs typeface="Candara"/>
              </a:rPr>
              <a:t>Financiamiento en el Registro Público</a:t>
            </a:r>
            <a:r>
              <a:rPr sz="1400" b="1" i="1" spc="-20" dirty="0">
                <a:latin typeface="Candara"/>
                <a:cs typeface="Candara"/>
              </a:rPr>
              <a:t> </a:t>
            </a:r>
            <a:r>
              <a:rPr sz="1400" b="1" i="1" spc="-5" dirty="0">
                <a:latin typeface="Candara"/>
                <a:cs typeface="Candara"/>
              </a:rPr>
              <a:t>Único.</a:t>
            </a:r>
            <a:endParaRPr sz="1400">
              <a:latin typeface="Candara"/>
              <a:cs typeface="Candara"/>
            </a:endParaRPr>
          </a:p>
        </p:txBody>
      </p:sp>
      <p:sp>
        <p:nvSpPr>
          <p:cNvPr id="45" name="object 47"/>
          <p:cNvSpPr txBox="1"/>
          <p:nvPr/>
        </p:nvSpPr>
        <p:spPr>
          <a:xfrm>
            <a:off x="200050" y="3628135"/>
            <a:ext cx="8772525" cy="1398905"/>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91282E"/>
                </a:solidFill>
                <a:latin typeface="Candara"/>
                <a:cs typeface="Candara"/>
              </a:rPr>
              <a:t>Techo </a:t>
            </a:r>
            <a:r>
              <a:rPr sz="1800" b="1" dirty="0">
                <a:solidFill>
                  <a:srgbClr val="91282E"/>
                </a:solidFill>
                <a:latin typeface="Candara"/>
                <a:cs typeface="Candara"/>
              </a:rPr>
              <a:t>de </a:t>
            </a:r>
            <a:r>
              <a:rPr sz="1800" b="1" spc="-5" dirty="0">
                <a:solidFill>
                  <a:srgbClr val="91282E"/>
                </a:solidFill>
                <a:latin typeface="Candara"/>
                <a:cs typeface="Candara"/>
              </a:rPr>
              <a:t>Financiamiento</a:t>
            </a:r>
            <a:r>
              <a:rPr sz="1800" b="1" spc="10" dirty="0">
                <a:solidFill>
                  <a:srgbClr val="91282E"/>
                </a:solidFill>
                <a:latin typeface="Candara"/>
                <a:cs typeface="Candara"/>
              </a:rPr>
              <a:t> </a:t>
            </a:r>
            <a:r>
              <a:rPr sz="1800" b="1" dirty="0">
                <a:solidFill>
                  <a:srgbClr val="91282E"/>
                </a:solidFill>
                <a:latin typeface="Candara"/>
                <a:cs typeface="Candara"/>
              </a:rPr>
              <a:t>Neto</a:t>
            </a:r>
            <a:endParaRPr sz="1800" dirty="0">
              <a:latin typeface="Candara"/>
              <a:cs typeface="Candara"/>
            </a:endParaRPr>
          </a:p>
          <a:p>
            <a:pPr>
              <a:lnSpc>
                <a:spcPct val="100000"/>
              </a:lnSpc>
              <a:spcBef>
                <a:spcPts val="35"/>
              </a:spcBef>
            </a:pPr>
            <a:endParaRPr sz="1550" dirty="0">
              <a:latin typeface="Candara"/>
              <a:cs typeface="Candara"/>
            </a:endParaRPr>
          </a:p>
          <a:p>
            <a:pPr marL="1473200" marR="5080" indent="-779780" algn="just">
              <a:lnSpc>
                <a:spcPct val="100000"/>
              </a:lnSpc>
            </a:pPr>
            <a:r>
              <a:rPr sz="1400" u="dash" dirty="0">
                <a:uFill>
                  <a:solidFill>
                    <a:srgbClr val="7E0000"/>
                  </a:solidFill>
                </a:uFill>
                <a:latin typeface="Times New Roman"/>
                <a:cs typeface="Times New Roman"/>
              </a:rPr>
              <a:t>          </a:t>
            </a:r>
            <a:r>
              <a:rPr sz="1400" u="dash" spc="30" dirty="0">
                <a:uFill>
                  <a:solidFill>
                    <a:srgbClr val="7E0000"/>
                  </a:solidFill>
                </a:uFill>
                <a:latin typeface="Times New Roman"/>
                <a:cs typeface="Times New Roman"/>
              </a:rPr>
              <a:t> </a:t>
            </a:r>
            <a:r>
              <a:rPr sz="1400" u="dash" dirty="0">
                <a:uFill>
                  <a:solidFill>
                    <a:srgbClr val="7E0000"/>
                  </a:solidFill>
                </a:uFill>
                <a:latin typeface="Cambria Math"/>
                <a:cs typeface="Cambria Math"/>
              </a:rPr>
              <a:t>⦿</a:t>
            </a:r>
            <a:r>
              <a:rPr sz="1400" dirty="0">
                <a:latin typeface="Cambria Math"/>
                <a:cs typeface="Cambria Math"/>
              </a:rPr>
              <a:t> </a:t>
            </a:r>
            <a:r>
              <a:rPr sz="1400" i="1" spc="-5" dirty="0">
                <a:latin typeface="Candara"/>
                <a:cs typeface="Candara"/>
              </a:rPr>
              <a:t>Aquellos Entes </a:t>
            </a:r>
            <a:r>
              <a:rPr sz="1400" i="1" dirty="0">
                <a:latin typeface="Candara"/>
                <a:cs typeface="Candara"/>
              </a:rPr>
              <a:t>Públicos </a:t>
            </a:r>
            <a:r>
              <a:rPr sz="1400" i="1" spc="-5" dirty="0">
                <a:latin typeface="Candara"/>
                <a:cs typeface="Candara"/>
              </a:rPr>
              <a:t>que </a:t>
            </a:r>
            <a:r>
              <a:rPr sz="1400" b="1" i="1" u="sng" spc="-5" dirty="0">
                <a:uFill>
                  <a:solidFill>
                    <a:srgbClr val="000000"/>
                  </a:solidFill>
                </a:uFill>
                <a:latin typeface="Candara"/>
                <a:cs typeface="Candara"/>
              </a:rPr>
              <a:t>no tengan contratados Financiamientos </a:t>
            </a:r>
            <a:r>
              <a:rPr sz="1400" b="1" i="1" u="sng" dirty="0">
                <a:uFill>
                  <a:solidFill>
                    <a:srgbClr val="000000"/>
                  </a:solidFill>
                </a:uFill>
                <a:latin typeface="Candara"/>
                <a:cs typeface="Candara"/>
              </a:rPr>
              <a:t>y </a:t>
            </a:r>
            <a:r>
              <a:rPr sz="1400" b="1" i="1" u="sng" spc="-5" dirty="0">
                <a:uFill>
                  <a:solidFill>
                    <a:srgbClr val="000000"/>
                  </a:solidFill>
                </a:uFill>
                <a:latin typeface="Candara"/>
                <a:cs typeface="Candara"/>
              </a:rPr>
              <a:t>Obligaciones inscritos en el </a:t>
            </a:r>
            <a:r>
              <a:rPr sz="1400" b="1" i="1" spc="-5" dirty="0">
                <a:latin typeface="Candara"/>
                <a:cs typeface="Candara"/>
              </a:rPr>
              <a:t> </a:t>
            </a:r>
            <a:r>
              <a:rPr sz="1400" b="1" i="1" u="sng" spc="-5" dirty="0">
                <a:uFill>
                  <a:solidFill>
                    <a:srgbClr val="000000"/>
                  </a:solidFill>
                </a:uFill>
                <a:latin typeface="Candara"/>
                <a:cs typeface="Candara"/>
              </a:rPr>
              <a:t>Registro Público Único</a:t>
            </a:r>
            <a:r>
              <a:rPr sz="1400" i="1" spc="-5" dirty="0">
                <a:latin typeface="Candara"/>
                <a:cs typeface="Candara"/>
              </a:rPr>
              <a:t>, </a:t>
            </a:r>
            <a:r>
              <a:rPr sz="1400" i="1" dirty="0">
                <a:latin typeface="Candara"/>
                <a:cs typeface="Candara"/>
              </a:rPr>
              <a:t>para </a:t>
            </a:r>
            <a:r>
              <a:rPr sz="1400" i="1" spc="-5" dirty="0">
                <a:latin typeface="Candara"/>
                <a:cs typeface="Candara"/>
              </a:rPr>
              <a:t>efectos </a:t>
            </a:r>
            <a:r>
              <a:rPr sz="1400" i="1" dirty="0">
                <a:latin typeface="Candara"/>
                <a:cs typeface="Candara"/>
              </a:rPr>
              <a:t>de </a:t>
            </a:r>
            <a:r>
              <a:rPr sz="1400" i="1" spc="-10" dirty="0">
                <a:latin typeface="Candara"/>
                <a:cs typeface="Candara"/>
              </a:rPr>
              <a:t>la </a:t>
            </a:r>
            <a:r>
              <a:rPr sz="1400" i="1" dirty="0">
                <a:latin typeface="Candara"/>
                <a:cs typeface="Candara"/>
              </a:rPr>
              <a:t>evaluación </a:t>
            </a:r>
            <a:r>
              <a:rPr sz="1400" i="1" spc="-5" dirty="0">
                <a:latin typeface="Candara"/>
                <a:cs typeface="Candara"/>
              </a:rPr>
              <a:t>que deberá realizar </a:t>
            </a:r>
            <a:r>
              <a:rPr sz="1400" i="1" dirty="0">
                <a:latin typeface="Candara"/>
                <a:cs typeface="Candara"/>
              </a:rPr>
              <a:t>la Secretaría </a:t>
            </a:r>
            <a:r>
              <a:rPr sz="1400" i="1" spc="-10" dirty="0">
                <a:latin typeface="Candara"/>
                <a:cs typeface="Candara"/>
              </a:rPr>
              <a:t>sobre </a:t>
            </a:r>
            <a:r>
              <a:rPr sz="1400" i="1" spc="-5" dirty="0">
                <a:latin typeface="Candara"/>
                <a:cs typeface="Candara"/>
              </a:rPr>
              <a:t>los  indicadores del Sistema </a:t>
            </a:r>
            <a:r>
              <a:rPr sz="1400" i="1" spc="-10" dirty="0">
                <a:latin typeface="Candara"/>
                <a:cs typeface="Candara"/>
              </a:rPr>
              <a:t>de </a:t>
            </a:r>
            <a:r>
              <a:rPr sz="1400" i="1" spc="-5" dirty="0">
                <a:latin typeface="Candara"/>
                <a:cs typeface="Candara"/>
              </a:rPr>
              <a:t>Alertas </a:t>
            </a:r>
            <a:r>
              <a:rPr sz="1400" i="1" dirty="0">
                <a:latin typeface="Candara"/>
                <a:cs typeface="Candara"/>
              </a:rPr>
              <a:t>(artículos </a:t>
            </a:r>
            <a:r>
              <a:rPr sz="1400" i="1" spc="-5" dirty="0">
                <a:latin typeface="Candara"/>
                <a:cs typeface="Candara"/>
              </a:rPr>
              <a:t>43 </a:t>
            </a:r>
            <a:r>
              <a:rPr sz="1400" i="1" dirty="0">
                <a:latin typeface="Candara"/>
                <a:cs typeface="Candara"/>
              </a:rPr>
              <a:t>y </a:t>
            </a:r>
            <a:r>
              <a:rPr sz="1400" i="1" spc="-5" dirty="0">
                <a:latin typeface="Candara"/>
                <a:cs typeface="Candara"/>
              </a:rPr>
              <a:t>44 </a:t>
            </a:r>
            <a:r>
              <a:rPr sz="1400" i="1" dirty="0">
                <a:latin typeface="Candara"/>
                <a:cs typeface="Candara"/>
              </a:rPr>
              <a:t>de la </a:t>
            </a:r>
            <a:r>
              <a:rPr sz="1400" i="1" spc="-5" dirty="0">
                <a:latin typeface="Candara"/>
                <a:cs typeface="Candara"/>
              </a:rPr>
              <a:t>Ley), </a:t>
            </a:r>
            <a:r>
              <a:rPr sz="1400" b="1" i="1" u="sng" spc="-5" dirty="0">
                <a:uFill>
                  <a:solidFill>
                    <a:srgbClr val="000000"/>
                  </a:solidFill>
                </a:uFill>
                <a:latin typeface="Candara"/>
                <a:cs typeface="Candara"/>
              </a:rPr>
              <a:t>tendrán </a:t>
            </a:r>
            <a:r>
              <a:rPr sz="1400" b="1" i="1" u="sng" dirty="0">
                <a:uFill>
                  <a:solidFill>
                    <a:srgbClr val="000000"/>
                  </a:solidFill>
                </a:uFill>
                <a:latin typeface="Candara"/>
                <a:cs typeface="Candara"/>
              </a:rPr>
              <a:t>que </a:t>
            </a:r>
            <a:r>
              <a:rPr sz="1400" b="1" i="1" u="sng" spc="-5" dirty="0">
                <a:uFill>
                  <a:solidFill>
                    <a:srgbClr val="000000"/>
                  </a:solidFill>
                </a:uFill>
                <a:latin typeface="Candara"/>
                <a:cs typeface="Candara"/>
              </a:rPr>
              <a:t>entregar la </a:t>
            </a:r>
            <a:r>
              <a:rPr sz="1400" b="1" i="1" u="sng" spc="-10" dirty="0">
                <a:uFill>
                  <a:solidFill>
                    <a:srgbClr val="000000"/>
                  </a:solidFill>
                </a:uFill>
                <a:latin typeface="Candara"/>
                <a:cs typeface="Candara"/>
              </a:rPr>
              <a:t>información </a:t>
            </a:r>
            <a:r>
              <a:rPr sz="1400" b="1" i="1" spc="-10" dirty="0">
                <a:latin typeface="Candara"/>
                <a:cs typeface="Candara"/>
              </a:rPr>
              <a:t> </a:t>
            </a:r>
            <a:r>
              <a:rPr sz="1400" b="1" i="1" u="sng" spc="-5" dirty="0">
                <a:uFill>
                  <a:solidFill>
                    <a:srgbClr val="000000"/>
                  </a:solidFill>
                </a:uFill>
                <a:latin typeface="Candara"/>
                <a:cs typeface="Candara"/>
              </a:rPr>
              <a:t>requerida </a:t>
            </a:r>
            <a:r>
              <a:rPr sz="1400" b="1" i="1" u="sng" dirty="0">
                <a:uFill>
                  <a:solidFill>
                    <a:srgbClr val="000000"/>
                  </a:solidFill>
                </a:uFill>
                <a:latin typeface="Candara"/>
                <a:cs typeface="Candara"/>
              </a:rPr>
              <a:t>por la </a:t>
            </a:r>
            <a:r>
              <a:rPr sz="1400" b="1" i="1" u="sng" spc="-5" dirty="0">
                <a:uFill>
                  <a:solidFill>
                    <a:srgbClr val="000000"/>
                  </a:solidFill>
                </a:uFill>
                <a:latin typeface="Candara"/>
                <a:cs typeface="Candara"/>
              </a:rPr>
              <a:t>Secretaría</a:t>
            </a:r>
            <a:r>
              <a:rPr sz="1400" b="1" i="1" spc="-5" dirty="0">
                <a:latin typeface="Candara"/>
                <a:cs typeface="Candara"/>
              </a:rPr>
              <a:t> </a:t>
            </a:r>
            <a:r>
              <a:rPr sz="1400" i="1" dirty="0">
                <a:latin typeface="Candara"/>
                <a:cs typeface="Candara"/>
              </a:rPr>
              <a:t>para la evaluación</a:t>
            </a:r>
            <a:r>
              <a:rPr sz="1400" i="1" spc="-45" dirty="0">
                <a:latin typeface="Candara"/>
                <a:cs typeface="Candara"/>
              </a:rPr>
              <a:t> </a:t>
            </a:r>
            <a:r>
              <a:rPr sz="1400" i="1" spc="-5" dirty="0">
                <a:latin typeface="Candara"/>
                <a:cs typeface="Candara"/>
              </a:rPr>
              <a:t>correspondiente.</a:t>
            </a:r>
            <a:endParaRPr sz="1400" dirty="0">
              <a:latin typeface="Candara"/>
              <a:cs typeface="Candara"/>
            </a:endParaRPr>
          </a:p>
        </p:txBody>
      </p:sp>
      <p:sp>
        <p:nvSpPr>
          <p:cNvPr id="46" name="Título 1"/>
          <p:cNvSpPr txBox="1">
            <a:spLocks/>
          </p:cNvSpPr>
          <p:nvPr/>
        </p:nvSpPr>
        <p:spPr>
          <a:xfrm>
            <a:off x="935686" y="0"/>
            <a:ext cx="8763486"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000" b="1" cap="all" dirty="0">
                <a:latin typeface="Arial Narrow" panose="020B0606020202030204" pitchFamily="34" charset="0"/>
                <a:cs typeface="Segoe UI Light" panose="020B0502040204020203" pitchFamily="34" charset="0"/>
              </a:rPr>
              <a:t>Implicaciones directas para los sujetos de la </a:t>
            </a:r>
            <a:r>
              <a:rPr lang="es-MX" sz="2000" b="1" cap="all" dirty="0" smtClean="0">
                <a:latin typeface="Arial Narrow" panose="020B0606020202030204" pitchFamily="34" charset="0"/>
                <a:cs typeface="Segoe UI Light" panose="020B0502040204020203" pitchFamily="34" charset="0"/>
              </a:rPr>
              <a:t>Ley</a:t>
            </a:r>
          </a:p>
          <a:p>
            <a:pPr algn="ctr">
              <a:lnSpc>
                <a:spcPct val="100000"/>
              </a:lnSpc>
            </a:pPr>
            <a:r>
              <a:rPr lang="es-MX" sz="2000" b="1" cap="all" dirty="0" smtClean="0">
                <a:latin typeface="Arial Narrow" panose="020B0606020202030204" pitchFamily="34" charset="0"/>
                <a:cs typeface="Segoe UI Light" panose="020B0502040204020203" pitchFamily="34" charset="0"/>
              </a:rPr>
              <a:t>SISTEMA DE ALERTAS</a:t>
            </a:r>
            <a:endParaRPr lang="es-MX" sz="2000" b="1" cap="all" dirty="0">
              <a:latin typeface="Arial Narrow" panose="020B0606020202030204" pitchFamily="34" charset="0"/>
              <a:cs typeface="Segoe UI Light" panose="020B0502040204020203" pitchFamily="34" charset="0"/>
            </a:endParaRPr>
          </a:p>
        </p:txBody>
      </p:sp>
    </p:spTree>
    <p:extLst>
      <p:ext uri="{BB962C8B-B14F-4D97-AF65-F5344CB8AC3E}">
        <p14:creationId xmlns:p14="http://schemas.microsoft.com/office/powerpoint/2010/main" val="3200630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2374192" y="2356278"/>
            <a:ext cx="7763597" cy="835740"/>
          </a:xfrm>
          <a:custGeom>
            <a:avLst/>
            <a:gdLst>
              <a:gd name="connsiteX0" fmla="*/ 0 w 7763597"/>
              <a:gd name="connsiteY0" fmla="*/ 0 h 835740"/>
              <a:gd name="connsiteX1" fmla="*/ 7345727 w 7763597"/>
              <a:gd name="connsiteY1" fmla="*/ 0 h 835740"/>
              <a:gd name="connsiteX2" fmla="*/ 7763597 w 7763597"/>
              <a:gd name="connsiteY2" fmla="*/ 417870 h 835740"/>
              <a:gd name="connsiteX3" fmla="*/ 7345727 w 7763597"/>
              <a:gd name="connsiteY3" fmla="*/ 835740 h 835740"/>
              <a:gd name="connsiteX4" fmla="*/ 0 w 7763597"/>
              <a:gd name="connsiteY4" fmla="*/ 835740 h 835740"/>
              <a:gd name="connsiteX5" fmla="*/ 417870 w 7763597"/>
              <a:gd name="connsiteY5" fmla="*/ 417870 h 835740"/>
              <a:gd name="connsiteX6" fmla="*/ 0 w 7763597"/>
              <a:gd name="connsiteY6" fmla="*/ 0 h 83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3597" h="835740">
                <a:moveTo>
                  <a:pt x="0" y="0"/>
                </a:moveTo>
                <a:lnTo>
                  <a:pt x="7345727" y="0"/>
                </a:lnTo>
                <a:lnTo>
                  <a:pt x="7763597" y="417870"/>
                </a:lnTo>
                <a:lnTo>
                  <a:pt x="7345727" y="835740"/>
                </a:lnTo>
                <a:lnTo>
                  <a:pt x="0" y="835740"/>
                </a:lnTo>
                <a:lnTo>
                  <a:pt x="417870" y="417870"/>
                </a:lnTo>
                <a:lnTo>
                  <a:pt x="0" y="0"/>
                </a:lnTo>
                <a:close/>
              </a:path>
            </a:pathLst>
          </a:custGeom>
          <a:noFill/>
          <a:ln w="57150">
            <a:solidFill>
              <a:schemeClr val="tx2">
                <a:lumMod val="60000"/>
                <a:lumOff val="40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50000"/>
              <a:hueOff val="0"/>
              <a:satOff val="0"/>
              <a:lumOff val="0"/>
              <a:alphaOff val="0"/>
            </a:schemeClr>
          </a:fillRef>
          <a:effectRef idx="1">
            <a:schemeClr val="accent1">
              <a:shade val="50000"/>
              <a:hueOff val="0"/>
              <a:satOff val="0"/>
              <a:lumOff val="0"/>
              <a:alphaOff val="0"/>
            </a:schemeClr>
          </a:effectRef>
          <a:fontRef idx="minor">
            <a:schemeClr val="dk1"/>
          </a:fontRef>
        </p:style>
        <p:txBody>
          <a:bodyPr spcFirstLastPara="0" vert="horz" wrap="square" lIns="448350" tIns="15240" rIns="417870" bIns="15240" numCol="1" spcCol="1270" anchor="ctr" anchorCtr="0">
            <a:noAutofit/>
          </a:bodyPr>
          <a:lstStyle/>
          <a:p>
            <a:pPr lvl="0" algn="ctr" defTabSz="1066800">
              <a:lnSpc>
                <a:spcPct val="90000"/>
              </a:lnSpc>
              <a:spcBef>
                <a:spcPct val="0"/>
              </a:spcBef>
              <a:spcAft>
                <a:spcPct val="35000"/>
              </a:spcAft>
            </a:pPr>
            <a:r>
              <a:rPr lang="es-MX" sz="2400" b="1" u="sng" kern="1200" dirty="0">
                <a:latin typeface="Arial Narrow" panose="020B0606020202030204" pitchFamily="34" charset="0"/>
                <a:cs typeface="Arial" panose="020B0604020202020204" pitchFamily="34" charset="0"/>
              </a:rPr>
              <a:t>Deuda Pública y Obligaciones</a:t>
            </a:r>
          </a:p>
          <a:p>
            <a:pPr lvl="0" algn="ctr" defTabSz="1066800">
              <a:lnSpc>
                <a:spcPct val="90000"/>
              </a:lnSpc>
              <a:spcBef>
                <a:spcPct val="0"/>
              </a:spcBef>
              <a:spcAft>
                <a:spcPct val="35000"/>
              </a:spcAft>
            </a:pPr>
            <a:r>
              <a:rPr lang="es-MX" sz="2400" b="1" kern="1200" dirty="0">
                <a:latin typeface="Arial Narrow" panose="020B0606020202030204" pitchFamily="34" charset="0"/>
                <a:cs typeface="Arial" panose="020B0604020202020204" pitchFamily="34" charset="0"/>
              </a:rPr>
              <a:t>Ingresos de libre disposición</a:t>
            </a:r>
            <a:r>
              <a:rPr lang="es-MX" sz="2400" b="1" i="0" kern="1200" dirty="0">
                <a:latin typeface="Arial Narrow" panose="020B0606020202030204" pitchFamily="34" charset="0"/>
                <a:cs typeface="Arial" panose="020B0604020202020204" pitchFamily="34" charset="0"/>
              </a:rPr>
              <a:t>.</a:t>
            </a:r>
          </a:p>
        </p:txBody>
      </p:sp>
      <p:sp>
        <p:nvSpPr>
          <p:cNvPr id="4" name="Forma libre 3"/>
          <p:cNvSpPr/>
          <p:nvPr/>
        </p:nvSpPr>
        <p:spPr>
          <a:xfrm>
            <a:off x="2364076" y="3483475"/>
            <a:ext cx="7711430" cy="902668"/>
          </a:xfrm>
          <a:custGeom>
            <a:avLst/>
            <a:gdLst>
              <a:gd name="connsiteX0" fmla="*/ 0 w 7711430"/>
              <a:gd name="connsiteY0" fmla="*/ 0 h 902668"/>
              <a:gd name="connsiteX1" fmla="*/ 7260096 w 7711430"/>
              <a:gd name="connsiteY1" fmla="*/ 0 h 902668"/>
              <a:gd name="connsiteX2" fmla="*/ 7711430 w 7711430"/>
              <a:gd name="connsiteY2" fmla="*/ 451334 h 902668"/>
              <a:gd name="connsiteX3" fmla="*/ 7260096 w 7711430"/>
              <a:gd name="connsiteY3" fmla="*/ 902668 h 902668"/>
              <a:gd name="connsiteX4" fmla="*/ 0 w 7711430"/>
              <a:gd name="connsiteY4" fmla="*/ 902668 h 902668"/>
              <a:gd name="connsiteX5" fmla="*/ 451334 w 7711430"/>
              <a:gd name="connsiteY5" fmla="*/ 451334 h 902668"/>
              <a:gd name="connsiteX6" fmla="*/ 0 w 7711430"/>
              <a:gd name="connsiteY6" fmla="*/ 0 h 90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1430" h="902668">
                <a:moveTo>
                  <a:pt x="0" y="0"/>
                </a:moveTo>
                <a:lnTo>
                  <a:pt x="7260096" y="0"/>
                </a:lnTo>
                <a:lnTo>
                  <a:pt x="7711430" y="451334"/>
                </a:lnTo>
                <a:lnTo>
                  <a:pt x="7260096" y="902668"/>
                </a:lnTo>
                <a:lnTo>
                  <a:pt x="0" y="902668"/>
                </a:lnTo>
                <a:lnTo>
                  <a:pt x="451334" y="451334"/>
                </a:lnTo>
                <a:lnTo>
                  <a:pt x="0" y="0"/>
                </a:lnTo>
                <a:close/>
              </a:path>
            </a:pathLst>
          </a:custGeom>
          <a:noFill/>
          <a:ln w="57150">
            <a:solidFill>
              <a:schemeClr val="tx2">
                <a:lumMod val="60000"/>
                <a:lumOff val="40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50000"/>
              <a:hueOff val="222839"/>
              <a:satOff val="5970"/>
              <a:lumOff val="26302"/>
              <a:alphaOff val="0"/>
            </a:schemeClr>
          </a:effectRef>
          <a:fontRef idx="minor">
            <a:schemeClr val="dk1"/>
          </a:fontRef>
        </p:style>
        <p:txBody>
          <a:bodyPr spcFirstLastPara="0" vert="horz" wrap="square" lIns="481814" tIns="15240" rIns="451334" bIns="15240" numCol="1" spcCol="1270" anchor="ctr" anchorCtr="0">
            <a:noAutofit/>
          </a:bodyPr>
          <a:lstStyle/>
          <a:p>
            <a:pPr lvl="0" algn="ctr" defTabSz="1066800">
              <a:lnSpc>
                <a:spcPct val="90000"/>
              </a:lnSpc>
              <a:spcBef>
                <a:spcPct val="0"/>
              </a:spcBef>
              <a:spcAft>
                <a:spcPct val="35000"/>
              </a:spcAft>
            </a:pPr>
            <a:r>
              <a:rPr lang="es-MX" sz="2400" b="1" u="sng" kern="1200" dirty="0">
                <a:latin typeface="Arial Narrow" panose="020B0606020202030204" pitchFamily="34" charset="0"/>
                <a:cs typeface="Arial" panose="020B0604020202020204" pitchFamily="34" charset="0"/>
              </a:rPr>
              <a:t>Servicios Deuda Pública y Obligaciones</a:t>
            </a:r>
          </a:p>
          <a:p>
            <a:pPr lvl="0" algn="ctr" defTabSz="1066800">
              <a:lnSpc>
                <a:spcPct val="90000"/>
              </a:lnSpc>
              <a:spcBef>
                <a:spcPct val="0"/>
              </a:spcBef>
              <a:spcAft>
                <a:spcPct val="35000"/>
              </a:spcAft>
            </a:pPr>
            <a:r>
              <a:rPr lang="es-MX" sz="2400" b="1" kern="1200" dirty="0">
                <a:latin typeface="Arial Narrow" panose="020B0606020202030204" pitchFamily="34" charset="0"/>
                <a:cs typeface="Arial" panose="020B0604020202020204" pitchFamily="34" charset="0"/>
              </a:rPr>
              <a:t>Ingresos de libre disposición</a:t>
            </a:r>
            <a:endParaRPr lang="es-MX" sz="2400" b="1" u="sng" kern="1200" dirty="0">
              <a:latin typeface="Arial Narrow" panose="020B0606020202030204" pitchFamily="34" charset="0"/>
              <a:cs typeface="Arial" panose="020B0604020202020204" pitchFamily="34" charset="0"/>
            </a:endParaRPr>
          </a:p>
        </p:txBody>
      </p:sp>
      <p:sp>
        <p:nvSpPr>
          <p:cNvPr id="5" name="Forma libre 4"/>
          <p:cNvSpPr/>
          <p:nvPr/>
        </p:nvSpPr>
        <p:spPr>
          <a:xfrm>
            <a:off x="2384309" y="4698168"/>
            <a:ext cx="7743364" cy="917302"/>
          </a:xfrm>
          <a:custGeom>
            <a:avLst/>
            <a:gdLst>
              <a:gd name="connsiteX0" fmla="*/ 0 w 7743364"/>
              <a:gd name="connsiteY0" fmla="*/ 0 h 917302"/>
              <a:gd name="connsiteX1" fmla="*/ 7284713 w 7743364"/>
              <a:gd name="connsiteY1" fmla="*/ 0 h 917302"/>
              <a:gd name="connsiteX2" fmla="*/ 7743364 w 7743364"/>
              <a:gd name="connsiteY2" fmla="*/ 458651 h 917302"/>
              <a:gd name="connsiteX3" fmla="*/ 7284713 w 7743364"/>
              <a:gd name="connsiteY3" fmla="*/ 917302 h 917302"/>
              <a:gd name="connsiteX4" fmla="*/ 0 w 7743364"/>
              <a:gd name="connsiteY4" fmla="*/ 917302 h 917302"/>
              <a:gd name="connsiteX5" fmla="*/ 458651 w 7743364"/>
              <a:gd name="connsiteY5" fmla="*/ 458651 h 917302"/>
              <a:gd name="connsiteX6" fmla="*/ 0 w 7743364"/>
              <a:gd name="connsiteY6" fmla="*/ 0 h 91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3364" h="917302">
                <a:moveTo>
                  <a:pt x="0" y="0"/>
                </a:moveTo>
                <a:lnTo>
                  <a:pt x="7284713" y="0"/>
                </a:lnTo>
                <a:lnTo>
                  <a:pt x="7743364" y="458651"/>
                </a:lnTo>
                <a:lnTo>
                  <a:pt x="7284713" y="917302"/>
                </a:lnTo>
                <a:lnTo>
                  <a:pt x="0" y="917302"/>
                </a:lnTo>
                <a:lnTo>
                  <a:pt x="458651" y="458651"/>
                </a:lnTo>
                <a:lnTo>
                  <a:pt x="0" y="0"/>
                </a:lnTo>
                <a:close/>
              </a:path>
            </a:pathLst>
          </a:custGeom>
          <a:noFill/>
          <a:ln w="57150">
            <a:solidFill>
              <a:schemeClr val="tx2">
                <a:lumMod val="60000"/>
                <a:lumOff val="40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shade val="50000"/>
              <a:hueOff val="222839"/>
              <a:satOff val="5970"/>
              <a:lumOff val="26302"/>
              <a:alphaOff val="0"/>
            </a:schemeClr>
          </a:effectRef>
          <a:fontRef idx="minor">
            <a:schemeClr val="dk1"/>
          </a:fontRef>
        </p:style>
        <p:txBody>
          <a:bodyPr spcFirstLastPara="0" vert="horz" wrap="square" lIns="489131" tIns="15240" rIns="458651" bIns="15240" numCol="1" spcCol="1270" anchor="ctr" anchorCtr="0">
            <a:noAutofit/>
          </a:bodyPr>
          <a:lstStyle/>
          <a:p>
            <a:pPr lvl="0" algn="ctr" defTabSz="1066800">
              <a:lnSpc>
                <a:spcPct val="90000"/>
              </a:lnSpc>
              <a:spcBef>
                <a:spcPct val="0"/>
              </a:spcBef>
              <a:spcAft>
                <a:spcPct val="35000"/>
              </a:spcAft>
            </a:pPr>
            <a:r>
              <a:rPr lang="es-MX" sz="2400" b="1" u="sng" kern="1200" dirty="0">
                <a:latin typeface="Arial Narrow" panose="020B0606020202030204" pitchFamily="34" charset="0"/>
                <a:cs typeface="Arial" panose="020B0604020202020204" pitchFamily="34" charset="0"/>
              </a:rPr>
              <a:t>Obligaciones a CP (Menos activos líquidos) </a:t>
            </a:r>
          </a:p>
          <a:p>
            <a:pPr lvl="0" algn="ctr" defTabSz="1066800">
              <a:lnSpc>
                <a:spcPct val="90000"/>
              </a:lnSpc>
              <a:spcBef>
                <a:spcPct val="0"/>
              </a:spcBef>
              <a:spcAft>
                <a:spcPct val="35000"/>
              </a:spcAft>
            </a:pPr>
            <a:r>
              <a:rPr lang="es-MX" sz="2400" b="1" kern="1200" dirty="0">
                <a:latin typeface="Arial Narrow" panose="020B0606020202030204" pitchFamily="34" charset="0"/>
                <a:cs typeface="Arial" panose="020B0604020202020204" pitchFamily="34" charset="0"/>
              </a:rPr>
              <a:t>Ingresos Totales</a:t>
            </a:r>
            <a:endParaRPr lang="es-ES" sz="2400" b="1" kern="1200" dirty="0">
              <a:latin typeface="Arial Narrow" panose="020B0606020202030204" pitchFamily="34" charset="0"/>
            </a:endParaRPr>
          </a:p>
        </p:txBody>
      </p:sp>
      <p:sp>
        <p:nvSpPr>
          <p:cNvPr id="19" name="CuadroTexto 1"/>
          <p:cNvSpPr txBox="1">
            <a:spLocks noChangeArrowheads="1"/>
          </p:cNvSpPr>
          <p:nvPr/>
        </p:nvSpPr>
        <p:spPr bwMode="auto">
          <a:xfrm>
            <a:off x="1379204" y="1309786"/>
            <a:ext cx="3776573"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44 </a:t>
            </a:r>
            <a:r>
              <a:rPr lang="es-MX" altLang="es-MX" sz="2800" b="1" dirty="0" smtClean="0">
                <a:latin typeface="Arial Narrow" panose="020B0606020202030204" pitchFamily="34" charset="0"/>
              </a:rPr>
              <a:t>LDF</a:t>
            </a:r>
            <a:endParaRPr lang="es-MX" altLang="es-MX" sz="2800" b="1" dirty="0">
              <a:latin typeface="Arial Narrow" panose="020B0606020202030204" pitchFamily="34" charset="0"/>
            </a:endParaRPr>
          </a:p>
        </p:txBody>
      </p:sp>
      <p:sp>
        <p:nvSpPr>
          <p:cNvPr id="8" name="Rectángulo redondeado 7"/>
          <p:cNvSpPr/>
          <p:nvPr/>
        </p:nvSpPr>
        <p:spPr>
          <a:xfrm>
            <a:off x="2364076" y="507492"/>
            <a:ext cx="7494410" cy="578882"/>
          </a:xfrm>
          <a:prstGeom prst="roundRect">
            <a:avLst/>
          </a:prstGeom>
        </p:spPr>
        <p:txBody>
          <a:bodyPr vert="horz" lIns="91440" tIns="45720" rIns="91440" bIns="45720" rtlCol="0" anchor="ctr">
            <a:normAutofit/>
          </a:bodyPr>
          <a:lstStyle/>
          <a:p>
            <a:pPr algn="ctr">
              <a:spcBef>
                <a:spcPct val="0"/>
              </a:spcBef>
            </a:pPr>
            <a:r>
              <a:rPr lang="es-MX" sz="2800" b="1" dirty="0">
                <a:solidFill>
                  <a:srgbClr val="000000"/>
                </a:solidFill>
                <a:latin typeface="Arial Narrow" panose="020B0606020202030204" pitchFamily="34" charset="0"/>
                <a:ea typeface="+mj-ea"/>
                <a:cs typeface="Segoe UI Light" panose="020B0502040204020203" pitchFamily="34" charset="0"/>
              </a:rPr>
              <a:t>Medición del Sistema de Alertas</a:t>
            </a:r>
          </a:p>
        </p:txBody>
      </p:sp>
    </p:spTree>
    <p:extLst>
      <p:ext uri="{BB962C8B-B14F-4D97-AF65-F5344CB8AC3E}">
        <p14:creationId xmlns:p14="http://schemas.microsoft.com/office/powerpoint/2010/main" val="27190498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98977" y="5650458"/>
            <a:ext cx="548005" cy="189865"/>
          </a:xfrm>
          <a:custGeom>
            <a:avLst/>
            <a:gdLst/>
            <a:ahLst/>
            <a:cxnLst/>
            <a:rect l="l" t="t" r="r" b="b"/>
            <a:pathLst>
              <a:path w="548004" h="189864">
                <a:moveTo>
                  <a:pt x="0" y="0"/>
                </a:moveTo>
                <a:lnTo>
                  <a:pt x="0" y="189687"/>
                </a:lnTo>
                <a:lnTo>
                  <a:pt x="548005" y="189687"/>
                </a:lnTo>
              </a:path>
            </a:pathLst>
          </a:custGeom>
          <a:ln w="9525">
            <a:solidFill>
              <a:srgbClr val="91282E"/>
            </a:solidFill>
            <a:prstDash val="sysDot"/>
          </a:ln>
        </p:spPr>
        <p:txBody>
          <a:bodyPr wrap="square" lIns="0" tIns="0" rIns="0" bIns="0" rtlCol="0"/>
          <a:lstStyle/>
          <a:p>
            <a:endParaRPr/>
          </a:p>
        </p:txBody>
      </p:sp>
      <p:sp>
        <p:nvSpPr>
          <p:cNvPr id="3" name="object 9"/>
          <p:cNvSpPr txBox="1"/>
          <p:nvPr/>
        </p:nvSpPr>
        <p:spPr>
          <a:xfrm>
            <a:off x="66547" y="810844"/>
            <a:ext cx="7785734" cy="121285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91282E"/>
                </a:solidFill>
                <a:latin typeface="Candara"/>
                <a:cs typeface="Candara"/>
              </a:rPr>
              <a:t>Obligatoriedad, definiciones y</a:t>
            </a:r>
            <a:r>
              <a:rPr sz="2200" b="1" spc="-15" dirty="0">
                <a:solidFill>
                  <a:srgbClr val="91282E"/>
                </a:solidFill>
                <a:latin typeface="Candara"/>
                <a:cs typeface="Candara"/>
              </a:rPr>
              <a:t> </a:t>
            </a:r>
            <a:r>
              <a:rPr sz="2200" b="1" spc="-10" dirty="0">
                <a:solidFill>
                  <a:srgbClr val="91282E"/>
                </a:solidFill>
                <a:latin typeface="Candara"/>
                <a:cs typeface="Candara"/>
              </a:rPr>
              <a:t>excepción.</a:t>
            </a:r>
            <a:endParaRPr sz="2200" dirty="0">
              <a:latin typeface="Candara"/>
              <a:cs typeface="Candara"/>
            </a:endParaRPr>
          </a:p>
          <a:p>
            <a:pPr marL="1690370">
              <a:lnSpc>
                <a:spcPct val="100000"/>
              </a:lnSpc>
              <a:spcBef>
                <a:spcPts val="1545"/>
              </a:spcBef>
              <a:tabLst>
                <a:tab pos="2183130" algn="l"/>
              </a:tabLst>
            </a:pPr>
            <a:r>
              <a:rPr sz="1600" u="dash" spc="-5" dirty="0">
                <a:uFill>
                  <a:solidFill>
                    <a:srgbClr val="252525"/>
                  </a:solidFill>
                </a:uFill>
                <a:latin typeface="Times New Roman"/>
                <a:cs typeface="Times New Roman"/>
              </a:rPr>
              <a:t> 	</a:t>
            </a:r>
            <a:r>
              <a:rPr sz="1600" spc="-5" dirty="0">
                <a:latin typeface="Cambria Math"/>
                <a:cs typeface="Cambria Math"/>
              </a:rPr>
              <a:t>⦿ </a:t>
            </a:r>
            <a:r>
              <a:rPr sz="1600" b="1" spc="-10" dirty="0">
                <a:latin typeface="Candara"/>
                <a:cs typeface="Candara"/>
              </a:rPr>
              <a:t>Entidades Federativas: </a:t>
            </a:r>
            <a:r>
              <a:rPr sz="1600" i="1" spc="-5" dirty="0">
                <a:latin typeface="Candara"/>
                <a:cs typeface="Candara"/>
              </a:rPr>
              <a:t>A partir de la entrada en </a:t>
            </a:r>
            <a:r>
              <a:rPr sz="1600" i="1" spc="-10" dirty="0">
                <a:latin typeface="Candara"/>
                <a:cs typeface="Candara"/>
              </a:rPr>
              <a:t>vigor </a:t>
            </a:r>
            <a:r>
              <a:rPr sz="1600" i="1" spc="-5" dirty="0">
                <a:latin typeface="Candara"/>
                <a:cs typeface="Candara"/>
              </a:rPr>
              <a:t>de la</a:t>
            </a:r>
            <a:r>
              <a:rPr sz="1600" i="1" spc="200" dirty="0">
                <a:latin typeface="Candara"/>
                <a:cs typeface="Candara"/>
              </a:rPr>
              <a:t> </a:t>
            </a:r>
            <a:r>
              <a:rPr sz="1600" i="1" spc="-35" dirty="0">
                <a:latin typeface="Candara"/>
                <a:cs typeface="Candara"/>
              </a:rPr>
              <a:t>LDF.</a:t>
            </a:r>
            <a:endParaRPr sz="1600" dirty="0">
              <a:latin typeface="Candara"/>
              <a:cs typeface="Candara"/>
            </a:endParaRPr>
          </a:p>
          <a:p>
            <a:pPr marL="2097405">
              <a:lnSpc>
                <a:spcPct val="100000"/>
              </a:lnSpc>
              <a:spcBef>
                <a:spcPts val="1330"/>
              </a:spcBef>
              <a:tabLst>
                <a:tab pos="2608580" algn="l"/>
              </a:tabLst>
            </a:pPr>
            <a:r>
              <a:rPr sz="1600" spc="-5" dirty="0">
                <a:solidFill>
                  <a:srgbClr val="91282E"/>
                </a:solidFill>
                <a:latin typeface="Times New Roman"/>
                <a:cs typeface="Times New Roman"/>
              </a:rPr>
              <a:t> 	</a:t>
            </a:r>
            <a:r>
              <a:rPr sz="1600" spc="-5" dirty="0">
                <a:solidFill>
                  <a:srgbClr val="91282E"/>
                </a:solidFill>
                <a:latin typeface="Cambria Math"/>
                <a:cs typeface="Cambria Math"/>
              </a:rPr>
              <a:t>⦿ </a:t>
            </a:r>
            <a:r>
              <a:rPr sz="1600" b="1" spc="-5" dirty="0">
                <a:solidFill>
                  <a:srgbClr val="91282E"/>
                </a:solidFill>
                <a:latin typeface="Candara"/>
                <a:cs typeface="Candara"/>
              </a:rPr>
              <a:t>Municipios: </a:t>
            </a:r>
            <a:r>
              <a:rPr sz="1600" i="1" spc="-5" dirty="0">
                <a:solidFill>
                  <a:srgbClr val="91282E"/>
                </a:solidFill>
                <a:latin typeface="Candara"/>
                <a:cs typeface="Candara"/>
              </a:rPr>
              <a:t>A partir de </a:t>
            </a:r>
            <a:r>
              <a:rPr sz="1600" i="1" dirty="0">
                <a:solidFill>
                  <a:srgbClr val="91282E"/>
                </a:solidFill>
                <a:latin typeface="Candara"/>
                <a:cs typeface="Candara"/>
              </a:rPr>
              <a:t>la </a:t>
            </a:r>
            <a:r>
              <a:rPr sz="1600" i="1" spc="-5" dirty="0">
                <a:solidFill>
                  <a:srgbClr val="91282E"/>
                </a:solidFill>
                <a:latin typeface="Candara"/>
                <a:cs typeface="Candara"/>
              </a:rPr>
              <a:t>entrada en </a:t>
            </a:r>
            <a:r>
              <a:rPr sz="1600" i="1" spc="-10" dirty="0">
                <a:solidFill>
                  <a:srgbClr val="91282E"/>
                </a:solidFill>
                <a:latin typeface="Candara"/>
                <a:cs typeface="Candara"/>
              </a:rPr>
              <a:t>vigor </a:t>
            </a:r>
            <a:r>
              <a:rPr sz="1600" i="1" spc="-5" dirty="0">
                <a:solidFill>
                  <a:srgbClr val="91282E"/>
                </a:solidFill>
                <a:latin typeface="Candara"/>
                <a:cs typeface="Candara"/>
              </a:rPr>
              <a:t>de la</a:t>
            </a:r>
            <a:r>
              <a:rPr sz="1600" i="1" spc="70" dirty="0">
                <a:solidFill>
                  <a:srgbClr val="91282E"/>
                </a:solidFill>
                <a:latin typeface="Candara"/>
                <a:cs typeface="Candara"/>
              </a:rPr>
              <a:t> </a:t>
            </a:r>
            <a:r>
              <a:rPr sz="1600" i="1" spc="-35" dirty="0">
                <a:solidFill>
                  <a:srgbClr val="91282E"/>
                </a:solidFill>
                <a:latin typeface="Candara"/>
                <a:cs typeface="Candara"/>
              </a:rPr>
              <a:t>LDF.</a:t>
            </a:r>
            <a:endParaRPr sz="1600" dirty="0">
              <a:latin typeface="Candara"/>
              <a:cs typeface="Candara"/>
            </a:endParaRPr>
          </a:p>
        </p:txBody>
      </p:sp>
      <p:grpSp>
        <p:nvGrpSpPr>
          <p:cNvPr id="4" name="object 10"/>
          <p:cNvGrpSpPr/>
          <p:nvPr/>
        </p:nvGrpSpPr>
        <p:grpSpPr>
          <a:xfrm>
            <a:off x="1197349" y="1265872"/>
            <a:ext cx="557530" cy="466090"/>
            <a:chOff x="1197349" y="1265872"/>
            <a:chExt cx="557530" cy="466090"/>
          </a:xfrm>
        </p:grpSpPr>
        <p:sp>
          <p:nvSpPr>
            <p:cNvPr id="5" name="object 11"/>
            <p:cNvSpPr/>
            <p:nvPr/>
          </p:nvSpPr>
          <p:spPr>
            <a:xfrm>
              <a:off x="1210049" y="1278572"/>
              <a:ext cx="532130" cy="440690"/>
            </a:xfrm>
            <a:custGeom>
              <a:avLst/>
              <a:gdLst/>
              <a:ahLst/>
              <a:cxnLst/>
              <a:rect l="l" t="t" r="r" b="b"/>
              <a:pathLst>
                <a:path w="532130" h="440689">
                  <a:moveTo>
                    <a:pt x="220287" y="0"/>
                  </a:moveTo>
                  <a:lnTo>
                    <a:pt x="178206" y="4036"/>
                  </a:lnTo>
                  <a:lnTo>
                    <a:pt x="137380" y="16144"/>
                  </a:lnTo>
                  <a:lnTo>
                    <a:pt x="99067" y="36325"/>
                  </a:lnTo>
                  <a:lnTo>
                    <a:pt x="64522" y="64579"/>
                  </a:lnTo>
                  <a:lnTo>
                    <a:pt x="36293" y="99124"/>
                  </a:lnTo>
                  <a:lnTo>
                    <a:pt x="16130" y="137437"/>
                  </a:lnTo>
                  <a:lnTo>
                    <a:pt x="4032" y="178263"/>
                  </a:lnTo>
                  <a:lnTo>
                    <a:pt x="0" y="220345"/>
                  </a:lnTo>
                  <a:lnTo>
                    <a:pt x="4032" y="262426"/>
                  </a:lnTo>
                  <a:lnTo>
                    <a:pt x="16130" y="303252"/>
                  </a:lnTo>
                  <a:lnTo>
                    <a:pt x="36293" y="341565"/>
                  </a:lnTo>
                  <a:lnTo>
                    <a:pt x="64522" y="376110"/>
                  </a:lnTo>
                  <a:lnTo>
                    <a:pt x="99067" y="404322"/>
                  </a:lnTo>
                  <a:lnTo>
                    <a:pt x="137380" y="424473"/>
                  </a:lnTo>
                  <a:lnTo>
                    <a:pt x="178206" y="436564"/>
                  </a:lnTo>
                  <a:lnTo>
                    <a:pt x="220287" y="440594"/>
                  </a:lnTo>
                  <a:lnTo>
                    <a:pt x="262369" y="436564"/>
                  </a:lnTo>
                  <a:lnTo>
                    <a:pt x="303195" y="424473"/>
                  </a:lnTo>
                  <a:lnTo>
                    <a:pt x="341508" y="404322"/>
                  </a:lnTo>
                  <a:lnTo>
                    <a:pt x="376053" y="376110"/>
                  </a:lnTo>
                  <a:lnTo>
                    <a:pt x="531882" y="220281"/>
                  </a:lnTo>
                  <a:lnTo>
                    <a:pt x="376053" y="64579"/>
                  </a:lnTo>
                  <a:lnTo>
                    <a:pt x="341508" y="36325"/>
                  </a:lnTo>
                  <a:lnTo>
                    <a:pt x="303195" y="16144"/>
                  </a:lnTo>
                  <a:lnTo>
                    <a:pt x="262369" y="4036"/>
                  </a:lnTo>
                  <a:lnTo>
                    <a:pt x="220287" y="0"/>
                  </a:lnTo>
                  <a:close/>
                </a:path>
              </a:pathLst>
            </a:custGeom>
            <a:solidFill>
              <a:srgbClr val="252525"/>
            </a:solidFill>
          </p:spPr>
          <p:txBody>
            <a:bodyPr wrap="square" lIns="0" tIns="0" rIns="0" bIns="0" rtlCol="0"/>
            <a:lstStyle/>
            <a:p>
              <a:endParaRPr/>
            </a:p>
          </p:txBody>
        </p:sp>
        <p:sp>
          <p:nvSpPr>
            <p:cNvPr id="6" name="object 12"/>
            <p:cNvSpPr/>
            <p:nvPr/>
          </p:nvSpPr>
          <p:spPr>
            <a:xfrm>
              <a:off x="1210049" y="1278572"/>
              <a:ext cx="532130" cy="440690"/>
            </a:xfrm>
            <a:custGeom>
              <a:avLst/>
              <a:gdLst/>
              <a:ahLst/>
              <a:cxnLst/>
              <a:rect l="l" t="t" r="r" b="b"/>
              <a:pathLst>
                <a:path w="532130" h="440689">
                  <a:moveTo>
                    <a:pt x="64522" y="64579"/>
                  </a:moveTo>
                  <a:lnTo>
                    <a:pt x="99067" y="36325"/>
                  </a:lnTo>
                  <a:lnTo>
                    <a:pt x="137380" y="16144"/>
                  </a:lnTo>
                  <a:lnTo>
                    <a:pt x="178206" y="4036"/>
                  </a:lnTo>
                  <a:lnTo>
                    <a:pt x="220287" y="0"/>
                  </a:lnTo>
                  <a:lnTo>
                    <a:pt x="262369" y="4036"/>
                  </a:lnTo>
                  <a:lnTo>
                    <a:pt x="303195" y="16144"/>
                  </a:lnTo>
                  <a:lnTo>
                    <a:pt x="341508" y="36325"/>
                  </a:lnTo>
                  <a:lnTo>
                    <a:pt x="376053" y="64579"/>
                  </a:lnTo>
                  <a:lnTo>
                    <a:pt x="415010" y="103534"/>
                  </a:lnTo>
                  <a:lnTo>
                    <a:pt x="453967" y="142478"/>
                  </a:lnTo>
                  <a:lnTo>
                    <a:pt x="492925" y="181397"/>
                  </a:lnTo>
                  <a:lnTo>
                    <a:pt x="531882" y="220281"/>
                  </a:lnTo>
                  <a:lnTo>
                    <a:pt x="492925" y="259238"/>
                  </a:lnTo>
                  <a:lnTo>
                    <a:pt x="453967" y="298196"/>
                  </a:lnTo>
                  <a:lnTo>
                    <a:pt x="415010" y="337153"/>
                  </a:lnTo>
                  <a:lnTo>
                    <a:pt x="376053" y="376110"/>
                  </a:lnTo>
                  <a:lnTo>
                    <a:pt x="341508" y="404322"/>
                  </a:lnTo>
                  <a:lnTo>
                    <a:pt x="303195" y="424473"/>
                  </a:lnTo>
                  <a:lnTo>
                    <a:pt x="262369" y="436564"/>
                  </a:lnTo>
                  <a:lnTo>
                    <a:pt x="220287" y="440594"/>
                  </a:lnTo>
                  <a:lnTo>
                    <a:pt x="178206" y="436564"/>
                  </a:lnTo>
                  <a:lnTo>
                    <a:pt x="137380" y="424473"/>
                  </a:lnTo>
                  <a:lnTo>
                    <a:pt x="99067" y="404322"/>
                  </a:lnTo>
                  <a:lnTo>
                    <a:pt x="64522" y="376110"/>
                  </a:lnTo>
                  <a:lnTo>
                    <a:pt x="36293" y="341565"/>
                  </a:lnTo>
                  <a:lnTo>
                    <a:pt x="16130" y="303252"/>
                  </a:lnTo>
                  <a:lnTo>
                    <a:pt x="4032" y="262426"/>
                  </a:lnTo>
                  <a:lnTo>
                    <a:pt x="0" y="220345"/>
                  </a:lnTo>
                  <a:lnTo>
                    <a:pt x="4032" y="178263"/>
                  </a:lnTo>
                  <a:lnTo>
                    <a:pt x="16130" y="137437"/>
                  </a:lnTo>
                  <a:lnTo>
                    <a:pt x="36293" y="99124"/>
                  </a:lnTo>
                  <a:lnTo>
                    <a:pt x="64522" y="64579"/>
                  </a:lnTo>
                  <a:close/>
                </a:path>
              </a:pathLst>
            </a:custGeom>
            <a:ln w="25400">
              <a:solidFill>
                <a:srgbClr val="000000"/>
              </a:solidFill>
            </a:ln>
          </p:spPr>
          <p:txBody>
            <a:bodyPr wrap="square" lIns="0" tIns="0" rIns="0" bIns="0" rtlCol="0"/>
            <a:lstStyle/>
            <a:p>
              <a:endParaRPr/>
            </a:p>
          </p:txBody>
        </p:sp>
      </p:grpSp>
      <p:grpSp>
        <p:nvGrpSpPr>
          <p:cNvPr id="7" name="object 13"/>
          <p:cNvGrpSpPr/>
          <p:nvPr/>
        </p:nvGrpSpPr>
        <p:grpSpPr>
          <a:xfrm>
            <a:off x="1818258" y="1665255"/>
            <a:ext cx="880110" cy="466090"/>
            <a:chOff x="1818258" y="1665255"/>
            <a:chExt cx="880110" cy="466090"/>
          </a:xfrm>
        </p:grpSpPr>
        <p:sp>
          <p:nvSpPr>
            <p:cNvPr id="8" name="object 14"/>
            <p:cNvSpPr/>
            <p:nvPr/>
          </p:nvSpPr>
          <p:spPr>
            <a:xfrm>
              <a:off x="1830958" y="1677955"/>
              <a:ext cx="376555" cy="440690"/>
            </a:xfrm>
            <a:custGeom>
              <a:avLst/>
              <a:gdLst/>
              <a:ahLst/>
              <a:cxnLst/>
              <a:rect l="l" t="t" r="r" b="b"/>
              <a:pathLst>
                <a:path w="376555" h="440689">
                  <a:moveTo>
                    <a:pt x="155765" y="0"/>
                  </a:moveTo>
                  <a:lnTo>
                    <a:pt x="113683" y="4030"/>
                  </a:lnTo>
                  <a:lnTo>
                    <a:pt x="72858" y="16121"/>
                  </a:lnTo>
                  <a:lnTo>
                    <a:pt x="34544" y="36272"/>
                  </a:lnTo>
                  <a:lnTo>
                    <a:pt x="0" y="64484"/>
                  </a:lnTo>
                  <a:lnTo>
                    <a:pt x="155829" y="220313"/>
                  </a:lnTo>
                  <a:lnTo>
                    <a:pt x="0" y="376015"/>
                  </a:lnTo>
                  <a:lnTo>
                    <a:pt x="34544" y="404268"/>
                  </a:lnTo>
                  <a:lnTo>
                    <a:pt x="72858" y="424449"/>
                  </a:lnTo>
                  <a:lnTo>
                    <a:pt x="113683" y="436558"/>
                  </a:lnTo>
                  <a:lnTo>
                    <a:pt x="155765" y="440594"/>
                  </a:lnTo>
                  <a:lnTo>
                    <a:pt x="197847" y="436558"/>
                  </a:lnTo>
                  <a:lnTo>
                    <a:pt x="238672" y="424449"/>
                  </a:lnTo>
                  <a:lnTo>
                    <a:pt x="276986" y="404268"/>
                  </a:lnTo>
                  <a:lnTo>
                    <a:pt x="311531" y="376015"/>
                  </a:lnTo>
                  <a:lnTo>
                    <a:pt x="339784" y="341475"/>
                  </a:lnTo>
                  <a:lnTo>
                    <a:pt x="359965" y="303174"/>
                  </a:lnTo>
                  <a:lnTo>
                    <a:pt x="372074" y="262364"/>
                  </a:lnTo>
                  <a:lnTo>
                    <a:pt x="376110" y="220297"/>
                  </a:lnTo>
                  <a:lnTo>
                    <a:pt x="372074" y="178223"/>
                  </a:lnTo>
                  <a:lnTo>
                    <a:pt x="359965" y="137396"/>
                  </a:lnTo>
                  <a:lnTo>
                    <a:pt x="339784" y="99065"/>
                  </a:lnTo>
                  <a:lnTo>
                    <a:pt x="311531" y="64484"/>
                  </a:lnTo>
                  <a:lnTo>
                    <a:pt x="276986" y="36272"/>
                  </a:lnTo>
                  <a:lnTo>
                    <a:pt x="238672" y="16121"/>
                  </a:lnTo>
                  <a:lnTo>
                    <a:pt x="197847" y="4030"/>
                  </a:lnTo>
                  <a:lnTo>
                    <a:pt x="155765" y="0"/>
                  </a:lnTo>
                  <a:close/>
                </a:path>
              </a:pathLst>
            </a:custGeom>
            <a:solidFill>
              <a:srgbClr val="91282E"/>
            </a:solidFill>
          </p:spPr>
          <p:txBody>
            <a:bodyPr wrap="square" lIns="0" tIns="0" rIns="0" bIns="0" rtlCol="0"/>
            <a:lstStyle/>
            <a:p>
              <a:endParaRPr/>
            </a:p>
          </p:txBody>
        </p:sp>
        <p:sp>
          <p:nvSpPr>
            <p:cNvPr id="9" name="object 15"/>
            <p:cNvSpPr/>
            <p:nvPr/>
          </p:nvSpPr>
          <p:spPr>
            <a:xfrm>
              <a:off x="1830958" y="1677955"/>
              <a:ext cx="376555" cy="440690"/>
            </a:xfrm>
            <a:custGeom>
              <a:avLst/>
              <a:gdLst/>
              <a:ahLst/>
              <a:cxnLst/>
              <a:rect l="l" t="t" r="r" b="b"/>
              <a:pathLst>
                <a:path w="376555" h="440689">
                  <a:moveTo>
                    <a:pt x="0" y="64484"/>
                  </a:moveTo>
                  <a:lnTo>
                    <a:pt x="34544" y="36272"/>
                  </a:lnTo>
                  <a:lnTo>
                    <a:pt x="72858" y="16121"/>
                  </a:lnTo>
                  <a:lnTo>
                    <a:pt x="113683" y="4030"/>
                  </a:lnTo>
                  <a:lnTo>
                    <a:pt x="155765" y="0"/>
                  </a:lnTo>
                  <a:lnTo>
                    <a:pt x="197847" y="4030"/>
                  </a:lnTo>
                  <a:lnTo>
                    <a:pt x="238672" y="16121"/>
                  </a:lnTo>
                  <a:lnTo>
                    <a:pt x="276986" y="36272"/>
                  </a:lnTo>
                  <a:lnTo>
                    <a:pt x="311531" y="64484"/>
                  </a:lnTo>
                  <a:lnTo>
                    <a:pt x="339784" y="99065"/>
                  </a:lnTo>
                  <a:lnTo>
                    <a:pt x="359965" y="137396"/>
                  </a:lnTo>
                  <a:lnTo>
                    <a:pt x="372074" y="178223"/>
                  </a:lnTo>
                  <a:lnTo>
                    <a:pt x="376110" y="220297"/>
                  </a:lnTo>
                  <a:lnTo>
                    <a:pt x="372074" y="262364"/>
                  </a:lnTo>
                  <a:lnTo>
                    <a:pt x="359965" y="303174"/>
                  </a:lnTo>
                  <a:lnTo>
                    <a:pt x="339784" y="341475"/>
                  </a:lnTo>
                  <a:lnTo>
                    <a:pt x="311531" y="376015"/>
                  </a:lnTo>
                  <a:lnTo>
                    <a:pt x="276986" y="404268"/>
                  </a:lnTo>
                  <a:lnTo>
                    <a:pt x="238672" y="424449"/>
                  </a:lnTo>
                  <a:lnTo>
                    <a:pt x="197847" y="436558"/>
                  </a:lnTo>
                  <a:lnTo>
                    <a:pt x="155765" y="440594"/>
                  </a:lnTo>
                  <a:lnTo>
                    <a:pt x="113683" y="436558"/>
                  </a:lnTo>
                  <a:lnTo>
                    <a:pt x="72858" y="424449"/>
                  </a:lnTo>
                  <a:lnTo>
                    <a:pt x="34544" y="404268"/>
                  </a:lnTo>
                  <a:lnTo>
                    <a:pt x="0" y="376015"/>
                  </a:lnTo>
                  <a:lnTo>
                    <a:pt x="155829" y="220313"/>
                  </a:lnTo>
                  <a:lnTo>
                    <a:pt x="0" y="64484"/>
                  </a:lnTo>
                  <a:close/>
                </a:path>
              </a:pathLst>
            </a:custGeom>
            <a:ln w="25400">
              <a:solidFill>
                <a:srgbClr val="622422"/>
              </a:solidFill>
            </a:ln>
          </p:spPr>
          <p:txBody>
            <a:bodyPr wrap="square" lIns="0" tIns="0" rIns="0" bIns="0" rtlCol="0"/>
            <a:lstStyle/>
            <a:p>
              <a:endParaRPr/>
            </a:p>
          </p:txBody>
        </p:sp>
        <p:sp>
          <p:nvSpPr>
            <p:cNvPr id="10" name="object 16"/>
            <p:cNvSpPr/>
            <p:nvPr/>
          </p:nvSpPr>
          <p:spPr>
            <a:xfrm>
              <a:off x="2164206" y="1898268"/>
              <a:ext cx="534035" cy="0"/>
            </a:xfrm>
            <a:custGeom>
              <a:avLst/>
              <a:gdLst/>
              <a:ahLst/>
              <a:cxnLst/>
              <a:rect l="l" t="t" r="r" b="b"/>
              <a:pathLst>
                <a:path w="534035">
                  <a:moveTo>
                    <a:pt x="0" y="0"/>
                  </a:moveTo>
                  <a:lnTo>
                    <a:pt x="533781" y="0"/>
                  </a:lnTo>
                </a:path>
              </a:pathLst>
            </a:custGeom>
            <a:ln w="9525">
              <a:solidFill>
                <a:srgbClr val="91282E"/>
              </a:solidFill>
              <a:prstDash val="sysDot"/>
            </a:ln>
          </p:spPr>
          <p:txBody>
            <a:bodyPr wrap="square" lIns="0" tIns="0" rIns="0" bIns="0" rtlCol="0"/>
            <a:lstStyle/>
            <a:p>
              <a:endParaRPr/>
            </a:p>
          </p:txBody>
        </p:sp>
      </p:grpSp>
      <p:sp>
        <p:nvSpPr>
          <p:cNvPr id="11" name="object 17"/>
          <p:cNvSpPr/>
          <p:nvPr/>
        </p:nvSpPr>
        <p:spPr>
          <a:xfrm>
            <a:off x="118281" y="1231138"/>
            <a:ext cx="806450" cy="909319"/>
          </a:xfrm>
          <a:custGeom>
            <a:avLst/>
            <a:gdLst/>
            <a:ahLst/>
            <a:cxnLst/>
            <a:rect l="l" t="t" r="r" b="b"/>
            <a:pathLst>
              <a:path w="806450" h="909319">
                <a:moveTo>
                  <a:pt x="433114" y="0"/>
                </a:moveTo>
                <a:lnTo>
                  <a:pt x="269995" y="506222"/>
                </a:lnTo>
                <a:lnTo>
                  <a:pt x="0" y="506222"/>
                </a:lnTo>
                <a:lnTo>
                  <a:pt x="0" y="909320"/>
                </a:lnTo>
                <a:lnTo>
                  <a:pt x="611231" y="909320"/>
                </a:lnTo>
                <a:lnTo>
                  <a:pt x="806227" y="268097"/>
                </a:lnTo>
                <a:lnTo>
                  <a:pt x="433114" y="0"/>
                </a:lnTo>
                <a:close/>
              </a:path>
            </a:pathLst>
          </a:custGeom>
          <a:solidFill>
            <a:srgbClr val="9BBA58"/>
          </a:solidFill>
        </p:spPr>
        <p:txBody>
          <a:bodyPr wrap="square" lIns="0" tIns="0" rIns="0" bIns="0" rtlCol="0"/>
          <a:lstStyle/>
          <a:p>
            <a:endParaRPr/>
          </a:p>
        </p:txBody>
      </p:sp>
      <p:grpSp>
        <p:nvGrpSpPr>
          <p:cNvPr id="12" name="object 18"/>
          <p:cNvGrpSpPr/>
          <p:nvPr/>
        </p:nvGrpSpPr>
        <p:grpSpPr>
          <a:xfrm>
            <a:off x="1710664" y="2456282"/>
            <a:ext cx="3320415" cy="2837180"/>
            <a:chOff x="1710664" y="2456282"/>
            <a:chExt cx="3320415" cy="2837180"/>
          </a:xfrm>
        </p:grpSpPr>
        <p:sp>
          <p:nvSpPr>
            <p:cNvPr id="13" name="object 19"/>
            <p:cNvSpPr/>
            <p:nvPr/>
          </p:nvSpPr>
          <p:spPr>
            <a:xfrm>
              <a:off x="2781118" y="3542156"/>
              <a:ext cx="1440180" cy="1738630"/>
            </a:xfrm>
            <a:custGeom>
              <a:avLst/>
              <a:gdLst/>
              <a:ahLst/>
              <a:cxnLst/>
              <a:rect l="l" t="t" r="r" b="b"/>
              <a:pathLst>
                <a:path w="1440179" h="1738629">
                  <a:moveTo>
                    <a:pt x="727002" y="0"/>
                  </a:moveTo>
                  <a:lnTo>
                    <a:pt x="214303" y="505586"/>
                  </a:lnTo>
                  <a:lnTo>
                    <a:pt x="181663" y="539910"/>
                  </a:lnTo>
                  <a:lnTo>
                    <a:pt x="151711" y="575797"/>
                  </a:lnTo>
                  <a:lnTo>
                    <a:pt x="124450" y="613112"/>
                  </a:lnTo>
                  <a:lnTo>
                    <a:pt x="99879" y="651722"/>
                  </a:lnTo>
                  <a:lnTo>
                    <a:pt x="78001" y="691491"/>
                  </a:lnTo>
                  <a:lnTo>
                    <a:pt x="58816" y="732287"/>
                  </a:lnTo>
                  <a:lnTo>
                    <a:pt x="42324" y="773974"/>
                  </a:lnTo>
                  <a:lnTo>
                    <a:pt x="28528" y="816418"/>
                  </a:lnTo>
                  <a:lnTo>
                    <a:pt x="17427" y="859485"/>
                  </a:lnTo>
                  <a:lnTo>
                    <a:pt x="9023" y="903042"/>
                  </a:lnTo>
                  <a:lnTo>
                    <a:pt x="3316" y="946952"/>
                  </a:lnTo>
                  <a:lnTo>
                    <a:pt x="308" y="991083"/>
                  </a:lnTo>
                  <a:lnTo>
                    <a:pt x="0" y="1035301"/>
                  </a:lnTo>
                  <a:lnTo>
                    <a:pt x="2391" y="1079469"/>
                  </a:lnTo>
                  <a:lnTo>
                    <a:pt x="7484" y="1123456"/>
                  </a:lnTo>
                  <a:lnTo>
                    <a:pt x="15280" y="1167125"/>
                  </a:lnTo>
                  <a:lnTo>
                    <a:pt x="25778" y="1210344"/>
                  </a:lnTo>
                  <a:lnTo>
                    <a:pt x="38981" y="1252977"/>
                  </a:lnTo>
                  <a:lnTo>
                    <a:pt x="54889" y="1294891"/>
                  </a:lnTo>
                  <a:lnTo>
                    <a:pt x="73502" y="1335951"/>
                  </a:lnTo>
                  <a:lnTo>
                    <a:pt x="94823" y="1376023"/>
                  </a:lnTo>
                  <a:lnTo>
                    <a:pt x="118851" y="1414973"/>
                  </a:lnTo>
                  <a:lnTo>
                    <a:pt x="145588" y="1452666"/>
                  </a:lnTo>
                  <a:lnTo>
                    <a:pt x="175034" y="1488968"/>
                  </a:lnTo>
                  <a:lnTo>
                    <a:pt x="207191" y="1523745"/>
                  </a:lnTo>
                  <a:lnTo>
                    <a:pt x="241515" y="1556386"/>
                  </a:lnTo>
                  <a:lnTo>
                    <a:pt x="277402" y="1586338"/>
                  </a:lnTo>
                  <a:lnTo>
                    <a:pt x="314717" y="1613599"/>
                  </a:lnTo>
                  <a:lnTo>
                    <a:pt x="353326" y="1638170"/>
                  </a:lnTo>
                  <a:lnTo>
                    <a:pt x="393096" y="1660048"/>
                  </a:lnTo>
                  <a:lnTo>
                    <a:pt x="433892" y="1679233"/>
                  </a:lnTo>
                  <a:lnTo>
                    <a:pt x="475579" y="1695725"/>
                  </a:lnTo>
                  <a:lnTo>
                    <a:pt x="518023" y="1709521"/>
                  </a:lnTo>
                  <a:lnTo>
                    <a:pt x="561090" y="1720622"/>
                  </a:lnTo>
                  <a:lnTo>
                    <a:pt x="604647" y="1729026"/>
                  </a:lnTo>
                  <a:lnTo>
                    <a:pt x="648557" y="1734733"/>
                  </a:lnTo>
                  <a:lnTo>
                    <a:pt x="692688" y="1737741"/>
                  </a:lnTo>
                  <a:lnTo>
                    <a:pt x="736905" y="1738049"/>
                  </a:lnTo>
                  <a:lnTo>
                    <a:pt x="781074" y="1735658"/>
                  </a:lnTo>
                  <a:lnTo>
                    <a:pt x="825061" y="1730564"/>
                  </a:lnTo>
                  <a:lnTo>
                    <a:pt x="868730" y="1722769"/>
                  </a:lnTo>
                  <a:lnTo>
                    <a:pt x="911949" y="1712271"/>
                  </a:lnTo>
                  <a:lnTo>
                    <a:pt x="954582" y="1699068"/>
                  </a:lnTo>
                  <a:lnTo>
                    <a:pt x="996496" y="1683160"/>
                  </a:lnTo>
                  <a:lnTo>
                    <a:pt x="1037556" y="1664547"/>
                  </a:lnTo>
                  <a:lnTo>
                    <a:pt x="1077628" y="1643226"/>
                  </a:lnTo>
                  <a:lnTo>
                    <a:pt x="1116578" y="1619198"/>
                  </a:lnTo>
                  <a:lnTo>
                    <a:pt x="1154271" y="1592461"/>
                  </a:lnTo>
                  <a:lnTo>
                    <a:pt x="1190573" y="1563015"/>
                  </a:lnTo>
                  <a:lnTo>
                    <a:pt x="1225350" y="1530857"/>
                  </a:lnTo>
                  <a:lnTo>
                    <a:pt x="1257991" y="1496534"/>
                  </a:lnTo>
                  <a:lnTo>
                    <a:pt x="1287943" y="1460649"/>
                  </a:lnTo>
                  <a:lnTo>
                    <a:pt x="1315204" y="1423337"/>
                  </a:lnTo>
                  <a:lnTo>
                    <a:pt x="1339775" y="1384731"/>
                  </a:lnTo>
                  <a:lnTo>
                    <a:pt x="1361653" y="1344965"/>
                  </a:lnTo>
                  <a:lnTo>
                    <a:pt x="1380838" y="1304174"/>
                  </a:lnTo>
                  <a:lnTo>
                    <a:pt x="1397330" y="1262492"/>
                  </a:lnTo>
                  <a:lnTo>
                    <a:pt x="1411126" y="1220053"/>
                  </a:lnTo>
                  <a:lnTo>
                    <a:pt x="1422227" y="1176990"/>
                  </a:lnTo>
                  <a:lnTo>
                    <a:pt x="1430631" y="1133439"/>
                  </a:lnTo>
                  <a:lnTo>
                    <a:pt x="1436338" y="1089533"/>
                  </a:lnTo>
                  <a:lnTo>
                    <a:pt x="1439346" y="1045406"/>
                  </a:lnTo>
                  <a:lnTo>
                    <a:pt x="1439654" y="1001193"/>
                  </a:lnTo>
                  <a:lnTo>
                    <a:pt x="1437263" y="957027"/>
                  </a:lnTo>
                  <a:lnTo>
                    <a:pt x="1432169" y="913043"/>
                  </a:lnTo>
                  <a:lnTo>
                    <a:pt x="1424374" y="869375"/>
                  </a:lnTo>
                  <a:lnTo>
                    <a:pt x="1413876" y="826156"/>
                  </a:lnTo>
                  <a:lnTo>
                    <a:pt x="1400673" y="783522"/>
                  </a:lnTo>
                  <a:lnTo>
                    <a:pt x="1384765" y="741606"/>
                  </a:lnTo>
                  <a:lnTo>
                    <a:pt x="1366152" y="700542"/>
                  </a:lnTo>
                  <a:lnTo>
                    <a:pt x="1344831" y="660464"/>
                  </a:lnTo>
                  <a:lnTo>
                    <a:pt x="1320803" y="621507"/>
                  </a:lnTo>
                  <a:lnTo>
                    <a:pt x="1294066" y="583804"/>
                  </a:lnTo>
                  <a:lnTo>
                    <a:pt x="1264620" y="547490"/>
                  </a:lnTo>
                  <a:lnTo>
                    <a:pt x="1232462" y="512698"/>
                  </a:lnTo>
                  <a:lnTo>
                    <a:pt x="727002" y="0"/>
                  </a:lnTo>
                  <a:close/>
                </a:path>
              </a:pathLst>
            </a:custGeom>
            <a:solidFill>
              <a:srgbClr val="91282E"/>
            </a:solidFill>
          </p:spPr>
          <p:txBody>
            <a:bodyPr wrap="square" lIns="0" tIns="0" rIns="0" bIns="0" rtlCol="0"/>
            <a:lstStyle/>
            <a:p>
              <a:endParaRPr/>
            </a:p>
          </p:txBody>
        </p:sp>
        <p:sp>
          <p:nvSpPr>
            <p:cNvPr id="14" name="object 20"/>
            <p:cNvSpPr/>
            <p:nvPr/>
          </p:nvSpPr>
          <p:spPr>
            <a:xfrm>
              <a:off x="2781118" y="3542156"/>
              <a:ext cx="1440180" cy="1738630"/>
            </a:xfrm>
            <a:custGeom>
              <a:avLst/>
              <a:gdLst/>
              <a:ahLst/>
              <a:cxnLst/>
              <a:rect l="l" t="t" r="r" b="b"/>
              <a:pathLst>
                <a:path w="1440179" h="1738629">
                  <a:moveTo>
                    <a:pt x="207191" y="1523745"/>
                  </a:moveTo>
                  <a:lnTo>
                    <a:pt x="175034" y="1488968"/>
                  </a:lnTo>
                  <a:lnTo>
                    <a:pt x="145588" y="1452666"/>
                  </a:lnTo>
                  <a:lnTo>
                    <a:pt x="118851" y="1414973"/>
                  </a:lnTo>
                  <a:lnTo>
                    <a:pt x="94823" y="1376023"/>
                  </a:lnTo>
                  <a:lnTo>
                    <a:pt x="73502" y="1335951"/>
                  </a:lnTo>
                  <a:lnTo>
                    <a:pt x="54889" y="1294891"/>
                  </a:lnTo>
                  <a:lnTo>
                    <a:pt x="38981" y="1252977"/>
                  </a:lnTo>
                  <a:lnTo>
                    <a:pt x="25778" y="1210344"/>
                  </a:lnTo>
                  <a:lnTo>
                    <a:pt x="15280" y="1167125"/>
                  </a:lnTo>
                  <a:lnTo>
                    <a:pt x="7484" y="1123456"/>
                  </a:lnTo>
                  <a:lnTo>
                    <a:pt x="2391" y="1079469"/>
                  </a:lnTo>
                  <a:lnTo>
                    <a:pt x="0" y="1035301"/>
                  </a:lnTo>
                  <a:lnTo>
                    <a:pt x="308" y="991083"/>
                  </a:lnTo>
                  <a:lnTo>
                    <a:pt x="3316" y="946952"/>
                  </a:lnTo>
                  <a:lnTo>
                    <a:pt x="9023" y="903042"/>
                  </a:lnTo>
                  <a:lnTo>
                    <a:pt x="17427" y="859485"/>
                  </a:lnTo>
                  <a:lnTo>
                    <a:pt x="28528" y="816418"/>
                  </a:lnTo>
                  <a:lnTo>
                    <a:pt x="42324" y="773974"/>
                  </a:lnTo>
                  <a:lnTo>
                    <a:pt x="58816" y="732287"/>
                  </a:lnTo>
                  <a:lnTo>
                    <a:pt x="78001" y="691491"/>
                  </a:lnTo>
                  <a:lnTo>
                    <a:pt x="99879" y="651722"/>
                  </a:lnTo>
                  <a:lnTo>
                    <a:pt x="124450" y="613112"/>
                  </a:lnTo>
                  <a:lnTo>
                    <a:pt x="151711" y="575797"/>
                  </a:lnTo>
                  <a:lnTo>
                    <a:pt x="181663" y="539910"/>
                  </a:lnTo>
                  <a:lnTo>
                    <a:pt x="214303" y="505586"/>
                  </a:lnTo>
                  <a:lnTo>
                    <a:pt x="250909" y="469473"/>
                  </a:lnTo>
                  <a:lnTo>
                    <a:pt x="287517" y="433360"/>
                  </a:lnTo>
                  <a:lnTo>
                    <a:pt x="324129" y="397246"/>
                  </a:lnTo>
                  <a:lnTo>
                    <a:pt x="360744" y="361133"/>
                  </a:lnTo>
                  <a:lnTo>
                    <a:pt x="397362" y="325020"/>
                  </a:lnTo>
                  <a:lnTo>
                    <a:pt x="433983" y="288906"/>
                  </a:lnTo>
                  <a:lnTo>
                    <a:pt x="470605" y="252793"/>
                  </a:lnTo>
                  <a:lnTo>
                    <a:pt x="507230" y="216680"/>
                  </a:lnTo>
                  <a:lnTo>
                    <a:pt x="543856" y="180566"/>
                  </a:lnTo>
                  <a:lnTo>
                    <a:pt x="580484" y="144453"/>
                  </a:lnTo>
                  <a:lnTo>
                    <a:pt x="617112" y="108340"/>
                  </a:lnTo>
                  <a:lnTo>
                    <a:pt x="653742" y="72226"/>
                  </a:lnTo>
                  <a:lnTo>
                    <a:pt x="690372" y="36113"/>
                  </a:lnTo>
                  <a:lnTo>
                    <a:pt x="727002" y="0"/>
                  </a:lnTo>
                  <a:lnTo>
                    <a:pt x="763090" y="36630"/>
                  </a:lnTo>
                  <a:lnTo>
                    <a:pt x="799182" y="73260"/>
                  </a:lnTo>
                  <a:lnTo>
                    <a:pt x="835277" y="109890"/>
                  </a:lnTo>
                  <a:lnTo>
                    <a:pt x="871375" y="146518"/>
                  </a:lnTo>
                  <a:lnTo>
                    <a:pt x="907476" y="183146"/>
                  </a:lnTo>
                  <a:lnTo>
                    <a:pt x="943579" y="219772"/>
                  </a:lnTo>
                  <a:lnTo>
                    <a:pt x="979685" y="256397"/>
                  </a:lnTo>
                  <a:lnTo>
                    <a:pt x="1015792" y="293019"/>
                  </a:lnTo>
                  <a:lnTo>
                    <a:pt x="1051901" y="329640"/>
                  </a:lnTo>
                  <a:lnTo>
                    <a:pt x="1088012" y="366258"/>
                  </a:lnTo>
                  <a:lnTo>
                    <a:pt x="1124124" y="402873"/>
                  </a:lnTo>
                  <a:lnTo>
                    <a:pt x="1160236" y="439485"/>
                  </a:lnTo>
                  <a:lnTo>
                    <a:pt x="1196349" y="476093"/>
                  </a:lnTo>
                  <a:lnTo>
                    <a:pt x="1232462" y="512698"/>
                  </a:lnTo>
                  <a:lnTo>
                    <a:pt x="1264620" y="547490"/>
                  </a:lnTo>
                  <a:lnTo>
                    <a:pt x="1294066" y="583804"/>
                  </a:lnTo>
                  <a:lnTo>
                    <a:pt x="1320803" y="621507"/>
                  </a:lnTo>
                  <a:lnTo>
                    <a:pt x="1344831" y="660464"/>
                  </a:lnTo>
                  <a:lnTo>
                    <a:pt x="1366152" y="700542"/>
                  </a:lnTo>
                  <a:lnTo>
                    <a:pt x="1384765" y="741606"/>
                  </a:lnTo>
                  <a:lnTo>
                    <a:pt x="1400673" y="783522"/>
                  </a:lnTo>
                  <a:lnTo>
                    <a:pt x="1413876" y="826156"/>
                  </a:lnTo>
                  <a:lnTo>
                    <a:pt x="1424374" y="869375"/>
                  </a:lnTo>
                  <a:lnTo>
                    <a:pt x="1432169" y="913043"/>
                  </a:lnTo>
                  <a:lnTo>
                    <a:pt x="1437263" y="957027"/>
                  </a:lnTo>
                  <a:lnTo>
                    <a:pt x="1439654" y="1001193"/>
                  </a:lnTo>
                  <a:lnTo>
                    <a:pt x="1439346" y="1045406"/>
                  </a:lnTo>
                  <a:lnTo>
                    <a:pt x="1436338" y="1089533"/>
                  </a:lnTo>
                  <a:lnTo>
                    <a:pt x="1430631" y="1133439"/>
                  </a:lnTo>
                  <a:lnTo>
                    <a:pt x="1422227" y="1176990"/>
                  </a:lnTo>
                  <a:lnTo>
                    <a:pt x="1411126" y="1220053"/>
                  </a:lnTo>
                  <a:lnTo>
                    <a:pt x="1397330" y="1262492"/>
                  </a:lnTo>
                  <a:lnTo>
                    <a:pt x="1380838" y="1304174"/>
                  </a:lnTo>
                  <a:lnTo>
                    <a:pt x="1361653" y="1344965"/>
                  </a:lnTo>
                  <a:lnTo>
                    <a:pt x="1339775" y="1384731"/>
                  </a:lnTo>
                  <a:lnTo>
                    <a:pt x="1315204" y="1423337"/>
                  </a:lnTo>
                  <a:lnTo>
                    <a:pt x="1287943" y="1460649"/>
                  </a:lnTo>
                  <a:lnTo>
                    <a:pt x="1257991" y="1496534"/>
                  </a:lnTo>
                  <a:lnTo>
                    <a:pt x="1225350" y="1530857"/>
                  </a:lnTo>
                  <a:lnTo>
                    <a:pt x="1190573" y="1563015"/>
                  </a:lnTo>
                  <a:lnTo>
                    <a:pt x="1154271" y="1592461"/>
                  </a:lnTo>
                  <a:lnTo>
                    <a:pt x="1116578" y="1619198"/>
                  </a:lnTo>
                  <a:lnTo>
                    <a:pt x="1077628" y="1643226"/>
                  </a:lnTo>
                  <a:lnTo>
                    <a:pt x="1037556" y="1664547"/>
                  </a:lnTo>
                  <a:lnTo>
                    <a:pt x="996496" y="1683160"/>
                  </a:lnTo>
                  <a:lnTo>
                    <a:pt x="954582" y="1699068"/>
                  </a:lnTo>
                  <a:lnTo>
                    <a:pt x="911949" y="1712271"/>
                  </a:lnTo>
                  <a:lnTo>
                    <a:pt x="868730" y="1722769"/>
                  </a:lnTo>
                  <a:lnTo>
                    <a:pt x="825061" y="1730564"/>
                  </a:lnTo>
                  <a:lnTo>
                    <a:pt x="781074" y="1735658"/>
                  </a:lnTo>
                  <a:lnTo>
                    <a:pt x="736905" y="1738049"/>
                  </a:lnTo>
                  <a:lnTo>
                    <a:pt x="692688" y="1737741"/>
                  </a:lnTo>
                  <a:lnTo>
                    <a:pt x="648557" y="1734733"/>
                  </a:lnTo>
                  <a:lnTo>
                    <a:pt x="604647" y="1729026"/>
                  </a:lnTo>
                  <a:lnTo>
                    <a:pt x="561090" y="1720622"/>
                  </a:lnTo>
                  <a:lnTo>
                    <a:pt x="518023" y="1709521"/>
                  </a:lnTo>
                  <a:lnTo>
                    <a:pt x="475579" y="1695725"/>
                  </a:lnTo>
                  <a:lnTo>
                    <a:pt x="433892" y="1679233"/>
                  </a:lnTo>
                  <a:lnTo>
                    <a:pt x="393096" y="1660048"/>
                  </a:lnTo>
                  <a:lnTo>
                    <a:pt x="353326" y="1638170"/>
                  </a:lnTo>
                  <a:lnTo>
                    <a:pt x="314717" y="1613599"/>
                  </a:lnTo>
                  <a:lnTo>
                    <a:pt x="277402" y="1586338"/>
                  </a:lnTo>
                  <a:lnTo>
                    <a:pt x="241515" y="1556386"/>
                  </a:lnTo>
                  <a:lnTo>
                    <a:pt x="207191" y="1523745"/>
                  </a:lnTo>
                </a:path>
              </a:pathLst>
            </a:custGeom>
            <a:ln w="25399">
              <a:solidFill>
                <a:srgbClr val="622422"/>
              </a:solidFill>
            </a:ln>
          </p:spPr>
          <p:txBody>
            <a:bodyPr wrap="square" lIns="0" tIns="0" rIns="0" bIns="0" rtlCol="0"/>
            <a:lstStyle/>
            <a:p>
              <a:endParaRPr/>
            </a:p>
          </p:txBody>
        </p:sp>
        <p:sp>
          <p:nvSpPr>
            <p:cNvPr id="15" name="object 21"/>
            <p:cNvSpPr/>
            <p:nvPr/>
          </p:nvSpPr>
          <p:spPr>
            <a:xfrm>
              <a:off x="1723364" y="2761620"/>
              <a:ext cx="1737995" cy="1439545"/>
            </a:xfrm>
            <a:custGeom>
              <a:avLst/>
              <a:gdLst/>
              <a:ahLst/>
              <a:cxnLst/>
              <a:rect l="l" t="t" r="r" b="b"/>
              <a:pathLst>
                <a:path w="1737995" h="1439545">
                  <a:moveTo>
                    <a:pt x="738830" y="0"/>
                  </a:moveTo>
                  <a:lnTo>
                    <a:pt x="694609" y="186"/>
                  </a:lnTo>
                  <a:lnTo>
                    <a:pt x="650466" y="3072"/>
                  </a:lnTo>
                  <a:lnTo>
                    <a:pt x="606536" y="8658"/>
                  </a:lnTo>
                  <a:lnTo>
                    <a:pt x="562952" y="16942"/>
                  </a:lnTo>
                  <a:lnTo>
                    <a:pt x="519848" y="27924"/>
                  </a:lnTo>
                  <a:lnTo>
                    <a:pt x="477360" y="41604"/>
                  </a:lnTo>
                  <a:lnTo>
                    <a:pt x="435621" y="57980"/>
                  </a:lnTo>
                  <a:lnTo>
                    <a:pt x="394765" y="77053"/>
                  </a:lnTo>
                  <a:lnTo>
                    <a:pt x="354926" y="98822"/>
                  </a:lnTo>
                  <a:lnTo>
                    <a:pt x="316240" y="123286"/>
                  </a:lnTo>
                  <a:lnTo>
                    <a:pt x="278839" y="150445"/>
                  </a:lnTo>
                  <a:lnTo>
                    <a:pt x="242858" y="180298"/>
                  </a:lnTo>
                  <a:lnTo>
                    <a:pt x="208432" y="212845"/>
                  </a:lnTo>
                  <a:lnTo>
                    <a:pt x="176196" y="247534"/>
                  </a:lnTo>
                  <a:lnTo>
                    <a:pt x="146665" y="283755"/>
                  </a:lnTo>
                  <a:lnTo>
                    <a:pt x="119837" y="321372"/>
                  </a:lnTo>
                  <a:lnTo>
                    <a:pt x="95714" y="360252"/>
                  </a:lnTo>
                  <a:lnTo>
                    <a:pt x="74294" y="400262"/>
                  </a:lnTo>
                  <a:lnTo>
                    <a:pt x="55577" y="441266"/>
                  </a:lnTo>
                  <a:lnTo>
                    <a:pt x="39561" y="483131"/>
                  </a:lnTo>
                  <a:lnTo>
                    <a:pt x="26248" y="525723"/>
                  </a:lnTo>
                  <a:lnTo>
                    <a:pt x="15635" y="568907"/>
                  </a:lnTo>
                  <a:lnTo>
                    <a:pt x="7724" y="612550"/>
                  </a:lnTo>
                  <a:lnTo>
                    <a:pt x="2512" y="656517"/>
                  </a:lnTo>
                  <a:lnTo>
                    <a:pt x="0" y="700674"/>
                  </a:lnTo>
                  <a:lnTo>
                    <a:pt x="186" y="744887"/>
                  </a:lnTo>
                  <a:lnTo>
                    <a:pt x="3071" y="789023"/>
                  </a:lnTo>
                  <a:lnTo>
                    <a:pt x="8654" y="832946"/>
                  </a:lnTo>
                  <a:lnTo>
                    <a:pt x="16935" y="876523"/>
                  </a:lnTo>
                  <a:lnTo>
                    <a:pt x="27912" y="919619"/>
                  </a:lnTo>
                  <a:lnTo>
                    <a:pt x="41585" y="962101"/>
                  </a:lnTo>
                  <a:lnTo>
                    <a:pt x="57954" y="1003835"/>
                  </a:lnTo>
                  <a:lnTo>
                    <a:pt x="77019" y="1044685"/>
                  </a:lnTo>
                  <a:lnTo>
                    <a:pt x="98778" y="1084519"/>
                  </a:lnTo>
                  <a:lnTo>
                    <a:pt x="123231" y="1123202"/>
                  </a:lnTo>
                  <a:lnTo>
                    <a:pt x="150378" y="1160600"/>
                  </a:lnTo>
                  <a:lnTo>
                    <a:pt x="180218" y="1196579"/>
                  </a:lnTo>
                  <a:lnTo>
                    <a:pt x="212750" y="1231004"/>
                  </a:lnTo>
                  <a:lnTo>
                    <a:pt x="247440" y="1263255"/>
                  </a:lnTo>
                  <a:lnTo>
                    <a:pt x="283662" y="1292800"/>
                  </a:lnTo>
                  <a:lnTo>
                    <a:pt x="321282" y="1319640"/>
                  </a:lnTo>
                  <a:lnTo>
                    <a:pt x="360166" y="1343774"/>
                  </a:lnTo>
                  <a:lnTo>
                    <a:pt x="400179" y="1365204"/>
                  </a:lnTo>
                  <a:lnTo>
                    <a:pt x="441188" y="1383930"/>
                  </a:lnTo>
                  <a:lnTo>
                    <a:pt x="483058" y="1399952"/>
                  </a:lnTo>
                  <a:lnTo>
                    <a:pt x="525655" y="1413272"/>
                  </a:lnTo>
                  <a:lnTo>
                    <a:pt x="568844" y="1423889"/>
                  </a:lnTo>
                  <a:lnTo>
                    <a:pt x="612492" y="1431805"/>
                  </a:lnTo>
                  <a:lnTo>
                    <a:pt x="656463" y="1437019"/>
                  </a:lnTo>
                  <a:lnTo>
                    <a:pt x="700625" y="1439532"/>
                  </a:lnTo>
                  <a:lnTo>
                    <a:pt x="744842" y="1439346"/>
                  </a:lnTo>
                  <a:lnTo>
                    <a:pt x="788980" y="1436459"/>
                  </a:lnTo>
                  <a:lnTo>
                    <a:pt x="832906" y="1430874"/>
                  </a:lnTo>
                  <a:lnTo>
                    <a:pt x="876484" y="1422590"/>
                  </a:lnTo>
                  <a:lnTo>
                    <a:pt x="919580" y="1411608"/>
                  </a:lnTo>
                  <a:lnTo>
                    <a:pt x="962061" y="1397928"/>
                  </a:lnTo>
                  <a:lnTo>
                    <a:pt x="1003792" y="1381552"/>
                  </a:lnTo>
                  <a:lnTo>
                    <a:pt x="1044639" y="1362479"/>
                  </a:lnTo>
                  <a:lnTo>
                    <a:pt x="1084467" y="1340710"/>
                  </a:lnTo>
                  <a:lnTo>
                    <a:pt x="1123143" y="1316246"/>
                  </a:lnTo>
                  <a:lnTo>
                    <a:pt x="1160531" y="1289087"/>
                  </a:lnTo>
                  <a:lnTo>
                    <a:pt x="1196498" y="1259234"/>
                  </a:lnTo>
                  <a:lnTo>
                    <a:pt x="1230909" y="1226686"/>
                  </a:lnTo>
                  <a:lnTo>
                    <a:pt x="1737893" y="715511"/>
                  </a:lnTo>
                  <a:lnTo>
                    <a:pt x="1226718" y="208527"/>
                  </a:lnTo>
                  <a:lnTo>
                    <a:pt x="1192029" y="176276"/>
                  </a:lnTo>
                  <a:lnTo>
                    <a:pt x="1155807" y="146732"/>
                  </a:lnTo>
                  <a:lnTo>
                    <a:pt x="1118187" y="119892"/>
                  </a:lnTo>
                  <a:lnTo>
                    <a:pt x="1079303" y="95758"/>
                  </a:lnTo>
                  <a:lnTo>
                    <a:pt x="1039289" y="74328"/>
                  </a:lnTo>
                  <a:lnTo>
                    <a:pt x="998279" y="55602"/>
                  </a:lnTo>
                  <a:lnTo>
                    <a:pt x="956408" y="39580"/>
                  </a:lnTo>
                  <a:lnTo>
                    <a:pt x="913810" y="26260"/>
                  </a:lnTo>
                  <a:lnTo>
                    <a:pt x="870619" y="15643"/>
                  </a:lnTo>
                  <a:lnTo>
                    <a:pt x="826969" y="7727"/>
                  </a:lnTo>
                  <a:lnTo>
                    <a:pt x="782995" y="2513"/>
                  </a:lnTo>
                  <a:lnTo>
                    <a:pt x="738830" y="0"/>
                  </a:lnTo>
                  <a:close/>
                </a:path>
              </a:pathLst>
            </a:custGeom>
            <a:solidFill>
              <a:srgbClr val="252525"/>
            </a:solidFill>
          </p:spPr>
          <p:txBody>
            <a:bodyPr wrap="square" lIns="0" tIns="0" rIns="0" bIns="0" rtlCol="0"/>
            <a:lstStyle/>
            <a:p>
              <a:endParaRPr/>
            </a:p>
          </p:txBody>
        </p:sp>
        <p:sp>
          <p:nvSpPr>
            <p:cNvPr id="16" name="object 22"/>
            <p:cNvSpPr/>
            <p:nvPr/>
          </p:nvSpPr>
          <p:spPr>
            <a:xfrm>
              <a:off x="1723364" y="2761620"/>
              <a:ext cx="1737995" cy="1439545"/>
            </a:xfrm>
            <a:custGeom>
              <a:avLst/>
              <a:gdLst/>
              <a:ahLst/>
              <a:cxnLst/>
              <a:rect l="l" t="t" r="r" b="b"/>
              <a:pathLst>
                <a:path w="1737995" h="1439545">
                  <a:moveTo>
                    <a:pt x="208432" y="212845"/>
                  </a:moveTo>
                  <a:lnTo>
                    <a:pt x="242858" y="180298"/>
                  </a:lnTo>
                  <a:lnTo>
                    <a:pt x="278839" y="150445"/>
                  </a:lnTo>
                  <a:lnTo>
                    <a:pt x="316240" y="123286"/>
                  </a:lnTo>
                  <a:lnTo>
                    <a:pt x="354926" y="98822"/>
                  </a:lnTo>
                  <a:lnTo>
                    <a:pt x="394765" y="77053"/>
                  </a:lnTo>
                  <a:lnTo>
                    <a:pt x="435621" y="57980"/>
                  </a:lnTo>
                  <a:lnTo>
                    <a:pt x="477360" y="41604"/>
                  </a:lnTo>
                  <a:lnTo>
                    <a:pt x="519848" y="27924"/>
                  </a:lnTo>
                  <a:lnTo>
                    <a:pt x="562952" y="16942"/>
                  </a:lnTo>
                  <a:lnTo>
                    <a:pt x="606536" y="8658"/>
                  </a:lnTo>
                  <a:lnTo>
                    <a:pt x="650466" y="3072"/>
                  </a:lnTo>
                  <a:lnTo>
                    <a:pt x="694609" y="186"/>
                  </a:lnTo>
                  <a:lnTo>
                    <a:pt x="738830" y="0"/>
                  </a:lnTo>
                  <a:lnTo>
                    <a:pt x="782995" y="2513"/>
                  </a:lnTo>
                  <a:lnTo>
                    <a:pt x="826969" y="7727"/>
                  </a:lnTo>
                  <a:lnTo>
                    <a:pt x="870619" y="15643"/>
                  </a:lnTo>
                  <a:lnTo>
                    <a:pt x="913810" y="26260"/>
                  </a:lnTo>
                  <a:lnTo>
                    <a:pt x="956408" y="39580"/>
                  </a:lnTo>
                  <a:lnTo>
                    <a:pt x="998279" y="55602"/>
                  </a:lnTo>
                  <a:lnTo>
                    <a:pt x="1039289" y="74328"/>
                  </a:lnTo>
                  <a:lnTo>
                    <a:pt x="1079303" y="95758"/>
                  </a:lnTo>
                  <a:lnTo>
                    <a:pt x="1118187" y="119892"/>
                  </a:lnTo>
                  <a:lnTo>
                    <a:pt x="1155807" y="146732"/>
                  </a:lnTo>
                  <a:lnTo>
                    <a:pt x="1192029" y="176276"/>
                  </a:lnTo>
                  <a:lnTo>
                    <a:pt x="1226718" y="208527"/>
                  </a:lnTo>
                  <a:lnTo>
                    <a:pt x="1263240" y="244748"/>
                  </a:lnTo>
                  <a:lnTo>
                    <a:pt x="1299761" y="280965"/>
                  </a:lnTo>
                  <a:lnTo>
                    <a:pt x="1336282" y="317179"/>
                  </a:lnTo>
                  <a:lnTo>
                    <a:pt x="1372802" y="353391"/>
                  </a:lnTo>
                  <a:lnTo>
                    <a:pt x="1409320" y="389602"/>
                  </a:lnTo>
                  <a:lnTo>
                    <a:pt x="1445838" y="425811"/>
                  </a:lnTo>
                  <a:lnTo>
                    <a:pt x="1482353" y="462019"/>
                  </a:lnTo>
                  <a:lnTo>
                    <a:pt x="1518867" y="498228"/>
                  </a:lnTo>
                  <a:lnTo>
                    <a:pt x="1555379" y="534437"/>
                  </a:lnTo>
                  <a:lnTo>
                    <a:pt x="1591888" y="570648"/>
                  </a:lnTo>
                  <a:lnTo>
                    <a:pt x="1628394" y="606860"/>
                  </a:lnTo>
                  <a:lnTo>
                    <a:pt x="1664897" y="643074"/>
                  </a:lnTo>
                  <a:lnTo>
                    <a:pt x="1701397" y="679291"/>
                  </a:lnTo>
                  <a:lnTo>
                    <a:pt x="1737893" y="715511"/>
                  </a:lnTo>
                  <a:lnTo>
                    <a:pt x="1701696" y="752033"/>
                  </a:lnTo>
                  <a:lnTo>
                    <a:pt x="1665496" y="788554"/>
                  </a:lnTo>
                  <a:lnTo>
                    <a:pt x="1629292" y="825075"/>
                  </a:lnTo>
                  <a:lnTo>
                    <a:pt x="1593085" y="861595"/>
                  </a:lnTo>
                  <a:lnTo>
                    <a:pt x="1556876" y="898114"/>
                  </a:lnTo>
                  <a:lnTo>
                    <a:pt x="1520663" y="934631"/>
                  </a:lnTo>
                  <a:lnTo>
                    <a:pt x="1484449" y="971147"/>
                  </a:lnTo>
                  <a:lnTo>
                    <a:pt x="1448233" y="1007660"/>
                  </a:lnTo>
                  <a:lnTo>
                    <a:pt x="1412015" y="1044172"/>
                  </a:lnTo>
                  <a:lnTo>
                    <a:pt x="1375795" y="1080681"/>
                  </a:lnTo>
                  <a:lnTo>
                    <a:pt x="1339575" y="1117187"/>
                  </a:lnTo>
                  <a:lnTo>
                    <a:pt x="1303353" y="1153690"/>
                  </a:lnTo>
                  <a:lnTo>
                    <a:pt x="1267132" y="1190190"/>
                  </a:lnTo>
                  <a:lnTo>
                    <a:pt x="1230909" y="1226686"/>
                  </a:lnTo>
                  <a:lnTo>
                    <a:pt x="1196498" y="1259234"/>
                  </a:lnTo>
                  <a:lnTo>
                    <a:pt x="1160531" y="1289087"/>
                  </a:lnTo>
                  <a:lnTo>
                    <a:pt x="1123143" y="1316246"/>
                  </a:lnTo>
                  <a:lnTo>
                    <a:pt x="1084467" y="1340710"/>
                  </a:lnTo>
                  <a:lnTo>
                    <a:pt x="1044639" y="1362479"/>
                  </a:lnTo>
                  <a:lnTo>
                    <a:pt x="1003792" y="1381552"/>
                  </a:lnTo>
                  <a:lnTo>
                    <a:pt x="962061" y="1397928"/>
                  </a:lnTo>
                  <a:lnTo>
                    <a:pt x="919580" y="1411608"/>
                  </a:lnTo>
                  <a:lnTo>
                    <a:pt x="876484" y="1422590"/>
                  </a:lnTo>
                  <a:lnTo>
                    <a:pt x="832906" y="1430874"/>
                  </a:lnTo>
                  <a:lnTo>
                    <a:pt x="788980" y="1436459"/>
                  </a:lnTo>
                  <a:lnTo>
                    <a:pt x="744842" y="1439346"/>
                  </a:lnTo>
                  <a:lnTo>
                    <a:pt x="700625" y="1439532"/>
                  </a:lnTo>
                  <a:lnTo>
                    <a:pt x="656463" y="1437019"/>
                  </a:lnTo>
                  <a:lnTo>
                    <a:pt x="612492" y="1431805"/>
                  </a:lnTo>
                  <a:lnTo>
                    <a:pt x="568844" y="1423889"/>
                  </a:lnTo>
                  <a:lnTo>
                    <a:pt x="525655" y="1413272"/>
                  </a:lnTo>
                  <a:lnTo>
                    <a:pt x="483058" y="1399952"/>
                  </a:lnTo>
                  <a:lnTo>
                    <a:pt x="441188" y="1383930"/>
                  </a:lnTo>
                  <a:lnTo>
                    <a:pt x="400179" y="1365204"/>
                  </a:lnTo>
                  <a:lnTo>
                    <a:pt x="360166" y="1343774"/>
                  </a:lnTo>
                  <a:lnTo>
                    <a:pt x="321282" y="1319640"/>
                  </a:lnTo>
                  <a:lnTo>
                    <a:pt x="283662" y="1292800"/>
                  </a:lnTo>
                  <a:lnTo>
                    <a:pt x="247440" y="1263255"/>
                  </a:lnTo>
                  <a:lnTo>
                    <a:pt x="212750" y="1231004"/>
                  </a:lnTo>
                  <a:lnTo>
                    <a:pt x="180218" y="1196579"/>
                  </a:lnTo>
                  <a:lnTo>
                    <a:pt x="150378" y="1160600"/>
                  </a:lnTo>
                  <a:lnTo>
                    <a:pt x="123231" y="1123202"/>
                  </a:lnTo>
                  <a:lnTo>
                    <a:pt x="98778" y="1084519"/>
                  </a:lnTo>
                  <a:lnTo>
                    <a:pt x="77019" y="1044685"/>
                  </a:lnTo>
                  <a:lnTo>
                    <a:pt x="57954" y="1003835"/>
                  </a:lnTo>
                  <a:lnTo>
                    <a:pt x="41585" y="962101"/>
                  </a:lnTo>
                  <a:lnTo>
                    <a:pt x="27912" y="919619"/>
                  </a:lnTo>
                  <a:lnTo>
                    <a:pt x="16935" y="876523"/>
                  </a:lnTo>
                  <a:lnTo>
                    <a:pt x="8654" y="832946"/>
                  </a:lnTo>
                  <a:lnTo>
                    <a:pt x="3071" y="789023"/>
                  </a:lnTo>
                  <a:lnTo>
                    <a:pt x="186" y="744887"/>
                  </a:lnTo>
                  <a:lnTo>
                    <a:pt x="0" y="700674"/>
                  </a:lnTo>
                  <a:lnTo>
                    <a:pt x="2512" y="656517"/>
                  </a:lnTo>
                  <a:lnTo>
                    <a:pt x="7724" y="612550"/>
                  </a:lnTo>
                  <a:lnTo>
                    <a:pt x="15635" y="568907"/>
                  </a:lnTo>
                  <a:lnTo>
                    <a:pt x="26248" y="525723"/>
                  </a:lnTo>
                  <a:lnTo>
                    <a:pt x="39561" y="483131"/>
                  </a:lnTo>
                  <a:lnTo>
                    <a:pt x="55577" y="441266"/>
                  </a:lnTo>
                  <a:lnTo>
                    <a:pt x="74294" y="400262"/>
                  </a:lnTo>
                  <a:lnTo>
                    <a:pt x="95714" y="360252"/>
                  </a:lnTo>
                  <a:lnTo>
                    <a:pt x="119837" y="321372"/>
                  </a:lnTo>
                  <a:lnTo>
                    <a:pt x="146665" y="283755"/>
                  </a:lnTo>
                  <a:lnTo>
                    <a:pt x="176196" y="247534"/>
                  </a:lnTo>
                  <a:lnTo>
                    <a:pt x="208432" y="212845"/>
                  </a:lnTo>
                  <a:close/>
                </a:path>
              </a:pathLst>
            </a:custGeom>
            <a:ln w="25400">
              <a:solidFill>
                <a:srgbClr val="000000"/>
              </a:solidFill>
            </a:ln>
          </p:spPr>
          <p:txBody>
            <a:bodyPr wrap="square" lIns="0" tIns="0" rIns="0" bIns="0" rtlCol="0"/>
            <a:lstStyle/>
            <a:p>
              <a:endParaRPr/>
            </a:p>
          </p:txBody>
        </p:sp>
        <p:sp>
          <p:nvSpPr>
            <p:cNvPr id="17" name="object 23"/>
            <p:cNvSpPr/>
            <p:nvPr/>
          </p:nvSpPr>
          <p:spPr>
            <a:xfrm>
              <a:off x="3280156" y="2468982"/>
              <a:ext cx="1738630" cy="1440180"/>
            </a:xfrm>
            <a:custGeom>
              <a:avLst/>
              <a:gdLst/>
              <a:ahLst/>
              <a:cxnLst/>
              <a:rect l="l" t="t" r="r" b="b"/>
              <a:pathLst>
                <a:path w="1738629" h="1440179">
                  <a:moveTo>
                    <a:pt x="1034729" y="0"/>
                  </a:moveTo>
                  <a:lnTo>
                    <a:pt x="990512" y="342"/>
                  </a:lnTo>
                  <a:lnTo>
                    <a:pt x="946384" y="3384"/>
                  </a:lnTo>
                  <a:lnTo>
                    <a:pt x="902478" y="9123"/>
                  </a:lnTo>
                  <a:lnTo>
                    <a:pt x="858929" y="17559"/>
                  </a:lnTo>
                  <a:lnTo>
                    <a:pt x="815871" y="28691"/>
                  </a:lnTo>
                  <a:lnTo>
                    <a:pt x="773439" y="42517"/>
                  </a:lnTo>
                  <a:lnTo>
                    <a:pt x="731767" y="59036"/>
                  </a:lnTo>
                  <a:lnTo>
                    <a:pt x="690988" y="78248"/>
                  </a:lnTo>
                  <a:lnTo>
                    <a:pt x="651238" y="100151"/>
                  </a:lnTo>
                  <a:lnTo>
                    <a:pt x="612650" y="124744"/>
                  </a:lnTo>
                  <a:lnTo>
                    <a:pt x="575360" y="152026"/>
                  </a:lnTo>
                  <a:lnTo>
                    <a:pt x="539500" y="181997"/>
                  </a:lnTo>
                  <a:lnTo>
                    <a:pt x="505206" y="214654"/>
                  </a:lnTo>
                  <a:lnTo>
                    <a:pt x="0" y="727734"/>
                  </a:lnTo>
                  <a:lnTo>
                    <a:pt x="513080" y="1232940"/>
                  </a:lnTo>
                  <a:lnTo>
                    <a:pt x="547885" y="1265052"/>
                  </a:lnTo>
                  <a:lnTo>
                    <a:pt x="584213" y="1294455"/>
                  </a:lnTo>
                  <a:lnTo>
                    <a:pt x="621928" y="1321149"/>
                  </a:lnTo>
                  <a:lnTo>
                    <a:pt x="660896" y="1345135"/>
                  </a:lnTo>
                  <a:lnTo>
                    <a:pt x="700984" y="1366415"/>
                  </a:lnTo>
                  <a:lnTo>
                    <a:pt x="742056" y="1384989"/>
                  </a:lnTo>
                  <a:lnTo>
                    <a:pt x="783980" y="1400858"/>
                  </a:lnTo>
                  <a:lnTo>
                    <a:pt x="826620" y="1414022"/>
                  </a:lnTo>
                  <a:lnTo>
                    <a:pt x="869844" y="1424484"/>
                  </a:lnTo>
                  <a:lnTo>
                    <a:pt x="913516" y="1432243"/>
                  </a:lnTo>
                  <a:lnTo>
                    <a:pt x="957502" y="1437300"/>
                  </a:lnTo>
                  <a:lnTo>
                    <a:pt x="1001669" y="1439657"/>
                  </a:lnTo>
                  <a:lnTo>
                    <a:pt x="1045882" y="1439314"/>
                  </a:lnTo>
                  <a:lnTo>
                    <a:pt x="1090008" y="1436272"/>
                  </a:lnTo>
                  <a:lnTo>
                    <a:pt x="1133911" y="1430533"/>
                  </a:lnTo>
                  <a:lnTo>
                    <a:pt x="1177459" y="1422096"/>
                  </a:lnTo>
                  <a:lnTo>
                    <a:pt x="1220516" y="1410963"/>
                  </a:lnTo>
                  <a:lnTo>
                    <a:pt x="1262950" y="1397134"/>
                  </a:lnTo>
                  <a:lnTo>
                    <a:pt x="1304625" y="1380611"/>
                  </a:lnTo>
                  <a:lnTo>
                    <a:pt x="1345407" y="1361395"/>
                  </a:lnTo>
                  <a:lnTo>
                    <a:pt x="1385163" y="1339486"/>
                  </a:lnTo>
                  <a:lnTo>
                    <a:pt x="1423758" y="1314885"/>
                  </a:lnTo>
                  <a:lnTo>
                    <a:pt x="1461059" y="1287593"/>
                  </a:lnTo>
                  <a:lnTo>
                    <a:pt x="1496930" y="1257610"/>
                  </a:lnTo>
                  <a:lnTo>
                    <a:pt x="1531239" y="1224939"/>
                  </a:lnTo>
                  <a:lnTo>
                    <a:pt x="1563365" y="1190133"/>
                  </a:lnTo>
                  <a:lnTo>
                    <a:pt x="1592779" y="1153806"/>
                  </a:lnTo>
                  <a:lnTo>
                    <a:pt x="1619483" y="1116091"/>
                  </a:lnTo>
                  <a:lnTo>
                    <a:pt x="1643477" y="1077122"/>
                  </a:lnTo>
                  <a:lnTo>
                    <a:pt x="1664763" y="1037035"/>
                  </a:lnTo>
                  <a:lnTo>
                    <a:pt x="1683342" y="995962"/>
                  </a:lnTo>
                  <a:lnTo>
                    <a:pt x="1699214" y="954039"/>
                  </a:lnTo>
                  <a:lnTo>
                    <a:pt x="1712381" y="911398"/>
                  </a:lnTo>
                  <a:lnTo>
                    <a:pt x="1722844" y="868175"/>
                  </a:lnTo>
                  <a:lnTo>
                    <a:pt x="1730604" y="824503"/>
                  </a:lnTo>
                  <a:lnTo>
                    <a:pt x="1735662" y="780516"/>
                  </a:lnTo>
                  <a:lnTo>
                    <a:pt x="1738019" y="736349"/>
                  </a:lnTo>
                  <a:lnTo>
                    <a:pt x="1737676" y="692136"/>
                  </a:lnTo>
                  <a:lnTo>
                    <a:pt x="1734635" y="648011"/>
                  </a:lnTo>
                  <a:lnTo>
                    <a:pt x="1728895" y="604107"/>
                  </a:lnTo>
                  <a:lnTo>
                    <a:pt x="1720459" y="560560"/>
                  </a:lnTo>
                  <a:lnTo>
                    <a:pt x="1709328" y="517502"/>
                  </a:lnTo>
                  <a:lnTo>
                    <a:pt x="1695502" y="475069"/>
                  </a:lnTo>
                  <a:lnTo>
                    <a:pt x="1678982" y="433394"/>
                  </a:lnTo>
                  <a:lnTo>
                    <a:pt x="1659771" y="392611"/>
                  </a:lnTo>
                  <a:lnTo>
                    <a:pt x="1637868" y="352856"/>
                  </a:lnTo>
                  <a:lnTo>
                    <a:pt x="1613274" y="314260"/>
                  </a:lnTo>
                  <a:lnTo>
                    <a:pt x="1585992" y="276960"/>
                  </a:lnTo>
                  <a:lnTo>
                    <a:pt x="1556022" y="241089"/>
                  </a:lnTo>
                  <a:lnTo>
                    <a:pt x="1523365" y="206780"/>
                  </a:lnTo>
                  <a:lnTo>
                    <a:pt x="1488558" y="174654"/>
                  </a:lnTo>
                  <a:lnTo>
                    <a:pt x="1452229" y="145239"/>
                  </a:lnTo>
                  <a:lnTo>
                    <a:pt x="1414511" y="118536"/>
                  </a:lnTo>
                  <a:lnTo>
                    <a:pt x="1375540" y="94541"/>
                  </a:lnTo>
                  <a:lnTo>
                    <a:pt x="1335448" y="73255"/>
                  </a:lnTo>
                  <a:lnTo>
                    <a:pt x="1294371" y="54677"/>
                  </a:lnTo>
                  <a:lnTo>
                    <a:pt x="1252443" y="38804"/>
                  </a:lnTo>
                  <a:lnTo>
                    <a:pt x="1209797" y="25637"/>
                  </a:lnTo>
                  <a:lnTo>
                    <a:pt x="1166569" y="15174"/>
                  </a:lnTo>
                  <a:lnTo>
                    <a:pt x="1122892" y="7414"/>
                  </a:lnTo>
                  <a:lnTo>
                    <a:pt x="1078901" y="2356"/>
                  </a:lnTo>
                  <a:lnTo>
                    <a:pt x="1034729" y="0"/>
                  </a:lnTo>
                  <a:close/>
                </a:path>
              </a:pathLst>
            </a:custGeom>
            <a:solidFill>
              <a:srgbClr val="3B623B"/>
            </a:solidFill>
          </p:spPr>
          <p:txBody>
            <a:bodyPr wrap="square" lIns="0" tIns="0" rIns="0" bIns="0" rtlCol="0"/>
            <a:lstStyle/>
            <a:p>
              <a:endParaRPr/>
            </a:p>
          </p:txBody>
        </p:sp>
        <p:sp>
          <p:nvSpPr>
            <p:cNvPr id="18" name="object 24"/>
            <p:cNvSpPr/>
            <p:nvPr/>
          </p:nvSpPr>
          <p:spPr>
            <a:xfrm>
              <a:off x="3280156" y="2468982"/>
              <a:ext cx="1738630" cy="1440180"/>
            </a:xfrm>
            <a:custGeom>
              <a:avLst/>
              <a:gdLst/>
              <a:ahLst/>
              <a:cxnLst/>
              <a:rect l="l" t="t" r="r" b="b"/>
              <a:pathLst>
                <a:path w="1738629" h="1440179">
                  <a:moveTo>
                    <a:pt x="1531239" y="1224939"/>
                  </a:moveTo>
                  <a:lnTo>
                    <a:pt x="1496930" y="1257610"/>
                  </a:lnTo>
                  <a:lnTo>
                    <a:pt x="1461059" y="1287593"/>
                  </a:lnTo>
                  <a:lnTo>
                    <a:pt x="1423758" y="1314885"/>
                  </a:lnTo>
                  <a:lnTo>
                    <a:pt x="1385163" y="1339486"/>
                  </a:lnTo>
                  <a:lnTo>
                    <a:pt x="1345407" y="1361395"/>
                  </a:lnTo>
                  <a:lnTo>
                    <a:pt x="1304625" y="1380611"/>
                  </a:lnTo>
                  <a:lnTo>
                    <a:pt x="1262950" y="1397134"/>
                  </a:lnTo>
                  <a:lnTo>
                    <a:pt x="1220516" y="1410963"/>
                  </a:lnTo>
                  <a:lnTo>
                    <a:pt x="1177459" y="1422096"/>
                  </a:lnTo>
                  <a:lnTo>
                    <a:pt x="1133911" y="1430533"/>
                  </a:lnTo>
                  <a:lnTo>
                    <a:pt x="1090008" y="1436272"/>
                  </a:lnTo>
                  <a:lnTo>
                    <a:pt x="1045882" y="1439314"/>
                  </a:lnTo>
                  <a:lnTo>
                    <a:pt x="1001669" y="1439657"/>
                  </a:lnTo>
                  <a:lnTo>
                    <a:pt x="957502" y="1437300"/>
                  </a:lnTo>
                  <a:lnTo>
                    <a:pt x="913516" y="1432243"/>
                  </a:lnTo>
                  <a:lnTo>
                    <a:pt x="869844" y="1424484"/>
                  </a:lnTo>
                  <a:lnTo>
                    <a:pt x="826620" y="1414022"/>
                  </a:lnTo>
                  <a:lnTo>
                    <a:pt x="783980" y="1400858"/>
                  </a:lnTo>
                  <a:lnTo>
                    <a:pt x="742056" y="1384989"/>
                  </a:lnTo>
                  <a:lnTo>
                    <a:pt x="700984" y="1366415"/>
                  </a:lnTo>
                  <a:lnTo>
                    <a:pt x="660896" y="1345135"/>
                  </a:lnTo>
                  <a:lnTo>
                    <a:pt x="621928" y="1321149"/>
                  </a:lnTo>
                  <a:lnTo>
                    <a:pt x="584213" y="1294455"/>
                  </a:lnTo>
                  <a:lnTo>
                    <a:pt x="547885" y="1265052"/>
                  </a:lnTo>
                  <a:lnTo>
                    <a:pt x="513080" y="1232940"/>
                  </a:lnTo>
                  <a:lnTo>
                    <a:pt x="476424" y="1196854"/>
                  </a:lnTo>
                  <a:lnTo>
                    <a:pt x="439771" y="1160768"/>
                  </a:lnTo>
                  <a:lnTo>
                    <a:pt x="403122" y="1124682"/>
                  </a:lnTo>
                  <a:lnTo>
                    <a:pt x="366474" y="1088595"/>
                  </a:lnTo>
                  <a:lnTo>
                    <a:pt x="329828" y="1052509"/>
                  </a:lnTo>
                  <a:lnTo>
                    <a:pt x="293184" y="1016423"/>
                  </a:lnTo>
                  <a:lnTo>
                    <a:pt x="256539" y="980337"/>
                  </a:lnTo>
                  <a:lnTo>
                    <a:pt x="219895" y="944251"/>
                  </a:lnTo>
                  <a:lnTo>
                    <a:pt x="183251" y="908165"/>
                  </a:lnTo>
                  <a:lnTo>
                    <a:pt x="146605" y="872079"/>
                  </a:lnTo>
                  <a:lnTo>
                    <a:pt x="109957" y="835992"/>
                  </a:lnTo>
                  <a:lnTo>
                    <a:pt x="73308" y="799906"/>
                  </a:lnTo>
                  <a:lnTo>
                    <a:pt x="36655" y="763820"/>
                  </a:lnTo>
                  <a:lnTo>
                    <a:pt x="0" y="727734"/>
                  </a:lnTo>
                  <a:lnTo>
                    <a:pt x="36086" y="691078"/>
                  </a:lnTo>
                  <a:lnTo>
                    <a:pt x="72172" y="654426"/>
                  </a:lnTo>
                  <a:lnTo>
                    <a:pt x="108258" y="617776"/>
                  </a:lnTo>
                  <a:lnTo>
                    <a:pt x="144344" y="581129"/>
                  </a:lnTo>
                  <a:lnTo>
                    <a:pt x="180430" y="544483"/>
                  </a:lnTo>
                  <a:lnTo>
                    <a:pt x="216516" y="507838"/>
                  </a:lnTo>
                  <a:lnTo>
                    <a:pt x="252603" y="471194"/>
                  </a:lnTo>
                  <a:lnTo>
                    <a:pt x="288689" y="434550"/>
                  </a:lnTo>
                  <a:lnTo>
                    <a:pt x="324775" y="397905"/>
                  </a:lnTo>
                  <a:lnTo>
                    <a:pt x="360861" y="361259"/>
                  </a:lnTo>
                  <a:lnTo>
                    <a:pt x="396947" y="324612"/>
                  </a:lnTo>
                  <a:lnTo>
                    <a:pt x="433033" y="287962"/>
                  </a:lnTo>
                  <a:lnTo>
                    <a:pt x="469119" y="251310"/>
                  </a:lnTo>
                  <a:lnTo>
                    <a:pt x="505206" y="214654"/>
                  </a:lnTo>
                  <a:lnTo>
                    <a:pt x="539500" y="181997"/>
                  </a:lnTo>
                  <a:lnTo>
                    <a:pt x="575360" y="152026"/>
                  </a:lnTo>
                  <a:lnTo>
                    <a:pt x="612650" y="124744"/>
                  </a:lnTo>
                  <a:lnTo>
                    <a:pt x="651238" y="100151"/>
                  </a:lnTo>
                  <a:lnTo>
                    <a:pt x="690988" y="78248"/>
                  </a:lnTo>
                  <a:lnTo>
                    <a:pt x="731767" y="59036"/>
                  </a:lnTo>
                  <a:lnTo>
                    <a:pt x="773439" y="42517"/>
                  </a:lnTo>
                  <a:lnTo>
                    <a:pt x="815871" y="28691"/>
                  </a:lnTo>
                  <a:lnTo>
                    <a:pt x="858929" y="17559"/>
                  </a:lnTo>
                  <a:lnTo>
                    <a:pt x="902478" y="9123"/>
                  </a:lnTo>
                  <a:lnTo>
                    <a:pt x="946384" y="3384"/>
                  </a:lnTo>
                  <a:lnTo>
                    <a:pt x="990512" y="342"/>
                  </a:lnTo>
                  <a:lnTo>
                    <a:pt x="1034729" y="0"/>
                  </a:lnTo>
                  <a:lnTo>
                    <a:pt x="1078901" y="2356"/>
                  </a:lnTo>
                  <a:lnTo>
                    <a:pt x="1122892" y="7414"/>
                  </a:lnTo>
                  <a:lnTo>
                    <a:pt x="1166569" y="15174"/>
                  </a:lnTo>
                  <a:lnTo>
                    <a:pt x="1209797" y="25637"/>
                  </a:lnTo>
                  <a:lnTo>
                    <a:pt x="1252443" y="38804"/>
                  </a:lnTo>
                  <a:lnTo>
                    <a:pt x="1294371" y="54677"/>
                  </a:lnTo>
                  <a:lnTo>
                    <a:pt x="1335448" y="73255"/>
                  </a:lnTo>
                  <a:lnTo>
                    <a:pt x="1375540" y="94541"/>
                  </a:lnTo>
                  <a:lnTo>
                    <a:pt x="1414511" y="118536"/>
                  </a:lnTo>
                  <a:lnTo>
                    <a:pt x="1452229" y="145239"/>
                  </a:lnTo>
                  <a:lnTo>
                    <a:pt x="1488558" y="174654"/>
                  </a:lnTo>
                  <a:lnTo>
                    <a:pt x="1523365" y="206780"/>
                  </a:lnTo>
                  <a:lnTo>
                    <a:pt x="1556022" y="241089"/>
                  </a:lnTo>
                  <a:lnTo>
                    <a:pt x="1585992" y="276960"/>
                  </a:lnTo>
                  <a:lnTo>
                    <a:pt x="1613274" y="314260"/>
                  </a:lnTo>
                  <a:lnTo>
                    <a:pt x="1637868" y="352856"/>
                  </a:lnTo>
                  <a:lnTo>
                    <a:pt x="1659771" y="392611"/>
                  </a:lnTo>
                  <a:lnTo>
                    <a:pt x="1678982" y="433394"/>
                  </a:lnTo>
                  <a:lnTo>
                    <a:pt x="1695502" y="475069"/>
                  </a:lnTo>
                  <a:lnTo>
                    <a:pt x="1709328" y="517502"/>
                  </a:lnTo>
                  <a:lnTo>
                    <a:pt x="1720459" y="560560"/>
                  </a:lnTo>
                  <a:lnTo>
                    <a:pt x="1728895" y="604107"/>
                  </a:lnTo>
                  <a:lnTo>
                    <a:pt x="1734635" y="648011"/>
                  </a:lnTo>
                  <a:lnTo>
                    <a:pt x="1737676" y="692136"/>
                  </a:lnTo>
                  <a:lnTo>
                    <a:pt x="1738019" y="736349"/>
                  </a:lnTo>
                  <a:lnTo>
                    <a:pt x="1735662" y="780516"/>
                  </a:lnTo>
                  <a:lnTo>
                    <a:pt x="1730604" y="824503"/>
                  </a:lnTo>
                  <a:lnTo>
                    <a:pt x="1722844" y="868175"/>
                  </a:lnTo>
                  <a:lnTo>
                    <a:pt x="1712381" y="911398"/>
                  </a:lnTo>
                  <a:lnTo>
                    <a:pt x="1699214" y="954039"/>
                  </a:lnTo>
                  <a:lnTo>
                    <a:pt x="1683342" y="995962"/>
                  </a:lnTo>
                  <a:lnTo>
                    <a:pt x="1664763" y="1037035"/>
                  </a:lnTo>
                  <a:lnTo>
                    <a:pt x="1643477" y="1077122"/>
                  </a:lnTo>
                  <a:lnTo>
                    <a:pt x="1619483" y="1116091"/>
                  </a:lnTo>
                  <a:lnTo>
                    <a:pt x="1592779" y="1153806"/>
                  </a:lnTo>
                  <a:lnTo>
                    <a:pt x="1563365" y="1190133"/>
                  </a:lnTo>
                  <a:lnTo>
                    <a:pt x="1531239" y="1224939"/>
                  </a:lnTo>
                  <a:close/>
                </a:path>
              </a:pathLst>
            </a:custGeom>
            <a:ln w="25399">
              <a:solidFill>
                <a:srgbClr val="004B00"/>
              </a:solidFill>
            </a:ln>
          </p:spPr>
          <p:txBody>
            <a:bodyPr wrap="square" lIns="0" tIns="0" rIns="0" bIns="0" rtlCol="0"/>
            <a:lstStyle/>
            <a:p>
              <a:endParaRPr/>
            </a:p>
          </p:txBody>
        </p:sp>
      </p:grpSp>
      <p:sp>
        <p:nvSpPr>
          <p:cNvPr id="19" name="object 25"/>
          <p:cNvSpPr txBox="1"/>
          <p:nvPr/>
        </p:nvSpPr>
        <p:spPr>
          <a:xfrm>
            <a:off x="1830704" y="3335858"/>
            <a:ext cx="977265" cy="240029"/>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Candara"/>
                <a:cs typeface="Candara"/>
              </a:rPr>
              <a:t>Autorización</a:t>
            </a:r>
            <a:endParaRPr sz="1400">
              <a:latin typeface="Candara"/>
              <a:cs typeface="Candara"/>
            </a:endParaRPr>
          </a:p>
        </p:txBody>
      </p:sp>
      <p:sp>
        <p:nvSpPr>
          <p:cNvPr id="20" name="object 26"/>
          <p:cNvSpPr txBox="1"/>
          <p:nvPr/>
        </p:nvSpPr>
        <p:spPr>
          <a:xfrm>
            <a:off x="3975861" y="3065780"/>
            <a:ext cx="94488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Candara"/>
                <a:cs typeface="Candara"/>
              </a:rPr>
              <a:t>Definiciones</a:t>
            </a:r>
            <a:endParaRPr sz="1400">
              <a:latin typeface="Candara"/>
              <a:cs typeface="Candara"/>
            </a:endParaRPr>
          </a:p>
        </p:txBody>
      </p:sp>
      <p:sp>
        <p:nvSpPr>
          <p:cNvPr id="21" name="object 27"/>
          <p:cNvSpPr txBox="1"/>
          <p:nvPr/>
        </p:nvSpPr>
        <p:spPr>
          <a:xfrm>
            <a:off x="2790189" y="4352925"/>
            <a:ext cx="1417955" cy="453390"/>
          </a:xfrm>
          <a:prstGeom prst="rect">
            <a:avLst/>
          </a:prstGeom>
        </p:spPr>
        <p:txBody>
          <a:bodyPr vert="horz" wrap="square" lIns="0" tIns="12700" rIns="0" bIns="0" rtlCol="0">
            <a:spAutoFit/>
          </a:bodyPr>
          <a:lstStyle/>
          <a:p>
            <a:pPr algn="ctr">
              <a:lnSpc>
                <a:spcPct val="100000"/>
              </a:lnSpc>
              <a:spcBef>
                <a:spcPts val="100"/>
              </a:spcBef>
            </a:pPr>
            <a:r>
              <a:rPr sz="1400" spc="-5" dirty="0">
                <a:solidFill>
                  <a:srgbClr val="FFFFFF"/>
                </a:solidFill>
                <a:latin typeface="Candara"/>
                <a:cs typeface="Candara"/>
              </a:rPr>
              <a:t>Refinanciamientos</a:t>
            </a:r>
            <a:endParaRPr sz="1400">
              <a:latin typeface="Candara"/>
              <a:cs typeface="Candara"/>
            </a:endParaRPr>
          </a:p>
          <a:p>
            <a:pPr algn="ctr">
              <a:lnSpc>
                <a:spcPct val="100000"/>
              </a:lnSpc>
              <a:spcBef>
                <a:spcPts val="5"/>
              </a:spcBef>
            </a:pPr>
            <a:r>
              <a:rPr sz="1400" dirty="0">
                <a:solidFill>
                  <a:srgbClr val="FFFFFF"/>
                </a:solidFill>
                <a:latin typeface="Candara"/>
                <a:cs typeface="Candara"/>
              </a:rPr>
              <a:t>y</a:t>
            </a:r>
            <a:r>
              <a:rPr sz="1400" spc="-25" dirty="0">
                <a:solidFill>
                  <a:srgbClr val="FFFFFF"/>
                </a:solidFill>
                <a:latin typeface="Candara"/>
                <a:cs typeface="Candara"/>
              </a:rPr>
              <a:t> </a:t>
            </a:r>
            <a:r>
              <a:rPr sz="1400" spc="-5" dirty="0">
                <a:solidFill>
                  <a:srgbClr val="FFFFFF"/>
                </a:solidFill>
                <a:latin typeface="Candara"/>
                <a:cs typeface="Candara"/>
              </a:rPr>
              <a:t>Reestructuras</a:t>
            </a:r>
            <a:endParaRPr sz="1400">
              <a:latin typeface="Candara"/>
              <a:cs typeface="Candara"/>
            </a:endParaRPr>
          </a:p>
        </p:txBody>
      </p:sp>
      <p:sp>
        <p:nvSpPr>
          <p:cNvPr id="22" name="object 28"/>
          <p:cNvSpPr txBox="1"/>
          <p:nvPr/>
        </p:nvSpPr>
        <p:spPr>
          <a:xfrm>
            <a:off x="1599057" y="2745104"/>
            <a:ext cx="227329" cy="269240"/>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252525"/>
                </a:solidFill>
                <a:latin typeface="Cambria Math"/>
                <a:cs typeface="Cambria Math"/>
              </a:rPr>
              <a:t>⦿</a:t>
            </a:r>
            <a:endParaRPr sz="1600">
              <a:latin typeface="Cambria Math"/>
              <a:cs typeface="Cambria Math"/>
            </a:endParaRPr>
          </a:p>
        </p:txBody>
      </p:sp>
      <p:sp>
        <p:nvSpPr>
          <p:cNvPr id="23" name="object 29"/>
          <p:cNvSpPr/>
          <p:nvPr/>
        </p:nvSpPr>
        <p:spPr>
          <a:xfrm>
            <a:off x="134391" y="2885185"/>
            <a:ext cx="1386205" cy="2464435"/>
          </a:xfrm>
          <a:custGeom>
            <a:avLst/>
            <a:gdLst/>
            <a:ahLst/>
            <a:cxnLst/>
            <a:rect l="l" t="t" r="r" b="b"/>
            <a:pathLst>
              <a:path w="1386205" h="2464435">
                <a:moveTo>
                  <a:pt x="1385798" y="0"/>
                </a:moveTo>
                <a:lnTo>
                  <a:pt x="0" y="0"/>
                </a:lnTo>
                <a:lnTo>
                  <a:pt x="0" y="2464435"/>
                </a:lnTo>
              </a:path>
            </a:pathLst>
          </a:custGeom>
          <a:ln w="9525">
            <a:solidFill>
              <a:srgbClr val="252525"/>
            </a:solidFill>
            <a:prstDash val="sysDot"/>
          </a:ln>
        </p:spPr>
        <p:txBody>
          <a:bodyPr wrap="square" lIns="0" tIns="0" rIns="0" bIns="0" rtlCol="0"/>
          <a:lstStyle/>
          <a:p>
            <a:endParaRPr/>
          </a:p>
        </p:txBody>
      </p:sp>
      <p:sp>
        <p:nvSpPr>
          <p:cNvPr id="24" name="object 30"/>
          <p:cNvSpPr txBox="1"/>
          <p:nvPr/>
        </p:nvSpPr>
        <p:spPr>
          <a:xfrm>
            <a:off x="22859" y="3335273"/>
            <a:ext cx="1412875" cy="239395"/>
          </a:xfrm>
          <a:prstGeom prst="rect">
            <a:avLst/>
          </a:prstGeom>
        </p:spPr>
        <p:txBody>
          <a:bodyPr vert="horz" wrap="square" lIns="0" tIns="13335" rIns="0" bIns="0" rtlCol="0">
            <a:spAutoFit/>
          </a:bodyPr>
          <a:lstStyle/>
          <a:p>
            <a:pPr marL="38100">
              <a:lnSpc>
                <a:spcPct val="100000"/>
              </a:lnSpc>
              <a:spcBef>
                <a:spcPts val="105"/>
              </a:spcBef>
            </a:pPr>
            <a:r>
              <a:rPr sz="1800" b="1" spc="30" baseline="11574" dirty="0">
                <a:solidFill>
                  <a:srgbClr val="252525"/>
                </a:solidFill>
                <a:latin typeface="Cambria Math"/>
                <a:cs typeface="Cambria Math"/>
              </a:rPr>
              <a:t>⦿ </a:t>
            </a:r>
            <a:r>
              <a:rPr sz="1400" b="1" spc="-5" dirty="0">
                <a:solidFill>
                  <a:srgbClr val="252525"/>
                </a:solidFill>
                <a:latin typeface="Candara"/>
                <a:cs typeface="Candara"/>
              </a:rPr>
              <a:t>Congreso</a:t>
            </a:r>
            <a:r>
              <a:rPr sz="1400" b="1" spc="-160" dirty="0">
                <a:solidFill>
                  <a:srgbClr val="252525"/>
                </a:solidFill>
                <a:latin typeface="Candara"/>
                <a:cs typeface="Candara"/>
              </a:rPr>
              <a:t> </a:t>
            </a:r>
            <a:r>
              <a:rPr sz="1400" b="1" spc="-5" dirty="0">
                <a:solidFill>
                  <a:srgbClr val="252525"/>
                </a:solidFill>
                <a:latin typeface="Candara"/>
                <a:cs typeface="Candara"/>
              </a:rPr>
              <a:t>Local</a:t>
            </a:r>
            <a:endParaRPr sz="1400">
              <a:latin typeface="Candara"/>
              <a:cs typeface="Candara"/>
            </a:endParaRPr>
          </a:p>
        </p:txBody>
      </p:sp>
      <p:sp>
        <p:nvSpPr>
          <p:cNvPr id="25" name="object 31"/>
          <p:cNvSpPr txBox="1"/>
          <p:nvPr/>
        </p:nvSpPr>
        <p:spPr>
          <a:xfrm>
            <a:off x="232663" y="3551935"/>
            <a:ext cx="1366520" cy="666750"/>
          </a:xfrm>
          <a:prstGeom prst="rect">
            <a:avLst/>
          </a:prstGeom>
        </p:spPr>
        <p:txBody>
          <a:bodyPr vert="horz" wrap="square" lIns="0" tIns="13335" rIns="0" bIns="0" rtlCol="0">
            <a:spAutoFit/>
          </a:bodyPr>
          <a:lstStyle/>
          <a:p>
            <a:pPr marL="12700" marR="5080">
              <a:lnSpc>
                <a:spcPct val="100000"/>
              </a:lnSpc>
              <a:spcBef>
                <a:spcPts val="105"/>
              </a:spcBef>
            </a:pPr>
            <a:r>
              <a:rPr sz="1050" dirty="0">
                <a:latin typeface="Calibri"/>
                <a:cs typeface="Calibri"/>
              </a:rPr>
              <a:t>Autorización de </a:t>
            </a:r>
            <a:r>
              <a:rPr sz="1050" spc="-5" dirty="0">
                <a:latin typeface="Calibri"/>
                <a:cs typeface="Calibri"/>
              </a:rPr>
              <a:t>2/3  partes; </a:t>
            </a:r>
            <a:r>
              <a:rPr sz="1050" dirty="0">
                <a:latin typeface="Calibri"/>
                <a:cs typeface="Calibri"/>
              </a:rPr>
              <a:t>previo </a:t>
            </a:r>
            <a:r>
              <a:rPr sz="1050" spc="-5" dirty="0">
                <a:latin typeface="Calibri"/>
                <a:cs typeface="Calibri"/>
              </a:rPr>
              <a:t>análisis</a:t>
            </a:r>
            <a:r>
              <a:rPr sz="1050" spc="-85" dirty="0">
                <a:latin typeface="Calibri"/>
                <a:cs typeface="Calibri"/>
              </a:rPr>
              <a:t> </a:t>
            </a:r>
            <a:r>
              <a:rPr sz="1050" spc="-5" dirty="0">
                <a:latin typeface="Calibri"/>
                <a:cs typeface="Calibri"/>
              </a:rPr>
              <a:t>de  </a:t>
            </a:r>
            <a:r>
              <a:rPr sz="1050" dirty="0">
                <a:latin typeface="Calibri"/>
                <a:cs typeface="Calibri"/>
              </a:rPr>
              <a:t>la </a:t>
            </a:r>
            <a:r>
              <a:rPr sz="1050" spc="-5" dirty="0">
                <a:latin typeface="Calibri"/>
                <a:cs typeface="Calibri"/>
              </a:rPr>
              <a:t>capacidad </a:t>
            </a:r>
            <a:r>
              <a:rPr sz="1050" dirty="0">
                <a:latin typeface="Calibri"/>
                <a:cs typeface="Calibri"/>
              </a:rPr>
              <a:t>de </a:t>
            </a:r>
            <a:r>
              <a:rPr sz="1050" spc="-5" dirty="0">
                <a:latin typeface="Calibri"/>
                <a:cs typeface="Calibri"/>
              </a:rPr>
              <a:t>pago </a:t>
            </a:r>
            <a:r>
              <a:rPr sz="1050" dirty="0">
                <a:latin typeface="Calibri"/>
                <a:cs typeface="Calibri"/>
              </a:rPr>
              <a:t>y  </a:t>
            </a:r>
            <a:r>
              <a:rPr sz="1050" spc="-5" dirty="0">
                <a:latin typeface="Calibri"/>
                <a:cs typeface="Calibri"/>
              </a:rPr>
              <a:t>destino.</a:t>
            </a:r>
            <a:endParaRPr sz="1050">
              <a:latin typeface="Calibri"/>
              <a:cs typeface="Calibri"/>
            </a:endParaRPr>
          </a:p>
        </p:txBody>
      </p:sp>
      <p:sp>
        <p:nvSpPr>
          <p:cNvPr id="26" name="object 32"/>
          <p:cNvSpPr txBox="1"/>
          <p:nvPr/>
        </p:nvSpPr>
        <p:spPr>
          <a:xfrm>
            <a:off x="4297807" y="2165349"/>
            <a:ext cx="1140460" cy="269240"/>
          </a:xfrm>
          <a:prstGeom prst="rect">
            <a:avLst/>
          </a:prstGeom>
        </p:spPr>
        <p:txBody>
          <a:bodyPr vert="horz" wrap="square" lIns="0" tIns="12065" rIns="0" bIns="0" rtlCol="0">
            <a:spAutoFit/>
          </a:bodyPr>
          <a:lstStyle/>
          <a:p>
            <a:pPr marL="12700">
              <a:lnSpc>
                <a:spcPct val="100000"/>
              </a:lnSpc>
              <a:spcBef>
                <a:spcPts val="95"/>
              </a:spcBef>
              <a:tabLst>
                <a:tab pos="1031240" algn="l"/>
              </a:tabLst>
            </a:pPr>
            <a:r>
              <a:rPr sz="1600" b="1" spc="25" dirty="0">
                <a:solidFill>
                  <a:srgbClr val="3B623B"/>
                </a:solidFill>
                <a:latin typeface="Cambria Math"/>
                <a:cs typeface="Cambria Math"/>
              </a:rPr>
              <a:t>⦿ </a:t>
            </a:r>
            <a:r>
              <a:rPr sz="1600" b="1" spc="60" dirty="0">
                <a:solidFill>
                  <a:srgbClr val="3B623B"/>
                </a:solidFill>
                <a:latin typeface="Cambria Math"/>
                <a:cs typeface="Cambria Math"/>
              </a:rPr>
              <a:t> </a:t>
            </a:r>
            <a:r>
              <a:rPr sz="1600" b="1" spc="-5" dirty="0">
                <a:solidFill>
                  <a:srgbClr val="3B623B"/>
                </a:solidFill>
                <a:latin typeface="Times New Roman"/>
                <a:cs typeface="Times New Roman"/>
              </a:rPr>
              <a:t> </a:t>
            </a:r>
            <a:r>
              <a:rPr sz="1600" b="1" dirty="0">
                <a:solidFill>
                  <a:srgbClr val="3B623B"/>
                </a:solidFill>
                <a:latin typeface="Times New Roman"/>
                <a:cs typeface="Times New Roman"/>
              </a:rPr>
              <a:t>	</a:t>
            </a:r>
            <a:endParaRPr sz="1600">
              <a:latin typeface="Times New Roman"/>
              <a:cs typeface="Times New Roman"/>
            </a:endParaRPr>
          </a:p>
        </p:txBody>
      </p:sp>
      <p:sp>
        <p:nvSpPr>
          <p:cNvPr id="27" name="object 33"/>
          <p:cNvSpPr txBox="1"/>
          <p:nvPr/>
        </p:nvSpPr>
        <p:spPr>
          <a:xfrm>
            <a:off x="5291328" y="2209926"/>
            <a:ext cx="1369060" cy="239395"/>
          </a:xfrm>
          <a:prstGeom prst="rect">
            <a:avLst/>
          </a:prstGeom>
        </p:spPr>
        <p:txBody>
          <a:bodyPr vert="horz" wrap="square" lIns="0" tIns="13335" rIns="0" bIns="0" rtlCol="0">
            <a:spAutoFit/>
          </a:bodyPr>
          <a:lstStyle/>
          <a:p>
            <a:pPr marL="38100">
              <a:lnSpc>
                <a:spcPct val="100000"/>
              </a:lnSpc>
              <a:spcBef>
                <a:spcPts val="105"/>
              </a:spcBef>
            </a:pPr>
            <a:r>
              <a:rPr sz="1800" b="1" spc="30" baseline="11574" dirty="0">
                <a:solidFill>
                  <a:srgbClr val="3B623B"/>
                </a:solidFill>
                <a:latin typeface="Cambria Math"/>
                <a:cs typeface="Cambria Math"/>
              </a:rPr>
              <a:t>⦿ </a:t>
            </a:r>
            <a:r>
              <a:rPr sz="1400" b="1" spc="-5" dirty="0">
                <a:solidFill>
                  <a:srgbClr val="3B623B"/>
                </a:solidFill>
                <a:latin typeface="Candara"/>
                <a:cs typeface="Candara"/>
              </a:rPr>
              <a:t>Deuda</a:t>
            </a:r>
            <a:r>
              <a:rPr sz="1400" b="1" spc="-155" dirty="0">
                <a:solidFill>
                  <a:srgbClr val="3B623B"/>
                </a:solidFill>
                <a:latin typeface="Candara"/>
                <a:cs typeface="Candara"/>
              </a:rPr>
              <a:t> </a:t>
            </a:r>
            <a:r>
              <a:rPr sz="1400" b="1" spc="-5" dirty="0">
                <a:solidFill>
                  <a:srgbClr val="3B623B"/>
                </a:solidFill>
                <a:latin typeface="Candara"/>
                <a:cs typeface="Candara"/>
              </a:rPr>
              <a:t>Pública:</a:t>
            </a:r>
            <a:endParaRPr sz="1400">
              <a:latin typeface="Candara"/>
              <a:cs typeface="Candara"/>
            </a:endParaRPr>
          </a:p>
        </p:txBody>
      </p:sp>
      <p:sp>
        <p:nvSpPr>
          <p:cNvPr id="28" name="object 34"/>
          <p:cNvSpPr txBox="1"/>
          <p:nvPr/>
        </p:nvSpPr>
        <p:spPr>
          <a:xfrm>
            <a:off x="5501132" y="2426334"/>
            <a:ext cx="3544570" cy="666750"/>
          </a:xfrm>
          <a:prstGeom prst="rect">
            <a:avLst/>
          </a:prstGeom>
        </p:spPr>
        <p:txBody>
          <a:bodyPr vert="horz" wrap="square" lIns="0" tIns="13335" rIns="0" bIns="0" rtlCol="0">
            <a:spAutoFit/>
          </a:bodyPr>
          <a:lstStyle/>
          <a:p>
            <a:pPr marL="12700" marR="5080">
              <a:lnSpc>
                <a:spcPct val="100000"/>
              </a:lnSpc>
              <a:spcBef>
                <a:spcPts val="105"/>
              </a:spcBef>
            </a:pPr>
            <a:r>
              <a:rPr sz="1050" spc="-5" dirty="0">
                <a:latin typeface="Calibri"/>
                <a:cs typeface="Calibri"/>
              </a:rPr>
              <a:t>Toda operación que constituya </a:t>
            </a:r>
            <a:r>
              <a:rPr sz="1050" dirty="0">
                <a:latin typeface="Calibri"/>
                <a:cs typeface="Calibri"/>
              </a:rPr>
              <a:t>un </a:t>
            </a:r>
            <a:r>
              <a:rPr sz="1050" spc="-5" dirty="0">
                <a:latin typeface="Calibri"/>
                <a:cs typeface="Calibri"/>
              </a:rPr>
              <a:t>pasivo directo, indirecto </a:t>
            </a:r>
            <a:r>
              <a:rPr sz="1050" dirty="0">
                <a:latin typeface="Calibri"/>
                <a:cs typeface="Calibri"/>
              </a:rPr>
              <a:t>o  </a:t>
            </a:r>
            <a:r>
              <a:rPr sz="1050" spc="-5" dirty="0">
                <a:latin typeface="Calibri"/>
                <a:cs typeface="Calibri"/>
              </a:rPr>
              <a:t>contingente, </a:t>
            </a:r>
            <a:r>
              <a:rPr sz="1050" dirty="0">
                <a:latin typeface="Calibri"/>
                <a:cs typeface="Calibri"/>
              </a:rPr>
              <a:t>derivado de un </a:t>
            </a:r>
            <a:r>
              <a:rPr sz="1050" spc="-5" dirty="0">
                <a:latin typeface="Calibri"/>
                <a:cs typeface="Calibri"/>
              </a:rPr>
              <a:t>crédito, empréstito, préstamos,  arrendamiento, factoraje </a:t>
            </a:r>
            <a:r>
              <a:rPr sz="1050" dirty="0">
                <a:latin typeface="Calibri"/>
                <a:cs typeface="Calibri"/>
              </a:rPr>
              <a:t>o </a:t>
            </a:r>
            <a:r>
              <a:rPr sz="1050" spc="-5" dirty="0">
                <a:latin typeface="Calibri"/>
                <a:cs typeface="Calibri"/>
              </a:rPr>
              <a:t>cadenas productivas, </a:t>
            </a:r>
            <a:r>
              <a:rPr sz="1050" dirty="0">
                <a:latin typeface="Calibri"/>
                <a:cs typeface="Calibri"/>
              </a:rPr>
              <a:t>de </a:t>
            </a:r>
            <a:r>
              <a:rPr sz="1050" spc="-5" dirty="0">
                <a:latin typeface="Calibri"/>
                <a:cs typeface="Calibri"/>
              </a:rPr>
              <a:t>corto </a:t>
            </a:r>
            <a:r>
              <a:rPr sz="1050" dirty="0">
                <a:latin typeface="Calibri"/>
                <a:cs typeface="Calibri"/>
              </a:rPr>
              <a:t>o largo  plazo, </a:t>
            </a:r>
            <a:r>
              <a:rPr sz="1050" spc="-5" dirty="0">
                <a:latin typeface="Calibri"/>
                <a:cs typeface="Calibri"/>
              </a:rPr>
              <a:t>contratado por los Entes</a:t>
            </a:r>
            <a:r>
              <a:rPr sz="1050" spc="-60" dirty="0">
                <a:latin typeface="Calibri"/>
                <a:cs typeface="Calibri"/>
              </a:rPr>
              <a:t> </a:t>
            </a:r>
            <a:r>
              <a:rPr sz="1050" spc="-5" dirty="0">
                <a:latin typeface="Calibri"/>
                <a:cs typeface="Calibri"/>
              </a:rPr>
              <a:t>Públicos.</a:t>
            </a:r>
            <a:endParaRPr sz="1050">
              <a:latin typeface="Calibri"/>
              <a:cs typeface="Calibri"/>
            </a:endParaRPr>
          </a:p>
        </p:txBody>
      </p:sp>
      <p:sp>
        <p:nvSpPr>
          <p:cNvPr id="29" name="object 35"/>
          <p:cNvSpPr/>
          <p:nvPr/>
        </p:nvSpPr>
        <p:spPr>
          <a:xfrm>
            <a:off x="4608195" y="2305557"/>
            <a:ext cx="782320" cy="1545590"/>
          </a:xfrm>
          <a:custGeom>
            <a:avLst/>
            <a:gdLst/>
            <a:ahLst/>
            <a:cxnLst/>
            <a:rect l="l" t="t" r="r" b="b"/>
            <a:pathLst>
              <a:path w="782320" h="1545589">
                <a:moveTo>
                  <a:pt x="0" y="0"/>
                </a:moveTo>
                <a:lnTo>
                  <a:pt x="782065" y="0"/>
                </a:lnTo>
                <a:lnTo>
                  <a:pt x="782065" y="1545462"/>
                </a:lnTo>
              </a:path>
            </a:pathLst>
          </a:custGeom>
          <a:ln w="9525">
            <a:solidFill>
              <a:srgbClr val="3B623B"/>
            </a:solidFill>
            <a:prstDash val="sysDot"/>
          </a:ln>
        </p:spPr>
        <p:txBody>
          <a:bodyPr wrap="square" lIns="0" tIns="0" rIns="0" bIns="0" rtlCol="0"/>
          <a:lstStyle/>
          <a:p>
            <a:endParaRPr/>
          </a:p>
        </p:txBody>
      </p:sp>
      <p:sp>
        <p:nvSpPr>
          <p:cNvPr id="30" name="object 36"/>
          <p:cNvSpPr txBox="1"/>
          <p:nvPr/>
        </p:nvSpPr>
        <p:spPr>
          <a:xfrm>
            <a:off x="3387597" y="5341746"/>
            <a:ext cx="227329" cy="269240"/>
          </a:xfrm>
          <a:prstGeom prst="rect">
            <a:avLst/>
          </a:prstGeom>
        </p:spPr>
        <p:txBody>
          <a:bodyPr vert="horz" wrap="square" lIns="0" tIns="12065" rIns="0" bIns="0" rtlCol="0">
            <a:spAutoFit/>
          </a:bodyPr>
          <a:lstStyle/>
          <a:p>
            <a:pPr marL="12700">
              <a:lnSpc>
                <a:spcPct val="100000"/>
              </a:lnSpc>
              <a:spcBef>
                <a:spcPts val="95"/>
              </a:spcBef>
            </a:pPr>
            <a:r>
              <a:rPr sz="1600" b="1" spc="25" dirty="0">
                <a:solidFill>
                  <a:srgbClr val="91282E"/>
                </a:solidFill>
                <a:latin typeface="Cambria Math"/>
                <a:cs typeface="Cambria Math"/>
              </a:rPr>
              <a:t>⦿</a:t>
            </a:r>
            <a:endParaRPr sz="1600">
              <a:latin typeface="Cambria Math"/>
              <a:cs typeface="Cambria Math"/>
            </a:endParaRPr>
          </a:p>
        </p:txBody>
      </p:sp>
      <p:sp>
        <p:nvSpPr>
          <p:cNvPr id="31" name="object 37"/>
          <p:cNvSpPr txBox="1"/>
          <p:nvPr/>
        </p:nvSpPr>
        <p:spPr>
          <a:xfrm>
            <a:off x="5278246" y="3189477"/>
            <a:ext cx="1285875" cy="239395"/>
          </a:xfrm>
          <a:prstGeom prst="rect">
            <a:avLst/>
          </a:prstGeom>
        </p:spPr>
        <p:txBody>
          <a:bodyPr vert="horz" wrap="square" lIns="0" tIns="13335" rIns="0" bIns="0" rtlCol="0">
            <a:spAutoFit/>
          </a:bodyPr>
          <a:lstStyle/>
          <a:p>
            <a:pPr marL="38100">
              <a:lnSpc>
                <a:spcPct val="100000"/>
              </a:lnSpc>
              <a:spcBef>
                <a:spcPts val="105"/>
              </a:spcBef>
            </a:pPr>
            <a:r>
              <a:rPr sz="1800" b="1" spc="30" baseline="6944" dirty="0">
                <a:solidFill>
                  <a:srgbClr val="3B623B"/>
                </a:solidFill>
                <a:latin typeface="Cambria Math"/>
                <a:cs typeface="Cambria Math"/>
              </a:rPr>
              <a:t>⦿</a:t>
            </a:r>
            <a:r>
              <a:rPr sz="1800" b="1" spc="-97" baseline="6944" dirty="0">
                <a:solidFill>
                  <a:srgbClr val="3B623B"/>
                </a:solidFill>
                <a:latin typeface="Cambria Math"/>
                <a:cs typeface="Cambria Math"/>
              </a:rPr>
              <a:t> </a:t>
            </a:r>
            <a:r>
              <a:rPr sz="1400" b="1" spc="-5" dirty="0">
                <a:solidFill>
                  <a:srgbClr val="3B623B"/>
                </a:solidFill>
                <a:latin typeface="Candara"/>
                <a:cs typeface="Candara"/>
              </a:rPr>
              <a:t>Obligaciones:</a:t>
            </a:r>
            <a:endParaRPr sz="1400">
              <a:latin typeface="Candara"/>
              <a:cs typeface="Candara"/>
            </a:endParaRPr>
          </a:p>
        </p:txBody>
      </p:sp>
      <p:sp>
        <p:nvSpPr>
          <p:cNvPr id="32" name="object 38"/>
          <p:cNvSpPr txBox="1"/>
          <p:nvPr/>
        </p:nvSpPr>
        <p:spPr>
          <a:xfrm>
            <a:off x="5495035" y="3405885"/>
            <a:ext cx="3569335" cy="347345"/>
          </a:xfrm>
          <a:prstGeom prst="rect">
            <a:avLst/>
          </a:prstGeom>
        </p:spPr>
        <p:txBody>
          <a:bodyPr vert="horz" wrap="square" lIns="0" tIns="13335" rIns="0" bIns="0" rtlCol="0">
            <a:spAutoFit/>
          </a:bodyPr>
          <a:lstStyle/>
          <a:p>
            <a:pPr marL="12700" marR="5080">
              <a:lnSpc>
                <a:spcPct val="100000"/>
              </a:lnSpc>
              <a:spcBef>
                <a:spcPts val="105"/>
              </a:spcBef>
            </a:pPr>
            <a:r>
              <a:rPr sz="1050" spc="-5" dirty="0">
                <a:latin typeface="Calibri"/>
                <a:cs typeface="Calibri"/>
              </a:rPr>
              <a:t>Los compromisos </a:t>
            </a:r>
            <a:r>
              <a:rPr sz="1050" dirty="0">
                <a:latin typeface="Calibri"/>
                <a:cs typeface="Calibri"/>
              </a:rPr>
              <a:t>de </a:t>
            </a:r>
            <a:r>
              <a:rPr sz="1050" spc="-5" dirty="0">
                <a:latin typeface="Calibri"/>
                <a:cs typeface="Calibri"/>
              </a:rPr>
              <a:t>pago </a:t>
            </a:r>
            <a:r>
              <a:rPr sz="1050" dirty="0">
                <a:latin typeface="Calibri"/>
                <a:cs typeface="Calibri"/>
              </a:rPr>
              <a:t>a cargo de </a:t>
            </a:r>
            <a:r>
              <a:rPr sz="1050" spc="-5" dirty="0">
                <a:latin typeface="Calibri"/>
                <a:cs typeface="Calibri"/>
              </a:rPr>
              <a:t>los Entes Públicos </a:t>
            </a:r>
            <a:r>
              <a:rPr sz="1050" dirty="0">
                <a:latin typeface="Calibri"/>
                <a:cs typeface="Calibri"/>
              </a:rPr>
              <a:t>derivados  de </a:t>
            </a:r>
            <a:r>
              <a:rPr sz="1050" spc="-5" dirty="0">
                <a:latin typeface="Calibri"/>
                <a:cs typeface="Calibri"/>
              </a:rPr>
              <a:t>los Financiamientos </a:t>
            </a:r>
            <a:r>
              <a:rPr sz="1050" dirty="0">
                <a:latin typeface="Calibri"/>
                <a:cs typeface="Calibri"/>
              </a:rPr>
              <a:t>y de las </a:t>
            </a:r>
            <a:r>
              <a:rPr sz="1050" spc="-5" dirty="0">
                <a:latin typeface="Calibri"/>
                <a:cs typeface="Calibri"/>
              </a:rPr>
              <a:t>Asociaciones</a:t>
            </a:r>
            <a:r>
              <a:rPr sz="1050" dirty="0">
                <a:latin typeface="Calibri"/>
                <a:cs typeface="Calibri"/>
              </a:rPr>
              <a:t> </a:t>
            </a:r>
            <a:r>
              <a:rPr sz="1050" spc="-5" dirty="0">
                <a:latin typeface="Calibri"/>
                <a:cs typeface="Calibri"/>
              </a:rPr>
              <a:t>Público-Privadas.</a:t>
            </a:r>
            <a:endParaRPr sz="1050">
              <a:latin typeface="Calibri"/>
              <a:cs typeface="Calibri"/>
            </a:endParaRPr>
          </a:p>
        </p:txBody>
      </p:sp>
      <p:sp>
        <p:nvSpPr>
          <p:cNvPr id="33" name="object 39"/>
          <p:cNvSpPr txBox="1"/>
          <p:nvPr/>
        </p:nvSpPr>
        <p:spPr>
          <a:xfrm>
            <a:off x="5278246" y="3871976"/>
            <a:ext cx="3771265" cy="1523365"/>
          </a:xfrm>
          <a:prstGeom prst="rect">
            <a:avLst/>
          </a:prstGeom>
        </p:spPr>
        <p:txBody>
          <a:bodyPr vert="horz" wrap="square" lIns="0" tIns="12700" rIns="0" bIns="0" rtlCol="0">
            <a:spAutoFit/>
          </a:bodyPr>
          <a:lstStyle/>
          <a:p>
            <a:pPr marL="38100">
              <a:lnSpc>
                <a:spcPct val="100000"/>
              </a:lnSpc>
              <a:spcBef>
                <a:spcPts val="100"/>
              </a:spcBef>
            </a:pPr>
            <a:r>
              <a:rPr sz="1800" b="1" spc="30" baseline="6944" dirty="0">
                <a:solidFill>
                  <a:srgbClr val="3B623B"/>
                </a:solidFill>
                <a:latin typeface="Cambria Math"/>
                <a:cs typeface="Cambria Math"/>
              </a:rPr>
              <a:t>⦿ </a:t>
            </a:r>
            <a:r>
              <a:rPr sz="1400" b="1" spc="-5" dirty="0">
                <a:solidFill>
                  <a:srgbClr val="3B623B"/>
                </a:solidFill>
                <a:latin typeface="Candara"/>
                <a:cs typeface="Candara"/>
              </a:rPr>
              <a:t>Inversión </a:t>
            </a:r>
            <a:r>
              <a:rPr sz="1400" b="1" dirty="0">
                <a:solidFill>
                  <a:srgbClr val="3B623B"/>
                </a:solidFill>
                <a:latin typeface="Candara"/>
                <a:cs typeface="Candara"/>
              </a:rPr>
              <a:t>Pública</a:t>
            </a:r>
            <a:r>
              <a:rPr sz="1400" b="1" spc="-75" dirty="0">
                <a:solidFill>
                  <a:srgbClr val="3B623B"/>
                </a:solidFill>
                <a:latin typeface="Candara"/>
                <a:cs typeface="Candara"/>
              </a:rPr>
              <a:t> </a:t>
            </a:r>
            <a:r>
              <a:rPr sz="1400" b="1" spc="-5" dirty="0">
                <a:solidFill>
                  <a:srgbClr val="3B623B"/>
                </a:solidFill>
                <a:latin typeface="Candara"/>
                <a:cs typeface="Candara"/>
              </a:rPr>
              <a:t>Productiva:</a:t>
            </a:r>
            <a:endParaRPr sz="1400">
              <a:latin typeface="Candara"/>
              <a:cs typeface="Candara"/>
            </a:endParaRPr>
          </a:p>
          <a:p>
            <a:pPr marL="229235" marR="39370">
              <a:lnSpc>
                <a:spcPct val="100000"/>
              </a:lnSpc>
              <a:spcBef>
                <a:spcPts val="30"/>
              </a:spcBef>
            </a:pPr>
            <a:r>
              <a:rPr sz="1050" spc="-5" dirty="0">
                <a:latin typeface="Calibri"/>
                <a:cs typeface="Calibri"/>
              </a:rPr>
              <a:t>Toda erogación por </a:t>
            </a:r>
            <a:r>
              <a:rPr sz="1050" dirty="0">
                <a:latin typeface="Calibri"/>
                <a:cs typeface="Calibri"/>
              </a:rPr>
              <a:t>la cual </a:t>
            </a:r>
            <a:r>
              <a:rPr sz="1050" spc="-5" dirty="0">
                <a:latin typeface="Calibri"/>
                <a:cs typeface="Calibri"/>
              </a:rPr>
              <a:t>se </a:t>
            </a:r>
            <a:r>
              <a:rPr sz="1050" dirty="0">
                <a:latin typeface="Calibri"/>
                <a:cs typeface="Calibri"/>
              </a:rPr>
              <a:t>generen, </a:t>
            </a:r>
            <a:r>
              <a:rPr sz="1050" spc="-5" dirty="0">
                <a:latin typeface="Calibri"/>
                <a:cs typeface="Calibri"/>
              </a:rPr>
              <a:t>directa </a:t>
            </a:r>
            <a:r>
              <a:rPr sz="1050" dirty="0">
                <a:latin typeface="Calibri"/>
                <a:cs typeface="Calibri"/>
              </a:rPr>
              <a:t>o </a:t>
            </a:r>
            <a:r>
              <a:rPr sz="1050" spc="-5" dirty="0">
                <a:latin typeface="Calibri"/>
                <a:cs typeface="Calibri"/>
              </a:rPr>
              <a:t>indirectamente,  </a:t>
            </a:r>
            <a:r>
              <a:rPr sz="1050" dirty="0">
                <a:latin typeface="Calibri"/>
                <a:cs typeface="Calibri"/>
              </a:rPr>
              <a:t>un </a:t>
            </a:r>
            <a:r>
              <a:rPr sz="1050" spc="-5" dirty="0">
                <a:latin typeface="Calibri"/>
                <a:cs typeface="Calibri"/>
              </a:rPr>
              <a:t>beneficio social, </a:t>
            </a:r>
            <a:r>
              <a:rPr sz="1050" dirty="0">
                <a:latin typeface="Calibri"/>
                <a:cs typeface="Calibri"/>
              </a:rPr>
              <a:t>y cuya </a:t>
            </a:r>
            <a:r>
              <a:rPr sz="1050" spc="-5" dirty="0">
                <a:latin typeface="Calibri"/>
                <a:cs typeface="Calibri"/>
              </a:rPr>
              <a:t>finalidad</a:t>
            </a:r>
            <a:r>
              <a:rPr sz="1050" spc="-65" dirty="0">
                <a:latin typeface="Calibri"/>
                <a:cs typeface="Calibri"/>
              </a:rPr>
              <a:t> </a:t>
            </a:r>
            <a:r>
              <a:rPr sz="1050" dirty="0">
                <a:latin typeface="Calibri"/>
                <a:cs typeface="Calibri"/>
              </a:rPr>
              <a:t>sea:</a:t>
            </a:r>
            <a:endParaRPr sz="1050">
              <a:latin typeface="Calibri"/>
              <a:cs typeface="Calibri"/>
            </a:endParaRPr>
          </a:p>
          <a:p>
            <a:pPr marL="401320" indent="-172720">
              <a:lnSpc>
                <a:spcPct val="100000"/>
              </a:lnSpc>
              <a:buClr>
                <a:srgbClr val="3B623B"/>
              </a:buClr>
              <a:buFont typeface="PMingLiU"/>
              <a:buChar char="―"/>
              <a:tabLst>
                <a:tab pos="401955" algn="l"/>
              </a:tabLst>
            </a:pPr>
            <a:r>
              <a:rPr sz="1050" dirty="0">
                <a:latin typeface="Calibri"/>
                <a:cs typeface="Calibri"/>
              </a:rPr>
              <a:t>La </a:t>
            </a:r>
            <a:r>
              <a:rPr sz="1050" spc="-5" dirty="0">
                <a:latin typeface="Calibri"/>
                <a:cs typeface="Calibri"/>
              </a:rPr>
              <a:t>construcción, </a:t>
            </a:r>
            <a:r>
              <a:rPr sz="1050" dirty="0">
                <a:latin typeface="Calibri"/>
                <a:cs typeface="Calibri"/>
              </a:rPr>
              <a:t>mejoramiento, </a:t>
            </a:r>
            <a:r>
              <a:rPr sz="1050" spc="-5" dirty="0">
                <a:latin typeface="Calibri"/>
                <a:cs typeface="Calibri"/>
              </a:rPr>
              <a:t>rehabilitación </a:t>
            </a:r>
            <a:r>
              <a:rPr sz="1050" dirty="0">
                <a:latin typeface="Calibri"/>
                <a:cs typeface="Calibri"/>
              </a:rPr>
              <a:t>y/o</a:t>
            </a:r>
            <a:r>
              <a:rPr sz="1050" spc="-65" dirty="0">
                <a:latin typeface="Calibri"/>
                <a:cs typeface="Calibri"/>
              </a:rPr>
              <a:t> </a:t>
            </a:r>
            <a:r>
              <a:rPr sz="1050" spc="-5" dirty="0">
                <a:latin typeface="Calibri"/>
                <a:cs typeface="Calibri"/>
              </a:rPr>
              <a:t>reposición</a:t>
            </a:r>
            <a:endParaRPr sz="1050">
              <a:latin typeface="Calibri"/>
              <a:cs typeface="Calibri"/>
            </a:endParaRPr>
          </a:p>
          <a:p>
            <a:pPr marL="401320">
              <a:lnSpc>
                <a:spcPct val="100000"/>
              </a:lnSpc>
            </a:pPr>
            <a:r>
              <a:rPr sz="1050" dirty="0">
                <a:latin typeface="Calibri"/>
                <a:cs typeface="Calibri"/>
              </a:rPr>
              <a:t>de bienes de </a:t>
            </a:r>
            <a:r>
              <a:rPr sz="1050" spc="-5" dirty="0">
                <a:latin typeface="Calibri"/>
                <a:cs typeface="Calibri"/>
              </a:rPr>
              <a:t>dominio</a:t>
            </a:r>
            <a:r>
              <a:rPr sz="1050" spc="-65" dirty="0">
                <a:latin typeface="Calibri"/>
                <a:cs typeface="Calibri"/>
              </a:rPr>
              <a:t> </a:t>
            </a:r>
            <a:r>
              <a:rPr sz="1050" spc="-5" dirty="0">
                <a:latin typeface="Calibri"/>
                <a:cs typeface="Calibri"/>
              </a:rPr>
              <a:t>público,</a:t>
            </a:r>
            <a:endParaRPr sz="1050">
              <a:latin typeface="Calibri"/>
              <a:cs typeface="Calibri"/>
            </a:endParaRPr>
          </a:p>
          <a:p>
            <a:pPr marL="401320" marR="30480" indent="-172720">
              <a:lnSpc>
                <a:spcPct val="100000"/>
              </a:lnSpc>
              <a:buClr>
                <a:srgbClr val="3B623B"/>
              </a:buClr>
              <a:buFont typeface="PMingLiU"/>
              <a:buChar char="―"/>
              <a:tabLst>
                <a:tab pos="401955" algn="l"/>
              </a:tabLst>
            </a:pPr>
            <a:r>
              <a:rPr sz="1050" dirty="0">
                <a:latin typeface="Calibri"/>
                <a:cs typeface="Calibri"/>
              </a:rPr>
              <a:t>La </a:t>
            </a:r>
            <a:r>
              <a:rPr sz="1050" spc="-5" dirty="0">
                <a:latin typeface="Calibri"/>
                <a:cs typeface="Calibri"/>
              </a:rPr>
              <a:t>adquisición </a:t>
            </a:r>
            <a:r>
              <a:rPr sz="1050" dirty="0">
                <a:latin typeface="Calibri"/>
                <a:cs typeface="Calibri"/>
              </a:rPr>
              <a:t>de bienes </a:t>
            </a:r>
            <a:r>
              <a:rPr sz="1050" spc="-5" dirty="0">
                <a:latin typeface="Calibri"/>
                <a:cs typeface="Calibri"/>
              </a:rPr>
              <a:t>asociados </a:t>
            </a:r>
            <a:r>
              <a:rPr sz="1050" dirty="0">
                <a:latin typeface="Calibri"/>
                <a:cs typeface="Calibri"/>
              </a:rPr>
              <a:t>al </a:t>
            </a:r>
            <a:r>
              <a:rPr sz="1050" spc="-5" dirty="0">
                <a:latin typeface="Calibri"/>
                <a:cs typeface="Calibri"/>
              </a:rPr>
              <a:t>equipamiento </a:t>
            </a:r>
            <a:r>
              <a:rPr sz="1050" dirty="0">
                <a:latin typeface="Calibri"/>
                <a:cs typeface="Calibri"/>
              </a:rPr>
              <a:t>de </a:t>
            </a:r>
            <a:r>
              <a:rPr sz="1050" spc="-5" dirty="0">
                <a:latin typeface="Calibri"/>
                <a:cs typeface="Calibri"/>
              </a:rPr>
              <a:t>dichos  </a:t>
            </a:r>
            <a:r>
              <a:rPr sz="1050" dirty="0">
                <a:latin typeface="Calibri"/>
                <a:cs typeface="Calibri"/>
              </a:rPr>
              <a:t>bienes de </a:t>
            </a:r>
            <a:r>
              <a:rPr sz="1050" spc="-5" dirty="0">
                <a:latin typeface="Calibri"/>
                <a:cs typeface="Calibri"/>
              </a:rPr>
              <a:t>dominio público;</a:t>
            </a:r>
            <a:r>
              <a:rPr sz="1050" spc="-70" dirty="0">
                <a:latin typeface="Calibri"/>
                <a:cs typeface="Calibri"/>
              </a:rPr>
              <a:t> </a:t>
            </a:r>
            <a:r>
              <a:rPr sz="1050" dirty="0">
                <a:latin typeface="Calibri"/>
                <a:cs typeface="Calibri"/>
              </a:rPr>
              <a:t>o</a:t>
            </a:r>
            <a:endParaRPr sz="1050">
              <a:latin typeface="Calibri"/>
              <a:cs typeface="Calibri"/>
            </a:endParaRPr>
          </a:p>
          <a:p>
            <a:pPr marL="401320" marR="269240" indent="-172720">
              <a:lnSpc>
                <a:spcPct val="100000"/>
              </a:lnSpc>
              <a:buClr>
                <a:srgbClr val="3B623B"/>
              </a:buClr>
              <a:buFont typeface="PMingLiU"/>
              <a:buChar char="―"/>
              <a:tabLst>
                <a:tab pos="401955" algn="l"/>
              </a:tabLst>
            </a:pPr>
            <a:r>
              <a:rPr sz="1050" dirty="0">
                <a:latin typeface="Calibri"/>
                <a:cs typeface="Calibri"/>
              </a:rPr>
              <a:t>La </a:t>
            </a:r>
            <a:r>
              <a:rPr sz="1050" spc="-5" dirty="0">
                <a:latin typeface="Calibri"/>
                <a:cs typeface="Calibri"/>
              </a:rPr>
              <a:t>adquisición </a:t>
            </a:r>
            <a:r>
              <a:rPr sz="1050" dirty="0">
                <a:latin typeface="Calibri"/>
                <a:cs typeface="Calibri"/>
              </a:rPr>
              <a:t>de bienes para la </a:t>
            </a:r>
            <a:r>
              <a:rPr sz="1050" spc="-5" dirty="0">
                <a:latin typeface="Calibri"/>
                <a:cs typeface="Calibri"/>
              </a:rPr>
              <a:t>prestación </a:t>
            </a:r>
            <a:r>
              <a:rPr sz="1050" dirty="0">
                <a:latin typeface="Calibri"/>
                <a:cs typeface="Calibri"/>
              </a:rPr>
              <a:t>de un</a:t>
            </a:r>
            <a:r>
              <a:rPr sz="1050" spc="-140" dirty="0">
                <a:latin typeface="Calibri"/>
                <a:cs typeface="Calibri"/>
              </a:rPr>
              <a:t> </a:t>
            </a:r>
            <a:r>
              <a:rPr sz="1050" dirty="0">
                <a:latin typeface="Calibri"/>
                <a:cs typeface="Calibri"/>
              </a:rPr>
              <a:t>servicio  </a:t>
            </a:r>
            <a:r>
              <a:rPr sz="1050" spc="-5" dirty="0">
                <a:latin typeface="Calibri"/>
                <a:cs typeface="Calibri"/>
              </a:rPr>
              <a:t>público</a:t>
            </a:r>
            <a:r>
              <a:rPr sz="1050" spc="-20" dirty="0">
                <a:latin typeface="Calibri"/>
                <a:cs typeface="Calibri"/>
              </a:rPr>
              <a:t> </a:t>
            </a:r>
            <a:r>
              <a:rPr sz="1050" spc="-5" dirty="0">
                <a:latin typeface="Calibri"/>
                <a:cs typeface="Calibri"/>
              </a:rPr>
              <a:t>específico.</a:t>
            </a:r>
            <a:endParaRPr sz="1050">
              <a:latin typeface="Calibri"/>
              <a:cs typeface="Calibri"/>
            </a:endParaRPr>
          </a:p>
        </p:txBody>
      </p:sp>
      <p:sp>
        <p:nvSpPr>
          <p:cNvPr id="34" name="object 40"/>
          <p:cNvSpPr txBox="1"/>
          <p:nvPr/>
        </p:nvSpPr>
        <p:spPr>
          <a:xfrm>
            <a:off x="20116" y="4288663"/>
            <a:ext cx="1762125" cy="239395"/>
          </a:xfrm>
          <a:prstGeom prst="rect">
            <a:avLst/>
          </a:prstGeom>
        </p:spPr>
        <p:txBody>
          <a:bodyPr vert="horz" wrap="square" lIns="0" tIns="12700" rIns="0" bIns="0" rtlCol="0">
            <a:spAutoFit/>
          </a:bodyPr>
          <a:lstStyle/>
          <a:p>
            <a:pPr marL="38100">
              <a:lnSpc>
                <a:spcPct val="100000"/>
              </a:lnSpc>
              <a:spcBef>
                <a:spcPts val="100"/>
              </a:spcBef>
            </a:pPr>
            <a:r>
              <a:rPr sz="1800" b="1" spc="30" baseline="11574" dirty="0">
                <a:solidFill>
                  <a:srgbClr val="252525"/>
                </a:solidFill>
                <a:latin typeface="Cambria Math"/>
                <a:cs typeface="Cambria Math"/>
              </a:rPr>
              <a:t>⦿ </a:t>
            </a:r>
            <a:r>
              <a:rPr sz="1400" b="1" spc="-5" dirty="0">
                <a:solidFill>
                  <a:srgbClr val="252525"/>
                </a:solidFill>
                <a:latin typeface="Candara"/>
                <a:cs typeface="Candara"/>
              </a:rPr>
              <a:t>Destino de </a:t>
            </a:r>
            <a:r>
              <a:rPr sz="1400" b="1" dirty="0">
                <a:solidFill>
                  <a:srgbClr val="252525"/>
                </a:solidFill>
                <a:latin typeface="Candara"/>
                <a:cs typeface="Candara"/>
              </a:rPr>
              <a:t>la</a:t>
            </a:r>
            <a:r>
              <a:rPr sz="1400" b="1" spc="-150" dirty="0">
                <a:solidFill>
                  <a:srgbClr val="252525"/>
                </a:solidFill>
                <a:latin typeface="Candara"/>
                <a:cs typeface="Candara"/>
              </a:rPr>
              <a:t> </a:t>
            </a:r>
            <a:r>
              <a:rPr sz="1400" b="1" spc="-5" dirty="0">
                <a:solidFill>
                  <a:srgbClr val="252525"/>
                </a:solidFill>
                <a:latin typeface="Candara"/>
                <a:cs typeface="Candara"/>
              </a:rPr>
              <a:t>Deuda</a:t>
            </a:r>
            <a:endParaRPr sz="1400">
              <a:latin typeface="Candara"/>
              <a:cs typeface="Candara"/>
            </a:endParaRPr>
          </a:p>
        </p:txBody>
      </p:sp>
      <p:sp>
        <p:nvSpPr>
          <p:cNvPr id="35" name="object 41"/>
          <p:cNvSpPr txBox="1"/>
          <p:nvPr/>
        </p:nvSpPr>
        <p:spPr>
          <a:xfrm>
            <a:off x="232663" y="4505070"/>
            <a:ext cx="2075180" cy="826769"/>
          </a:xfrm>
          <a:prstGeom prst="rect">
            <a:avLst/>
          </a:prstGeom>
        </p:spPr>
        <p:txBody>
          <a:bodyPr vert="horz" wrap="square" lIns="0" tIns="13335" rIns="0" bIns="0" rtlCol="0">
            <a:spAutoFit/>
          </a:bodyPr>
          <a:lstStyle/>
          <a:p>
            <a:pPr marL="12700">
              <a:lnSpc>
                <a:spcPct val="100000"/>
              </a:lnSpc>
              <a:spcBef>
                <a:spcPts val="105"/>
              </a:spcBef>
            </a:pPr>
            <a:r>
              <a:rPr sz="1050" spc="-5" dirty="0">
                <a:latin typeface="Calibri"/>
                <a:cs typeface="Calibri"/>
              </a:rPr>
              <a:t>Toda contratación</a:t>
            </a:r>
            <a:r>
              <a:rPr sz="1050" spc="-30" dirty="0">
                <a:latin typeface="Calibri"/>
                <a:cs typeface="Calibri"/>
              </a:rPr>
              <a:t> </a:t>
            </a:r>
            <a:r>
              <a:rPr sz="1050" spc="-5" dirty="0">
                <a:latin typeface="Calibri"/>
                <a:cs typeface="Calibri"/>
              </a:rPr>
              <a:t>de</a:t>
            </a:r>
            <a:endParaRPr sz="1050">
              <a:latin typeface="Calibri"/>
              <a:cs typeface="Calibri"/>
            </a:endParaRPr>
          </a:p>
          <a:p>
            <a:pPr marL="12700" marR="5080">
              <a:lnSpc>
                <a:spcPct val="100000"/>
              </a:lnSpc>
            </a:pPr>
            <a:r>
              <a:rPr sz="1050" spc="-5" dirty="0">
                <a:latin typeface="Calibri"/>
                <a:cs typeface="Calibri"/>
              </a:rPr>
              <a:t>Deuda Pública deberá </a:t>
            </a:r>
            <a:r>
              <a:rPr sz="1050" dirty="0">
                <a:latin typeface="Calibri"/>
                <a:cs typeface="Calibri"/>
              </a:rPr>
              <a:t>estar </a:t>
            </a:r>
            <a:r>
              <a:rPr sz="1050" spc="-5" dirty="0">
                <a:latin typeface="Calibri"/>
                <a:cs typeface="Calibri"/>
              </a:rPr>
              <a:t>destinada  </a:t>
            </a:r>
            <a:r>
              <a:rPr sz="1050" dirty="0">
                <a:latin typeface="Calibri"/>
                <a:cs typeface="Calibri"/>
              </a:rPr>
              <a:t>a </a:t>
            </a:r>
            <a:r>
              <a:rPr sz="1050" spc="-5" dirty="0">
                <a:latin typeface="Calibri"/>
                <a:cs typeface="Calibri"/>
              </a:rPr>
              <a:t>Inversión Pública Productiva,  Refinanciamiento</a:t>
            </a:r>
            <a:r>
              <a:rPr sz="1050" spc="-35" dirty="0">
                <a:latin typeface="Calibri"/>
                <a:cs typeface="Calibri"/>
              </a:rPr>
              <a:t> </a:t>
            </a:r>
            <a:r>
              <a:rPr sz="1050" dirty="0">
                <a:latin typeface="Calibri"/>
                <a:cs typeface="Calibri"/>
              </a:rPr>
              <a:t>o</a:t>
            </a:r>
            <a:endParaRPr sz="1050">
              <a:latin typeface="Calibri"/>
              <a:cs typeface="Calibri"/>
            </a:endParaRPr>
          </a:p>
          <a:p>
            <a:pPr marL="12700">
              <a:lnSpc>
                <a:spcPct val="100000"/>
              </a:lnSpc>
            </a:pPr>
            <a:r>
              <a:rPr sz="1050" spc="-5" dirty="0">
                <a:latin typeface="Calibri"/>
                <a:cs typeface="Calibri"/>
              </a:rPr>
              <a:t>Reestructura.</a:t>
            </a:r>
            <a:endParaRPr sz="1050">
              <a:latin typeface="Calibri"/>
              <a:cs typeface="Calibri"/>
            </a:endParaRPr>
          </a:p>
        </p:txBody>
      </p:sp>
      <p:sp>
        <p:nvSpPr>
          <p:cNvPr id="36" name="object 42"/>
          <p:cNvSpPr txBox="1"/>
          <p:nvPr/>
        </p:nvSpPr>
        <p:spPr>
          <a:xfrm>
            <a:off x="20116" y="5383529"/>
            <a:ext cx="2903855" cy="883285"/>
          </a:xfrm>
          <a:prstGeom prst="rect">
            <a:avLst/>
          </a:prstGeom>
        </p:spPr>
        <p:txBody>
          <a:bodyPr vert="horz" wrap="square" lIns="0" tIns="12700" rIns="0" bIns="0" rtlCol="0">
            <a:spAutoFit/>
          </a:bodyPr>
          <a:lstStyle/>
          <a:p>
            <a:pPr marL="38100">
              <a:lnSpc>
                <a:spcPct val="100000"/>
              </a:lnSpc>
              <a:spcBef>
                <a:spcPts val="100"/>
              </a:spcBef>
            </a:pPr>
            <a:r>
              <a:rPr sz="1800" b="1" spc="30" baseline="11574" dirty="0">
                <a:solidFill>
                  <a:srgbClr val="252525"/>
                </a:solidFill>
                <a:latin typeface="Cambria Math"/>
                <a:cs typeface="Cambria Math"/>
              </a:rPr>
              <a:t>⦿ </a:t>
            </a:r>
            <a:r>
              <a:rPr sz="1400" b="1" spc="-5" dirty="0">
                <a:solidFill>
                  <a:srgbClr val="252525"/>
                </a:solidFill>
                <a:latin typeface="Candara"/>
                <a:cs typeface="Candara"/>
              </a:rPr>
              <a:t>Esquemas</a:t>
            </a:r>
            <a:r>
              <a:rPr sz="1400" b="1" spc="-125" dirty="0">
                <a:solidFill>
                  <a:srgbClr val="252525"/>
                </a:solidFill>
                <a:latin typeface="Candara"/>
                <a:cs typeface="Candara"/>
              </a:rPr>
              <a:t> </a:t>
            </a:r>
            <a:r>
              <a:rPr sz="1400" b="1" dirty="0">
                <a:solidFill>
                  <a:srgbClr val="252525"/>
                </a:solidFill>
                <a:latin typeface="Candara"/>
                <a:cs typeface="Candara"/>
              </a:rPr>
              <a:t>APP</a:t>
            </a:r>
            <a:endParaRPr sz="1400">
              <a:latin typeface="Candara"/>
              <a:cs typeface="Candara"/>
            </a:endParaRPr>
          </a:p>
          <a:p>
            <a:pPr marL="224790" marR="30480">
              <a:lnSpc>
                <a:spcPct val="100000"/>
              </a:lnSpc>
              <a:spcBef>
                <a:spcPts val="30"/>
              </a:spcBef>
            </a:pPr>
            <a:r>
              <a:rPr sz="1050" dirty="0">
                <a:latin typeface="Calibri"/>
                <a:cs typeface="Calibri"/>
              </a:rPr>
              <a:t>El </a:t>
            </a:r>
            <a:r>
              <a:rPr sz="1050" spc="-5" dirty="0">
                <a:latin typeface="Calibri"/>
                <a:cs typeface="Calibri"/>
              </a:rPr>
              <a:t>destino </a:t>
            </a:r>
            <a:r>
              <a:rPr sz="1050" dirty="0">
                <a:latin typeface="Calibri"/>
                <a:cs typeface="Calibri"/>
              </a:rPr>
              <a:t>podrá ser la </a:t>
            </a:r>
            <a:r>
              <a:rPr sz="1050" spc="-5" dirty="0">
                <a:latin typeface="Calibri"/>
                <a:cs typeface="Calibri"/>
              </a:rPr>
              <a:t>contratación </a:t>
            </a:r>
            <a:r>
              <a:rPr sz="1050" dirty="0">
                <a:latin typeface="Calibri"/>
                <a:cs typeface="Calibri"/>
              </a:rPr>
              <a:t>de </a:t>
            </a:r>
            <a:r>
              <a:rPr sz="1050" spc="-5" dirty="0">
                <a:latin typeface="Calibri"/>
                <a:cs typeface="Calibri"/>
              </a:rPr>
              <a:t>servicios,  </a:t>
            </a:r>
            <a:r>
              <a:rPr sz="1050" dirty="0">
                <a:latin typeface="Calibri"/>
                <a:cs typeface="Calibri"/>
              </a:rPr>
              <a:t>cuyo </a:t>
            </a:r>
            <a:r>
              <a:rPr sz="1050" spc="-5" dirty="0">
                <a:latin typeface="Calibri"/>
                <a:cs typeface="Calibri"/>
              </a:rPr>
              <a:t>componente </a:t>
            </a:r>
            <a:r>
              <a:rPr sz="1050" dirty="0">
                <a:latin typeface="Calibri"/>
                <a:cs typeface="Calibri"/>
              </a:rPr>
              <a:t>de </a:t>
            </a:r>
            <a:r>
              <a:rPr sz="1050" spc="-5" dirty="0">
                <a:latin typeface="Calibri"/>
                <a:cs typeface="Calibri"/>
              </a:rPr>
              <a:t>pago incluya </a:t>
            </a:r>
            <a:r>
              <a:rPr sz="1050" dirty="0">
                <a:latin typeface="Calibri"/>
                <a:cs typeface="Calibri"/>
              </a:rPr>
              <a:t>la </a:t>
            </a:r>
            <a:r>
              <a:rPr sz="1050" spc="-5" dirty="0">
                <a:latin typeface="Calibri"/>
                <a:cs typeface="Calibri"/>
              </a:rPr>
              <a:t>inversión  pública realizada; siempre que presente ventajas  </a:t>
            </a:r>
            <a:r>
              <a:rPr sz="1050" dirty="0">
                <a:latin typeface="Calibri"/>
                <a:cs typeface="Calibri"/>
              </a:rPr>
              <a:t>respecto </a:t>
            </a:r>
            <a:r>
              <a:rPr sz="1050" spc="-5" dirty="0">
                <a:latin typeface="Calibri"/>
                <a:cs typeface="Calibri"/>
              </a:rPr>
              <a:t>del financiamiento</a:t>
            </a:r>
            <a:r>
              <a:rPr sz="1050" spc="-55" dirty="0">
                <a:latin typeface="Calibri"/>
                <a:cs typeface="Calibri"/>
              </a:rPr>
              <a:t> </a:t>
            </a:r>
            <a:r>
              <a:rPr sz="1050" spc="-5" dirty="0">
                <a:latin typeface="Calibri"/>
                <a:cs typeface="Calibri"/>
              </a:rPr>
              <a:t>tradicional.</a:t>
            </a:r>
            <a:endParaRPr sz="1050">
              <a:latin typeface="Calibri"/>
              <a:cs typeface="Calibri"/>
            </a:endParaRPr>
          </a:p>
        </p:txBody>
      </p:sp>
      <p:sp>
        <p:nvSpPr>
          <p:cNvPr id="37" name="object 43"/>
          <p:cNvSpPr txBox="1"/>
          <p:nvPr/>
        </p:nvSpPr>
        <p:spPr>
          <a:xfrm>
            <a:off x="3486277" y="5731561"/>
            <a:ext cx="608330" cy="208279"/>
          </a:xfrm>
          <a:prstGeom prst="rect">
            <a:avLst/>
          </a:prstGeom>
        </p:spPr>
        <p:txBody>
          <a:bodyPr vert="horz" wrap="square" lIns="0" tIns="12700" rIns="0" bIns="0" rtlCol="0">
            <a:spAutoFit/>
          </a:bodyPr>
          <a:lstStyle/>
          <a:p>
            <a:pPr marL="12700">
              <a:lnSpc>
                <a:spcPct val="100000"/>
              </a:lnSpc>
              <a:spcBef>
                <a:spcPts val="100"/>
              </a:spcBef>
              <a:tabLst>
                <a:tab pos="594995" algn="l"/>
              </a:tabLst>
            </a:pPr>
            <a:r>
              <a:rPr sz="1200" b="1" dirty="0">
                <a:solidFill>
                  <a:srgbClr val="91282E"/>
                </a:solidFill>
                <a:latin typeface="Times New Roman"/>
                <a:cs typeface="Times New Roman"/>
              </a:rPr>
              <a:t> 	</a:t>
            </a:r>
            <a:endParaRPr sz="1200">
              <a:latin typeface="Times New Roman"/>
              <a:cs typeface="Times New Roman"/>
            </a:endParaRPr>
          </a:p>
        </p:txBody>
      </p:sp>
      <p:sp>
        <p:nvSpPr>
          <p:cNvPr id="38" name="object 44"/>
          <p:cNvSpPr txBox="1"/>
          <p:nvPr/>
        </p:nvSpPr>
        <p:spPr>
          <a:xfrm>
            <a:off x="4077334" y="5739485"/>
            <a:ext cx="4944745" cy="1035685"/>
          </a:xfrm>
          <a:prstGeom prst="rect">
            <a:avLst/>
          </a:prstGeom>
        </p:spPr>
        <p:txBody>
          <a:bodyPr vert="horz" wrap="square" lIns="0" tIns="12700" rIns="0" bIns="0" rtlCol="0">
            <a:spAutoFit/>
          </a:bodyPr>
          <a:lstStyle/>
          <a:p>
            <a:pPr marL="38100">
              <a:lnSpc>
                <a:spcPct val="100000"/>
              </a:lnSpc>
              <a:spcBef>
                <a:spcPts val="100"/>
              </a:spcBef>
            </a:pPr>
            <a:r>
              <a:rPr sz="1800" b="1" spc="30" baseline="11574" dirty="0">
                <a:solidFill>
                  <a:srgbClr val="91282E"/>
                </a:solidFill>
                <a:latin typeface="Cambria Math"/>
                <a:cs typeface="Cambria Math"/>
              </a:rPr>
              <a:t>⦿ </a:t>
            </a:r>
            <a:r>
              <a:rPr sz="1400" b="1" dirty="0">
                <a:solidFill>
                  <a:srgbClr val="91282E"/>
                </a:solidFill>
                <a:latin typeface="Candara"/>
                <a:cs typeface="Candara"/>
              </a:rPr>
              <a:t>No </a:t>
            </a:r>
            <a:r>
              <a:rPr sz="1400" b="1" spc="-5" dirty="0">
                <a:solidFill>
                  <a:srgbClr val="91282E"/>
                </a:solidFill>
                <a:latin typeface="Candara"/>
                <a:cs typeface="Candara"/>
              </a:rPr>
              <a:t>requieren autorización del Congreso Local, siempre</a:t>
            </a:r>
            <a:r>
              <a:rPr sz="1400" b="1" spc="-155" dirty="0">
                <a:solidFill>
                  <a:srgbClr val="91282E"/>
                </a:solidFill>
                <a:latin typeface="Candara"/>
                <a:cs typeface="Candara"/>
              </a:rPr>
              <a:t> </a:t>
            </a:r>
            <a:r>
              <a:rPr sz="1400" b="1" dirty="0">
                <a:solidFill>
                  <a:srgbClr val="91282E"/>
                </a:solidFill>
                <a:latin typeface="Candara"/>
                <a:cs typeface="Candara"/>
              </a:rPr>
              <a:t>que:</a:t>
            </a:r>
            <a:endParaRPr sz="1400">
              <a:latin typeface="Candara"/>
              <a:cs typeface="Candara"/>
            </a:endParaRPr>
          </a:p>
          <a:p>
            <a:pPr marL="425450" indent="-172720">
              <a:lnSpc>
                <a:spcPct val="100000"/>
              </a:lnSpc>
              <a:spcBef>
                <a:spcPts val="30"/>
              </a:spcBef>
              <a:buClr>
                <a:srgbClr val="91282E"/>
              </a:buClr>
              <a:buFont typeface="Arial"/>
              <a:buChar char="―"/>
              <a:tabLst>
                <a:tab pos="426084" algn="l"/>
              </a:tabLst>
            </a:pPr>
            <a:r>
              <a:rPr sz="1050" dirty="0">
                <a:latin typeface="Calibri"/>
                <a:cs typeface="Calibri"/>
              </a:rPr>
              <a:t>No </a:t>
            </a:r>
            <a:r>
              <a:rPr sz="1050" spc="-5" dirty="0">
                <a:latin typeface="Calibri"/>
                <a:cs typeface="Calibri"/>
              </a:rPr>
              <a:t>se amplíe </a:t>
            </a:r>
            <a:r>
              <a:rPr sz="1050" dirty="0">
                <a:latin typeface="Calibri"/>
                <a:cs typeface="Calibri"/>
              </a:rPr>
              <a:t>el plazo de </a:t>
            </a:r>
            <a:r>
              <a:rPr sz="1050" spc="-5" dirty="0">
                <a:latin typeface="Calibri"/>
                <a:cs typeface="Calibri"/>
              </a:rPr>
              <a:t>vencimiento </a:t>
            </a:r>
            <a:r>
              <a:rPr sz="1050" dirty="0">
                <a:latin typeface="Calibri"/>
                <a:cs typeface="Calibri"/>
              </a:rPr>
              <a:t>y </a:t>
            </a:r>
            <a:r>
              <a:rPr sz="1050" spc="-5" dirty="0">
                <a:latin typeface="Calibri"/>
                <a:cs typeface="Calibri"/>
              </a:rPr>
              <a:t>duración original </a:t>
            </a:r>
            <a:r>
              <a:rPr sz="1050" dirty="0">
                <a:latin typeface="Calibri"/>
                <a:cs typeface="Calibri"/>
              </a:rPr>
              <a:t>de </a:t>
            </a:r>
            <a:r>
              <a:rPr sz="1050" spc="-5" dirty="0">
                <a:latin typeface="Calibri"/>
                <a:cs typeface="Calibri"/>
              </a:rPr>
              <a:t>los</a:t>
            </a:r>
            <a:r>
              <a:rPr sz="1050" spc="-60" dirty="0">
                <a:latin typeface="Calibri"/>
                <a:cs typeface="Calibri"/>
              </a:rPr>
              <a:t> </a:t>
            </a:r>
            <a:r>
              <a:rPr sz="1050" spc="-5" dirty="0">
                <a:latin typeface="Calibri"/>
                <a:cs typeface="Calibri"/>
              </a:rPr>
              <a:t>Financiamientos.</a:t>
            </a:r>
            <a:endParaRPr sz="1050">
              <a:latin typeface="Calibri"/>
              <a:cs typeface="Calibri"/>
            </a:endParaRPr>
          </a:p>
          <a:p>
            <a:pPr marL="425450" indent="-172720">
              <a:lnSpc>
                <a:spcPct val="100000"/>
              </a:lnSpc>
              <a:buClr>
                <a:srgbClr val="91282E"/>
              </a:buClr>
              <a:buFont typeface="Arial"/>
              <a:buChar char="―"/>
              <a:tabLst>
                <a:tab pos="426084" algn="l"/>
              </a:tabLst>
            </a:pPr>
            <a:r>
              <a:rPr sz="1050" dirty="0">
                <a:latin typeface="Calibri"/>
                <a:cs typeface="Calibri"/>
              </a:rPr>
              <a:t>No </a:t>
            </a:r>
            <a:r>
              <a:rPr sz="1050" spc="-5" dirty="0">
                <a:latin typeface="Calibri"/>
                <a:cs typeface="Calibri"/>
              </a:rPr>
              <a:t>se </a:t>
            </a:r>
            <a:r>
              <a:rPr sz="1050" dirty="0">
                <a:latin typeface="Calibri"/>
                <a:cs typeface="Calibri"/>
              </a:rPr>
              <a:t>incremente el </a:t>
            </a:r>
            <a:r>
              <a:rPr sz="1050" spc="-5" dirty="0">
                <a:latin typeface="Calibri"/>
                <a:cs typeface="Calibri"/>
              </a:rPr>
              <a:t>saldo</a:t>
            </a:r>
            <a:r>
              <a:rPr sz="1050" spc="-55" dirty="0">
                <a:latin typeface="Calibri"/>
                <a:cs typeface="Calibri"/>
              </a:rPr>
              <a:t> </a:t>
            </a:r>
            <a:r>
              <a:rPr sz="1050" spc="-5" dirty="0">
                <a:latin typeface="Calibri"/>
                <a:cs typeface="Calibri"/>
              </a:rPr>
              <a:t>insoluto.</a:t>
            </a:r>
            <a:endParaRPr sz="1050">
              <a:latin typeface="Calibri"/>
              <a:cs typeface="Calibri"/>
            </a:endParaRPr>
          </a:p>
          <a:p>
            <a:pPr marL="425450" indent="-172720">
              <a:lnSpc>
                <a:spcPct val="100000"/>
              </a:lnSpc>
              <a:buClr>
                <a:srgbClr val="91282E"/>
              </a:buClr>
              <a:buFont typeface="Arial"/>
              <a:buChar char="―"/>
              <a:tabLst>
                <a:tab pos="426084" algn="l"/>
              </a:tabLst>
            </a:pPr>
            <a:r>
              <a:rPr sz="1050" dirty="0">
                <a:latin typeface="Calibri"/>
                <a:cs typeface="Calibri"/>
              </a:rPr>
              <a:t>Mejore la </a:t>
            </a:r>
            <a:r>
              <a:rPr sz="1050" spc="-5" dirty="0">
                <a:latin typeface="Calibri"/>
                <a:cs typeface="Calibri"/>
              </a:rPr>
              <a:t>Tasa </a:t>
            </a:r>
            <a:r>
              <a:rPr sz="1050" dirty="0">
                <a:latin typeface="Calibri"/>
                <a:cs typeface="Calibri"/>
              </a:rPr>
              <a:t>de Interés, </a:t>
            </a:r>
            <a:r>
              <a:rPr sz="1050" spc="-5" dirty="0">
                <a:latin typeface="Calibri"/>
                <a:cs typeface="Calibri"/>
              </a:rPr>
              <a:t>incluyendo costos asociados (Tasa</a:t>
            </a:r>
            <a:r>
              <a:rPr sz="1050" spc="-95" dirty="0">
                <a:latin typeface="Calibri"/>
                <a:cs typeface="Calibri"/>
              </a:rPr>
              <a:t> </a:t>
            </a:r>
            <a:r>
              <a:rPr sz="1050" dirty="0">
                <a:latin typeface="Calibri"/>
                <a:cs typeface="Calibri"/>
              </a:rPr>
              <a:t>Efectiva).</a:t>
            </a:r>
            <a:endParaRPr sz="1050">
              <a:latin typeface="Calibri"/>
              <a:cs typeface="Calibri"/>
            </a:endParaRPr>
          </a:p>
          <a:p>
            <a:pPr marL="38100">
              <a:lnSpc>
                <a:spcPct val="100000"/>
              </a:lnSpc>
              <a:spcBef>
                <a:spcPts val="780"/>
              </a:spcBef>
            </a:pPr>
            <a:r>
              <a:rPr sz="1800" b="1" spc="30" baseline="6944" dirty="0">
                <a:solidFill>
                  <a:srgbClr val="91282E"/>
                </a:solidFill>
                <a:latin typeface="Cambria Math"/>
                <a:cs typeface="Cambria Math"/>
              </a:rPr>
              <a:t>⦿ </a:t>
            </a:r>
            <a:r>
              <a:rPr sz="1400" b="1" spc="-5" dirty="0">
                <a:solidFill>
                  <a:srgbClr val="91282E"/>
                </a:solidFill>
                <a:latin typeface="Candara"/>
                <a:cs typeface="Candara"/>
              </a:rPr>
              <a:t>Deben ser contratados siguiendo el Proceso Competitivo</a:t>
            </a:r>
            <a:r>
              <a:rPr sz="1400" b="1" spc="114" dirty="0">
                <a:solidFill>
                  <a:srgbClr val="91282E"/>
                </a:solidFill>
                <a:latin typeface="Candara"/>
                <a:cs typeface="Candara"/>
              </a:rPr>
              <a:t> </a:t>
            </a:r>
            <a:r>
              <a:rPr sz="1400" b="1" spc="-25" dirty="0">
                <a:solidFill>
                  <a:srgbClr val="91282E"/>
                </a:solidFill>
                <a:latin typeface="Candara"/>
                <a:cs typeface="Candara"/>
              </a:rPr>
              <a:t>LDF.</a:t>
            </a:r>
            <a:endParaRPr sz="1400">
              <a:latin typeface="Candara"/>
              <a:cs typeface="Candara"/>
            </a:endParaRPr>
          </a:p>
        </p:txBody>
      </p:sp>
      <p:sp>
        <p:nvSpPr>
          <p:cNvPr id="39" name="object 45"/>
          <p:cNvSpPr/>
          <p:nvPr/>
        </p:nvSpPr>
        <p:spPr>
          <a:xfrm>
            <a:off x="3498977" y="5650458"/>
            <a:ext cx="548005" cy="1001394"/>
          </a:xfrm>
          <a:custGeom>
            <a:avLst/>
            <a:gdLst/>
            <a:ahLst/>
            <a:cxnLst/>
            <a:rect l="l" t="t" r="r" b="b"/>
            <a:pathLst>
              <a:path w="548004" h="1001395">
                <a:moveTo>
                  <a:pt x="0" y="0"/>
                </a:moveTo>
                <a:lnTo>
                  <a:pt x="0" y="1001064"/>
                </a:lnTo>
                <a:lnTo>
                  <a:pt x="548005" y="1001064"/>
                </a:lnTo>
              </a:path>
            </a:pathLst>
          </a:custGeom>
          <a:ln w="9525">
            <a:solidFill>
              <a:srgbClr val="91282E"/>
            </a:solidFill>
            <a:prstDash val="sysDot"/>
          </a:ln>
        </p:spPr>
        <p:txBody>
          <a:bodyPr wrap="square" lIns="0" tIns="0" rIns="0" bIns="0" rtlCol="0"/>
          <a:lstStyle/>
          <a:p>
            <a:endParaRPr/>
          </a:p>
        </p:txBody>
      </p:sp>
      <p:sp>
        <p:nvSpPr>
          <p:cNvPr id="40" name="Título 1"/>
          <p:cNvSpPr txBox="1">
            <a:spLocks/>
          </p:cNvSpPr>
          <p:nvPr/>
        </p:nvSpPr>
        <p:spPr>
          <a:xfrm>
            <a:off x="2487303" y="0"/>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Contratación de deuda</a:t>
            </a:r>
          </a:p>
        </p:txBody>
      </p:sp>
    </p:spTree>
    <p:extLst>
      <p:ext uri="{BB962C8B-B14F-4D97-AF65-F5344CB8AC3E}">
        <p14:creationId xmlns:p14="http://schemas.microsoft.com/office/powerpoint/2010/main" val="2602010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ector angular 19"/>
          <p:cNvCxnSpPr>
            <a:stCxn id="19" idx="2"/>
            <a:endCxn id="22" idx="1"/>
          </p:cNvCxnSpPr>
          <p:nvPr/>
        </p:nvCxnSpPr>
        <p:spPr>
          <a:xfrm rot="16200000" flipH="1">
            <a:off x="1620765" y="3987716"/>
            <a:ext cx="654770" cy="1336952"/>
          </a:xfrm>
          <a:prstGeom prst="bentConnector2">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509" name="4 CuadroTexto"/>
          <p:cNvSpPr txBox="1">
            <a:spLocks noChangeArrowheads="1"/>
          </p:cNvSpPr>
          <p:nvPr/>
        </p:nvSpPr>
        <p:spPr bwMode="auto">
          <a:xfrm>
            <a:off x="10272713" y="6516689"/>
            <a:ext cx="254000" cy="369887"/>
          </a:xfrm>
          <a:prstGeom prst="rect">
            <a:avLst/>
          </a:prstGeom>
          <a:noFill/>
          <a:ln w="9525">
            <a:noFill/>
            <a:miter lim="800000"/>
            <a:headEnd/>
            <a:tailEnd/>
          </a:ln>
        </p:spPr>
        <p:txBody>
          <a:bodyPr wrap="none">
            <a:spAutoFit/>
          </a:bodyPr>
          <a:lstStyle/>
          <a:p>
            <a:pPr eaLnBrk="1" hangingPunct="1"/>
            <a:r>
              <a:rPr lang="es-MX" altLang="es-MX" b="1">
                <a:solidFill>
                  <a:schemeClr val="bg1"/>
                </a:solidFill>
                <a:latin typeface="Arial" pitchFamily="34" charset="0"/>
              </a:rPr>
              <a:t> </a:t>
            </a:r>
          </a:p>
        </p:txBody>
      </p:sp>
      <p:sp>
        <p:nvSpPr>
          <p:cNvPr id="7" name="Título 1"/>
          <p:cNvSpPr txBox="1">
            <a:spLocks/>
          </p:cNvSpPr>
          <p:nvPr/>
        </p:nvSpPr>
        <p:spPr>
          <a:xfrm>
            <a:off x="2446361" y="0"/>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Implicaciones Contables</a:t>
            </a:r>
          </a:p>
        </p:txBody>
      </p:sp>
      <p:sp>
        <p:nvSpPr>
          <p:cNvPr id="5" name="Rectángulo 5"/>
          <p:cNvSpPr/>
          <p:nvPr/>
        </p:nvSpPr>
        <p:spPr>
          <a:xfrm>
            <a:off x="-12269" y="979401"/>
            <a:ext cx="9156269" cy="646331"/>
          </a:xfrm>
          <a:prstGeom prst="rect">
            <a:avLst/>
          </a:prstGeom>
        </p:spPr>
        <p:txBody>
          <a:bodyPr wrap="square">
            <a:spAutoFit/>
          </a:bodyPr>
          <a:lstStyle/>
          <a:p>
            <a:r>
              <a:rPr lang="es-ES" b="1" dirty="0" smtClean="0">
                <a:ln w="6350">
                  <a:noFill/>
                </a:ln>
                <a:solidFill>
                  <a:srgbClr val="91282F"/>
                </a:solidFill>
                <a:latin typeface="Candara"/>
                <a:cs typeface="Candara"/>
              </a:rPr>
              <a:t>La modificación y generación de nuevos formatos contables es clave para instrumentar la LDF.</a:t>
            </a:r>
            <a:endParaRPr lang="es-ES_tradnl" dirty="0">
              <a:solidFill>
                <a:srgbClr val="91282F"/>
              </a:solidFill>
              <a:latin typeface="Candara"/>
              <a:cs typeface="Candara"/>
            </a:endParaRPr>
          </a:p>
        </p:txBody>
      </p:sp>
      <p:sp>
        <p:nvSpPr>
          <p:cNvPr id="6" name="Rectángulo 38"/>
          <p:cNvSpPr/>
          <p:nvPr/>
        </p:nvSpPr>
        <p:spPr>
          <a:xfrm>
            <a:off x="649305" y="1854085"/>
            <a:ext cx="7933824" cy="42975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MX" sz="2000" b="1" dirty="0">
                <a:latin typeface="Candara" charset="0"/>
                <a:ea typeface="Candara" charset="0"/>
                <a:cs typeface="Candara" charset="0"/>
              </a:rPr>
              <a:t>En total, </a:t>
            </a:r>
            <a:r>
              <a:rPr lang="es-MX" sz="2000" b="1" dirty="0" smtClean="0">
                <a:latin typeface="Candara" charset="0"/>
                <a:ea typeface="Candara" charset="0"/>
                <a:cs typeface="Candara" charset="0"/>
              </a:rPr>
              <a:t>9 </a:t>
            </a:r>
            <a:r>
              <a:rPr lang="es-MX" sz="2000" b="1" dirty="0">
                <a:latin typeface="Candara" charset="0"/>
                <a:ea typeface="Candara" charset="0"/>
                <a:cs typeface="Candara" charset="0"/>
              </a:rPr>
              <a:t>formatos fueron </a:t>
            </a:r>
            <a:r>
              <a:rPr lang="es-MX" sz="2000" b="1" dirty="0" smtClean="0">
                <a:latin typeface="Candara" charset="0"/>
                <a:ea typeface="Candara" charset="0"/>
                <a:cs typeface="Candara" charset="0"/>
              </a:rPr>
              <a:t>adheridos</a:t>
            </a:r>
            <a:r>
              <a:rPr lang="es-MX" sz="2000" b="1" dirty="0">
                <a:latin typeface="Candara" charset="0"/>
                <a:ea typeface="Candara" charset="0"/>
                <a:cs typeface="Candara" charset="0"/>
              </a:rPr>
              <a:t>:</a:t>
            </a:r>
          </a:p>
        </p:txBody>
      </p:sp>
      <p:cxnSp>
        <p:nvCxnSpPr>
          <p:cNvPr id="8" name="Connecteur en angle 45"/>
          <p:cNvCxnSpPr/>
          <p:nvPr/>
        </p:nvCxnSpPr>
        <p:spPr>
          <a:xfrm rot="10800000" flipH="1" flipV="1">
            <a:off x="683467" y="2055258"/>
            <a:ext cx="665660" cy="575659"/>
          </a:xfrm>
          <a:prstGeom prst="bentConnector3">
            <a:avLst>
              <a:gd name="adj1" fmla="val -34342"/>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CuadroTexto 3"/>
          <p:cNvSpPr txBox="1"/>
          <p:nvPr/>
        </p:nvSpPr>
        <p:spPr>
          <a:xfrm>
            <a:off x="1314965" y="2230808"/>
            <a:ext cx="6646952" cy="2646878"/>
          </a:xfrm>
          <a:prstGeom prst="rect">
            <a:avLst/>
          </a:prstGeom>
          <a:noFill/>
        </p:spPr>
        <p:txBody>
          <a:bodyPr wrap="square" rtlCol="0">
            <a:spAutoFit/>
          </a:bodyPr>
          <a:lstStyle/>
          <a:p>
            <a:pPr marL="285750" indent="-285750">
              <a:spcBef>
                <a:spcPts val="600"/>
              </a:spcBef>
              <a:buSzPct val="100000"/>
              <a:buFont typeface="+mj-lt"/>
              <a:buAutoNum type="arabicPeriod"/>
            </a:pPr>
            <a:r>
              <a:rPr lang="es-MX" sz="1400" dirty="0" smtClean="0">
                <a:latin typeface="Candara" panose="020E0502030303020204" pitchFamily="34" charset="0"/>
                <a:ea typeface="Calibri" charset="0"/>
                <a:cs typeface="Calibri" charset="0"/>
              </a:rPr>
              <a:t>Estado </a:t>
            </a:r>
            <a:r>
              <a:rPr lang="es-MX" sz="1400" dirty="0">
                <a:latin typeface="Candara" panose="020E0502030303020204" pitchFamily="34" charset="0"/>
                <a:ea typeface="Calibri" charset="0"/>
                <a:cs typeface="Calibri" charset="0"/>
              </a:rPr>
              <a:t>de Situación </a:t>
            </a:r>
            <a:r>
              <a:rPr lang="es-MX" sz="1400" dirty="0" smtClean="0">
                <a:latin typeface="Candara" panose="020E0502030303020204" pitchFamily="34" charset="0"/>
                <a:ea typeface="Calibri" charset="0"/>
                <a:cs typeface="Calibri" charset="0"/>
              </a:rPr>
              <a:t>Financiera Detallado</a:t>
            </a:r>
            <a:endParaRPr lang="es-MX" sz="1400" dirty="0">
              <a:latin typeface="Candara" panose="020E0502030303020204" pitchFamily="34" charset="0"/>
              <a:ea typeface="Calibri" charset="0"/>
              <a:cs typeface="Calibri" charset="0"/>
            </a:endParaRPr>
          </a:p>
          <a:p>
            <a:pPr marL="285750" indent="-285750">
              <a:spcBef>
                <a:spcPts val="600"/>
              </a:spcBef>
              <a:buSzPct val="100000"/>
              <a:buFont typeface="+mj-lt"/>
              <a:buAutoNum type="arabicPeriod"/>
            </a:pPr>
            <a:r>
              <a:rPr lang="es-MX" sz="1400" b="1" dirty="0" smtClean="0">
                <a:latin typeface="Candara" panose="020E0502030303020204" pitchFamily="34" charset="0"/>
                <a:ea typeface="Calibri" charset="0"/>
                <a:cs typeface="Calibri" charset="0"/>
              </a:rPr>
              <a:t>Informe </a:t>
            </a:r>
            <a:r>
              <a:rPr lang="es-MX" sz="1400" b="1" dirty="0">
                <a:latin typeface="Candara" panose="020E0502030303020204" pitchFamily="34" charset="0"/>
                <a:ea typeface="Calibri" charset="0"/>
                <a:cs typeface="Calibri" charset="0"/>
              </a:rPr>
              <a:t>Analítico de la Deuda </a:t>
            </a:r>
            <a:r>
              <a:rPr lang="es-MX" sz="1400" b="1" dirty="0" smtClean="0">
                <a:latin typeface="Candara" panose="020E0502030303020204" pitchFamily="34" charset="0"/>
                <a:ea typeface="Calibri" charset="0"/>
                <a:cs typeface="Calibri" charset="0"/>
              </a:rPr>
              <a:t>Pública y </a:t>
            </a:r>
            <a:r>
              <a:rPr lang="es-MX" sz="1400" b="1" dirty="0">
                <a:latin typeface="Candara" panose="020E0502030303020204" pitchFamily="34" charset="0"/>
                <a:ea typeface="Calibri" charset="0"/>
                <a:cs typeface="Calibri" charset="0"/>
              </a:rPr>
              <a:t>Otros </a:t>
            </a:r>
            <a:r>
              <a:rPr lang="es-MX" sz="1400" b="1" dirty="0" smtClean="0">
                <a:latin typeface="Candara" panose="020E0502030303020204" pitchFamily="34" charset="0"/>
                <a:ea typeface="Calibri" charset="0"/>
                <a:cs typeface="Calibri" charset="0"/>
              </a:rPr>
              <a:t>Pasivos </a:t>
            </a:r>
            <a:endParaRPr lang="es-MX" sz="1400" b="1" dirty="0">
              <a:latin typeface="Candara" panose="020E0502030303020204" pitchFamily="34" charset="0"/>
              <a:ea typeface="Calibri" charset="0"/>
              <a:cs typeface="Calibri" charset="0"/>
            </a:endParaRPr>
          </a:p>
          <a:p>
            <a:pPr marL="285750" indent="-285750">
              <a:spcBef>
                <a:spcPts val="600"/>
              </a:spcBef>
              <a:buSzPct val="100000"/>
              <a:buFont typeface="+mj-lt"/>
              <a:buAutoNum type="arabicPeriod"/>
            </a:pPr>
            <a:r>
              <a:rPr lang="es-MX" sz="1400" b="1" dirty="0" smtClean="0">
                <a:solidFill>
                  <a:srgbClr val="700015"/>
                </a:solidFill>
                <a:latin typeface="Candara" panose="020E0502030303020204" pitchFamily="34" charset="0"/>
                <a:ea typeface="Calibri" charset="0"/>
                <a:cs typeface="Calibri" charset="0"/>
              </a:rPr>
              <a:t>Informe </a:t>
            </a:r>
            <a:r>
              <a:rPr lang="es-MX" sz="1400" b="1" dirty="0">
                <a:solidFill>
                  <a:srgbClr val="700015"/>
                </a:solidFill>
                <a:latin typeface="Candara" panose="020E0502030303020204" pitchFamily="34" charset="0"/>
                <a:ea typeface="Calibri" charset="0"/>
                <a:cs typeface="Calibri" charset="0"/>
              </a:rPr>
              <a:t>Analítico de </a:t>
            </a:r>
            <a:r>
              <a:rPr lang="es-MX" sz="1400" b="1" dirty="0" smtClean="0">
                <a:solidFill>
                  <a:srgbClr val="700015"/>
                </a:solidFill>
                <a:latin typeface="Candara" panose="020E0502030303020204" pitchFamily="34" charset="0"/>
                <a:ea typeface="Calibri" charset="0"/>
                <a:cs typeface="Calibri" charset="0"/>
              </a:rPr>
              <a:t>Obligaciones Diferentes de Financiamientos (nuevo)</a:t>
            </a:r>
            <a:endParaRPr lang="es-MX" sz="1400" b="1" dirty="0">
              <a:solidFill>
                <a:srgbClr val="700015"/>
              </a:solidFill>
              <a:latin typeface="Candara" panose="020E0502030303020204" pitchFamily="34" charset="0"/>
              <a:ea typeface="Calibri" charset="0"/>
              <a:cs typeface="Calibri" charset="0"/>
            </a:endParaRPr>
          </a:p>
          <a:p>
            <a:pPr marL="285750" indent="-285750">
              <a:spcBef>
                <a:spcPts val="600"/>
              </a:spcBef>
              <a:buSzPct val="100000"/>
              <a:buFont typeface="+mj-lt"/>
              <a:buAutoNum type="arabicPeriod"/>
            </a:pPr>
            <a:r>
              <a:rPr lang="es-MX" sz="1400" dirty="0">
                <a:latin typeface="Candara" panose="020E0502030303020204" pitchFamily="34" charset="0"/>
                <a:ea typeface="Calibri" charset="0"/>
                <a:cs typeface="Calibri" charset="0"/>
              </a:rPr>
              <a:t>Balance Presupuestario</a:t>
            </a:r>
          </a:p>
          <a:p>
            <a:pPr marL="285750" indent="-285750">
              <a:spcBef>
                <a:spcPts val="600"/>
              </a:spcBef>
              <a:buSzPct val="100000"/>
              <a:buFont typeface="+mj-lt"/>
              <a:buAutoNum type="arabicPeriod"/>
            </a:pPr>
            <a:r>
              <a:rPr lang="es-MX" sz="1400" dirty="0" smtClean="0">
                <a:latin typeface="Candara" panose="020E0502030303020204" pitchFamily="34" charset="0"/>
                <a:ea typeface="Calibri" charset="0"/>
                <a:cs typeface="Calibri" charset="0"/>
              </a:rPr>
              <a:t>Estado </a:t>
            </a:r>
            <a:r>
              <a:rPr lang="es-MX" sz="1400" dirty="0">
                <a:latin typeface="Candara" panose="020E0502030303020204" pitchFamily="34" charset="0"/>
                <a:ea typeface="Calibri" charset="0"/>
                <a:cs typeface="Calibri" charset="0"/>
              </a:rPr>
              <a:t>Analítico de </a:t>
            </a:r>
            <a:r>
              <a:rPr lang="es-MX" sz="1400" dirty="0" smtClean="0">
                <a:latin typeface="Candara" panose="020E0502030303020204" pitchFamily="34" charset="0"/>
                <a:ea typeface="Calibri" charset="0"/>
                <a:cs typeface="Calibri" charset="0"/>
              </a:rPr>
              <a:t>Ingresos Detallado**</a:t>
            </a:r>
            <a:endParaRPr lang="es-MX" sz="1400" dirty="0">
              <a:latin typeface="Candara" panose="020E0502030303020204" pitchFamily="34" charset="0"/>
              <a:ea typeface="Calibri" charset="0"/>
              <a:cs typeface="Calibri" charset="0"/>
            </a:endParaRPr>
          </a:p>
          <a:p>
            <a:pPr marL="285750" indent="-285750">
              <a:spcBef>
                <a:spcPts val="600"/>
              </a:spcBef>
              <a:buSzPct val="100000"/>
              <a:buFont typeface="+mj-lt"/>
              <a:buAutoNum type="arabicPeriod"/>
            </a:pPr>
            <a:r>
              <a:rPr lang="es-MX" sz="1400" b="1" dirty="0" smtClean="0">
                <a:solidFill>
                  <a:srgbClr val="154726"/>
                </a:solidFill>
                <a:latin typeface="Candara" panose="020E0502030303020204" pitchFamily="34" charset="0"/>
                <a:ea typeface="Calibri" charset="0"/>
                <a:cs typeface="Calibri" charset="0"/>
              </a:rPr>
              <a:t>Estado </a:t>
            </a:r>
            <a:r>
              <a:rPr lang="es-MX" sz="1400" b="1" dirty="0">
                <a:solidFill>
                  <a:srgbClr val="154726"/>
                </a:solidFill>
                <a:latin typeface="Candara" panose="020E0502030303020204" pitchFamily="34" charset="0"/>
                <a:ea typeface="Calibri" charset="0"/>
                <a:cs typeface="Calibri" charset="0"/>
              </a:rPr>
              <a:t>Analítico del Ejercicio de Presupuesto de </a:t>
            </a:r>
            <a:r>
              <a:rPr lang="es-MX" sz="1400" b="1" dirty="0" smtClean="0">
                <a:solidFill>
                  <a:srgbClr val="154726"/>
                </a:solidFill>
                <a:latin typeface="Candara" panose="020E0502030303020204" pitchFamily="34" charset="0"/>
                <a:ea typeface="Calibri" charset="0"/>
                <a:cs typeface="Calibri" charset="0"/>
              </a:rPr>
              <a:t>Egresos Detallado</a:t>
            </a:r>
            <a:endParaRPr lang="es-MX" sz="1400" b="1" dirty="0">
              <a:solidFill>
                <a:srgbClr val="154726"/>
              </a:solidFill>
              <a:latin typeface="Candara" panose="020E0502030303020204" pitchFamily="34" charset="0"/>
              <a:ea typeface="Calibri" charset="0"/>
              <a:cs typeface="Calibri" charset="0"/>
            </a:endParaRPr>
          </a:p>
          <a:p>
            <a:pPr marL="285750" indent="-285750">
              <a:spcBef>
                <a:spcPts val="600"/>
              </a:spcBef>
              <a:buSzPct val="100000"/>
              <a:buFont typeface="+mj-lt"/>
              <a:buAutoNum type="arabicPeriod"/>
            </a:pPr>
            <a:r>
              <a:rPr lang="es-MX" sz="1400" b="1" dirty="0" smtClean="0">
                <a:solidFill>
                  <a:srgbClr val="700015"/>
                </a:solidFill>
                <a:latin typeface="Candara" panose="020E0502030303020204" pitchFamily="34" charset="0"/>
                <a:ea typeface="Calibri" charset="0"/>
                <a:cs typeface="Calibri" charset="0"/>
              </a:rPr>
              <a:t>Resultados y Proyecciones de Ingresos / Egresos (nuevo)</a:t>
            </a:r>
          </a:p>
          <a:p>
            <a:pPr marL="285750" indent="-285750">
              <a:spcBef>
                <a:spcPts val="600"/>
              </a:spcBef>
              <a:buSzPct val="100000"/>
              <a:buFont typeface="+mj-lt"/>
              <a:buAutoNum type="arabicPeriod"/>
            </a:pPr>
            <a:r>
              <a:rPr lang="es-MX" sz="1400" dirty="0" smtClean="0">
                <a:latin typeface="Candara" panose="020E0502030303020204" pitchFamily="34" charset="0"/>
                <a:ea typeface="Calibri" charset="0"/>
                <a:cs typeface="Calibri" charset="0"/>
              </a:rPr>
              <a:t>Informe sobre estudios actuariales. (nuevo)</a:t>
            </a:r>
          </a:p>
          <a:p>
            <a:pPr marL="285750" indent="-285750">
              <a:spcBef>
                <a:spcPts val="600"/>
              </a:spcBef>
              <a:buSzPct val="100000"/>
              <a:buFont typeface="+mj-lt"/>
              <a:buAutoNum type="arabicPeriod"/>
            </a:pPr>
            <a:r>
              <a:rPr lang="es-MX" sz="1400" dirty="0" smtClean="0">
                <a:latin typeface="Candara" panose="020E0502030303020204" pitchFamily="34" charset="0"/>
                <a:ea typeface="Calibri" charset="0"/>
                <a:cs typeface="Calibri" charset="0"/>
              </a:rPr>
              <a:t>Guía </a:t>
            </a:r>
            <a:r>
              <a:rPr lang="es-MX" sz="1400" dirty="0">
                <a:latin typeface="Candara" panose="020E0502030303020204" pitchFamily="34" charset="0"/>
                <a:ea typeface="Calibri" charset="0"/>
                <a:cs typeface="Calibri" charset="0"/>
              </a:rPr>
              <a:t>de Cumplimiento (nuevo</a:t>
            </a:r>
            <a:r>
              <a:rPr lang="es-MX" sz="1400" dirty="0" smtClean="0">
                <a:latin typeface="Candara" panose="020E0502030303020204" pitchFamily="34" charset="0"/>
                <a:ea typeface="Calibri" charset="0"/>
                <a:cs typeface="Calibri" charset="0"/>
              </a:rPr>
              <a:t>)</a:t>
            </a:r>
            <a:endParaRPr lang="es-MX" sz="1400" dirty="0">
              <a:latin typeface="Candara" panose="020E0502030303020204" pitchFamily="34" charset="0"/>
              <a:ea typeface="Calibri" charset="0"/>
              <a:cs typeface="Calibri" charset="0"/>
            </a:endParaRPr>
          </a:p>
        </p:txBody>
      </p:sp>
      <p:cxnSp>
        <p:nvCxnSpPr>
          <p:cNvPr id="11" name="Connecteur en angle 45"/>
          <p:cNvCxnSpPr/>
          <p:nvPr/>
        </p:nvCxnSpPr>
        <p:spPr>
          <a:xfrm rot="5400000" flipH="1" flipV="1">
            <a:off x="74410" y="3738929"/>
            <a:ext cx="1942465" cy="446507"/>
          </a:xfrm>
          <a:prstGeom prst="bentConnector3">
            <a:avLst>
              <a:gd name="adj1" fmla="val 101290"/>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Rectángulo 3"/>
          <p:cNvSpPr/>
          <p:nvPr/>
        </p:nvSpPr>
        <p:spPr>
          <a:xfrm>
            <a:off x="1074045" y="2821671"/>
            <a:ext cx="389701" cy="338554"/>
          </a:xfrm>
          <a:prstGeom prst="rect">
            <a:avLst/>
          </a:prstGeom>
          <a:noFill/>
        </p:spPr>
        <p:txBody>
          <a:bodyPr wrap="square">
            <a:spAutoFit/>
          </a:bodyPr>
          <a:lstStyle/>
          <a:p>
            <a:pPr marL="0" lvl="2" defTabSz="534981">
              <a:spcBef>
                <a:spcPct val="0"/>
              </a:spcBef>
              <a:spcAft>
                <a:spcPts val="600"/>
              </a:spcAft>
              <a:buClr>
                <a:srgbClr val="91282F"/>
              </a:buClr>
              <a:buSzPct val="100000"/>
            </a:pPr>
            <a:r>
              <a:rPr lang="es-ES_tradnl" sz="1600" b="1" dirty="0">
                <a:ln w="6350">
                  <a:noFill/>
                </a:ln>
                <a:solidFill>
                  <a:srgbClr val="91282F"/>
                </a:solidFill>
                <a:latin typeface="Candara" panose="020E0502030303020204" pitchFamily="34" charset="0"/>
                <a:ea typeface="Cambria Math" charset="0"/>
                <a:cs typeface="Cambria Math" charset="0"/>
              </a:rPr>
              <a:t>⦿</a:t>
            </a:r>
            <a:endParaRPr lang="es-ES_tradnl" sz="1400" i="1" dirty="0" smtClean="0">
              <a:ln w="6350">
                <a:noFill/>
              </a:ln>
              <a:solidFill>
                <a:srgbClr val="91282F"/>
              </a:solidFill>
              <a:latin typeface="Candara" panose="020E0502030303020204" pitchFamily="34" charset="0"/>
              <a:ea typeface="Cambria Math" charset="0"/>
              <a:cs typeface="Cambria Math" charset="0"/>
            </a:endParaRPr>
          </a:p>
        </p:txBody>
      </p:sp>
      <p:sp>
        <p:nvSpPr>
          <p:cNvPr id="13" name="Rectángulo 3"/>
          <p:cNvSpPr/>
          <p:nvPr/>
        </p:nvSpPr>
        <p:spPr>
          <a:xfrm>
            <a:off x="619762" y="4764135"/>
            <a:ext cx="389701" cy="338554"/>
          </a:xfrm>
          <a:prstGeom prst="rect">
            <a:avLst/>
          </a:prstGeom>
          <a:noFill/>
        </p:spPr>
        <p:txBody>
          <a:bodyPr wrap="square">
            <a:spAutoFit/>
          </a:bodyPr>
          <a:lstStyle/>
          <a:p>
            <a:pPr marL="0" lvl="2" defTabSz="534981">
              <a:spcBef>
                <a:spcPct val="0"/>
              </a:spcBef>
              <a:spcAft>
                <a:spcPts val="600"/>
              </a:spcAft>
              <a:buClr>
                <a:srgbClr val="91282F"/>
              </a:buClr>
              <a:buSzPct val="100000"/>
            </a:pPr>
            <a:r>
              <a:rPr lang="es-ES_tradnl" sz="1600" b="1" dirty="0">
                <a:ln w="6350">
                  <a:noFill/>
                </a:ln>
                <a:solidFill>
                  <a:srgbClr val="91282F"/>
                </a:solidFill>
                <a:latin typeface="Candara" panose="020E0502030303020204" pitchFamily="34" charset="0"/>
                <a:ea typeface="Cambria Math" charset="0"/>
                <a:cs typeface="Cambria Math" charset="0"/>
              </a:rPr>
              <a:t>⦿</a:t>
            </a:r>
            <a:endParaRPr lang="es-ES_tradnl" sz="1400" i="1" dirty="0" smtClean="0">
              <a:ln w="6350">
                <a:noFill/>
              </a:ln>
              <a:solidFill>
                <a:srgbClr val="91282F"/>
              </a:solidFill>
              <a:latin typeface="Candara" panose="020E0502030303020204" pitchFamily="34" charset="0"/>
              <a:ea typeface="Cambria Math" charset="0"/>
              <a:cs typeface="Cambria Math" charset="0"/>
            </a:endParaRPr>
          </a:p>
        </p:txBody>
      </p:sp>
      <p:sp>
        <p:nvSpPr>
          <p:cNvPr id="14" name="189 Documento"/>
          <p:cNvSpPr/>
          <p:nvPr/>
        </p:nvSpPr>
        <p:spPr>
          <a:xfrm>
            <a:off x="649305" y="5101013"/>
            <a:ext cx="1937574" cy="493656"/>
          </a:xfrm>
          <a:prstGeom prst="flowChartDocument">
            <a:avLst/>
          </a:prstGeom>
          <a:solidFill>
            <a:srgbClr val="912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sz="1200" b="1" dirty="0">
                <a:latin typeface="Candara" charset="0"/>
                <a:ea typeface="Candara" charset="0"/>
                <a:cs typeface="Candara" charset="0"/>
              </a:rPr>
              <a:t>Del Analítico de </a:t>
            </a:r>
            <a:r>
              <a:rPr lang="es-ES_tradnl" sz="1200" b="1" dirty="0" smtClean="0">
                <a:latin typeface="Candara" charset="0"/>
                <a:ea typeface="Candara" charset="0"/>
                <a:cs typeface="Candara" charset="0"/>
              </a:rPr>
              <a:t>Obligaciones:</a:t>
            </a:r>
            <a:endParaRPr lang="es-ES_tradnl" sz="1200" b="1" dirty="0">
              <a:latin typeface="Candara" charset="0"/>
              <a:ea typeface="Candara" charset="0"/>
              <a:cs typeface="Candara" charset="0"/>
            </a:endParaRPr>
          </a:p>
        </p:txBody>
      </p:sp>
      <p:sp>
        <p:nvSpPr>
          <p:cNvPr id="15" name="189 Documento"/>
          <p:cNvSpPr/>
          <p:nvPr/>
        </p:nvSpPr>
        <p:spPr>
          <a:xfrm>
            <a:off x="2695724" y="5101013"/>
            <a:ext cx="1937574" cy="493656"/>
          </a:xfrm>
          <a:prstGeom prst="flowChartDocument">
            <a:avLst/>
          </a:prstGeom>
          <a:solidFill>
            <a:srgbClr val="912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sz="1200" b="1" dirty="0">
                <a:latin typeface="Candara" charset="0"/>
                <a:ea typeface="Candara" charset="0"/>
                <a:cs typeface="Candara" charset="0"/>
              </a:rPr>
              <a:t>De las Proyecciones:</a:t>
            </a:r>
          </a:p>
        </p:txBody>
      </p:sp>
      <p:sp>
        <p:nvSpPr>
          <p:cNvPr id="16" name="Rectángulo 6"/>
          <p:cNvSpPr/>
          <p:nvPr/>
        </p:nvSpPr>
        <p:spPr>
          <a:xfrm>
            <a:off x="652227" y="5626502"/>
            <a:ext cx="1937575" cy="983127"/>
          </a:xfrm>
          <a:prstGeom prst="rect">
            <a:avLst/>
          </a:prstGeom>
          <a:solidFill>
            <a:srgbClr val="FFF3CD"/>
          </a:solidFill>
          <a:ln>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s-MX" sz="1100" dirty="0" smtClean="0">
                <a:solidFill>
                  <a:schemeClr val="tx1"/>
                </a:solidFill>
                <a:latin typeface="Candara" panose="020E0502030303020204" pitchFamily="34" charset="0"/>
              </a:rPr>
              <a:t>Artículos 22 al 29 de la LDF, desglose de las Obligaciones que </a:t>
            </a:r>
            <a:r>
              <a:rPr lang="es-MX" sz="1100" dirty="0">
                <a:solidFill>
                  <a:schemeClr val="tx1"/>
                </a:solidFill>
                <a:latin typeface="Candara" panose="020E0502030303020204" pitchFamily="34" charset="0"/>
              </a:rPr>
              <a:t>deriven de esquemas de </a:t>
            </a:r>
            <a:r>
              <a:rPr lang="es-MX" sz="1100" b="1" dirty="0">
                <a:solidFill>
                  <a:schemeClr val="tx1"/>
                </a:solidFill>
                <a:latin typeface="Candara" panose="020E0502030303020204" pitchFamily="34" charset="0"/>
              </a:rPr>
              <a:t>Asociaciones </a:t>
            </a:r>
            <a:r>
              <a:rPr lang="es-MX" sz="1100" b="1" dirty="0" smtClean="0">
                <a:solidFill>
                  <a:schemeClr val="tx1"/>
                </a:solidFill>
                <a:latin typeface="Candara" panose="020E0502030303020204" pitchFamily="34" charset="0"/>
              </a:rPr>
              <a:t>Público-Privadas</a:t>
            </a:r>
            <a:r>
              <a:rPr lang="es-MX" sz="1100" dirty="0" smtClean="0">
                <a:solidFill>
                  <a:schemeClr val="tx1"/>
                </a:solidFill>
                <a:latin typeface="Candara" panose="020E0502030303020204" pitchFamily="34" charset="0"/>
              </a:rPr>
              <a:t>.</a:t>
            </a:r>
            <a:endParaRPr lang="es-ES_tradnl" sz="1100" dirty="0">
              <a:solidFill>
                <a:schemeClr val="tx1"/>
              </a:solidFill>
              <a:latin typeface="Candara" panose="020E0502030303020204" pitchFamily="34" charset="0"/>
            </a:endParaRPr>
          </a:p>
        </p:txBody>
      </p:sp>
      <p:sp>
        <p:nvSpPr>
          <p:cNvPr id="17" name="Rectángulo 6"/>
          <p:cNvSpPr/>
          <p:nvPr/>
        </p:nvSpPr>
        <p:spPr>
          <a:xfrm>
            <a:off x="2695723" y="5626502"/>
            <a:ext cx="1937575" cy="983945"/>
          </a:xfrm>
          <a:prstGeom prst="rect">
            <a:avLst/>
          </a:prstGeom>
          <a:solidFill>
            <a:srgbClr val="FFF3CD"/>
          </a:solidFill>
          <a:ln>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s-ES_tradnl" sz="1100" b="1" dirty="0" smtClean="0">
                <a:solidFill>
                  <a:schemeClr val="tx1"/>
                </a:solidFill>
                <a:latin typeface="Candara" panose="020E0502030303020204" pitchFamily="34" charset="0"/>
              </a:rPr>
              <a:t>De Resultados de Ingresos o Egresos: </a:t>
            </a:r>
            <a:r>
              <a:rPr lang="es-ES_tradnl" sz="1100" dirty="0" smtClean="0">
                <a:solidFill>
                  <a:schemeClr val="tx1"/>
                </a:solidFill>
                <a:latin typeface="Candara" panose="020E0502030303020204" pitchFamily="34" charset="0"/>
              </a:rPr>
              <a:t>5 años previos.</a:t>
            </a:r>
          </a:p>
          <a:p>
            <a:pPr algn="just"/>
            <a:r>
              <a:rPr lang="es-ES_tradnl" sz="1100" b="1" dirty="0" smtClean="0">
                <a:solidFill>
                  <a:schemeClr val="tx1"/>
                </a:solidFill>
                <a:latin typeface="Candara" panose="020E0502030303020204" pitchFamily="34" charset="0"/>
              </a:rPr>
              <a:t>De Ingresos o Egresos: </a:t>
            </a:r>
            <a:r>
              <a:rPr lang="es-ES_tradnl" sz="1100" dirty="0" smtClean="0">
                <a:solidFill>
                  <a:schemeClr val="tx1"/>
                </a:solidFill>
                <a:latin typeface="Candara" panose="020E0502030303020204" pitchFamily="34" charset="0"/>
              </a:rPr>
              <a:t>5 años posteriores al año en cuestión.</a:t>
            </a:r>
            <a:endParaRPr lang="es-ES_tradnl" sz="1100" dirty="0">
              <a:solidFill>
                <a:schemeClr val="tx1"/>
              </a:solidFill>
              <a:latin typeface="Candara" panose="020E0502030303020204" pitchFamily="34" charset="0"/>
            </a:endParaRPr>
          </a:p>
        </p:txBody>
      </p:sp>
      <p:sp>
        <p:nvSpPr>
          <p:cNvPr id="18" name="CuadroTexto 17"/>
          <p:cNvSpPr txBox="1"/>
          <p:nvPr/>
        </p:nvSpPr>
        <p:spPr>
          <a:xfrm>
            <a:off x="472716" y="6589426"/>
            <a:ext cx="4446013" cy="261610"/>
          </a:xfrm>
          <a:prstGeom prst="rect">
            <a:avLst/>
          </a:prstGeom>
          <a:noFill/>
        </p:spPr>
        <p:txBody>
          <a:bodyPr wrap="square" rtlCol="0">
            <a:spAutoFit/>
          </a:bodyPr>
          <a:lstStyle/>
          <a:p>
            <a:pPr algn="just"/>
            <a:r>
              <a:rPr lang="es-MX" sz="1100" b="1" dirty="0" smtClean="0">
                <a:latin typeface="Candara" panose="020E0502030303020204" pitchFamily="34" charset="0"/>
              </a:rPr>
              <a:t>**Modificación de la fuente de ingresos (ILD o Ingresos Etiquetados)</a:t>
            </a:r>
            <a:endParaRPr lang="es-MX" sz="1050" b="1" dirty="0">
              <a:latin typeface="Candara" panose="020E0502030303020204" pitchFamily="34" charset="0"/>
            </a:endParaRPr>
          </a:p>
        </p:txBody>
      </p:sp>
      <p:sp>
        <p:nvSpPr>
          <p:cNvPr id="19" name="Rectángulo 3"/>
          <p:cNvSpPr/>
          <p:nvPr/>
        </p:nvSpPr>
        <p:spPr>
          <a:xfrm>
            <a:off x="1084823" y="3990253"/>
            <a:ext cx="389701" cy="338554"/>
          </a:xfrm>
          <a:prstGeom prst="rect">
            <a:avLst/>
          </a:prstGeom>
          <a:noFill/>
        </p:spPr>
        <p:txBody>
          <a:bodyPr wrap="square">
            <a:spAutoFit/>
          </a:bodyPr>
          <a:lstStyle/>
          <a:p>
            <a:pPr marL="0" lvl="2" defTabSz="534981">
              <a:spcBef>
                <a:spcPct val="0"/>
              </a:spcBef>
              <a:spcAft>
                <a:spcPts val="600"/>
              </a:spcAft>
              <a:buClr>
                <a:srgbClr val="91282F"/>
              </a:buClr>
              <a:buSzPct val="100000"/>
            </a:pPr>
            <a:r>
              <a:rPr lang="es-ES_tradnl" sz="1600" b="1" dirty="0">
                <a:ln w="6350">
                  <a:noFill/>
                </a:ln>
                <a:solidFill>
                  <a:srgbClr val="91282F"/>
                </a:solidFill>
                <a:latin typeface="Candara" panose="020E0502030303020204" pitchFamily="34" charset="0"/>
                <a:ea typeface="Cambria Math" charset="0"/>
                <a:cs typeface="Cambria Math" charset="0"/>
              </a:rPr>
              <a:t>⦿</a:t>
            </a:r>
          </a:p>
        </p:txBody>
      </p:sp>
      <p:sp>
        <p:nvSpPr>
          <p:cNvPr id="22" name="Rectángulo 3"/>
          <p:cNvSpPr/>
          <p:nvPr/>
        </p:nvSpPr>
        <p:spPr>
          <a:xfrm>
            <a:off x="2616626" y="4814300"/>
            <a:ext cx="389701" cy="338554"/>
          </a:xfrm>
          <a:prstGeom prst="rect">
            <a:avLst/>
          </a:prstGeom>
          <a:noFill/>
        </p:spPr>
        <p:txBody>
          <a:bodyPr wrap="square">
            <a:spAutoFit/>
          </a:bodyPr>
          <a:lstStyle/>
          <a:p>
            <a:pPr marL="0" lvl="2" defTabSz="534981">
              <a:spcBef>
                <a:spcPct val="0"/>
              </a:spcBef>
              <a:spcAft>
                <a:spcPts val="600"/>
              </a:spcAft>
              <a:buClr>
                <a:srgbClr val="91282F"/>
              </a:buClr>
              <a:buSzPct val="100000"/>
            </a:pPr>
            <a:r>
              <a:rPr lang="es-ES_tradnl" sz="1600" b="1" dirty="0">
                <a:ln w="6350">
                  <a:noFill/>
                </a:ln>
                <a:solidFill>
                  <a:srgbClr val="91282F"/>
                </a:solidFill>
                <a:latin typeface="Candara" panose="020E0502030303020204" pitchFamily="34" charset="0"/>
                <a:ea typeface="Cambria Math" charset="0"/>
                <a:cs typeface="Cambria Math" charset="0"/>
              </a:rPr>
              <a:t>⦿</a:t>
            </a:r>
          </a:p>
        </p:txBody>
      </p:sp>
      <p:sp>
        <p:nvSpPr>
          <p:cNvPr id="23" name="Rectángulo 3"/>
          <p:cNvSpPr/>
          <p:nvPr/>
        </p:nvSpPr>
        <p:spPr>
          <a:xfrm>
            <a:off x="6781800" y="2471529"/>
            <a:ext cx="389701" cy="338554"/>
          </a:xfrm>
          <a:prstGeom prst="rect">
            <a:avLst/>
          </a:prstGeom>
          <a:noFill/>
        </p:spPr>
        <p:txBody>
          <a:bodyPr wrap="square">
            <a:spAutoFit/>
          </a:bodyPr>
          <a:lstStyle/>
          <a:p>
            <a:pPr marL="0" lvl="2" defTabSz="534981">
              <a:spcBef>
                <a:spcPct val="0"/>
              </a:spcBef>
              <a:spcAft>
                <a:spcPts val="600"/>
              </a:spcAft>
              <a:buClr>
                <a:srgbClr val="91282F"/>
              </a:buClr>
              <a:buSzPct val="100000"/>
            </a:pPr>
            <a:r>
              <a:rPr lang="es-ES_tradnl" sz="1600" b="1" dirty="0">
                <a:ln w="6350">
                  <a:noFill/>
                </a:ln>
                <a:solidFill>
                  <a:schemeClr val="tx1">
                    <a:lumMod val="75000"/>
                    <a:lumOff val="25000"/>
                  </a:schemeClr>
                </a:solidFill>
                <a:latin typeface="Candara" panose="020E0502030303020204" pitchFamily="34" charset="0"/>
                <a:ea typeface="Cambria Math" charset="0"/>
                <a:cs typeface="Cambria Math" charset="0"/>
              </a:rPr>
              <a:t>⦿</a:t>
            </a:r>
            <a:endParaRPr lang="es-ES_tradnl" sz="1400" i="1" dirty="0" smtClean="0">
              <a:ln w="6350">
                <a:noFill/>
              </a:ln>
              <a:solidFill>
                <a:schemeClr val="tx1">
                  <a:lumMod val="75000"/>
                  <a:lumOff val="25000"/>
                </a:schemeClr>
              </a:solidFill>
              <a:latin typeface="Candara" panose="020E0502030303020204" pitchFamily="34" charset="0"/>
              <a:ea typeface="Cambria Math" charset="0"/>
              <a:cs typeface="Cambria Math" charset="0"/>
            </a:endParaRPr>
          </a:p>
        </p:txBody>
      </p:sp>
      <p:cxnSp>
        <p:nvCxnSpPr>
          <p:cNvPr id="25" name="Conector recto 24"/>
          <p:cNvCxnSpPr/>
          <p:nvPr/>
        </p:nvCxnSpPr>
        <p:spPr>
          <a:xfrm>
            <a:off x="5900980" y="2630917"/>
            <a:ext cx="880820" cy="0"/>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189 Documento"/>
          <p:cNvSpPr/>
          <p:nvPr/>
        </p:nvSpPr>
        <p:spPr>
          <a:xfrm>
            <a:off x="7563058" y="2411415"/>
            <a:ext cx="2040142" cy="493656"/>
          </a:xfrm>
          <a:prstGeom prst="flowChartDocumen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sz="1200" b="1" dirty="0">
                <a:latin typeface="Candara" charset="0"/>
                <a:ea typeface="Candara" charset="0"/>
                <a:cs typeface="Candara" charset="0"/>
              </a:rPr>
              <a:t>Del Analítico de Deuda:</a:t>
            </a:r>
          </a:p>
        </p:txBody>
      </p:sp>
      <p:sp>
        <p:nvSpPr>
          <p:cNvPr id="27" name="Rectángulo 6"/>
          <p:cNvSpPr/>
          <p:nvPr/>
        </p:nvSpPr>
        <p:spPr>
          <a:xfrm>
            <a:off x="7563057" y="2934863"/>
            <a:ext cx="2040143" cy="996402"/>
          </a:xfrm>
          <a:prstGeom prst="rect">
            <a:avLst/>
          </a:prstGeom>
          <a:solidFill>
            <a:srgbClr val="FFF3CD"/>
          </a:solidFill>
          <a:ln>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rtlCol="0" anchor="t"/>
          <a:lstStyle/>
          <a:p>
            <a:pPr algn="just"/>
            <a:r>
              <a:rPr lang="es-ES_tradnl" sz="1100" dirty="0" smtClean="0">
                <a:solidFill>
                  <a:schemeClr val="tx1"/>
                </a:solidFill>
                <a:latin typeface="Candara" panose="020E0502030303020204" pitchFamily="34" charset="0"/>
              </a:rPr>
              <a:t>Se refleja el Saldo, Disposiciones, Amortizaciones, Pago de Intereses y las Comisiones del periodo en cuestión.</a:t>
            </a:r>
          </a:p>
        </p:txBody>
      </p:sp>
      <p:sp>
        <p:nvSpPr>
          <p:cNvPr id="28" name="Rectángulo 3"/>
          <p:cNvSpPr/>
          <p:nvPr/>
        </p:nvSpPr>
        <p:spPr>
          <a:xfrm>
            <a:off x="6781800" y="3674607"/>
            <a:ext cx="389701" cy="338554"/>
          </a:xfrm>
          <a:prstGeom prst="rect">
            <a:avLst/>
          </a:prstGeom>
          <a:noFill/>
        </p:spPr>
        <p:txBody>
          <a:bodyPr wrap="square">
            <a:spAutoFit/>
          </a:bodyPr>
          <a:lstStyle/>
          <a:p>
            <a:pPr marL="0" lvl="2" defTabSz="534981">
              <a:spcBef>
                <a:spcPct val="0"/>
              </a:spcBef>
              <a:spcAft>
                <a:spcPts val="600"/>
              </a:spcAft>
              <a:buClr>
                <a:srgbClr val="91282F"/>
              </a:buClr>
              <a:buSzPct val="100000"/>
            </a:pPr>
            <a:r>
              <a:rPr lang="es-ES_tradnl" sz="1600" b="1" dirty="0">
                <a:ln w="6350">
                  <a:noFill/>
                </a:ln>
                <a:solidFill>
                  <a:srgbClr val="0B693E"/>
                </a:solidFill>
                <a:latin typeface="Candara" panose="020E0502030303020204" pitchFamily="34" charset="0"/>
                <a:ea typeface="Cambria Math" charset="0"/>
                <a:cs typeface="Cambria Math" charset="0"/>
              </a:rPr>
              <a:t>⦿</a:t>
            </a:r>
          </a:p>
        </p:txBody>
      </p:sp>
      <p:cxnSp>
        <p:nvCxnSpPr>
          <p:cNvPr id="29" name="Conector angular 28"/>
          <p:cNvCxnSpPr/>
          <p:nvPr/>
        </p:nvCxnSpPr>
        <p:spPr>
          <a:xfrm rot="5400000">
            <a:off x="6478262" y="4271692"/>
            <a:ext cx="760393" cy="236383"/>
          </a:xfrm>
          <a:prstGeom prst="bentConnector3">
            <a:avLst>
              <a:gd name="adj1" fmla="val 50000"/>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Rectángulo 38"/>
          <p:cNvSpPr/>
          <p:nvPr/>
        </p:nvSpPr>
        <p:spPr>
          <a:xfrm>
            <a:off x="6038647" y="5055297"/>
            <a:ext cx="3429287" cy="302579"/>
          </a:xfrm>
          <a:prstGeom prst="rect">
            <a:avLst/>
          </a:prstGeom>
          <a:solidFill>
            <a:srgbClr val="0B6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 sz="1600" b="1" dirty="0" smtClean="0">
                <a:solidFill>
                  <a:schemeClr val="bg1"/>
                </a:solidFill>
                <a:latin typeface="Candara" charset="0"/>
                <a:ea typeface="Candara" charset="0"/>
                <a:cs typeface="Candara" charset="0"/>
              </a:rPr>
              <a:t>Clasificaciones por:</a:t>
            </a:r>
            <a:endParaRPr lang="es-MX" sz="1600" b="1" dirty="0">
              <a:solidFill>
                <a:schemeClr val="bg1"/>
              </a:solidFill>
              <a:latin typeface="Candara" charset="0"/>
              <a:ea typeface="Candara" charset="0"/>
              <a:cs typeface="Candara" charset="0"/>
            </a:endParaRPr>
          </a:p>
        </p:txBody>
      </p:sp>
      <p:sp>
        <p:nvSpPr>
          <p:cNvPr id="31" name="Rectángulo 3"/>
          <p:cNvSpPr/>
          <p:nvPr/>
        </p:nvSpPr>
        <p:spPr>
          <a:xfrm>
            <a:off x="6545416" y="4726826"/>
            <a:ext cx="389701" cy="338554"/>
          </a:xfrm>
          <a:prstGeom prst="rect">
            <a:avLst/>
          </a:prstGeom>
          <a:noFill/>
        </p:spPr>
        <p:txBody>
          <a:bodyPr wrap="square">
            <a:spAutoFit/>
          </a:bodyPr>
          <a:lstStyle/>
          <a:p>
            <a:pPr marL="0" lvl="2" defTabSz="534981">
              <a:spcBef>
                <a:spcPct val="0"/>
              </a:spcBef>
              <a:spcAft>
                <a:spcPts val="600"/>
              </a:spcAft>
              <a:buClr>
                <a:srgbClr val="91282F"/>
              </a:buClr>
              <a:buSzPct val="100000"/>
            </a:pPr>
            <a:r>
              <a:rPr lang="es-ES_tradnl" sz="1600" b="1" dirty="0">
                <a:ln w="6350">
                  <a:noFill/>
                </a:ln>
                <a:solidFill>
                  <a:srgbClr val="0B693E"/>
                </a:solidFill>
                <a:latin typeface="Candara" panose="020E0502030303020204" pitchFamily="34" charset="0"/>
                <a:ea typeface="Cambria Math" charset="0"/>
                <a:cs typeface="Cambria Math" charset="0"/>
              </a:rPr>
              <a:t>⦿</a:t>
            </a:r>
          </a:p>
        </p:txBody>
      </p:sp>
      <p:sp>
        <p:nvSpPr>
          <p:cNvPr id="32" name="Rectángulo 31"/>
          <p:cNvSpPr/>
          <p:nvPr/>
        </p:nvSpPr>
        <p:spPr>
          <a:xfrm>
            <a:off x="5817343" y="5363197"/>
            <a:ext cx="3650591" cy="1061829"/>
          </a:xfrm>
          <a:prstGeom prst="rect">
            <a:avLst/>
          </a:prstGeom>
        </p:spPr>
        <p:txBody>
          <a:bodyPr wrap="square">
            <a:spAutoFit/>
          </a:bodyPr>
          <a:lstStyle/>
          <a:p>
            <a:pPr marL="742950" lvl="1" indent="-285750">
              <a:spcBef>
                <a:spcPts val="600"/>
              </a:spcBef>
              <a:buSzPct val="100000"/>
              <a:buFont typeface="AppleSymbols" charset="0"/>
              <a:buChar char="⦿"/>
            </a:pPr>
            <a:r>
              <a:rPr lang="es-MX" sz="1200" b="1" dirty="0" smtClean="0">
                <a:latin typeface="Candara" panose="020E0502030303020204" pitchFamily="34" charset="0"/>
                <a:ea typeface="Calibri" charset="0"/>
                <a:cs typeface="Calibri" charset="0"/>
              </a:rPr>
              <a:t>Objeto </a:t>
            </a:r>
            <a:r>
              <a:rPr lang="es-MX" sz="1200" b="1" dirty="0">
                <a:latin typeface="Candara" panose="020E0502030303020204" pitchFamily="34" charset="0"/>
                <a:ea typeface="Calibri" charset="0"/>
                <a:cs typeface="Calibri" charset="0"/>
              </a:rPr>
              <a:t>del Gasto</a:t>
            </a:r>
          </a:p>
          <a:p>
            <a:pPr marL="742950" lvl="1" indent="-285750">
              <a:spcBef>
                <a:spcPts val="600"/>
              </a:spcBef>
              <a:buSzPct val="100000"/>
              <a:buFont typeface="AppleSymbols" charset="0"/>
              <a:buChar char="⦿"/>
            </a:pPr>
            <a:r>
              <a:rPr lang="es-MX" sz="1200" b="1" dirty="0" smtClean="0">
                <a:latin typeface="Candara" panose="020E0502030303020204" pitchFamily="34" charset="0"/>
                <a:ea typeface="Calibri" charset="0"/>
                <a:cs typeface="Calibri" charset="0"/>
              </a:rPr>
              <a:t>Servicios Personales por Categoría</a:t>
            </a:r>
            <a:endParaRPr lang="es-MX" sz="1200" b="1" dirty="0">
              <a:latin typeface="Candara" panose="020E0502030303020204" pitchFamily="34" charset="0"/>
              <a:ea typeface="Calibri" charset="0"/>
              <a:cs typeface="Calibri" charset="0"/>
            </a:endParaRPr>
          </a:p>
          <a:p>
            <a:pPr marL="742950" lvl="1" indent="-285750">
              <a:spcBef>
                <a:spcPts val="600"/>
              </a:spcBef>
              <a:buSzPct val="100000"/>
              <a:buFont typeface="AppleSymbols" charset="0"/>
              <a:buChar char="⦿"/>
            </a:pPr>
            <a:r>
              <a:rPr lang="es-MX" sz="1200" b="1" dirty="0" smtClean="0">
                <a:latin typeface="Candara" panose="020E0502030303020204" pitchFamily="34" charset="0"/>
                <a:ea typeface="Calibri" charset="0"/>
                <a:cs typeface="Calibri" charset="0"/>
              </a:rPr>
              <a:t>Administrativa</a:t>
            </a:r>
            <a:endParaRPr lang="es-MX" sz="1200" b="1" dirty="0">
              <a:latin typeface="Candara" panose="020E0502030303020204" pitchFamily="34" charset="0"/>
              <a:ea typeface="Calibri" charset="0"/>
              <a:cs typeface="Calibri" charset="0"/>
            </a:endParaRPr>
          </a:p>
          <a:p>
            <a:pPr marL="742950" lvl="1" indent="-285750">
              <a:spcBef>
                <a:spcPts val="600"/>
              </a:spcBef>
              <a:buSzPct val="100000"/>
              <a:buFont typeface="AppleSymbols" charset="0"/>
              <a:buChar char="⦿"/>
            </a:pPr>
            <a:r>
              <a:rPr lang="es-MX" sz="1200" b="1" dirty="0" smtClean="0">
                <a:latin typeface="Candara" panose="020E0502030303020204" pitchFamily="34" charset="0"/>
                <a:ea typeface="Calibri" charset="0"/>
                <a:cs typeface="Calibri" charset="0"/>
              </a:rPr>
              <a:t>Funcional</a:t>
            </a:r>
            <a:endParaRPr lang="es-MX" sz="1200" b="1" dirty="0">
              <a:latin typeface="Candara" panose="020E0502030303020204" pitchFamily="34" charset="0"/>
              <a:ea typeface="Calibri" charset="0"/>
              <a:cs typeface="Calibri" charset="0"/>
            </a:endParaRPr>
          </a:p>
        </p:txBody>
      </p:sp>
      <p:sp>
        <p:nvSpPr>
          <p:cNvPr id="33" name="Rectángulo 32"/>
          <p:cNvSpPr/>
          <p:nvPr/>
        </p:nvSpPr>
        <p:spPr>
          <a:xfrm>
            <a:off x="9630934" y="5338297"/>
            <a:ext cx="2517823" cy="1086729"/>
          </a:xfrm>
          <a:prstGeom prst="rect">
            <a:avLst/>
          </a:prstGeom>
          <a:ln>
            <a:solidFill>
              <a:srgbClr val="0B693E"/>
            </a:solidFill>
            <a:prstDash val="sysDot"/>
          </a:ln>
        </p:spPr>
        <p:style>
          <a:lnRef idx="1">
            <a:schemeClr val="accent1"/>
          </a:lnRef>
          <a:fillRef idx="0">
            <a:schemeClr val="accent1"/>
          </a:fillRef>
          <a:effectRef idx="0">
            <a:schemeClr val="accent1"/>
          </a:effectRef>
          <a:fontRef idx="minor">
            <a:schemeClr val="tx1"/>
          </a:fontRef>
        </p:style>
        <p:txBody>
          <a:bodyPr lIns="36000" rIns="0" rtlCol="0" anchor="ctr"/>
          <a:lstStyle/>
          <a:p>
            <a:pPr marL="171450" indent="-171450">
              <a:buFont typeface="Courier New" panose="02070309020205020404" pitchFamily="49" charset="0"/>
              <a:buChar char="o"/>
            </a:pPr>
            <a:r>
              <a:rPr lang="es-MX" sz="1000" dirty="0" smtClean="0">
                <a:latin typeface="Candara" panose="020E0502030303020204" pitchFamily="34" charset="0"/>
              </a:rPr>
              <a:t>Personal Administrativo</a:t>
            </a:r>
          </a:p>
          <a:p>
            <a:pPr marL="171450" indent="-171450">
              <a:buFont typeface="Courier New" panose="02070309020205020404" pitchFamily="49" charset="0"/>
              <a:buChar char="o"/>
            </a:pPr>
            <a:r>
              <a:rPr lang="es-MX" sz="1000" dirty="0" smtClean="0">
                <a:latin typeface="Candara" panose="020E0502030303020204" pitchFamily="34" charset="0"/>
              </a:rPr>
              <a:t> Magisterio</a:t>
            </a:r>
          </a:p>
          <a:p>
            <a:pPr marL="171450" indent="-171450">
              <a:buFont typeface="Courier New" panose="02070309020205020404" pitchFamily="49" charset="0"/>
              <a:buChar char="o"/>
            </a:pPr>
            <a:r>
              <a:rPr lang="es-MX" sz="1000" dirty="0" smtClean="0">
                <a:latin typeface="Candara" panose="020E0502030303020204" pitchFamily="34" charset="0"/>
              </a:rPr>
              <a:t> Servicios de Salud</a:t>
            </a:r>
          </a:p>
          <a:p>
            <a:pPr marL="171450" indent="-171450">
              <a:buFont typeface="Courier New" panose="02070309020205020404" pitchFamily="49" charset="0"/>
              <a:buChar char="o"/>
            </a:pPr>
            <a:r>
              <a:rPr lang="es-MX" sz="1000" dirty="0">
                <a:latin typeface="Candara" panose="020E0502030303020204" pitchFamily="34" charset="0"/>
              </a:rPr>
              <a:t>S</a:t>
            </a:r>
            <a:r>
              <a:rPr lang="es-MX" sz="1000" dirty="0" smtClean="0">
                <a:latin typeface="Candara" panose="020E0502030303020204" pitchFamily="34" charset="0"/>
              </a:rPr>
              <a:t>eguridad Pública</a:t>
            </a:r>
          </a:p>
          <a:p>
            <a:pPr marL="171450" indent="-171450">
              <a:buFont typeface="Courier New" panose="02070309020205020404" pitchFamily="49" charset="0"/>
              <a:buChar char="o"/>
            </a:pPr>
            <a:r>
              <a:rPr lang="es-MX" sz="1000" dirty="0" smtClean="0">
                <a:latin typeface="Candara" panose="020E0502030303020204" pitchFamily="34" charset="0"/>
              </a:rPr>
              <a:t>Gastos asociados a nuevas leyes federales</a:t>
            </a:r>
          </a:p>
          <a:p>
            <a:pPr marL="171450" indent="-171450">
              <a:buFont typeface="Courier New" panose="02070309020205020404" pitchFamily="49" charset="0"/>
              <a:buChar char="o"/>
            </a:pPr>
            <a:r>
              <a:rPr lang="es-MX" sz="1000" dirty="0" smtClean="0">
                <a:latin typeface="Candara" panose="020E0502030303020204" pitchFamily="34" charset="0"/>
              </a:rPr>
              <a:t>Sentencias laborales definitivas</a:t>
            </a:r>
          </a:p>
        </p:txBody>
      </p:sp>
      <p:cxnSp>
        <p:nvCxnSpPr>
          <p:cNvPr id="36" name="Conector angular 35"/>
          <p:cNvCxnSpPr/>
          <p:nvPr/>
        </p:nvCxnSpPr>
        <p:spPr>
          <a:xfrm>
            <a:off x="9138802" y="5712134"/>
            <a:ext cx="400096" cy="12700"/>
          </a:xfrm>
          <a:prstGeom prst="bentConnector3">
            <a:avLst>
              <a:gd name="adj1" fmla="val 53411"/>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Rectángulo 3"/>
          <p:cNvSpPr/>
          <p:nvPr/>
        </p:nvSpPr>
        <p:spPr>
          <a:xfrm>
            <a:off x="8949149" y="5555557"/>
            <a:ext cx="389701" cy="338554"/>
          </a:xfrm>
          <a:prstGeom prst="rect">
            <a:avLst/>
          </a:prstGeom>
          <a:noFill/>
        </p:spPr>
        <p:txBody>
          <a:bodyPr wrap="square">
            <a:spAutoFit/>
          </a:bodyPr>
          <a:lstStyle/>
          <a:p>
            <a:pPr marL="0" lvl="2" defTabSz="534981">
              <a:spcBef>
                <a:spcPct val="0"/>
              </a:spcBef>
              <a:spcAft>
                <a:spcPts val="600"/>
              </a:spcAft>
              <a:buClr>
                <a:srgbClr val="91282F"/>
              </a:buClr>
              <a:buSzPct val="100000"/>
            </a:pPr>
            <a:r>
              <a:rPr lang="es-ES_tradnl" sz="1600" b="1" dirty="0">
                <a:ln w="6350">
                  <a:noFill/>
                </a:ln>
                <a:solidFill>
                  <a:srgbClr val="0B693E"/>
                </a:solidFill>
                <a:latin typeface="Candara" panose="020E0502030303020204" pitchFamily="34" charset="0"/>
                <a:ea typeface="Cambria Math" charset="0"/>
                <a:cs typeface="Cambria Math" charset="0"/>
              </a:rPr>
              <a:t>⦿</a:t>
            </a:r>
          </a:p>
        </p:txBody>
      </p:sp>
      <p:sp>
        <p:nvSpPr>
          <p:cNvPr id="35" name="Rectángulo 3"/>
          <p:cNvSpPr/>
          <p:nvPr/>
        </p:nvSpPr>
        <p:spPr>
          <a:xfrm>
            <a:off x="9273083" y="5558875"/>
            <a:ext cx="389701" cy="338554"/>
          </a:xfrm>
          <a:prstGeom prst="rect">
            <a:avLst/>
          </a:prstGeom>
          <a:noFill/>
        </p:spPr>
        <p:txBody>
          <a:bodyPr wrap="square">
            <a:spAutoFit/>
          </a:bodyPr>
          <a:lstStyle/>
          <a:p>
            <a:pPr marL="0" lvl="2" defTabSz="534981">
              <a:spcBef>
                <a:spcPct val="0"/>
              </a:spcBef>
              <a:spcAft>
                <a:spcPts val="600"/>
              </a:spcAft>
              <a:buClr>
                <a:srgbClr val="91282F"/>
              </a:buClr>
              <a:buSzPct val="100000"/>
            </a:pPr>
            <a:r>
              <a:rPr lang="es-ES_tradnl" sz="1600" b="1" dirty="0">
                <a:ln w="6350">
                  <a:noFill/>
                </a:ln>
                <a:solidFill>
                  <a:srgbClr val="0B693E"/>
                </a:solidFill>
                <a:latin typeface="Candara" panose="020E0502030303020204" pitchFamily="34" charset="0"/>
                <a:ea typeface="Cambria Math" charset="0"/>
                <a:cs typeface="Cambria Math" charset="0"/>
              </a:rPr>
              <a:t>⦿</a:t>
            </a:r>
          </a:p>
        </p:txBody>
      </p:sp>
    </p:spTree>
    <p:extLst>
      <p:ext uri="{BB962C8B-B14F-4D97-AF65-F5344CB8AC3E}">
        <p14:creationId xmlns:p14="http://schemas.microsoft.com/office/powerpoint/2010/main" val="93040508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35747C2-8F95-4877-A6E0-6C4C57FBA194}" type="slidenum">
              <a:rPr lang="es-MX" smtClean="0"/>
              <a:pPr/>
              <a:t>2</a:t>
            </a:fld>
            <a:endParaRPr lang="es-MX" dirty="0"/>
          </a:p>
        </p:txBody>
      </p:sp>
      <p:sp>
        <p:nvSpPr>
          <p:cNvPr id="3" name="Título 2"/>
          <p:cNvSpPr>
            <a:spLocks noGrp="1"/>
          </p:cNvSpPr>
          <p:nvPr>
            <p:ph type="title"/>
          </p:nvPr>
        </p:nvSpPr>
        <p:spPr>
          <a:xfrm>
            <a:off x="5423094" y="1966669"/>
            <a:ext cx="6223782" cy="816561"/>
          </a:xfrm>
        </p:spPr>
        <p:txBody>
          <a:bodyPr anchor="ctr">
            <a:normAutofit fontScale="90000"/>
          </a:bodyPr>
          <a:lstStyle/>
          <a:p>
            <a:r>
              <a:rPr lang="es-MX" b="1" dirty="0" smtClean="0"/>
              <a:t>Apartado 1</a:t>
            </a:r>
            <a:r>
              <a:rPr lang="es-MX" dirty="0" smtClean="0"/>
              <a:t>. Introducción a la Ley de Disciplina Financiera de las Entidades Federativas y los Municipios.</a:t>
            </a:r>
            <a:endParaRPr lang="es-MX" dirty="0"/>
          </a:p>
        </p:txBody>
      </p:sp>
      <p:sp>
        <p:nvSpPr>
          <p:cNvPr id="4" name="Marcador de texto 3"/>
          <p:cNvSpPr>
            <a:spLocks noGrp="1"/>
          </p:cNvSpPr>
          <p:nvPr>
            <p:ph type="body" sz="quarter" idx="13"/>
          </p:nvPr>
        </p:nvSpPr>
        <p:spPr>
          <a:xfrm>
            <a:off x="5423094" y="3447382"/>
            <a:ext cx="6227894" cy="769911"/>
          </a:xfrm>
        </p:spPr>
        <p:txBody>
          <a:bodyPr anchor="ctr">
            <a:noAutofit/>
          </a:bodyPr>
          <a:lstStyle/>
          <a:p>
            <a:r>
              <a:rPr lang="es-MX" sz="2200" b="1" dirty="0"/>
              <a:t>Apartado 2</a:t>
            </a:r>
            <a:r>
              <a:rPr lang="es-MX" sz="2200" dirty="0" smtClean="0"/>
              <a:t>. Contenido de la </a:t>
            </a:r>
            <a:r>
              <a:rPr lang="es-MX" sz="2200" dirty="0"/>
              <a:t>Ley de Disciplina Financiera de las Entidades Federativas y los Municipios.</a:t>
            </a:r>
          </a:p>
        </p:txBody>
      </p:sp>
      <p:sp>
        <p:nvSpPr>
          <p:cNvPr id="5" name="Marcador de texto 4"/>
          <p:cNvSpPr>
            <a:spLocks noGrp="1"/>
          </p:cNvSpPr>
          <p:nvPr>
            <p:ph type="body" sz="quarter" idx="14"/>
          </p:nvPr>
        </p:nvSpPr>
        <p:spPr>
          <a:xfrm>
            <a:off x="5423094" y="4876284"/>
            <a:ext cx="6227894" cy="769911"/>
          </a:xfrm>
        </p:spPr>
        <p:txBody>
          <a:bodyPr anchor="ctr">
            <a:noAutofit/>
          </a:bodyPr>
          <a:lstStyle/>
          <a:p>
            <a:r>
              <a:rPr lang="es-MX" sz="2200" b="1" dirty="0"/>
              <a:t>Apartado </a:t>
            </a:r>
            <a:r>
              <a:rPr lang="es-MX" sz="2200" b="1" dirty="0" smtClean="0"/>
              <a:t>3</a:t>
            </a:r>
            <a:r>
              <a:rPr lang="es-MX" sz="2200" dirty="0" smtClean="0"/>
              <a:t>. Reglamentación Secundaria </a:t>
            </a:r>
            <a:r>
              <a:rPr lang="es-MX" sz="2200" dirty="0"/>
              <a:t>de la Ley de Disciplina Financiera de las Entidades Federativas y los Municipios.</a:t>
            </a:r>
          </a:p>
        </p:txBody>
      </p:sp>
      <p:sp>
        <p:nvSpPr>
          <p:cNvPr id="7" name="Marcador de texto 6"/>
          <p:cNvSpPr>
            <a:spLocks noGrp="1"/>
          </p:cNvSpPr>
          <p:nvPr>
            <p:ph type="body" sz="quarter" idx="16"/>
          </p:nvPr>
        </p:nvSpPr>
        <p:spPr/>
        <p:txBody>
          <a:bodyPr>
            <a:noAutofit/>
          </a:bodyPr>
          <a:lstStyle/>
          <a:p>
            <a:r>
              <a:rPr lang="es-MX" sz="2800" dirty="0" smtClean="0"/>
              <a:t>CONTENIDO GENERAL</a:t>
            </a:r>
            <a:endParaRPr lang="es-MX" sz="2800" dirty="0"/>
          </a:p>
        </p:txBody>
      </p:sp>
      <p:sp>
        <p:nvSpPr>
          <p:cNvPr id="8" name="Marcador de texto 7"/>
          <p:cNvSpPr>
            <a:spLocks noGrp="1"/>
          </p:cNvSpPr>
          <p:nvPr>
            <p:ph type="body" sz="quarter" idx="21"/>
          </p:nvPr>
        </p:nvSpPr>
        <p:spPr>
          <a:xfrm>
            <a:off x="4238708" y="2001607"/>
            <a:ext cx="1184386" cy="746683"/>
          </a:xfrm>
          <a:solidFill>
            <a:schemeClr val="accent6">
              <a:lumMod val="40000"/>
              <a:lumOff val="60000"/>
            </a:schemeClr>
          </a:solidFill>
          <a:ln>
            <a:solidFill>
              <a:srgbClr val="00B050"/>
            </a:solidFill>
          </a:ln>
        </p:spPr>
        <p:txBody>
          <a:bodyPr anchor="ctr">
            <a:normAutofit fontScale="92500" lnSpcReduction="10000"/>
          </a:bodyPr>
          <a:lstStyle/>
          <a:p>
            <a:endParaRPr lang="es-MX" dirty="0"/>
          </a:p>
        </p:txBody>
      </p:sp>
      <p:sp>
        <p:nvSpPr>
          <p:cNvPr id="9" name="Marcador de texto 8"/>
          <p:cNvSpPr>
            <a:spLocks noGrp="1"/>
          </p:cNvSpPr>
          <p:nvPr>
            <p:ph type="body" sz="quarter" idx="22"/>
          </p:nvPr>
        </p:nvSpPr>
        <p:spPr>
          <a:xfrm>
            <a:off x="4238708" y="3458995"/>
            <a:ext cx="1184386" cy="746683"/>
          </a:xfrm>
        </p:spPr>
        <p:txBody>
          <a:bodyPr>
            <a:normAutofit fontScale="92500" lnSpcReduction="10000"/>
          </a:bodyPr>
          <a:lstStyle/>
          <a:p>
            <a:endParaRPr lang="es-MX"/>
          </a:p>
        </p:txBody>
      </p:sp>
      <p:sp>
        <p:nvSpPr>
          <p:cNvPr id="10" name="Marcador de texto 9"/>
          <p:cNvSpPr>
            <a:spLocks noGrp="1"/>
          </p:cNvSpPr>
          <p:nvPr>
            <p:ph type="body" sz="quarter" idx="23"/>
          </p:nvPr>
        </p:nvSpPr>
        <p:spPr>
          <a:xfrm>
            <a:off x="4238708" y="4887897"/>
            <a:ext cx="1184386" cy="746683"/>
          </a:xfrm>
        </p:spPr>
        <p:txBody>
          <a:bodyPr>
            <a:normAutofit fontScale="92500" lnSpcReduction="10000"/>
          </a:bodyPr>
          <a:lstStyle/>
          <a:p>
            <a:endParaRPr lang="es-MX" dirty="0"/>
          </a:p>
        </p:txBody>
      </p:sp>
      <p:pic>
        <p:nvPicPr>
          <p:cNvPr id="12" name="Imagen 11"/>
          <p:cNvPicPr>
            <a:picLocks noChangeAspect="1"/>
          </p:cNvPicPr>
          <p:nvPr/>
        </p:nvPicPr>
        <p:blipFill>
          <a:blip r:embed="rId2"/>
          <a:stretch>
            <a:fillRect/>
          </a:stretch>
        </p:blipFill>
        <p:spPr>
          <a:xfrm>
            <a:off x="189221" y="2442625"/>
            <a:ext cx="3808205" cy="2779421"/>
          </a:xfrm>
          <a:prstGeom prst="rect">
            <a:avLst/>
          </a:prstGeom>
          <a:ln w="57150">
            <a:solidFill>
              <a:srgbClr val="00B050"/>
            </a:solidFill>
          </a:ln>
        </p:spPr>
      </p:pic>
      <p:sp>
        <p:nvSpPr>
          <p:cNvPr id="14" name="Rectángulo 13"/>
          <p:cNvSpPr/>
          <p:nvPr/>
        </p:nvSpPr>
        <p:spPr>
          <a:xfrm>
            <a:off x="300251" y="5284597"/>
            <a:ext cx="3084394" cy="1249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300251" y="1583140"/>
            <a:ext cx="3084394" cy="79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2985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nvPr>
        </p:nvGraphicFramePr>
        <p:xfrm>
          <a:off x="1045029" y="815519"/>
          <a:ext cx="10069287" cy="5782925"/>
        </p:xfrm>
        <a:graphic>
          <a:graphicData uri="http://schemas.openxmlformats.org/drawingml/2006/table">
            <a:tbl>
              <a:tblPr firstRow="1" bandRow="1">
                <a:tableStyleId>{5940675A-B579-460E-94D1-54222C63F5DA}</a:tableStyleId>
              </a:tblPr>
              <a:tblGrid>
                <a:gridCol w="415799">
                  <a:extLst>
                    <a:ext uri="{9D8B030D-6E8A-4147-A177-3AD203B41FA5}">
                      <a16:colId xmlns:a16="http://schemas.microsoft.com/office/drawing/2014/main" xmlns="" val="20000"/>
                    </a:ext>
                  </a:extLst>
                </a:gridCol>
                <a:gridCol w="4663888">
                  <a:extLst>
                    <a:ext uri="{9D8B030D-6E8A-4147-A177-3AD203B41FA5}">
                      <a16:colId xmlns:a16="http://schemas.microsoft.com/office/drawing/2014/main" xmlns="" val="20001"/>
                    </a:ext>
                  </a:extLst>
                </a:gridCol>
                <a:gridCol w="1620392">
                  <a:extLst>
                    <a:ext uri="{9D8B030D-6E8A-4147-A177-3AD203B41FA5}">
                      <a16:colId xmlns:a16="http://schemas.microsoft.com/office/drawing/2014/main" xmlns="" val="20002"/>
                    </a:ext>
                  </a:extLst>
                </a:gridCol>
                <a:gridCol w="3369208">
                  <a:extLst>
                    <a:ext uri="{9D8B030D-6E8A-4147-A177-3AD203B41FA5}">
                      <a16:colId xmlns:a16="http://schemas.microsoft.com/office/drawing/2014/main" xmlns="" val="20003"/>
                    </a:ext>
                  </a:extLst>
                </a:gridCol>
              </a:tblGrid>
              <a:tr h="283752">
                <a:tc gridSpan="2">
                  <a:txBody>
                    <a:bodyPr/>
                    <a:lstStyle/>
                    <a:p>
                      <a:pPr algn="ctr"/>
                      <a:r>
                        <a:rPr lang="es-MX" sz="1300" b="1" dirty="0" smtClean="0">
                          <a:solidFill>
                            <a:schemeClr val="bg1"/>
                          </a:solidFill>
                          <a:latin typeface="Arial Narrow" panose="020B0606020202030204" pitchFamily="34" charset="0"/>
                          <a:cs typeface="Arial" panose="020B0604020202020204" pitchFamily="34" charset="0"/>
                        </a:rPr>
                        <a:t>FORMATO</a:t>
                      </a:r>
                      <a:endParaRPr lang="es-MX" sz="1300" b="1" dirty="0">
                        <a:solidFill>
                          <a:schemeClr val="bg1"/>
                        </a:solidFill>
                        <a:latin typeface="Arial Narrow" panose="020B0606020202030204" pitchFamily="34" charset="0"/>
                        <a:cs typeface="Arial" panose="020B0604020202020204" pitchFamily="34" charset="0"/>
                      </a:endParaRPr>
                    </a:p>
                  </a:txBody>
                  <a:tcPr>
                    <a:solidFill>
                      <a:schemeClr val="tx2">
                        <a:lumMod val="50000"/>
                      </a:schemeClr>
                    </a:solidFill>
                  </a:tcPr>
                </a:tc>
                <a:tc hMerge="1">
                  <a:txBody>
                    <a:bodyPr/>
                    <a:lstStyle/>
                    <a:p>
                      <a:endParaRPr lang="es-MX" dirty="0"/>
                    </a:p>
                  </a:txBody>
                  <a:tcPr/>
                </a:tc>
                <a:tc>
                  <a:txBody>
                    <a:bodyPr/>
                    <a:lstStyle/>
                    <a:p>
                      <a:pPr algn="ctr"/>
                      <a:r>
                        <a:rPr lang="es-MX" sz="1300" b="1" dirty="0" smtClean="0">
                          <a:solidFill>
                            <a:schemeClr val="bg1"/>
                          </a:solidFill>
                          <a:latin typeface="Arial Narrow" panose="020B0606020202030204" pitchFamily="34" charset="0"/>
                          <a:cs typeface="Arial" panose="020B0604020202020204" pitchFamily="34" charset="0"/>
                        </a:rPr>
                        <a:t>PERIODICIDAD</a:t>
                      </a:r>
                      <a:endParaRPr lang="es-MX" sz="1300" b="1" dirty="0">
                        <a:solidFill>
                          <a:schemeClr val="bg1"/>
                        </a:solidFill>
                        <a:latin typeface="Arial Narrow" panose="020B0606020202030204" pitchFamily="34" charset="0"/>
                        <a:cs typeface="Arial" panose="020B0604020202020204" pitchFamily="34" charset="0"/>
                      </a:endParaRPr>
                    </a:p>
                  </a:txBody>
                  <a:tcPr>
                    <a:solidFill>
                      <a:schemeClr val="tx2">
                        <a:lumMod val="50000"/>
                      </a:schemeClr>
                    </a:solidFill>
                  </a:tcPr>
                </a:tc>
                <a:tc>
                  <a:txBody>
                    <a:bodyPr/>
                    <a:lstStyle/>
                    <a:p>
                      <a:pPr algn="ctr"/>
                      <a:r>
                        <a:rPr lang="es-MX" sz="1300" b="1" dirty="0" smtClean="0">
                          <a:solidFill>
                            <a:schemeClr val="bg1"/>
                          </a:solidFill>
                          <a:latin typeface="Arial Narrow" panose="020B0606020202030204" pitchFamily="34" charset="0"/>
                          <a:cs typeface="Arial" panose="020B0604020202020204" pitchFamily="34" charset="0"/>
                        </a:rPr>
                        <a:t>OBSERVACIONES </a:t>
                      </a:r>
                      <a:endParaRPr lang="es-MX" sz="1300" b="1" dirty="0">
                        <a:solidFill>
                          <a:schemeClr val="bg1"/>
                        </a:solidFill>
                        <a:latin typeface="Arial Narrow" panose="020B0606020202030204" pitchFamily="34" charset="0"/>
                        <a:cs typeface="Arial" panose="020B0604020202020204" pitchFamily="34" charset="0"/>
                      </a:endParaRPr>
                    </a:p>
                  </a:txBody>
                  <a:tcPr>
                    <a:solidFill>
                      <a:schemeClr val="tx2">
                        <a:lumMod val="50000"/>
                      </a:schemeClr>
                    </a:solidFill>
                  </a:tcPr>
                </a:tc>
                <a:extLst>
                  <a:ext uri="{0D108BD9-81ED-4DB2-BD59-A6C34878D82A}">
                    <a16:rowId xmlns:a16="http://schemas.microsoft.com/office/drawing/2014/main" xmlns="" val="10000"/>
                  </a:ext>
                </a:extLst>
              </a:tr>
              <a:tr h="454725">
                <a:tc>
                  <a:txBody>
                    <a:bodyPr/>
                    <a:lstStyle/>
                    <a:p>
                      <a:pPr algn="just"/>
                      <a:r>
                        <a:rPr lang="es-MX" sz="1300" dirty="0" smtClean="0">
                          <a:solidFill>
                            <a:schemeClr val="bg1"/>
                          </a:solidFill>
                          <a:latin typeface="Arial Narrow" panose="020B0606020202030204" pitchFamily="34" charset="0"/>
                          <a:cs typeface="Arial" panose="020B0604020202020204" pitchFamily="34" charset="0"/>
                        </a:rPr>
                        <a:t>1.</a:t>
                      </a:r>
                      <a:endParaRPr lang="es-MX" sz="1300" dirty="0">
                        <a:solidFill>
                          <a:schemeClr val="bg1"/>
                        </a:solidFill>
                        <a:latin typeface="Arial Narrow" panose="020B0606020202030204" pitchFamily="34" charset="0"/>
                        <a:cs typeface="Arial" panose="020B0604020202020204" pitchFamily="34" charset="0"/>
                      </a:endParaRPr>
                    </a:p>
                  </a:txBody>
                  <a:tcPr>
                    <a:solidFill>
                      <a:schemeClr val="tx2">
                        <a:lumMod val="50000"/>
                      </a:schemeClr>
                    </a:solidFill>
                  </a:tcPr>
                </a:tc>
                <a:tc>
                  <a:txBody>
                    <a:bodyPr/>
                    <a:lstStyle/>
                    <a:p>
                      <a:pPr algn="just"/>
                      <a:r>
                        <a:rPr lang="es-MX" sz="1300" dirty="0" smtClean="0">
                          <a:latin typeface="Arial Narrow" panose="020B0606020202030204" pitchFamily="34" charset="0"/>
                          <a:cs typeface="Arial" panose="020B0604020202020204" pitchFamily="34" charset="0"/>
                        </a:rPr>
                        <a:t>Estado de Situación Financiera Detallado</a:t>
                      </a:r>
                      <a:endParaRPr lang="es-MX" sz="1300" dirty="0">
                        <a:latin typeface="Arial Narrow" panose="020B0606020202030204" pitchFamily="34" charset="0"/>
                        <a:cs typeface="Arial" panose="020B0604020202020204" pitchFamily="34" charset="0"/>
                      </a:endParaRPr>
                    </a:p>
                  </a:txBody>
                  <a:tcPr>
                    <a:solidFill>
                      <a:schemeClr val="bg1"/>
                    </a:solidFill>
                  </a:tcPr>
                </a:tc>
                <a:tc rowSpan="9">
                  <a:txBody>
                    <a:bodyPr/>
                    <a:lstStyle/>
                    <a:p>
                      <a:pPr marL="285750" indent="-285750" algn="l">
                        <a:buFont typeface="Wingdings" panose="05000000000000000000" pitchFamily="2" charset="2"/>
                        <a:buChar char="§"/>
                      </a:pPr>
                      <a:r>
                        <a:rPr lang="es-MX" sz="1600" baseline="0" dirty="0" smtClean="0">
                          <a:latin typeface="Arial Narrow" panose="020B0606020202030204" pitchFamily="34" charset="0"/>
                          <a:cs typeface="Arial" panose="020B0604020202020204" pitchFamily="34" charset="0"/>
                        </a:rPr>
                        <a:t>Trimestral</a:t>
                      </a:r>
                    </a:p>
                    <a:p>
                      <a:pPr marL="285750" indent="-285750" algn="l">
                        <a:buFont typeface="Wingdings" panose="05000000000000000000" pitchFamily="2" charset="2"/>
                        <a:buChar char="§"/>
                      </a:pPr>
                      <a:r>
                        <a:rPr lang="es-MX" sz="1600" baseline="0" dirty="0" smtClean="0">
                          <a:latin typeface="Arial Narrow" panose="020B0606020202030204" pitchFamily="34" charset="0"/>
                          <a:cs typeface="Arial" panose="020B0604020202020204" pitchFamily="34" charset="0"/>
                        </a:rPr>
                        <a:t>Anual en Cuenta Pública</a:t>
                      </a:r>
                    </a:p>
                  </a:txBody>
                  <a:tcPr anchor="ctr">
                    <a:solidFill>
                      <a:schemeClr val="bg1"/>
                    </a:solidFill>
                  </a:tcPr>
                </a:tc>
                <a:tc>
                  <a:txBody>
                    <a:bodyPr/>
                    <a:lstStyle/>
                    <a:p>
                      <a:pPr algn="just"/>
                      <a:r>
                        <a:rPr lang="es-MX" sz="1400" baseline="0" dirty="0" smtClean="0">
                          <a:latin typeface="Arial Narrow" panose="020B0606020202030204" pitchFamily="34" charset="0"/>
                          <a:cs typeface="Arial" panose="020B0604020202020204" pitchFamily="34" charset="0"/>
                        </a:rPr>
                        <a:t>Comparativo trimestre actual contra cierre ejercicio anterior. </a:t>
                      </a:r>
                    </a:p>
                  </a:txBody>
                  <a:tcPr>
                    <a:solidFill>
                      <a:schemeClr val="bg1"/>
                    </a:solidFill>
                  </a:tcPr>
                </a:tc>
                <a:extLst>
                  <a:ext uri="{0D108BD9-81ED-4DB2-BD59-A6C34878D82A}">
                    <a16:rowId xmlns:a16="http://schemas.microsoft.com/office/drawing/2014/main" xmlns="" val="10001"/>
                  </a:ext>
                </a:extLst>
              </a:tr>
              <a:tr h="330577">
                <a:tc>
                  <a:txBody>
                    <a:bodyPr/>
                    <a:lstStyle/>
                    <a:p>
                      <a:pPr algn="just"/>
                      <a:r>
                        <a:rPr lang="es-MX" sz="1300" dirty="0" smtClean="0">
                          <a:solidFill>
                            <a:schemeClr val="bg1"/>
                          </a:solidFill>
                          <a:latin typeface="Arial Narrow" panose="020B0606020202030204" pitchFamily="34" charset="0"/>
                          <a:cs typeface="Arial" panose="020B0604020202020204" pitchFamily="34" charset="0"/>
                        </a:rPr>
                        <a:t>2.</a:t>
                      </a:r>
                      <a:endParaRPr lang="es-MX" sz="1300" dirty="0">
                        <a:solidFill>
                          <a:schemeClr val="bg1"/>
                        </a:solidFill>
                        <a:latin typeface="Arial Narrow" panose="020B0606020202030204" pitchFamily="34" charset="0"/>
                        <a:cs typeface="Arial" panose="020B0604020202020204" pitchFamily="34" charset="0"/>
                      </a:endParaRPr>
                    </a:p>
                  </a:txBody>
                  <a:tcPr>
                    <a:solidFill>
                      <a:schemeClr val="tx2">
                        <a:lumMod val="50000"/>
                      </a:schemeClr>
                    </a:solidFill>
                  </a:tcPr>
                </a:tc>
                <a:tc>
                  <a:txBody>
                    <a:bodyPr/>
                    <a:lstStyle/>
                    <a:p>
                      <a:pPr algn="just"/>
                      <a:r>
                        <a:rPr lang="es-MX" sz="1300" dirty="0" smtClean="0">
                          <a:latin typeface="Arial Narrow" panose="020B0606020202030204" pitchFamily="34" charset="0"/>
                          <a:cs typeface="Arial" panose="020B0604020202020204" pitchFamily="34" charset="0"/>
                        </a:rPr>
                        <a:t>Informe Analítico de la Deuda Pública y Otros</a:t>
                      </a:r>
                      <a:r>
                        <a:rPr lang="es-MX" sz="1300" baseline="0" dirty="0" smtClean="0">
                          <a:latin typeface="Arial Narrow" panose="020B0606020202030204" pitchFamily="34" charset="0"/>
                          <a:cs typeface="Arial" panose="020B0604020202020204" pitchFamily="34" charset="0"/>
                        </a:rPr>
                        <a:t> Pasivos </a:t>
                      </a:r>
                      <a:endParaRPr lang="es-MX" sz="1300" dirty="0">
                        <a:latin typeface="Arial Narrow" panose="020B0606020202030204" pitchFamily="34" charset="0"/>
                        <a:cs typeface="Arial" panose="020B0604020202020204" pitchFamily="34" charset="0"/>
                      </a:endParaRPr>
                    </a:p>
                  </a:txBody>
                  <a:tcPr>
                    <a:solidFill>
                      <a:schemeClr val="bg1"/>
                    </a:solidFill>
                  </a:tcPr>
                </a:tc>
                <a:tc vMerge="1">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sz="1600" baseline="0" dirty="0" smtClean="0">
                        <a:latin typeface="Arial" panose="020B0604020202020204" pitchFamily="34" charset="0"/>
                        <a:cs typeface="Arial" panose="020B0604020202020204" pitchFamily="34" charset="0"/>
                      </a:endParaRPr>
                    </a:p>
                  </a:txBody>
                  <a:tcPr/>
                </a:tc>
                <a:tc rowSpan="8">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baseline="0" dirty="0" smtClean="0">
                          <a:latin typeface="Arial Narrow" panose="020B0606020202030204" pitchFamily="34" charset="0"/>
                          <a:cs typeface="Arial" panose="020B0604020202020204" pitchFamily="34" charset="0"/>
                        </a:rPr>
                        <a:t>Desagrega información entre el inicio del ejercicio y final del periodo que se informa.</a:t>
                      </a:r>
                    </a:p>
                  </a:txBody>
                  <a:tcPr anchor="ctr">
                    <a:solidFill>
                      <a:schemeClr val="bg1"/>
                    </a:solidFill>
                  </a:tcPr>
                </a:tc>
                <a:extLst>
                  <a:ext uri="{0D108BD9-81ED-4DB2-BD59-A6C34878D82A}">
                    <a16:rowId xmlns:a16="http://schemas.microsoft.com/office/drawing/2014/main" xmlns="" val="10002"/>
                  </a:ext>
                </a:extLst>
              </a:tr>
              <a:tr h="330577">
                <a:tc>
                  <a:txBody>
                    <a:bodyPr/>
                    <a:lstStyle/>
                    <a:p>
                      <a:pPr algn="just"/>
                      <a:r>
                        <a:rPr lang="es-MX" sz="1300" dirty="0" smtClean="0">
                          <a:solidFill>
                            <a:schemeClr val="bg1"/>
                          </a:solidFill>
                          <a:latin typeface="Arial Narrow" panose="020B0606020202030204" pitchFamily="34" charset="0"/>
                          <a:cs typeface="Arial" panose="020B0604020202020204" pitchFamily="34" charset="0"/>
                        </a:rPr>
                        <a:t>3.</a:t>
                      </a:r>
                      <a:endParaRPr lang="es-MX" sz="1300" dirty="0">
                        <a:solidFill>
                          <a:schemeClr val="bg1"/>
                        </a:solidFill>
                        <a:latin typeface="Arial Narrow" panose="020B0606020202030204" pitchFamily="34" charset="0"/>
                        <a:cs typeface="Arial" panose="020B0604020202020204" pitchFamily="34" charset="0"/>
                      </a:endParaRPr>
                    </a:p>
                  </a:txBody>
                  <a:tcPr>
                    <a:solidFill>
                      <a:schemeClr val="tx2">
                        <a:lumMod val="50000"/>
                      </a:schemeClr>
                    </a:solidFill>
                  </a:tcPr>
                </a:tc>
                <a:tc>
                  <a:txBody>
                    <a:bodyPr/>
                    <a:lstStyle/>
                    <a:p>
                      <a:pPr algn="just"/>
                      <a:r>
                        <a:rPr lang="es-MX" sz="1300" dirty="0" smtClean="0">
                          <a:latin typeface="Arial Narrow" panose="020B0606020202030204" pitchFamily="34" charset="0"/>
                          <a:cs typeface="Arial" panose="020B0604020202020204" pitchFamily="34" charset="0"/>
                        </a:rPr>
                        <a:t>Informe</a:t>
                      </a:r>
                      <a:r>
                        <a:rPr lang="es-MX" sz="1300" baseline="0" dirty="0" smtClean="0">
                          <a:latin typeface="Arial Narrow" panose="020B0606020202030204" pitchFamily="34" charset="0"/>
                          <a:cs typeface="Arial" panose="020B0604020202020204" pitchFamily="34" charset="0"/>
                        </a:rPr>
                        <a:t> Analítico de Obligaciones Diferentes de Financiamientos</a:t>
                      </a:r>
                      <a:endParaRPr lang="es-MX" sz="1300" dirty="0">
                        <a:latin typeface="Arial Narrow" panose="020B0606020202030204" pitchFamily="34" charset="0"/>
                        <a:cs typeface="Arial" panose="020B0604020202020204" pitchFamily="34" charset="0"/>
                      </a:endParaRPr>
                    </a:p>
                  </a:txBody>
                  <a:tcPr>
                    <a:solidFill>
                      <a:schemeClr val="bg1"/>
                    </a:solidFill>
                  </a:tcPr>
                </a:tc>
                <a:tc vMerge="1">
                  <a:txBody>
                    <a:bodyPr/>
                    <a:lstStyle/>
                    <a:p>
                      <a:pPr marL="285750" indent="-285750" algn="just">
                        <a:buFont typeface="Wingdings" panose="05000000000000000000" pitchFamily="2" charset="2"/>
                        <a:buChar char="§"/>
                      </a:pPr>
                      <a:endParaRPr lang="es-MX" sz="1600" dirty="0" smtClean="0">
                        <a:latin typeface="Arial" panose="020B0604020202020204" pitchFamily="34" charset="0"/>
                        <a:cs typeface="Arial" panose="020B0604020202020204" pitchFamily="34" charset="0"/>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400" baseline="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330577">
                <a:tc>
                  <a:txBody>
                    <a:bodyPr/>
                    <a:lstStyle/>
                    <a:p>
                      <a:pPr algn="just"/>
                      <a:r>
                        <a:rPr lang="es-MX" sz="1300" dirty="0" smtClean="0">
                          <a:solidFill>
                            <a:schemeClr val="bg1"/>
                          </a:solidFill>
                          <a:latin typeface="Arial Narrow" panose="020B0606020202030204" pitchFamily="34" charset="0"/>
                          <a:cs typeface="Arial" panose="020B0604020202020204" pitchFamily="34" charset="0"/>
                        </a:rPr>
                        <a:t>4.</a:t>
                      </a:r>
                      <a:endParaRPr lang="es-MX" sz="1300" dirty="0">
                        <a:solidFill>
                          <a:schemeClr val="bg1"/>
                        </a:solidFill>
                        <a:latin typeface="Arial Narrow" panose="020B0606020202030204" pitchFamily="34" charset="0"/>
                        <a:cs typeface="Arial" panose="020B0604020202020204" pitchFamily="34" charset="0"/>
                      </a:endParaRPr>
                    </a:p>
                  </a:txBody>
                  <a:tcPr>
                    <a:solidFill>
                      <a:schemeClr val="tx2">
                        <a:lumMod val="50000"/>
                      </a:schemeClr>
                    </a:solidFill>
                  </a:tcPr>
                </a:tc>
                <a:tc>
                  <a:txBody>
                    <a:bodyPr/>
                    <a:lstStyle/>
                    <a:p>
                      <a:pPr algn="just"/>
                      <a:r>
                        <a:rPr lang="es-MX" sz="1300" dirty="0" smtClean="0">
                          <a:latin typeface="Arial Narrow" panose="020B0606020202030204" pitchFamily="34" charset="0"/>
                          <a:cs typeface="Arial" panose="020B0604020202020204" pitchFamily="34" charset="0"/>
                        </a:rPr>
                        <a:t>Balance</a:t>
                      </a:r>
                      <a:r>
                        <a:rPr lang="es-MX" sz="1300" baseline="0" dirty="0" smtClean="0">
                          <a:latin typeface="Arial Narrow" panose="020B0606020202030204" pitchFamily="34" charset="0"/>
                          <a:cs typeface="Arial" panose="020B0604020202020204" pitchFamily="34" charset="0"/>
                        </a:rPr>
                        <a:t> Presupuestario</a:t>
                      </a:r>
                      <a:endParaRPr lang="es-MX" sz="1300" dirty="0">
                        <a:latin typeface="Arial Narrow" panose="020B0606020202030204" pitchFamily="34" charset="0"/>
                        <a:cs typeface="Arial" panose="020B0604020202020204" pitchFamily="34" charset="0"/>
                      </a:endParaRPr>
                    </a:p>
                  </a:txBody>
                  <a:tcPr>
                    <a:solidFill>
                      <a:schemeClr val="bg1"/>
                    </a:solidFill>
                  </a:tcPr>
                </a:tc>
                <a:tc vMerge="1">
                  <a:txBody>
                    <a:bodyPr/>
                    <a:lstStyle/>
                    <a:p>
                      <a:pPr marL="285750" indent="-285750" algn="just">
                        <a:buFont typeface="Wingdings" panose="05000000000000000000" pitchFamily="2" charset="2"/>
                        <a:buChar char="§"/>
                      </a:pPr>
                      <a:endParaRPr lang="es-MX" sz="1600" dirty="0" smtClean="0">
                        <a:latin typeface="Arial" panose="020B0604020202020204" pitchFamily="34" charset="0"/>
                        <a:cs typeface="Arial" panose="020B0604020202020204" pitchFamily="34" charset="0"/>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400" baseline="0" dirty="0" smtClean="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330577">
                <a:tc>
                  <a:txBody>
                    <a:bodyPr/>
                    <a:lstStyle/>
                    <a:p>
                      <a:pPr algn="just"/>
                      <a:r>
                        <a:rPr lang="es-MX" sz="1300" dirty="0" smtClean="0">
                          <a:solidFill>
                            <a:schemeClr val="bg1"/>
                          </a:solidFill>
                          <a:latin typeface="Arial Narrow" panose="020B0606020202030204" pitchFamily="34" charset="0"/>
                          <a:cs typeface="Arial" panose="020B0604020202020204" pitchFamily="34" charset="0"/>
                        </a:rPr>
                        <a:t>5.</a:t>
                      </a:r>
                      <a:endParaRPr lang="es-MX" sz="1300" dirty="0">
                        <a:solidFill>
                          <a:schemeClr val="bg1"/>
                        </a:solidFill>
                        <a:latin typeface="Arial Narrow" panose="020B0606020202030204" pitchFamily="34" charset="0"/>
                        <a:cs typeface="Arial" panose="020B0604020202020204" pitchFamily="34" charset="0"/>
                      </a:endParaRPr>
                    </a:p>
                  </a:txBody>
                  <a:tcPr>
                    <a:solidFill>
                      <a:schemeClr val="tx2">
                        <a:lumMod val="50000"/>
                      </a:schemeClr>
                    </a:solidFill>
                  </a:tcPr>
                </a:tc>
                <a:tc>
                  <a:txBody>
                    <a:bodyPr/>
                    <a:lstStyle/>
                    <a:p>
                      <a:pPr algn="just"/>
                      <a:r>
                        <a:rPr lang="es-MX" sz="1300" dirty="0" smtClean="0">
                          <a:latin typeface="Arial Narrow" panose="020B0606020202030204" pitchFamily="34" charset="0"/>
                          <a:cs typeface="Arial" panose="020B0604020202020204" pitchFamily="34" charset="0"/>
                        </a:rPr>
                        <a:t>Estado Analítico de Ingresos Detallado</a:t>
                      </a:r>
                      <a:endParaRPr lang="es-MX" sz="1300" dirty="0">
                        <a:latin typeface="Arial Narrow" panose="020B0606020202030204" pitchFamily="34" charset="0"/>
                        <a:cs typeface="Arial" panose="020B0604020202020204" pitchFamily="34" charset="0"/>
                      </a:endParaRPr>
                    </a:p>
                  </a:txBody>
                  <a:tcPr>
                    <a:solidFill>
                      <a:schemeClr val="bg1"/>
                    </a:solidFill>
                  </a:tcPr>
                </a:tc>
                <a:tc vMerge="1">
                  <a:txBody>
                    <a:bodyPr/>
                    <a:lstStyle/>
                    <a:p>
                      <a:pPr marL="285750" indent="-285750" algn="just">
                        <a:buFont typeface="Wingdings" panose="05000000000000000000" pitchFamily="2" charset="2"/>
                        <a:buChar char="§"/>
                      </a:pPr>
                      <a:endParaRPr lang="es-MX" sz="1600" dirty="0" smtClean="0">
                        <a:latin typeface="Arial" panose="020B0604020202020204" pitchFamily="34" charset="0"/>
                        <a:cs typeface="Arial" panose="020B0604020202020204" pitchFamily="34" charset="0"/>
                      </a:endParaRPr>
                    </a:p>
                  </a:txBody>
                  <a:tcPr/>
                </a:tc>
                <a:tc vMerge="1">
                  <a:txBody>
                    <a:bodyPr/>
                    <a:lstStyle/>
                    <a:p>
                      <a:pPr algn="just"/>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454725">
                <a:tc>
                  <a:txBody>
                    <a:bodyPr/>
                    <a:lstStyle/>
                    <a:p>
                      <a:pPr algn="just"/>
                      <a:r>
                        <a:rPr lang="es-MX" sz="1300" dirty="0" smtClean="0">
                          <a:solidFill>
                            <a:schemeClr val="bg1"/>
                          </a:solidFill>
                          <a:latin typeface="Arial Narrow" panose="020B0606020202030204" pitchFamily="34" charset="0"/>
                          <a:cs typeface="Arial" panose="020B0604020202020204" pitchFamily="34" charset="0"/>
                        </a:rPr>
                        <a:t>6a.</a:t>
                      </a:r>
                      <a:endParaRPr lang="es-MX" sz="1300" dirty="0">
                        <a:solidFill>
                          <a:schemeClr val="bg1"/>
                        </a:solidFill>
                        <a:latin typeface="Arial Narrow" panose="020B0606020202030204" pitchFamily="34" charset="0"/>
                        <a:cs typeface="Arial" panose="020B0604020202020204" pitchFamily="34" charset="0"/>
                      </a:endParaRPr>
                    </a:p>
                  </a:txBody>
                  <a:tcPr>
                    <a:solidFill>
                      <a:schemeClr val="tx2">
                        <a:lumMod val="50000"/>
                      </a:schemeClr>
                    </a:solidFill>
                  </a:tcPr>
                </a:tc>
                <a:tc>
                  <a:txBody>
                    <a:bodyPr/>
                    <a:lstStyle/>
                    <a:p>
                      <a:pPr algn="just"/>
                      <a:r>
                        <a:rPr lang="es-MX" sz="1300" dirty="0" smtClean="0">
                          <a:latin typeface="Arial Narrow" panose="020B0606020202030204" pitchFamily="34" charset="0"/>
                          <a:cs typeface="Arial" panose="020B0604020202020204" pitchFamily="34" charset="0"/>
                        </a:rPr>
                        <a:t>Estado</a:t>
                      </a:r>
                      <a:r>
                        <a:rPr lang="es-MX" sz="1300" baseline="0" dirty="0" smtClean="0">
                          <a:latin typeface="Arial Narrow" panose="020B0606020202030204" pitchFamily="34" charset="0"/>
                          <a:cs typeface="Arial" panose="020B0604020202020204" pitchFamily="34" charset="0"/>
                        </a:rPr>
                        <a:t> Analítico del Ejercicio del Presupuesto de Egresos Detallado </a:t>
                      </a:r>
                    </a:p>
                    <a:p>
                      <a:pPr algn="just"/>
                      <a:r>
                        <a:rPr lang="es-MX" sz="1300" baseline="0" dirty="0" smtClean="0">
                          <a:latin typeface="Arial Narrow" panose="020B0606020202030204" pitchFamily="34" charset="0"/>
                          <a:cs typeface="Arial" panose="020B0604020202020204" pitchFamily="34" charset="0"/>
                        </a:rPr>
                        <a:t>(Clasificación por Objeto del Gasto)</a:t>
                      </a:r>
                      <a:endParaRPr lang="es-MX" sz="1300" dirty="0">
                        <a:latin typeface="Arial Narrow" panose="020B0606020202030204" pitchFamily="34" charset="0"/>
                        <a:cs typeface="Arial" panose="020B0604020202020204" pitchFamily="34" charset="0"/>
                      </a:endParaRPr>
                    </a:p>
                  </a:txBody>
                  <a:tcPr>
                    <a:solidFill>
                      <a:schemeClr val="bg1"/>
                    </a:solidFill>
                  </a:tcPr>
                </a:tc>
                <a:tc vMerge="1">
                  <a:txBody>
                    <a:bodyPr/>
                    <a:lstStyle/>
                    <a:p>
                      <a:pPr marL="0" indent="0" algn="just">
                        <a:buFont typeface="Wingdings" panose="05000000000000000000" pitchFamily="2" charset="2"/>
                        <a:buNone/>
                      </a:pPr>
                      <a:endParaRPr lang="es-MX" sz="1600" dirty="0" smtClean="0">
                        <a:latin typeface="Arial" panose="020B0604020202020204" pitchFamily="34" charset="0"/>
                        <a:cs typeface="Arial" panose="020B0604020202020204" pitchFamily="34" charset="0"/>
                      </a:endParaRPr>
                    </a:p>
                  </a:txBody>
                  <a:tcPr/>
                </a:tc>
                <a:tc vMerge="1">
                  <a:txBody>
                    <a:bodyPr/>
                    <a:lstStyle/>
                    <a:p>
                      <a:pPr marL="285750" indent="-285750" algn="just">
                        <a:buFont typeface="Courier New" panose="02070309020205020404" pitchFamily="49" charset="0"/>
                        <a:buChar char="o"/>
                      </a:pP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454725">
                <a:tc>
                  <a:txBody>
                    <a:bodyPr/>
                    <a:lstStyle/>
                    <a:p>
                      <a:pPr algn="just"/>
                      <a:r>
                        <a:rPr lang="es-MX" sz="1300" dirty="0" smtClean="0">
                          <a:solidFill>
                            <a:schemeClr val="bg1"/>
                          </a:solidFill>
                          <a:latin typeface="Arial Narrow" panose="020B0606020202030204" pitchFamily="34" charset="0"/>
                          <a:cs typeface="Arial" panose="020B0604020202020204" pitchFamily="34" charset="0"/>
                        </a:rPr>
                        <a:t>6b. </a:t>
                      </a:r>
                      <a:endParaRPr lang="es-MX" sz="1300" dirty="0">
                        <a:solidFill>
                          <a:schemeClr val="bg1"/>
                        </a:solidFill>
                        <a:latin typeface="Arial Narrow" panose="020B0606020202030204" pitchFamily="34" charset="0"/>
                        <a:cs typeface="Arial" panose="020B0604020202020204" pitchFamily="34" charset="0"/>
                      </a:endParaRPr>
                    </a:p>
                  </a:txBody>
                  <a:tcPr>
                    <a:solidFill>
                      <a:schemeClr val="tx2">
                        <a:lumMod val="50000"/>
                      </a:schemeClr>
                    </a:solidFill>
                  </a:tcPr>
                </a:tc>
                <a:tc>
                  <a:txBody>
                    <a:bodyPr/>
                    <a:lstStyle/>
                    <a:p>
                      <a:pPr algn="just"/>
                      <a:r>
                        <a:rPr lang="es-MX" sz="1300" dirty="0" smtClean="0">
                          <a:latin typeface="Arial Narrow" panose="020B0606020202030204" pitchFamily="34" charset="0"/>
                          <a:cs typeface="Arial" panose="020B0604020202020204" pitchFamily="34" charset="0"/>
                        </a:rPr>
                        <a:t>Estado</a:t>
                      </a:r>
                      <a:r>
                        <a:rPr lang="es-MX" sz="1300" baseline="0" dirty="0" smtClean="0">
                          <a:latin typeface="Arial Narrow" panose="020B0606020202030204" pitchFamily="34" charset="0"/>
                          <a:cs typeface="Arial" panose="020B0604020202020204" pitchFamily="34" charset="0"/>
                        </a:rPr>
                        <a:t> Analítico del Ejercicio del Presupuesto de Egresos Detallado </a:t>
                      </a:r>
                    </a:p>
                    <a:p>
                      <a:pPr algn="just"/>
                      <a:r>
                        <a:rPr lang="es-MX" sz="1300" baseline="0" dirty="0" smtClean="0">
                          <a:latin typeface="Arial Narrow" panose="020B0606020202030204" pitchFamily="34" charset="0"/>
                          <a:cs typeface="Arial" panose="020B0604020202020204" pitchFamily="34" charset="0"/>
                        </a:rPr>
                        <a:t>(Clasificación Administrativa)</a:t>
                      </a:r>
                      <a:endParaRPr lang="es-MX" sz="1300" dirty="0" smtClean="0">
                        <a:latin typeface="Arial Narrow" panose="020B0606020202030204" pitchFamily="34" charset="0"/>
                        <a:cs typeface="Arial" panose="020B0604020202020204" pitchFamily="34" charset="0"/>
                      </a:endParaRPr>
                    </a:p>
                  </a:txBody>
                  <a:tcPr>
                    <a:solidFill>
                      <a:schemeClr val="bg1"/>
                    </a:solidFill>
                  </a:tcPr>
                </a:tc>
                <a:tc vMerge="1">
                  <a:txBody>
                    <a:bodyPr/>
                    <a:lstStyle/>
                    <a:p>
                      <a:pPr marL="285750" indent="-285750" algn="just">
                        <a:buFont typeface="Wingdings" panose="05000000000000000000" pitchFamily="2" charset="2"/>
                        <a:buChar char="§"/>
                      </a:pPr>
                      <a:endParaRPr lang="es-MX" sz="1600" dirty="0" smtClean="0">
                        <a:latin typeface="Arial" panose="020B0604020202020204" pitchFamily="34" charset="0"/>
                        <a:cs typeface="Arial" panose="020B0604020202020204" pitchFamily="34" charset="0"/>
                      </a:endParaRPr>
                    </a:p>
                  </a:txBody>
                  <a:tcPr/>
                </a:tc>
                <a:tc vMerge="1">
                  <a:txBody>
                    <a:bodyPr/>
                    <a:lstStyle/>
                    <a:p>
                      <a:pPr marL="285750" marR="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s-MX" sz="1400" baseline="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454725">
                <a:tc>
                  <a:txBody>
                    <a:bodyPr/>
                    <a:lstStyle/>
                    <a:p>
                      <a:pPr algn="just"/>
                      <a:r>
                        <a:rPr lang="es-MX" sz="1300" dirty="0" smtClean="0">
                          <a:solidFill>
                            <a:schemeClr val="bg1"/>
                          </a:solidFill>
                          <a:latin typeface="Arial Narrow" panose="020B0606020202030204" pitchFamily="34" charset="0"/>
                          <a:cs typeface="Arial" panose="020B0604020202020204" pitchFamily="34" charset="0"/>
                        </a:rPr>
                        <a:t>6c.</a:t>
                      </a:r>
                      <a:endParaRPr lang="es-MX" sz="1300" dirty="0">
                        <a:solidFill>
                          <a:schemeClr val="bg1"/>
                        </a:solidFill>
                        <a:latin typeface="Arial Narrow" panose="020B0606020202030204" pitchFamily="34" charset="0"/>
                        <a:cs typeface="Arial" panose="020B0604020202020204" pitchFamily="34" charset="0"/>
                      </a:endParaRPr>
                    </a:p>
                  </a:txBody>
                  <a:tcPr>
                    <a:solidFill>
                      <a:schemeClr val="tx2">
                        <a:lumMod val="50000"/>
                      </a:schemeClr>
                    </a:solidFill>
                  </a:tcPr>
                </a:tc>
                <a:tc>
                  <a:txBody>
                    <a:bodyPr/>
                    <a:lstStyle/>
                    <a:p>
                      <a:pPr algn="just"/>
                      <a:r>
                        <a:rPr lang="es-MX" sz="1300" dirty="0" smtClean="0">
                          <a:latin typeface="Arial Narrow" panose="020B0606020202030204" pitchFamily="34" charset="0"/>
                          <a:cs typeface="Arial" panose="020B0604020202020204" pitchFamily="34" charset="0"/>
                        </a:rPr>
                        <a:t>Estado</a:t>
                      </a:r>
                      <a:r>
                        <a:rPr lang="es-MX" sz="1300" baseline="0" dirty="0" smtClean="0">
                          <a:latin typeface="Arial Narrow" panose="020B0606020202030204" pitchFamily="34" charset="0"/>
                          <a:cs typeface="Arial" panose="020B0604020202020204" pitchFamily="34" charset="0"/>
                        </a:rPr>
                        <a:t> Analítico del Ejercicio del Presupuesto de Egresos Detallado </a:t>
                      </a:r>
                    </a:p>
                    <a:p>
                      <a:pPr algn="just"/>
                      <a:r>
                        <a:rPr lang="es-MX" sz="1300" baseline="0" dirty="0" smtClean="0">
                          <a:latin typeface="Arial Narrow" panose="020B0606020202030204" pitchFamily="34" charset="0"/>
                          <a:cs typeface="Arial" panose="020B0604020202020204" pitchFamily="34" charset="0"/>
                        </a:rPr>
                        <a:t>(Clasificación Funcional)</a:t>
                      </a:r>
                      <a:endParaRPr lang="es-MX" sz="1300" dirty="0" smtClean="0">
                        <a:latin typeface="Arial Narrow" panose="020B0606020202030204" pitchFamily="34" charset="0"/>
                        <a:cs typeface="Arial" panose="020B0604020202020204" pitchFamily="34" charset="0"/>
                      </a:endParaRPr>
                    </a:p>
                  </a:txBody>
                  <a:tcPr>
                    <a:solidFill>
                      <a:schemeClr val="bg1"/>
                    </a:solidFill>
                  </a:tcPr>
                </a:tc>
                <a:tc vMerge="1">
                  <a:txBody>
                    <a:bodyPr/>
                    <a:lstStyle/>
                    <a:p>
                      <a:pPr marL="285750" indent="-285750" algn="just">
                        <a:buFont typeface="Wingdings" panose="05000000000000000000" pitchFamily="2" charset="2"/>
                        <a:buChar char="§"/>
                      </a:pPr>
                      <a:endParaRPr lang="es-MX" sz="1400" baseline="0" dirty="0" smtClean="0">
                        <a:latin typeface="Arial" panose="020B0604020202020204" pitchFamily="34" charset="0"/>
                        <a:cs typeface="Arial" panose="020B0604020202020204" pitchFamily="34" charset="0"/>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s-MX" sz="1400" baseline="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r h="454725">
                <a:tc>
                  <a:txBody>
                    <a:bodyPr/>
                    <a:lstStyle/>
                    <a:p>
                      <a:pPr marL="0" algn="just" defTabSz="914400" rtl="0" eaLnBrk="1" latinLnBrk="0" hangingPunct="1"/>
                      <a:r>
                        <a:rPr lang="es-MX" sz="1300" kern="1200" dirty="0" smtClean="0">
                          <a:solidFill>
                            <a:schemeClr val="bg1"/>
                          </a:solidFill>
                          <a:latin typeface="Arial Narrow" panose="020B0606020202030204" pitchFamily="34" charset="0"/>
                          <a:ea typeface="+mn-ea"/>
                          <a:cs typeface="Arial" panose="020B0604020202020204" pitchFamily="34" charset="0"/>
                        </a:rPr>
                        <a:t>6d.</a:t>
                      </a:r>
                      <a:endParaRPr lang="es-MX" sz="1300" kern="1200" dirty="0">
                        <a:solidFill>
                          <a:schemeClr val="bg1"/>
                        </a:solidFill>
                        <a:latin typeface="Arial Narrow" panose="020B0606020202030204" pitchFamily="34" charset="0"/>
                        <a:ea typeface="+mn-ea"/>
                        <a:cs typeface="Arial" panose="020B0604020202020204" pitchFamily="34" charset="0"/>
                      </a:endParaRPr>
                    </a:p>
                  </a:txBody>
                  <a:tcPr>
                    <a:solidFill>
                      <a:schemeClr val="tx2">
                        <a:lumMod val="50000"/>
                      </a:schemeClr>
                    </a:solidFill>
                  </a:tcPr>
                </a:tc>
                <a:tc>
                  <a:txBody>
                    <a:bodyPr/>
                    <a:lstStyle/>
                    <a:p>
                      <a:pPr algn="just"/>
                      <a:r>
                        <a:rPr lang="es-MX" sz="1300" dirty="0" smtClean="0">
                          <a:latin typeface="Arial Narrow" panose="020B0606020202030204" pitchFamily="34" charset="0"/>
                          <a:cs typeface="Arial" panose="020B0604020202020204" pitchFamily="34" charset="0"/>
                        </a:rPr>
                        <a:t>Estado</a:t>
                      </a:r>
                      <a:r>
                        <a:rPr lang="es-MX" sz="1300" baseline="0" dirty="0" smtClean="0">
                          <a:latin typeface="Arial Narrow" panose="020B0606020202030204" pitchFamily="34" charset="0"/>
                          <a:cs typeface="Arial" panose="020B0604020202020204" pitchFamily="34" charset="0"/>
                        </a:rPr>
                        <a:t> Analítico del Ejercicio del Presupuesto de Egresos Detallado </a:t>
                      </a:r>
                    </a:p>
                    <a:p>
                      <a:pPr algn="just"/>
                      <a:r>
                        <a:rPr lang="es-MX" sz="1300" baseline="0" dirty="0" smtClean="0">
                          <a:latin typeface="Arial Narrow" panose="020B0606020202030204" pitchFamily="34" charset="0"/>
                          <a:cs typeface="Arial" panose="020B0604020202020204" pitchFamily="34" charset="0"/>
                        </a:rPr>
                        <a:t>(Clasificación de Servicios Personales por Categoría)</a:t>
                      </a:r>
                      <a:endParaRPr lang="es-MX" sz="1300" dirty="0" smtClean="0">
                        <a:latin typeface="Arial Narrow" panose="020B0606020202030204" pitchFamily="34" charset="0"/>
                        <a:cs typeface="Arial" panose="020B0604020202020204" pitchFamily="34" charset="0"/>
                      </a:endParaRPr>
                    </a:p>
                  </a:txBody>
                  <a:tcPr>
                    <a:solidFill>
                      <a:schemeClr val="bg1"/>
                    </a:solidFill>
                  </a:tcPr>
                </a:tc>
                <a:tc vMerge="1">
                  <a:txBody>
                    <a:bodyPr/>
                    <a:lstStyle/>
                    <a:p>
                      <a:pPr algn="just"/>
                      <a:endParaRPr lang="es-MX" sz="1400" dirty="0"/>
                    </a:p>
                  </a:txBody>
                  <a:tcPr/>
                </a:tc>
                <a:tc vMerge="1">
                  <a:txBody>
                    <a:bodyPr/>
                    <a:lstStyle/>
                    <a:p>
                      <a:pPr marL="285750" indent="-285750" algn="just">
                        <a:buFont typeface="Courier New" panose="02070309020205020404" pitchFamily="49" charset="0"/>
                        <a:buChar char="o"/>
                      </a:pP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9"/>
                  </a:ext>
                </a:extLst>
              </a:tr>
              <a:tr h="330577">
                <a:tc>
                  <a:txBody>
                    <a:bodyPr/>
                    <a:lstStyle/>
                    <a:p>
                      <a:pPr marL="0" algn="just" defTabSz="914400" rtl="0" eaLnBrk="1" latinLnBrk="0" hangingPunct="1"/>
                      <a:r>
                        <a:rPr lang="es-MX" sz="1300" kern="1200" dirty="0" smtClean="0">
                          <a:solidFill>
                            <a:schemeClr val="bg1"/>
                          </a:solidFill>
                          <a:latin typeface="Arial Narrow" panose="020B0606020202030204" pitchFamily="34" charset="0"/>
                          <a:ea typeface="+mn-ea"/>
                          <a:cs typeface="Arial" panose="020B0604020202020204" pitchFamily="34" charset="0"/>
                        </a:rPr>
                        <a:t>7a.</a:t>
                      </a:r>
                      <a:endParaRPr lang="es-MX" sz="1300" kern="1200" dirty="0">
                        <a:solidFill>
                          <a:schemeClr val="bg1"/>
                        </a:solidFill>
                        <a:latin typeface="Arial Narrow" panose="020B0606020202030204" pitchFamily="34" charset="0"/>
                        <a:ea typeface="+mn-ea"/>
                        <a:cs typeface="Arial" panose="020B0604020202020204" pitchFamily="34" charset="0"/>
                      </a:endParaRPr>
                    </a:p>
                  </a:txBody>
                  <a:tcPr>
                    <a:solidFill>
                      <a:schemeClr val="tx2">
                        <a:lumMod val="50000"/>
                      </a:schemeClr>
                    </a:solidFill>
                  </a:tcPr>
                </a:tc>
                <a:tc>
                  <a:txBody>
                    <a:bodyPr/>
                    <a:lstStyle/>
                    <a:p>
                      <a:pPr marL="0" algn="just" defTabSz="914400" rtl="0" eaLnBrk="1" latinLnBrk="0" hangingPunct="1"/>
                      <a:r>
                        <a:rPr lang="es-MX" sz="1300" kern="1200" dirty="0" smtClean="0">
                          <a:solidFill>
                            <a:schemeClr val="tx1"/>
                          </a:solidFill>
                          <a:latin typeface="Arial Narrow" panose="020B0606020202030204" pitchFamily="34" charset="0"/>
                          <a:ea typeface="+mn-ea"/>
                          <a:cs typeface="Arial" panose="020B0604020202020204" pitchFamily="34" charset="0"/>
                        </a:rPr>
                        <a:t>Proyecciones de Ingresos</a:t>
                      </a:r>
                      <a:endParaRPr lang="es-MX" sz="1300" kern="1200" dirty="0">
                        <a:solidFill>
                          <a:schemeClr val="tx1"/>
                        </a:solidFill>
                        <a:latin typeface="Arial Narrow" panose="020B0606020202030204" pitchFamily="34" charset="0"/>
                        <a:ea typeface="+mn-ea"/>
                        <a:cs typeface="Arial" panose="020B0604020202020204" pitchFamily="34" charset="0"/>
                      </a:endParaRPr>
                    </a:p>
                  </a:txBody>
                  <a:tcPr>
                    <a:solidFill>
                      <a:schemeClr val="bg1"/>
                    </a:solidFill>
                  </a:tcPr>
                </a:tc>
                <a:tc rowSpan="5">
                  <a:txBody>
                    <a:bodyPr/>
                    <a:lstStyle/>
                    <a:p>
                      <a:pPr marL="285750" indent="-285750" algn="l">
                        <a:buFont typeface="Wingdings" panose="05000000000000000000" pitchFamily="2" charset="2"/>
                        <a:buChar char="§"/>
                      </a:pPr>
                      <a:r>
                        <a:rPr lang="es-MX" sz="1600" baseline="0" dirty="0" smtClean="0">
                          <a:latin typeface="Arial Narrow" panose="020B0606020202030204" pitchFamily="34" charset="0"/>
                          <a:cs typeface="Arial" panose="020B0604020202020204" pitchFamily="34" charset="0"/>
                        </a:rPr>
                        <a:t>Anual</a:t>
                      </a:r>
                    </a:p>
                    <a:p>
                      <a:pPr marL="285750" indent="-285750" algn="l">
                        <a:buFont typeface="Wingdings" panose="05000000000000000000" pitchFamily="2" charset="2"/>
                        <a:buChar char="§"/>
                      </a:pPr>
                      <a:r>
                        <a:rPr lang="es-MX" sz="1600" baseline="0" dirty="0" smtClean="0">
                          <a:latin typeface="Arial Narrow" panose="020B0606020202030204" pitchFamily="34" charset="0"/>
                          <a:cs typeface="Arial" panose="020B0604020202020204" pitchFamily="34" charset="0"/>
                        </a:rPr>
                        <a:t>Iniciativa Ley de Ingresos</a:t>
                      </a:r>
                    </a:p>
                    <a:p>
                      <a:pPr marL="285750" indent="-285750" algn="l">
                        <a:buFont typeface="Wingdings" panose="05000000000000000000" pitchFamily="2" charset="2"/>
                        <a:buChar char="§"/>
                      </a:pPr>
                      <a:r>
                        <a:rPr lang="es-MX" sz="1600" baseline="0" dirty="0" smtClean="0">
                          <a:latin typeface="Arial Narrow" panose="020B0606020202030204" pitchFamily="34" charset="0"/>
                          <a:cs typeface="Arial" panose="020B0604020202020204" pitchFamily="34" charset="0"/>
                        </a:rPr>
                        <a:t>Proyecto Presupuesto de Egresos </a:t>
                      </a:r>
                    </a:p>
                  </a:txBody>
                  <a:tcPr anchor="ctr">
                    <a:solidFill>
                      <a:schemeClr val="bg1"/>
                    </a:solidFill>
                  </a:tcPr>
                </a:tc>
                <a:tc rowSpan="4">
                  <a:txBody>
                    <a:bodyPr/>
                    <a:lstStyle/>
                    <a:p>
                      <a:pPr algn="just"/>
                      <a:r>
                        <a:rPr lang="es-MX" sz="1400" dirty="0" smtClean="0">
                          <a:latin typeface="Arial Narrow" panose="020B0606020202030204" pitchFamily="34" charset="0"/>
                          <a:cs typeface="Arial" panose="020B0604020202020204" pitchFamily="34" charset="0"/>
                        </a:rPr>
                        <a:t>Las proyecciones</a:t>
                      </a:r>
                      <a:r>
                        <a:rPr lang="es-MX" sz="1400" baseline="0" dirty="0" smtClean="0">
                          <a:latin typeface="Arial Narrow" panose="020B0606020202030204" pitchFamily="34" charset="0"/>
                          <a:cs typeface="Arial" panose="020B0604020202020204" pitchFamily="34" charset="0"/>
                        </a:rPr>
                        <a:t> deben abarcar:</a:t>
                      </a:r>
                    </a:p>
                    <a:p>
                      <a:pPr marL="285750" indent="-285750" algn="just">
                        <a:buFont typeface="Wingdings" panose="05000000000000000000" pitchFamily="2" charset="2"/>
                        <a:buChar char="ü"/>
                      </a:pPr>
                      <a:r>
                        <a:rPr lang="es-MX" sz="1400" baseline="0" dirty="0" smtClean="0">
                          <a:latin typeface="Arial Narrow" panose="020B0606020202030204" pitchFamily="34" charset="0"/>
                          <a:cs typeface="Arial" panose="020B0604020202020204" pitchFamily="34" charset="0"/>
                        </a:rPr>
                        <a:t>Entidades Federativas cinco años </a:t>
                      </a:r>
                    </a:p>
                    <a:p>
                      <a:pPr marL="285750" indent="-285750" algn="just">
                        <a:buFont typeface="Wingdings" panose="05000000000000000000" pitchFamily="2" charset="2"/>
                        <a:buChar char="ü"/>
                      </a:pPr>
                      <a:r>
                        <a:rPr lang="es-MX" sz="1400" baseline="0" dirty="0" smtClean="0">
                          <a:latin typeface="Arial Narrow" panose="020B0606020202030204" pitchFamily="34" charset="0"/>
                          <a:cs typeface="Arial" panose="020B0604020202020204" pitchFamily="34" charset="0"/>
                        </a:rPr>
                        <a:t>Municipios con población mayor o igual a 200,000 habitantes tres años</a:t>
                      </a:r>
                    </a:p>
                    <a:p>
                      <a:pPr marL="285750" indent="-285750" algn="just">
                        <a:buFont typeface="Wingdings" panose="05000000000000000000" pitchFamily="2" charset="2"/>
                        <a:buChar char="ü"/>
                      </a:pPr>
                      <a:r>
                        <a:rPr lang="es-MX" sz="1400" baseline="0" dirty="0" smtClean="0">
                          <a:latin typeface="Arial Narrow" panose="020B0606020202030204" pitchFamily="34" charset="0"/>
                          <a:cs typeface="Arial" panose="020B0604020202020204" pitchFamily="34" charset="0"/>
                        </a:rPr>
                        <a:t>Municipios con población menor a 200,000 habitantes un año adicional</a:t>
                      </a:r>
                      <a:endParaRPr lang="es-MX" sz="1400" dirty="0" smtClean="0">
                        <a:latin typeface="Arial Narrow" panose="020B060602020203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xmlns="" val="10010"/>
                  </a:ext>
                </a:extLst>
              </a:tr>
              <a:tr h="330577">
                <a:tc>
                  <a:txBody>
                    <a:bodyPr/>
                    <a:lstStyle/>
                    <a:p>
                      <a:pPr marL="0" algn="just" defTabSz="914400" rtl="0" eaLnBrk="1" latinLnBrk="0" hangingPunct="1"/>
                      <a:r>
                        <a:rPr lang="es-MX" sz="1300" kern="1200" dirty="0" smtClean="0">
                          <a:solidFill>
                            <a:schemeClr val="bg1"/>
                          </a:solidFill>
                          <a:latin typeface="Arial Narrow" panose="020B0606020202030204" pitchFamily="34" charset="0"/>
                          <a:ea typeface="+mn-ea"/>
                          <a:cs typeface="Arial" panose="020B0604020202020204" pitchFamily="34" charset="0"/>
                        </a:rPr>
                        <a:t>7b.</a:t>
                      </a:r>
                      <a:endParaRPr lang="es-MX" sz="1300" kern="1200" dirty="0">
                        <a:solidFill>
                          <a:schemeClr val="bg1"/>
                        </a:solidFill>
                        <a:latin typeface="Arial Narrow" panose="020B0606020202030204" pitchFamily="34" charset="0"/>
                        <a:ea typeface="+mn-ea"/>
                        <a:cs typeface="Arial" panose="020B0604020202020204" pitchFamily="34" charset="0"/>
                      </a:endParaRPr>
                    </a:p>
                  </a:txBody>
                  <a:tcPr>
                    <a:solidFill>
                      <a:schemeClr val="tx2">
                        <a:lumMod val="50000"/>
                      </a:schemeClr>
                    </a:solidFill>
                  </a:tcPr>
                </a:tc>
                <a:tc>
                  <a:txBody>
                    <a:bodyPr/>
                    <a:lstStyle/>
                    <a:p>
                      <a:pPr marL="0" algn="just" defTabSz="914400" rtl="0" eaLnBrk="1" latinLnBrk="0" hangingPunct="1"/>
                      <a:r>
                        <a:rPr lang="es-MX" sz="1300" kern="1200" dirty="0" smtClean="0">
                          <a:solidFill>
                            <a:schemeClr val="tx1"/>
                          </a:solidFill>
                          <a:latin typeface="Arial Narrow" panose="020B0606020202030204" pitchFamily="34" charset="0"/>
                          <a:ea typeface="+mn-ea"/>
                          <a:cs typeface="Arial" panose="020B0604020202020204" pitchFamily="34" charset="0"/>
                        </a:rPr>
                        <a:t>Proyecciones de Egresos</a:t>
                      </a:r>
                      <a:endParaRPr lang="es-MX" sz="1300" kern="1200" dirty="0">
                        <a:solidFill>
                          <a:schemeClr val="tx1"/>
                        </a:solidFill>
                        <a:latin typeface="Arial Narrow" panose="020B0606020202030204" pitchFamily="34" charset="0"/>
                        <a:ea typeface="+mn-ea"/>
                        <a:cs typeface="Arial" panose="020B0604020202020204" pitchFamily="34" charset="0"/>
                      </a:endParaRPr>
                    </a:p>
                  </a:txBody>
                  <a:tcPr>
                    <a:solidFill>
                      <a:schemeClr val="bg1"/>
                    </a:solidFill>
                  </a:tcPr>
                </a:tc>
                <a:tc vMerge="1">
                  <a:txBody>
                    <a:bodyPr/>
                    <a:lstStyle/>
                    <a:p>
                      <a:pPr marL="285750" indent="-285750" algn="ctr">
                        <a:buFont typeface="Wingdings" panose="05000000000000000000" pitchFamily="2" charset="2"/>
                        <a:buChar char="§"/>
                      </a:pPr>
                      <a:endParaRPr lang="es-MX" sz="1400" baseline="0" dirty="0" smtClean="0">
                        <a:latin typeface="Arial" panose="020B0604020202020204" pitchFamily="34" charset="0"/>
                        <a:cs typeface="Arial" panose="020B0604020202020204" pitchFamily="34" charset="0"/>
                      </a:endParaRPr>
                    </a:p>
                  </a:txBody>
                  <a:tcPr anchor="ctr"/>
                </a:tc>
                <a:tc vMerge="1">
                  <a:txBody>
                    <a:bodyPr/>
                    <a:lstStyle/>
                    <a:p>
                      <a:pPr marL="285750" indent="-285750" algn="just">
                        <a:buFont typeface="Courier New" panose="02070309020205020404" pitchFamily="49" charset="0"/>
                        <a:buChar char="o"/>
                      </a:pP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1"/>
                  </a:ext>
                </a:extLst>
              </a:tr>
              <a:tr h="330577">
                <a:tc>
                  <a:txBody>
                    <a:bodyPr/>
                    <a:lstStyle/>
                    <a:p>
                      <a:pPr marL="0" algn="l" defTabSz="914400" rtl="0" eaLnBrk="1" latinLnBrk="0" hangingPunct="1"/>
                      <a:r>
                        <a:rPr lang="es-MX" sz="1300" kern="1200" dirty="0" smtClean="0">
                          <a:solidFill>
                            <a:schemeClr val="bg1"/>
                          </a:solidFill>
                          <a:latin typeface="Arial Narrow" panose="020B0606020202030204" pitchFamily="34" charset="0"/>
                          <a:ea typeface="+mn-ea"/>
                          <a:cs typeface="Arial" panose="020B0604020202020204" pitchFamily="34" charset="0"/>
                        </a:rPr>
                        <a:t>7c.</a:t>
                      </a:r>
                      <a:endParaRPr lang="es-MX" sz="1300" kern="1200" dirty="0">
                        <a:solidFill>
                          <a:schemeClr val="bg1"/>
                        </a:solidFill>
                        <a:latin typeface="Arial Narrow" panose="020B0606020202030204" pitchFamily="34" charset="0"/>
                        <a:ea typeface="+mn-ea"/>
                        <a:cs typeface="Arial" panose="020B0604020202020204" pitchFamily="34" charset="0"/>
                      </a:endParaRPr>
                    </a:p>
                  </a:txBody>
                  <a:tcPr>
                    <a:solidFill>
                      <a:schemeClr val="tx2">
                        <a:lumMod val="50000"/>
                      </a:schemeClr>
                    </a:solidFill>
                  </a:tcPr>
                </a:tc>
                <a:tc>
                  <a:txBody>
                    <a:bodyPr/>
                    <a:lstStyle/>
                    <a:p>
                      <a:pPr marL="0" algn="l" defTabSz="914400" rtl="0" eaLnBrk="1" latinLnBrk="0" hangingPunct="1"/>
                      <a:r>
                        <a:rPr lang="es-MX" sz="1300" kern="1200" dirty="0" smtClean="0">
                          <a:solidFill>
                            <a:schemeClr val="tx1"/>
                          </a:solidFill>
                          <a:latin typeface="Arial Narrow" panose="020B0606020202030204" pitchFamily="34" charset="0"/>
                          <a:ea typeface="+mn-ea"/>
                          <a:cs typeface="Arial" panose="020B0604020202020204" pitchFamily="34" charset="0"/>
                        </a:rPr>
                        <a:t>Resultados de Ingresos</a:t>
                      </a:r>
                      <a:endParaRPr lang="es-MX" sz="1300" kern="1200" dirty="0">
                        <a:solidFill>
                          <a:schemeClr val="tx1"/>
                        </a:solidFill>
                        <a:latin typeface="Arial Narrow" panose="020B0606020202030204" pitchFamily="34" charset="0"/>
                        <a:ea typeface="+mn-ea"/>
                        <a:cs typeface="Arial" panose="020B0604020202020204" pitchFamily="34" charset="0"/>
                      </a:endParaRPr>
                    </a:p>
                  </a:txBody>
                  <a:tcPr>
                    <a:solidFill>
                      <a:schemeClr val="bg1"/>
                    </a:solidFill>
                  </a:tcPr>
                </a:tc>
                <a:tc vMerge="1">
                  <a:txBody>
                    <a:bodyPr/>
                    <a:lstStyle/>
                    <a:p>
                      <a:pPr marL="285750" indent="-285750" algn="ctr">
                        <a:buFont typeface="Wingdings" panose="05000000000000000000" pitchFamily="2" charset="2"/>
                        <a:buChar char="§"/>
                      </a:pPr>
                      <a:endParaRPr lang="es-MX" sz="1400" baseline="0" dirty="0" smtClean="0">
                        <a:latin typeface="Arial" panose="020B0604020202020204" pitchFamily="34" charset="0"/>
                        <a:cs typeface="Arial" panose="020B0604020202020204" pitchFamily="34" charset="0"/>
                      </a:endParaRPr>
                    </a:p>
                  </a:txBody>
                  <a:tcPr anchor="ctr"/>
                </a:tc>
                <a:tc vMerge="1">
                  <a:txBody>
                    <a:bodyPr/>
                    <a:lstStyle/>
                    <a:p>
                      <a:pPr marL="285750" indent="-285750" algn="just">
                        <a:buFont typeface="Courier New" panose="02070309020205020404" pitchFamily="49" charset="0"/>
                        <a:buChar char="o"/>
                      </a:pP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2"/>
                  </a:ext>
                </a:extLst>
              </a:tr>
              <a:tr h="330577">
                <a:tc>
                  <a:txBody>
                    <a:bodyPr/>
                    <a:lstStyle/>
                    <a:p>
                      <a:pPr marL="0" algn="l" defTabSz="914400" rtl="0" eaLnBrk="1" latinLnBrk="0" hangingPunct="1"/>
                      <a:r>
                        <a:rPr lang="es-MX" sz="1300" kern="1200" dirty="0" smtClean="0">
                          <a:solidFill>
                            <a:schemeClr val="bg1"/>
                          </a:solidFill>
                          <a:latin typeface="Arial Narrow" panose="020B0606020202030204" pitchFamily="34" charset="0"/>
                          <a:ea typeface="+mn-ea"/>
                          <a:cs typeface="Arial" panose="020B0604020202020204" pitchFamily="34" charset="0"/>
                        </a:rPr>
                        <a:t>7d.</a:t>
                      </a:r>
                      <a:endParaRPr lang="es-MX" sz="1300" kern="1200" dirty="0">
                        <a:solidFill>
                          <a:schemeClr val="bg1"/>
                        </a:solidFill>
                        <a:latin typeface="Arial Narrow" panose="020B0606020202030204" pitchFamily="34" charset="0"/>
                        <a:ea typeface="+mn-ea"/>
                        <a:cs typeface="Arial" panose="020B0604020202020204" pitchFamily="34" charset="0"/>
                      </a:endParaRPr>
                    </a:p>
                  </a:txBody>
                  <a:tcPr>
                    <a:solidFill>
                      <a:schemeClr val="tx2">
                        <a:lumMod val="50000"/>
                      </a:schemeClr>
                    </a:solidFill>
                  </a:tcPr>
                </a:tc>
                <a:tc>
                  <a:txBody>
                    <a:bodyPr/>
                    <a:lstStyle/>
                    <a:p>
                      <a:pPr marL="0" algn="l" defTabSz="914400" rtl="0" eaLnBrk="1" latinLnBrk="0" hangingPunct="1"/>
                      <a:r>
                        <a:rPr lang="es-MX" sz="1300" kern="1200" dirty="0" smtClean="0">
                          <a:solidFill>
                            <a:schemeClr val="tx1"/>
                          </a:solidFill>
                          <a:latin typeface="Arial Narrow" panose="020B0606020202030204" pitchFamily="34" charset="0"/>
                          <a:ea typeface="+mn-ea"/>
                          <a:cs typeface="Arial" panose="020B0604020202020204" pitchFamily="34" charset="0"/>
                        </a:rPr>
                        <a:t>Resultados de Egresos</a:t>
                      </a:r>
                      <a:endParaRPr lang="es-MX" sz="1300" kern="1200" dirty="0">
                        <a:solidFill>
                          <a:schemeClr val="tx1"/>
                        </a:solidFill>
                        <a:latin typeface="Arial Narrow" panose="020B0606020202030204" pitchFamily="34" charset="0"/>
                        <a:ea typeface="+mn-ea"/>
                        <a:cs typeface="Arial" panose="020B0604020202020204" pitchFamily="34" charset="0"/>
                      </a:endParaRPr>
                    </a:p>
                  </a:txBody>
                  <a:tcPr>
                    <a:solidFill>
                      <a:schemeClr val="bg1"/>
                    </a:solidFill>
                  </a:tcPr>
                </a:tc>
                <a:tc vMerge="1">
                  <a:txBody>
                    <a:bodyPr/>
                    <a:lstStyle/>
                    <a:p>
                      <a:pPr marL="285750" indent="-285750" algn="ctr">
                        <a:buFont typeface="Wingdings" panose="05000000000000000000" pitchFamily="2" charset="2"/>
                        <a:buChar char="§"/>
                      </a:pPr>
                      <a:endParaRPr lang="es-MX" sz="1400" baseline="0" dirty="0" smtClean="0">
                        <a:latin typeface="Arial" panose="020B0604020202020204" pitchFamily="34" charset="0"/>
                        <a:cs typeface="Arial" panose="020B0604020202020204" pitchFamily="34" charset="0"/>
                      </a:endParaRPr>
                    </a:p>
                  </a:txBody>
                  <a:tcPr anchor="ctr"/>
                </a:tc>
                <a:tc vMerge="1">
                  <a:txBody>
                    <a:bodyPr/>
                    <a:lstStyle/>
                    <a:p>
                      <a:pPr marL="285750" indent="-285750" algn="just">
                        <a:buFont typeface="Courier New" panose="02070309020205020404" pitchFamily="49" charset="0"/>
                        <a:buChar char="o"/>
                      </a:pPr>
                      <a:endParaRPr lang="es-MX"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3"/>
                  </a:ext>
                </a:extLst>
              </a:tr>
              <a:tr h="330577">
                <a:tc>
                  <a:txBody>
                    <a:bodyPr/>
                    <a:lstStyle/>
                    <a:p>
                      <a:pPr marL="0" algn="l" defTabSz="914400" rtl="0" eaLnBrk="1" latinLnBrk="0" hangingPunct="1"/>
                      <a:r>
                        <a:rPr lang="es-MX" sz="1300" kern="1200" dirty="0" smtClean="0">
                          <a:solidFill>
                            <a:schemeClr val="bg1"/>
                          </a:solidFill>
                          <a:latin typeface="Arial Narrow" panose="020B0606020202030204" pitchFamily="34" charset="0"/>
                          <a:ea typeface="+mn-ea"/>
                          <a:cs typeface="Arial" panose="020B0604020202020204" pitchFamily="34" charset="0"/>
                        </a:rPr>
                        <a:t>8.</a:t>
                      </a:r>
                      <a:endParaRPr lang="es-MX" sz="1300" kern="1200" dirty="0">
                        <a:solidFill>
                          <a:schemeClr val="bg1"/>
                        </a:solidFill>
                        <a:latin typeface="Arial Narrow" panose="020B0606020202030204" pitchFamily="34" charset="0"/>
                        <a:ea typeface="+mn-ea"/>
                        <a:cs typeface="Arial" panose="020B0604020202020204" pitchFamily="34" charset="0"/>
                      </a:endParaRPr>
                    </a:p>
                  </a:txBody>
                  <a:tcPr>
                    <a:solidFill>
                      <a:schemeClr val="tx2">
                        <a:lumMod val="50000"/>
                      </a:schemeClr>
                    </a:solidFill>
                  </a:tcPr>
                </a:tc>
                <a:tc>
                  <a:txBody>
                    <a:bodyPr/>
                    <a:lstStyle/>
                    <a:p>
                      <a:pPr marL="0" algn="l" defTabSz="914400" rtl="0" eaLnBrk="1" latinLnBrk="0" hangingPunct="1"/>
                      <a:r>
                        <a:rPr lang="es-MX" sz="1300" kern="1200" dirty="0" smtClean="0">
                          <a:solidFill>
                            <a:schemeClr val="tx1"/>
                          </a:solidFill>
                          <a:latin typeface="Arial Narrow" panose="020B0606020202030204" pitchFamily="34" charset="0"/>
                          <a:ea typeface="+mn-ea"/>
                          <a:cs typeface="Arial" panose="020B0604020202020204" pitchFamily="34" charset="0"/>
                        </a:rPr>
                        <a:t>Informe sobre Estudios Actuariales</a:t>
                      </a:r>
                      <a:endParaRPr lang="es-MX" sz="1300" kern="1200" dirty="0">
                        <a:solidFill>
                          <a:schemeClr val="tx1"/>
                        </a:solidFill>
                        <a:latin typeface="Arial Narrow" panose="020B0606020202030204" pitchFamily="34" charset="0"/>
                        <a:ea typeface="+mn-ea"/>
                        <a:cs typeface="Arial" panose="020B0604020202020204" pitchFamily="34" charset="0"/>
                      </a:endParaRPr>
                    </a:p>
                  </a:txBody>
                  <a:tcPr>
                    <a:solidFill>
                      <a:schemeClr val="bg1"/>
                    </a:solidFill>
                  </a:tcPr>
                </a:tc>
                <a:tc vMerge="1">
                  <a:txBody>
                    <a:bodyPr/>
                    <a:lstStyle/>
                    <a:p>
                      <a:pPr marL="285750" indent="-285750" algn="ctr">
                        <a:buFont typeface="Wingdings" panose="05000000000000000000" pitchFamily="2" charset="2"/>
                        <a:buChar char="§"/>
                      </a:pPr>
                      <a:endParaRPr lang="es-MX" sz="1400" baseline="0" dirty="0" smtClean="0">
                        <a:latin typeface="Arial" panose="020B0604020202020204" pitchFamily="34" charset="0"/>
                        <a:cs typeface="Arial" panose="020B0604020202020204" pitchFamily="34" charset="0"/>
                      </a:endParaRPr>
                    </a:p>
                  </a:txBody>
                  <a:tcPr anchor="ctr"/>
                </a:tc>
                <a:tc>
                  <a:txBody>
                    <a:bodyPr/>
                    <a:lstStyle/>
                    <a:p>
                      <a:pPr marL="285750" indent="-285750" algn="just">
                        <a:buFont typeface="Wingdings" panose="05000000000000000000" pitchFamily="2" charset="2"/>
                        <a:buChar char="ü"/>
                      </a:pPr>
                      <a:r>
                        <a:rPr lang="es-MX" sz="1400" dirty="0" smtClean="0">
                          <a:latin typeface="Arial Narrow" panose="020B0606020202030204" pitchFamily="34" charset="0"/>
                          <a:cs typeface="Arial" panose="020B0604020202020204" pitchFamily="34" charset="0"/>
                        </a:rPr>
                        <a:t>Es para estados y municipios</a:t>
                      </a:r>
                      <a:endParaRPr lang="es-MX" sz="1400" dirty="0">
                        <a:latin typeface="Arial Narrow" panose="020B060602020203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xmlns="" val="10014"/>
                  </a:ext>
                </a:extLst>
              </a:tr>
            </a:tbl>
          </a:graphicData>
        </a:graphic>
      </p:graphicFrame>
      <p:sp>
        <p:nvSpPr>
          <p:cNvPr id="5" name="Título 1"/>
          <p:cNvSpPr txBox="1">
            <a:spLocks/>
          </p:cNvSpPr>
          <p:nvPr/>
        </p:nvSpPr>
        <p:spPr>
          <a:xfrm>
            <a:off x="2511450" y="145064"/>
            <a:ext cx="7217228" cy="8489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b="1" dirty="0" smtClean="0">
                <a:latin typeface="Arial Narrow" panose="020B0606020202030204" pitchFamily="34" charset="0"/>
                <a:cs typeface="Arial" panose="020B0604020202020204" pitchFamily="34" charset="0"/>
              </a:rPr>
              <a:t>Formatos para el cumplimiento LDFEFM</a:t>
            </a:r>
            <a:endParaRPr lang="es-MX" sz="32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519605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txBox="1"/>
          <p:nvPr/>
        </p:nvSpPr>
        <p:spPr>
          <a:xfrm>
            <a:off x="574344" y="1639570"/>
            <a:ext cx="7086600" cy="2251710"/>
          </a:xfrm>
          <a:prstGeom prst="rect">
            <a:avLst/>
          </a:prstGeom>
        </p:spPr>
        <p:txBody>
          <a:bodyPr vert="horz" wrap="square" lIns="0" tIns="13335" rIns="0" bIns="0" rtlCol="0">
            <a:spAutoFit/>
          </a:bodyPr>
          <a:lstStyle/>
          <a:p>
            <a:pPr marL="193675" marR="11430" indent="-181610">
              <a:lnSpc>
                <a:spcPct val="100000"/>
              </a:lnSpc>
              <a:spcBef>
                <a:spcPts val="105"/>
              </a:spcBef>
              <a:buFont typeface="Arial"/>
              <a:buChar char="•"/>
              <a:tabLst>
                <a:tab pos="194310" algn="l"/>
              </a:tabLst>
            </a:pPr>
            <a:r>
              <a:rPr sz="1400" spc="-5" dirty="0">
                <a:latin typeface="Calibri"/>
                <a:cs typeface="Calibri"/>
              </a:rPr>
              <a:t>Los </a:t>
            </a:r>
            <a:r>
              <a:rPr sz="1400" spc="-10" dirty="0">
                <a:latin typeface="Calibri"/>
                <a:cs typeface="Calibri"/>
              </a:rPr>
              <a:t>Entes </a:t>
            </a:r>
            <a:r>
              <a:rPr sz="1400" spc="-5" dirty="0">
                <a:latin typeface="Calibri"/>
                <a:cs typeface="Calibri"/>
              </a:rPr>
              <a:t>Públicos deberán </a:t>
            </a:r>
            <a:r>
              <a:rPr sz="1400" spc="-10" dirty="0">
                <a:latin typeface="Calibri"/>
                <a:cs typeface="Calibri"/>
              </a:rPr>
              <a:t>presentar </a:t>
            </a:r>
            <a:r>
              <a:rPr sz="1400" spc="-5" dirty="0">
                <a:latin typeface="Calibri"/>
                <a:cs typeface="Calibri"/>
              </a:rPr>
              <a:t>información financiera, de forma periódica </a:t>
            </a:r>
            <a:r>
              <a:rPr sz="1400" dirty="0">
                <a:latin typeface="Calibri"/>
                <a:cs typeface="Calibri"/>
              </a:rPr>
              <a:t>y en la </a:t>
            </a:r>
            <a:r>
              <a:rPr sz="1400" spc="-10" dirty="0">
                <a:latin typeface="Calibri"/>
                <a:cs typeface="Calibri"/>
              </a:rPr>
              <a:t>Cuenta  </a:t>
            </a:r>
            <a:r>
              <a:rPr sz="1400" spc="-5" dirty="0">
                <a:latin typeface="Calibri"/>
                <a:cs typeface="Calibri"/>
              </a:rPr>
              <a:t>Pública, de acuerdo </a:t>
            </a:r>
            <a:r>
              <a:rPr sz="1400" dirty="0">
                <a:latin typeface="Calibri"/>
                <a:cs typeface="Calibri"/>
              </a:rPr>
              <a:t>a la </a:t>
            </a:r>
            <a:r>
              <a:rPr sz="1400" spc="-10" dirty="0">
                <a:latin typeface="Calibri"/>
                <a:cs typeface="Calibri"/>
              </a:rPr>
              <a:t>Ley </a:t>
            </a:r>
            <a:r>
              <a:rPr sz="1400" spc="-5" dirty="0">
                <a:latin typeface="Calibri"/>
                <a:cs typeface="Calibri"/>
              </a:rPr>
              <a:t>General de Contabilidad</a:t>
            </a:r>
            <a:r>
              <a:rPr sz="1400" spc="60" dirty="0">
                <a:latin typeface="Calibri"/>
                <a:cs typeface="Calibri"/>
              </a:rPr>
              <a:t> </a:t>
            </a:r>
            <a:r>
              <a:rPr sz="1400" spc="-5" dirty="0">
                <a:latin typeface="Calibri"/>
                <a:cs typeface="Calibri"/>
              </a:rPr>
              <a:t>Gubernamental.</a:t>
            </a:r>
            <a:endParaRPr sz="1400">
              <a:latin typeface="Calibri"/>
              <a:cs typeface="Calibri"/>
            </a:endParaRPr>
          </a:p>
          <a:p>
            <a:pPr marL="193675" indent="-181610">
              <a:lnSpc>
                <a:spcPct val="100000"/>
              </a:lnSpc>
              <a:spcBef>
                <a:spcPts val="600"/>
              </a:spcBef>
              <a:buFont typeface="Arial"/>
              <a:buChar char="•"/>
              <a:tabLst>
                <a:tab pos="194310" algn="l"/>
              </a:tabLst>
            </a:pPr>
            <a:r>
              <a:rPr sz="1400" spc="-10" dirty="0">
                <a:latin typeface="Calibri"/>
                <a:cs typeface="Calibri"/>
              </a:rPr>
              <a:t>Deberán entregar </a:t>
            </a:r>
            <a:r>
              <a:rPr sz="1400" spc="-5" dirty="0">
                <a:latin typeface="Calibri"/>
                <a:cs typeface="Calibri"/>
              </a:rPr>
              <a:t>información financiera, </a:t>
            </a:r>
            <a:r>
              <a:rPr sz="1400" spc="-10" dirty="0">
                <a:latin typeface="Calibri"/>
                <a:cs typeface="Calibri"/>
              </a:rPr>
              <a:t>para </a:t>
            </a:r>
            <a:r>
              <a:rPr sz="1400" spc="-5" dirty="0">
                <a:latin typeface="Calibri"/>
                <a:cs typeface="Calibri"/>
              </a:rPr>
              <a:t>dar cumplimiento </a:t>
            </a:r>
            <a:r>
              <a:rPr sz="1400" dirty="0">
                <a:latin typeface="Calibri"/>
                <a:cs typeface="Calibri"/>
              </a:rPr>
              <a:t>a la</a:t>
            </a:r>
            <a:r>
              <a:rPr sz="1400" spc="45" dirty="0">
                <a:latin typeface="Calibri"/>
                <a:cs typeface="Calibri"/>
              </a:rPr>
              <a:t> </a:t>
            </a:r>
            <a:r>
              <a:rPr sz="1400" spc="-35" dirty="0">
                <a:latin typeface="Calibri"/>
                <a:cs typeface="Calibri"/>
              </a:rPr>
              <a:t>LDF.</a:t>
            </a:r>
            <a:endParaRPr sz="1400">
              <a:latin typeface="Calibri"/>
              <a:cs typeface="Calibri"/>
            </a:endParaRPr>
          </a:p>
          <a:p>
            <a:pPr marL="193675" marR="5080" indent="-181610">
              <a:lnSpc>
                <a:spcPct val="100000"/>
              </a:lnSpc>
              <a:spcBef>
                <a:spcPts val="600"/>
              </a:spcBef>
              <a:buFont typeface="Arial"/>
              <a:buChar char="•"/>
              <a:tabLst>
                <a:tab pos="194310" algn="l"/>
              </a:tabLst>
            </a:pPr>
            <a:r>
              <a:rPr sz="1400" spc="-5" dirty="0">
                <a:latin typeface="Calibri"/>
                <a:cs typeface="Calibri"/>
              </a:rPr>
              <a:t>Las entidades de fiscalización superior de </a:t>
            </a:r>
            <a:r>
              <a:rPr sz="1400" dirty="0">
                <a:latin typeface="Calibri"/>
                <a:cs typeface="Calibri"/>
              </a:rPr>
              <a:t>las </a:t>
            </a:r>
            <a:r>
              <a:rPr sz="1400" spc="-5" dirty="0">
                <a:latin typeface="Calibri"/>
                <a:cs typeface="Calibri"/>
              </a:rPr>
              <a:t>Entidades </a:t>
            </a:r>
            <a:r>
              <a:rPr sz="1400" spc="-10" dirty="0">
                <a:latin typeface="Calibri"/>
                <a:cs typeface="Calibri"/>
              </a:rPr>
              <a:t>Federativas </a:t>
            </a:r>
            <a:r>
              <a:rPr sz="1400" dirty="0">
                <a:latin typeface="Calibri"/>
                <a:cs typeface="Calibri"/>
              </a:rPr>
              <a:t>y la </a:t>
            </a:r>
            <a:r>
              <a:rPr sz="1400" spc="-35" dirty="0">
                <a:latin typeface="Calibri"/>
                <a:cs typeface="Calibri"/>
              </a:rPr>
              <a:t>ASF, </a:t>
            </a:r>
            <a:r>
              <a:rPr sz="1400" spc="-5" dirty="0">
                <a:latin typeface="Calibri"/>
                <a:cs typeface="Calibri"/>
              </a:rPr>
              <a:t>pueden fiscalizar </a:t>
            </a:r>
            <a:r>
              <a:rPr sz="1400" dirty="0">
                <a:latin typeface="Calibri"/>
                <a:cs typeface="Calibri"/>
              </a:rPr>
              <a:t>lo  </a:t>
            </a:r>
            <a:r>
              <a:rPr sz="1400" spc="-5" dirty="0">
                <a:latin typeface="Calibri"/>
                <a:cs typeface="Calibri"/>
              </a:rPr>
              <a:t>dispuesto </a:t>
            </a:r>
            <a:r>
              <a:rPr sz="1400" dirty="0">
                <a:latin typeface="Calibri"/>
                <a:cs typeface="Calibri"/>
              </a:rPr>
              <a:t>en la </a:t>
            </a:r>
            <a:r>
              <a:rPr sz="1400" spc="-5" dirty="0">
                <a:latin typeface="Calibri"/>
                <a:cs typeface="Calibri"/>
              </a:rPr>
              <a:t>LDF </a:t>
            </a:r>
            <a:r>
              <a:rPr sz="1400" spc="-10" dirty="0">
                <a:latin typeface="Calibri"/>
                <a:cs typeface="Calibri"/>
              </a:rPr>
              <a:t>(Ley </a:t>
            </a:r>
            <a:r>
              <a:rPr sz="1400" spc="-5" dirty="0">
                <a:latin typeface="Calibri"/>
                <a:cs typeface="Calibri"/>
              </a:rPr>
              <a:t>de Fiscalización </a:t>
            </a:r>
            <a:r>
              <a:rPr sz="1400" dirty="0">
                <a:latin typeface="Calibri"/>
                <a:cs typeface="Calibri"/>
              </a:rPr>
              <a:t>y </a:t>
            </a:r>
            <a:r>
              <a:rPr sz="1400" spc="-5" dirty="0">
                <a:latin typeface="Calibri"/>
                <a:cs typeface="Calibri"/>
              </a:rPr>
              <a:t>Rendición de</a:t>
            </a:r>
            <a:r>
              <a:rPr sz="1400" spc="-10" dirty="0">
                <a:latin typeface="Calibri"/>
                <a:cs typeface="Calibri"/>
              </a:rPr>
              <a:t> </a:t>
            </a:r>
            <a:r>
              <a:rPr sz="1400" spc="-5" dirty="0">
                <a:latin typeface="Calibri"/>
                <a:cs typeface="Calibri"/>
              </a:rPr>
              <a:t>Cuentas).</a:t>
            </a:r>
            <a:endParaRPr sz="1400">
              <a:latin typeface="Calibri"/>
              <a:cs typeface="Calibri"/>
            </a:endParaRPr>
          </a:p>
          <a:p>
            <a:pPr marL="193675" marR="787400" indent="-181610">
              <a:lnSpc>
                <a:spcPct val="100000"/>
              </a:lnSpc>
              <a:spcBef>
                <a:spcPts val="600"/>
              </a:spcBef>
              <a:buFont typeface="Arial"/>
              <a:buChar char="•"/>
              <a:tabLst>
                <a:tab pos="194310" algn="l"/>
              </a:tabLst>
            </a:pPr>
            <a:r>
              <a:rPr sz="1400" spc="-5" dirty="0">
                <a:latin typeface="Calibri"/>
                <a:cs typeface="Calibri"/>
              </a:rPr>
              <a:t>La </a:t>
            </a:r>
            <a:r>
              <a:rPr sz="1400" dirty="0">
                <a:latin typeface="Calibri"/>
                <a:cs typeface="Calibri"/>
              </a:rPr>
              <a:t>ASF </a:t>
            </a:r>
            <a:r>
              <a:rPr sz="1400" spc="-5" dirty="0">
                <a:latin typeface="Calibri"/>
                <a:cs typeface="Calibri"/>
              </a:rPr>
              <a:t>puede también fiscalizar </a:t>
            </a:r>
            <a:r>
              <a:rPr sz="1400" dirty="0">
                <a:latin typeface="Calibri"/>
                <a:cs typeface="Calibri"/>
              </a:rPr>
              <a:t>las </a:t>
            </a:r>
            <a:r>
              <a:rPr sz="1400" spc="-10" dirty="0">
                <a:latin typeface="Calibri"/>
                <a:cs typeface="Calibri"/>
              </a:rPr>
              <a:t>garantías otorgadas </a:t>
            </a:r>
            <a:r>
              <a:rPr sz="1400" spc="-5" dirty="0">
                <a:latin typeface="Calibri"/>
                <a:cs typeface="Calibri"/>
              </a:rPr>
              <a:t>por </a:t>
            </a:r>
            <a:r>
              <a:rPr sz="1400" dirty="0">
                <a:latin typeface="Calibri"/>
                <a:cs typeface="Calibri"/>
              </a:rPr>
              <a:t>la </a:t>
            </a:r>
            <a:r>
              <a:rPr sz="1400" spc="-10" dirty="0">
                <a:latin typeface="Calibri"/>
                <a:cs typeface="Calibri"/>
              </a:rPr>
              <a:t>Federación </a:t>
            </a:r>
            <a:r>
              <a:rPr sz="1400" dirty="0">
                <a:latin typeface="Calibri"/>
                <a:cs typeface="Calibri"/>
              </a:rPr>
              <a:t>a </a:t>
            </a:r>
            <a:r>
              <a:rPr sz="1400" spc="-10" dirty="0">
                <a:latin typeface="Calibri"/>
                <a:cs typeface="Calibri"/>
              </a:rPr>
              <a:t>Estados </a:t>
            </a:r>
            <a:r>
              <a:rPr sz="1400" dirty="0">
                <a:latin typeface="Calibri"/>
                <a:cs typeface="Calibri"/>
              </a:rPr>
              <a:t>y  </a:t>
            </a:r>
            <a:r>
              <a:rPr sz="1400" spc="-5" dirty="0">
                <a:latin typeface="Calibri"/>
                <a:cs typeface="Calibri"/>
              </a:rPr>
              <a:t>Municipios, </a:t>
            </a:r>
            <a:r>
              <a:rPr sz="1400" dirty="0">
                <a:latin typeface="Calibri"/>
                <a:cs typeface="Calibri"/>
              </a:rPr>
              <a:t>así </a:t>
            </a:r>
            <a:r>
              <a:rPr sz="1400" spc="-10" dirty="0">
                <a:latin typeface="Calibri"/>
                <a:cs typeface="Calibri"/>
              </a:rPr>
              <a:t>como </a:t>
            </a:r>
            <a:r>
              <a:rPr sz="1400" dirty="0">
                <a:latin typeface="Calibri"/>
                <a:cs typeface="Calibri"/>
              </a:rPr>
              <a:t>el </a:t>
            </a:r>
            <a:r>
              <a:rPr sz="1400" spc="-5" dirty="0">
                <a:latin typeface="Calibri"/>
                <a:cs typeface="Calibri"/>
              </a:rPr>
              <a:t>destino </a:t>
            </a:r>
            <a:r>
              <a:rPr sz="1400" dirty="0">
                <a:latin typeface="Calibri"/>
                <a:cs typeface="Calibri"/>
              </a:rPr>
              <a:t>y </a:t>
            </a:r>
            <a:r>
              <a:rPr sz="1400" spc="-5" dirty="0">
                <a:latin typeface="Calibri"/>
                <a:cs typeface="Calibri"/>
              </a:rPr>
              <a:t>ejercicio de los </a:t>
            </a:r>
            <a:r>
              <a:rPr sz="1400" spc="-10" dirty="0">
                <a:latin typeface="Calibri"/>
                <a:cs typeface="Calibri"/>
              </a:rPr>
              <a:t>recursos</a:t>
            </a:r>
            <a:r>
              <a:rPr sz="1400" spc="25" dirty="0">
                <a:latin typeface="Calibri"/>
                <a:cs typeface="Calibri"/>
              </a:rPr>
              <a:t> </a:t>
            </a:r>
            <a:r>
              <a:rPr sz="1400" spc="-5" dirty="0">
                <a:latin typeface="Calibri"/>
                <a:cs typeface="Calibri"/>
              </a:rPr>
              <a:t>correspondientes.</a:t>
            </a:r>
            <a:endParaRPr sz="1400">
              <a:latin typeface="Calibri"/>
              <a:cs typeface="Calibri"/>
            </a:endParaRPr>
          </a:p>
          <a:p>
            <a:pPr marL="193675" indent="-181610">
              <a:lnSpc>
                <a:spcPct val="100000"/>
              </a:lnSpc>
              <a:spcBef>
                <a:spcPts val="600"/>
              </a:spcBef>
              <a:buFont typeface="Arial"/>
              <a:buChar char="•"/>
              <a:tabLst>
                <a:tab pos="194310" algn="l"/>
              </a:tabLst>
            </a:pPr>
            <a:r>
              <a:rPr sz="1400" dirty="0">
                <a:latin typeface="Calibri"/>
                <a:cs typeface="Calibri"/>
              </a:rPr>
              <a:t>La Comisión </a:t>
            </a:r>
            <a:r>
              <a:rPr sz="1400" spc="-5" dirty="0">
                <a:latin typeface="Calibri"/>
                <a:cs typeface="Calibri"/>
              </a:rPr>
              <a:t>Legislativa Bicameral </a:t>
            </a:r>
            <a:r>
              <a:rPr sz="1400" spc="-10" dirty="0">
                <a:latin typeface="Calibri"/>
                <a:cs typeface="Calibri"/>
              </a:rPr>
              <a:t>podrá </a:t>
            </a:r>
            <a:r>
              <a:rPr sz="1400" spc="-5" dirty="0">
                <a:latin typeface="Calibri"/>
                <a:cs typeface="Calibri"/>
              </a:rPr>
              <a:t>solicitar </a:t>
            </a:r>
            <a:r>
              <a:rPr sz="1400" dirty="0">
                <a:latin typeface="Calibri"/>
                <a:cs typeface="Calibri"/>
              </a:rPr>
              <a:t>a la </a:t>
            </a:r>
            <a:r>
              <a:rPr sz="1400" spc="-5" dirty="0">
                <a:latin typeface="Calibri"/>
                <a:cs typeface="Calibri"/>
              </a:rPr>
              <a:t>SHCP información </a:t>
            </a:r>
            <a:r>
              <a:rPr sz="1400" spc="-10" dirty="0">
                <a:latin typeface="Calibri"/>
                <a:cs typeface="Calibri"/>
              </a:rPr>
              <a:t>sobre </a:t>
            </a:r>
            <a:r>
              <a:rPr sz="1400" dirty="0">
                <a:latin typeface="Calibri"/>
                <a:cs typeface="Calibri"/>
              </a:rPr>
              <a:t>los</a:t>
            </a:r>
            <a:r>
              <a:rPr sz="1400" spc="-15" dirty="0">
                <a:latin typeface="Calibri"/>
                <a:cs typeface="Calibri"/>
              </a:rPr>
              <a:t> </a:t>
            </a:r>
            <a:r>
              <a:rPr sz="1400" spc="-10" dirty="0">
                <a:latin typeface="Calibri"/>
                <a:cs typeface="Calibri"/>
              </a:rPr>
              <a:t>convenios</a:t>
            </a:r>
            <a:endParaRPr sz="1400">
              <a:latin typeface="Calibri"/>
              <a:cs typeface="Calibri"/>
            </a:endParaRPr>
          </a:p>
          <a:p>
            <a:pPr marL="193675">
              <a:lnSpc>
                <a:spcPct val="100000"/>
              </a:lnSpc>
            </a:pPr>
            <a:r>
              <a:rPr sz="1400" spc="-5" dirty="0">
                <a:latin typeface="Calibri"/>
                <a:cs typeface="Calibri"/>
              </a:rPr>
              <a:t>formalizados </a:t>
            </a:r>
            <a:r>
              <a:rPr sz="1400" spc="-10" dirty="0">
                <a:latin typeface="Calibri"/>
                <a:cs typeface="Calibri"/>
              </a:rPr>
              <a:t>para </a:t>
            </a:r>
            <a:r>
              <a:rPr sz="1400" dirty="0">
                <a:latin typeface="Calibri"/>
                <a:cs typeface="Calibri"/>
              </a:rPr>
              <a:t>el </a:t>
            </a:r>
            <a:r>
              <a:rPr sz="1400" spc="-10" dirty="0">
                <a:latin typeface="Calibri"/>
                <a:cs typeface="Calibri"/>
              </a:rPr>
              <a:t>otorgamiento </a:t>
            </a:r>
            <a:r>
              <a:rPr sz="1400" spc="-5" dirty="0">
                <a:latin typeface="Calibri"/>
                <a:cs typeface="Calibri"/>
              </a:rPr>
              <a:t>de </a:t>
            </a:r>
            <a:r>
              <a:rPr sz="1400" dirty="0">
                <a:latin typeface="Calibri"/>
                <a:cs typeface="Calibri"/>
              </a:rPr>
              <a:t>la</a:t>
            </a:r>
            <a:r>
              <a:rPr sz="1400" spc="-15" dirty="0">
                <a:latin typeface="Calibri"/>
                <a:cs typeface="Calibri"/>
              </a:rPr>
              <a:t> </a:t>
            </a:r>
            <a:r>
              <a:rPr sz="1400" spc="-5" dirty="0">
                <a:latin typeface="Calibri"/>
                <a:cs typeface="Calibri"/>
              </a:rPr>
              <a:t>DEG.</a:t>
            </a:r>
            <a:endParaRPr sz="1400">
              <a:latin typeface="Calibri"/>
              <a:cs typeface="Calibri"/>
            </a:endParaRPr>
          </a:p>
        </p:txBody>
      </p:sp>
      <p:sp>
        <p:nvSpPr>
          <p:cNvPr id="3" name="object 9"/>
          <p:cNvSpPr txBox="1"/>
          <p:nvPr/>
        </p:nvSpPr>
        <p:spPr>
          <a:xfrm>
            <a:off x="495426" y="1328635"/>
            <a:ext cx="7268209" cy="278765"/>
          </a:xfrm>
          <a:prstGeom prst="rect">
            <a:avLst/>
          </a:prstGeom>
          <a:solidFill>
            <a:srgbClr val="252525"/>
          </a:solidFill>
          <a:ln w="9525">
            <a:solidFill>
              <a:srgbClr val="404040"/>
            </a:solidFill>
          </a:ln>
        </p:spPr>
        <p:txBody>
          <a:bodyPr vert="horz" wrap="square" lIns="0" tIns="5080" rIns="0" bIns="0" rtlCol="0">
            <a:spAutoFit/>
          </a:bodyPr>
          <a:lstStyle/>
          <a:p>
            <a:pPr marL="91440">
              <a:lnSpc>
                <a:spcPct val="100000"/>
              </a:lnSpc>
              <a:spcBef>
                <a:spcPts val="40"/>
              </a:spcBef>
            </a:pPr>
            <a:r>
              <a:rPr sz="1600" spc="-5" dirty="0">
                <a:solidFill>
                  <a:srgbClr val="FFFFFF"/>
                </a:solidFill>
                <a:latin typeface="Candara"/>
                <a:cs typeface="Candara"/>
              </a:rPr>
              <a:t>Fiscalización, </a:t>
            </a:r>
            <a:r>
              <a:rPr sz="1600" spc="-10" dirty="0">
                <a:solidFill>
                  <a:srgbClr val="FFFFFF"/>
                </a:solidFill>
                <a:latin typeface="Candara"/>
                <a:cs typeface="Candara"/>
              </a:rPr>
              <a:t>Transparencia </a:t>
            </a:r>
            <a:r>
              <a:rPr sz="1600" spc="-5" dirty="0">
                <a:solidFill>
                  <a:srgbClr val="FFFFFF"/>
                </a:solidFill>
                <a:latin typeface="Candara"/>
                <a:cs typeface="Candara"/>
              </a:rPr>
              <a:t>y Rendición de</a:t>
            </a:r>
            <a:r>
              <a:rPr sz="1600" spc="125" dirty="0">
                <a:solidFill>
                  <a:srgbClr val="FFFFFF"/>
                </a:solidFill>
                <a:latin typeface="Candara"/>
                <a:cs typeface="Candara"/>
              </a:rPr>
              <a:t> </a:t>
            </a:r>
            <a:r>
              <a:rPr sz="1600" spc="-5" dirty="0">
                <a:solidFill>
                  <a:srgbClr val="FFFFFF"/>
                </a:solidFill>
                <a:latin typeface="Candara"/>
                <a:cs typeface="Candara"/>
              </a:rPr>
              <a:t>Cuentas</a:t>
            </a:r>
            <a:endParaRPr sz="1600">
              <a:latin typeface="Candara"/>
              <a:cs typeface="Candara"/>
            </a:endParaRPr>
          </a:p>
        </p:txBody>
      </p:sp>
      <p:sp>
        <p:nvSpPr>
          <p:cNvPr id="4" name="object 10"/>
          <p:cNvSpPr txBox="1"/>
          <p:nvPr/>
        </p:nvSpPr>
        <p:spPr>
          <a:xfrm>
            <a:off x="574344" y="4350258"/>
            <a:ext cx="7069455" cy="1824989"/>
          </a:xfrm>
          <a:prstGeom prst="rect">
            <a:avLst/>
          </a:prstGeom>
        </p:spPr>
        <p:txBody>
          <a:bodyPr vert="horz" wrap="square" lIns="0" tIns="12700" rIns="0" bIns="0" rtlCol="0">
            <a:spAutoFit/>
          </a:bodyPr>
          <a:lstStyle/>
          <a:p>
            <a:pPr marL="193675" marR="514350" indent="-181610">
              <a:lnSpc>
                <a:spcPct val="100000"/>
              </a:lnSpc>
              <a:spcBef>
                <a:spcPts val="100"/>
              </a:spcBef>
              <a:buFont typeface="Arial"/>
              <a:buChar char="•"/>
              <a:tabLst>
                <a:tab pos="194310" algn="l"/>
              </a:tabLst>
            </a:pPr>
            <a:r>
              <a:rPr sz="1400" spc="-5" dirty="0">
                <a:latin typeface="Calibri"/>
                <a:cs typeface="Calibri"/>
              </a:rPr>
              <a:t>El Consejo Nacional de Armonización Contable emitirá (180 días naturales después de </a:t>
            </a:r>
            <a:r>
              <a:rPr sz="1400" dirty="0">
                <a:latin typeface="Calibri"/>
                <a:cs typeface="Calibri"/>
              </a:rPr>
              <a:t>la  </a:t>
            </a:r>
            <a:r>
              <a:rPr sz="1400" spc="-10" dirty="0">
                <a:latin typeface="Calibri"/>
                <a:cs typeface="Calibri"/>
              </a:rPr>
              <a:t>entrada </a:t>
            </a:r>
            <a:r>
              <a:rPr sz="1400" dirty="0">
                <a:latin typeface="Calibri"/>
                <a:cs typeface="Calibri"/>
              </a:rPr>
              <a:t>en </a:t>
            </a:r>
            <a:r>
              <a:rPr sz="1400" spc="-5" dirty="0">
                <a:latin typeface="Calibri"/>
                <a:cs typeface="Calibri"/>
              </a:rPr>
              <a:t>vigor de </a:t>
            </a:r>
            <a:r>
              <a:rPr sz="1400" dirty="0">
                <a:latin typeface="Calibri"/>
                <a:cs typeface="Calibri"/>
              </a:rPr>
              <a:t>la </a:t>
            </a:r>
            <a:r>
              <a:rPr sz="1400" spc="-5" dirty="0">
                <a:latin typeface="Calibri"/>
                <a:cs typeface="Calibri"/>
              </a:rPr>
              <a:t>Ley) </a:t>
            </a:r>
            <a:r>
              <a:rPr sz="1400" dirty="0">
                <a:latin typeface="Calibri"/>
                <a:cs typeface="Calibri"/>
              </a:rPr>
              <a:t>las </a:t>
            </a:r>
            <a:r>
              <a:rPr sz="1400" spc="-5" dirty="0">
                <a:latin typeface="Calibri"/>
                <a:cs typeface="Calibri"/>
              </a:rPr>
              <a:t>normas necesarias </a:t>
            </a:r>
            <a:r>
              <a:rPr sz="1400" spc="-10" dirty="0">
                <a:latin typeface="Calibri"/>
                <a:cs typeface="Calibri"/>
              </a:rPr>
              <a:t>para</a:t>
            </a:r>
            <a:r>
              <a:rPr sz="1400" spc="40" dirty="0">
                <a:latin typeface="Calibri"/>
                <a:cs typeface="Calibri"/>
              </a:rPr>
              <a:t> </a:t>
            </a:r>
            <a:r>
              <a:rPr sz="1400" spc="-5" dirty="0">
                <a:latin typeface="Calibri"/>
                <a:cs typeface="Calibri"/>
              </a:rPr>
              <a:t>identificar:</a:t>
            </a:r>
            <a:endParaRPr sz="1400">
              <a:latin typeface="Calibri"/>
              <a:cs typeface="Calibri"/>
            </a:endParaRPr>
          </a:p>
          <a:p>
            <a:pPr marL="469900">
              <a:lnSpc>
                <a:spcPct val="100000"/>
              </a:lnSpc>
              <a:spcBef>
                <a:spcPts val="600"/>
              </a:spcBef>
              <a:tabLst>
                <a:tab pos="756285" algn="l"/>
              </a:tabLst>
            </a:pPr>
            <a:r>
              <a:rPr sz="1400" dirty="0">
                <a:latin typeface="Cambria Math"/>
                <a:cs typeface="Cambria Math"/>
              </a:rPr>
              <a:t>⇀	</a:t>
            </a:r>
            <a:r>
              <a:rPr sz="1400" i="1" spc="-5" dirty="0">
                <a:latin typeface="Calibri"/>
                <a:cs typeface="Calibri"/>
              </a:rPr>
              <a:t>El </a:t>
            </a:r>
            <a:r>
              <a:rPr sz="1400" i="1" spc="-10" dirty="0">
                <a:latin typeface="Calibri"/>
                <a:cs typeface="Calibri"/>
              </a:rPr>
              <a:t>gasto </a:t>
            </a:r>
            <a:r>
              <a:rPr sz="1400" i="1" spc="-5" dirty="0">
                <a:latin typeface="Calibri"/>
                <a:cs typeface="Calibri"/>
              </a:rPr>
              <a:t>realizado con </a:t>
            </a:r>
            <a:r>
              <a:rPr sz="1400" i="1" dirty="0">
                <a:latin typeface="Calibri"/>
                <a:cs typeface="Calibri"/>
              </a:rPr>
              <a:t>recursos </a:t>
            </a:r>
            <a:r>
              <a:rPr sz="1400" i="1" spc="-5" dirty="0">
                <a:latin typeface="Calibri"/>
                <a:cs typeface="Calibri"/>
              </a:rPr>
              <a:t>provenientes de </a:t>
            </a:r>
            <a:r>
              <a:rPr sz="1400" i="1" dirty="0">
                <a:latin typeface="Calibri"/>
                <a:cs typeface="Calibri"/>
              </a:rPr>
              <a:t>ingresos </a:t>
            </a:r>
            <a:r>
              <a:rPr sz="1400" i="1" spc="-5" dirty="0">
                <a:latin typeface="Calibri"/>
                <a:cs typeface="Calibri"/>
              </a:rPr>
              <a:t>de </a:t>
            </a:r>
            <a:r>
              <a:rPr sz="1400" i="1" dirty="0">
                <a:latin typeface="Calibri"/>
                <a:cs typeface="Calibri"/>
              </a:rPr>
              <a:t>libre</a:t>
            </a:r>
            <a:r>
              <a:rPr sz="1400" i="1" spc="-95" dirty="0">
                <a:latin typeface="Calibri"/>
                <a:cs typeface="Calibri"/>
              </a:rPr>
              <a:t> </a:t>
            </a:r>
            <a:r>
              <a:rPr sz="1400" i="1" spc="-5" dirty="0">
                <a:latin typeface="Calibri"/>
                <a:cs typeface="Calibri"/>
              </a:rPr>
              <a:t>disposición;</a:t>
            </a:r>
            <a:endParaRPr sz="1400">
              <a:latin typeface="Calibri"/>
              <a:cs typeface="Calibri"/>
            </a:endParaRPr>
          </a:p>
          <a:p>
            <a:pPr marL="469900">
              <a:lnSpc>
                <a:spcPct val="100000"/>
              </a:lnSpc>
              <a:spcBef>
                <a:spcPts val="605"/>
              </a:spcBef>
              <a:tabLst>
                <a:tab pos="756285" algn="l"/>
              </a:tabLst>
            </a:pPr>
            <a:r>
              <a:rPr sz="1400" dirty="0">
                <a:latin typeface="Cambria Math"/>
                <a:cs typeface="Cambria Math"/>
              </a:rPr>
              <a:t>⇀	</a:t>
            </a:r>
            <a:r>
              <a:rPr sz="1400" i="1" spc="-5" dirty="0">
                <a:latin typeface="Calibri"/>
                <a:cs typeface="Calibri"/>
              </a:rPr>
              <a:t>El </a:t>
            </a:r>
            <a:r>
              <a:rPr sz="1400" i="1" spc="-10" dirty="0">
                <a:latin typeface="Calibri"/>
                <a:cs typeface="Calibri"/>
              </a:rPr>
              <a:t>gasto </a:t>
            </a:r>
            <a:r>
              <a:rPr sz="1400" i="1" spc="-5" dirty="0">
                <a:latin typeface="Calibri"/>
                <a:cs typeface="Calibri"/>
              </a:rPr>
              <a:t>realizado con </a:t>
            </a:r>
            <a:r>
              <a:rPr sz="1400" i="1" dirty="0">
                <a:latin typeface="Calibri"/>
                <a:cs typeface="Calibri"/>
              </a:rPr>
              <a:t>recursos </a:t>
            </a:r>
            <a:r>
              <a:rPr sz="1400" i="1" spc="-5" dirty="0">
                <a:latin typeface="Calibri"/>
                <a:cs typeface="Calibri"/>
              </a:rPr>
              <a:t>provenientes de transferencias federales </a:t>
            </a:r>
            <a:r>
              <a:rPr sz="1400" i="1" spc="-10" dirty="0">
                <a:latin typeface="Calibri"/>
                <a:cs typeface="Calibri"/>
              </a:rPr>
              <a:t>etiquetadas,</a:t>
            </a:r>
            <a:r>
              <a:rPr sz="1400" i="1" spc="30" dirty="0">
                <a:latin typeface="Calibri"/>
                <a:cs typeface="Calibri"/>
              </a:rPr>
              <a:t> </a:t>
            </a:r>
            <a:r>
              <a:rPr sz="1400" i="1" dirty="0">
                <a:latin typeface="Calibri"/>
                <a:cs typeface="Calibri"/>
              </a:rPr>
              <a:t>y</a:t>
            </a:r>
            <a:endParaRPr sz="1400">
              <a:latin typeface="Calibri"/>
              <a:cs typeface="Calibri"/>
            </a:endParaRPr>
          </a:p>
          <a:p>
            <a:pPr marL="469900">
              <a:lnSpc>
                <a:spcPct val="100000"/>
              </a:lnSpc>
              <a:spcBef>
                <a:spcPts val="600"/>
              </a:spcBef>
              <a:tabLst>
                <a:tab pos="756285" algn="l"/>
              </a:tabLst>
            </a:pPr>
            <a:r>
              <a:rPr sz="1400" spc="5" dirty="0">
                <a:latin typeface="Cambria Math"/>
                <a:cs typeface="Cambria Math"/>
              </a:rPr>
              <a:t>⇀	</a:t>
            </a:r>
            <a:r>
              <a:rPr sz="1400" i="1" spc="-5" dirty="0">
                <a:latin typeface="Calibri"/>
                <a:cs typeface="Calibri"/>
              </a:rPr>
              <a:t>El </a:t>
            </a:r>
            <a:r>
              <a:rPr sz="1400" i="1" spc="-10" dirty="0">
                <a:latin typeface="Calibri"/>
                <a:cs typeface="Calibri"/>
              </a:rPr>
              <a:t>gasto </a:t>
            </a:r>
            <a:r>
              <a:rPr sz="1400" i="1" spc="-5" dirty="0">
                <a:latin typeface="Calibri"/>
                <a:cs typeface="Calibri"/>
              </a:rPr>
              <a:t>realizado con </a:t>
            </a:r>
            <a:r>
              <a:rPr sz="1400" i="1" dirty="0">
                <a:latin typeface="Calibri"/>
                <a:cs typeface="Calibri"/>
              </a:rPr>
              <a:t>recursos </a:t>
            </a:r>
            <a:r>
              <a:rPr sz="1400" i="1" spc="-5" dirty="0">
                <a:latin typeface="Calibri"/>
                <a:cs typeface="Calibri"/>
              </a:rPr>
              <a:t>provenientes </a:t>
            </a:r>
            <a:r>
              <a:rPr sz="1400" i="1" dirty="0">
                <a:latin typeface="Calibri"/>
                <a:cs typeface="Calibri"/>
              </a:rPr>
              <a:t>de </a:t>
            </a:r>
            <a:r>
              <a:rPr sz="1400" i="1" spc="-5" dirty="0">
                <a:latin typeface="Calibri"/>
                <a:cs typeface="Calibri"/>
              </a:rPr>
              <a:t>deuda</a:t>
            </a:r>
            <a:r>
              <a:rPr sz="1400" i="1" spc="-75" dirty="0">
                <a:latin typeface="Calibri"/>
                <a:cs typeface="Calibri"/>
              </a:rPr>
              <a:t> </a:t>
            </a:r>
            <a:r>
              <a:rPr sz="1400" i="1" spc="-5" dirty="0">
                <a:latin typeface="Calibri"/>
                <a:cs typeface="Calibri"/>
              </a:rPr>
              <a:t>pública.</a:t>
            </a:r>
            <a:endParaRPr sz="1400">
              <a:latin typeface="Calibri"/>
              <a:cs typeface="Calibri"/>
            </a:endParaRPr>
          </a:p>
          <a:p>
            <a:pPr marL="299085" marR="5080" indent="-287020">
              <a:lnSpc>
                <a:spcPct val="100000"/>
              </a:lnSpc>
              <a:spcBef>
                <a:spcPts val="600"/>
              </a:spcBef>
              <a:buFont typeface="Arial"/>
              <a:buChar char="•"/>
              <a:tabLst>
                <a:tab pos="299085" algn="l"/>
                <a:tab pos="299720" algn="l"/>
              </a:tabLst>
            </a:pPr>
            <a:r>
              <a:rPr sz="1400" spc="-5" dirty="0">
                <a:latin typeface="Calibri"/>
                <a:cs typeface="Calibri"/>
              </a:rPr>
              <a:t>Asimismo, se emitirán </a:t>
            </a:r>
            <a:r>
              <a:rPr sz="1400" spc="-10" dirty="0">
                <a:latin typeface="Calibri"/>
                <a:cs typeface="Calibri"/>
              </a:rPr>
              <a:t>formatos para </a:t>
            </a:r>
            <a:r>
              <a:rPr sz="1400" spc="-5" dirty="0">
                <a:latin typeface="Calibri"/>
                <a:cs typeface="Calibri"/>
              </a:rPr>
              <a:t>homologar </a:t>
            </a:r>
            <a:r>
              <a:rPr sz="1400" dirty="0">
                <a:latin typeface="Calibri"/>
                <a:cs typeface="Calibri"/>
              </a:rPr>
              <a:t>la </a:t>
            </a:r>
            <a:r>
              <a:rPr sz="1400" spc="-5" dirty="0">
                <a:latin typeface="Calibri"/>
                <a:cs typeface="Calibri"/>
              </a:rPr>
              <a:t>información </a:t>
            </a:r>
            <a:r>
              <a:rPr sz="1400" spc="-15" dirty="0">
                <a:latin typeface="Calibri"/>
                <a:cs typeface="Calibri"/>
              </a:rPr>
              <a:t>referente </a:t>
            </a:r>
            <a:r>
              <a:rPr sz="1400" dirty="0">
                <a:latin typeface="Calibri"/>
                <a:cs typeface="Calibri"/>
              </a:rPr>
              <a:t>a los </a:t>
            </a:r>
            <a:r>
              <a:rPr sz="1400" spc="-10" dirty="0">
                <a:latin typeface="Calibri"/>
                <a:cs typeface="Calibri"/>
              </a:rPr>
              <a:t>marcos </a:t>
            </a:r>
            <a:r>
              <a:rPr sz="1400" spc="-5" dirty="0">
                <a:latin typeface="Calibri"/>
                <a:cs typeface="Calibri"/>
              </a:rPr>
              <a:t>fiscales  de mediano</a:t>
            </a:r>
            <a:r>
              <a:rPr sz="1400" spc="5" dirty="0">
                <a:latin typeface="Calibri"/>
                <a:cs typeface="Calibri"/>
              </a:rPr>
              <a:t> </a:t>
            </a:r>
            <a:r>
              <a:rPr sz="1400" spc="-10" dirty="0">
                <a:latin typeface="Calibri"/>
                <a:cs typeface="Calibri"/>
              </a:rPr>
              <a:t>plazo.</a:t>
            </a:r>
            <a:endParaRPr sz="1400">
              <a:latin typeface="Calibri"/>
              <a:cs typeface="Calibri"/>
            </a:endParaRPr>
          </a:p>
        </p:txBody>
      </p:sp>
      <p:sp>
        <p:nvSpPr>
          <p:cNvPr id="5" name="object 11"/>
          <p:cNvSpPr txBox="1"/>
          <p:nvPr/>
        </p:nvSpPr>
        <p:spPr>
          <a:xfrm>
            <a:off x="495426" y="4038434"/>
            <a:ext cx="7268209" cy="278765"/>
          </a:xfrm>
          <a:prstGeom prst="rect">
            <a:avLst/>
          </a:prstGeom>
          <a:solidFill>
            <a:srgbClr val="3B623B"/>
          </a:solidFill>
          <a:ln w="9525">
            <a:solidFill>
              <a:srgbClr val="404040"/>
            </a:solidFill>
          </a:ln>
        </p:spPr>
        <p:txBody>
          <a:bodyPr vert="horz" wrap="square" lIns="0" tIns="5715" rIns="0" bIns="0" rtlCol="0">
            <a:spAutoFit/>
          </a:bodyPr>
          <a:lstStyle/>
          <a:p>
            <a:pPr marL="91440">
              <a:lnSpc>
                <a:spcPct val="100000"/>
              </a:lnSpc>
              <a:spcBef>
                <a:spcPts val="45"/>
              </a:spcBef>
            </a:pPr>
            <a:r>
              <a:rPr sz="1600" spc="-10" dirty="0">
                <a:solidFill>
                  <a:srgbClr val="FFFFFF"/>
                </a:solidFill>
                <a:latin typeface="Candara"/>
                <a:cs typeface="Candara"/>
              </a:rPr>
              <a:t>CONAC</a:t>
            </a:r>
            <a:endParaRPr sz="1600">
              <a:latin typeface="Candara"/>
              <a:cs typeface="Candara"/>
            </a:endParaRPr>
          </a:p>
        </p:txBody>
      </p:sp>
      <p:sp>
        <p:nvSpPr>
          <p:cNvPr id="6" name="Título 1"/>
          <p:cNvSpPr txBox="1">
            <a:spLocks/>
          </p:cNvSpPr>
          <p:nvPr/>
        </p:nvSpPr>
        <p:spPr>
          <a:xfrm>
            <a:off x="2446361" y="0"/>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Implicaciones </a:t>
            </a:r>
            <a:r>
              <a:rPr lang="es-MX" sz="2800" b="1" cap="all" dirty="0" smtClean="0">
                <a:latin typeface="Arial Narrow" panose="020B0606020202030204" pitchFamily="34" charset="0"/>
                <a:cs typeface="Segoe UI Light" panose="020B0502040204020203" pitchFamily="34" charset="0"/>
              </a:rPr>
              <a:t>Y OBLIGACIONES GENERALES</a:t>
            </a:r>
            <a:endParaRPr lang="es-MX" sz="2800" b="1" cap="all" dirty="0">
              <a:latin typeface="Arial Narrow" panose="020B0606020202030204" pitchFamily="34" charset="0"/>
              <a:cs typeface="Segoe UI Light" panose="020B0502040204020203" pitchFamily="34" charset="0"/>
            </a:endParaRPr>
          </a:p>
        </p:txBody>
      </p:sp>
    </p:spTree>
    <p:extLst>
      <p:ext uri="{BB962C8B-B14F-4D97-AF65-F5344CB8AC3E}">
        <p14:creationId xmlns:p14="http://schemas.microsoft.com/office/powerpoint/2010/main" val="1303552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D35747C2-8F95-4877-A6E0-6C4C57FBA194}" type="slidenum">
              <a:rPr lang="es-MX" smtClean="0"/>
              <a:pPr/>
              <a:t>22</a:t>
            </a:fld>
            <a:endParaRPr lang="es-MX" dirty="0"/>
          </a:p>
        </p:txBody>
      </p:sp>
      <p:sp>
        <p:nvSpPr>
          <p:cNvPr id="3" name="Título 2"/>
          <p:cNvSpPr>
            <a:spLocks noGrp="1"/>
          </p:cNvSpPr>
          <p:nvPr>
            <p:ph type="title"/>
          </p:nvPr>
        </p:nvSpPr>
        <p:spPr>
          <a:xfrm>
            <a:off x="5423094" y="1966669"/>
            <a:ext cx="6223782" cy="816561"/>
          </a:xfrm>
        </p:spPr>
        <p:txBody>
          <a:bodyPr anchor="ctr">
            <a:normAutofit fontScale="90000"/>
          </a:bodyPr>
          <a:lstStyle/>
          <a:p>
            <a:r>
              <a:rPr lang="es-MX" b="1" dirty="0" smtClean="0"/>
              <a:t>Apartado 1</a:t>
            </a:r>
            <a:r>
              <a:rPr lang="es-MX" dirty="0" smtClean="0"/>
              <a:t>. Introducción a la Ley de Disciplina Financiera de las Entidades Federativas y los Municipios.</a:t>
            </a:r>
            <a:endParaRPr lang="es-MX" dirty="0"/>
          </a:p>
        </p:txBody>
      </p:sp>
      <p:sp>
        <p:nvSpPr>
          <p:cNvPr id="4" name="Marcador de texto 3"/>
          <p:cNvSpPr>
            <a:spLocks noGrp="1"/>
          </p:cNvSpPr>
          <p:nvPr>
            <p:ph type="body" sz="quarter" idx="13"/>
          </p:nvPr>
        </p:nvSpPr>
        <p:spPr>
          <a:xfrm>
            <a:off x="5423094" y="3447382"/>
            <a:ext cx="6227894" cy="769911"/>
          </a:xfrm>
        </p:spPr>
        <p:txBody>
          <a:bodyPr anchor="ctr">
            <a:noAutofit/>
          </a:bodyPr>
          <a:lstStyle/>
          <a:p>
            <a:r>
              <a:rPr lang="es-MX" sz="2200" b="1" dirty="0"/>
              <a:t>Apartado 2</a:t>
            </a:r>
            <a:r>
              <a:rPr lang="es-MX" sz="2200" dirty="0" smtClean="0"/>
              <a:t>. Contenido de la </a:t>
            </a:r>
            <a:r>
              <a:rPr lang="es-MX" sz="2200" dirty="0"/>
              <a:t>Ley de Disciplina Financiera de las Entidades Federativas y los Municipios.</a:t>
            </a:r>
          </a:p>
        </p:txBody>
      </p:sp>
      <p:sp>
        <p:nvSpPr>
          <p:cNvPr id="5" name="Marcador de texto 4"/>
          <p:cNvSpPr>
            <a:spLocks noGrp="1"/>
          </p:cNvSpPr>
          <p:nvPr>
            <p:ph type="body" sz="quarter" idx="14"/>
          </p:nvPr>
        </p:nvSpPr>
        <p:spPr>
          <a:xfrm>
            <a:off x="5423094" y="4876284"/>
            <a:ext cx="6227894" cy="769911"/>
          </a:xfrm>
        </p:spPr>
        <p:txBody>
          <a:bodyPr anchor="ctr">
            <a:noAutofit/>
          </a:bodyPr>
          <a:lstStyle/>
          <a:p>
            <a:r>
              <a:rPr lang="es-MX" sz="2200" b="1" dirty="0"/>
              <a:t>Apartado </a:t>
            </a:r>
            <a:r>
              <a:rPr lang="es-MX" sz="2200" b="1" dirty="0" smtClean="0"/>
              <a:t>3</a:t>
            </a:r>
            <a:r>
              <a:rPr lang="es-MX" sz="2200" dirty="0" smtClean="0"/>
              <a:t>. Reglamentación Secundaria </a:t>
            </a:r>
            <a:r>
              <a:rPr lang="es-MX" sz="2200" dirty="0"/>
              <a:t>de la Ley de Disciplina Financiera de las Entidades Federativas y los Municipios.</a:t>
            </a:r>
          </a:p>
        </p:txBody>
      </p:sp>
      <p:sp>
        <p:nvSpPr>
          <p:cNvPr id="7" name="Marcador de texto 6"/>
          <p:cNvSpPr>
            <a:spLocks noGrp="1"/>
          </p:cNvSpPr>
          <p:nvPr>
            <p:ph type="body" sz="quarter" idx="16"/>
          </p:nvPr>
        </p:nvSpPr>
        <p:spPr/>
        <p:txBody>
          <a:bodyPr>
            <a:noAutofit/>
          </a:bodyPr>
          <a:lstStyle/>
          <a:p>
            <a:r>
              <a:rPr lang="es-MX" sz="2800" dirty="0" smtClean="0"/>
              <a:t>CONTENIDO GENERAL</a:t>
            </a:r>
            <a:endParaRPr lang="es-MX" sz="2800" dirty="0"/>
          </a:p>
        </p:txBody>
      </p:sp>
      <p:sp>
        <p:nvSpPr>
          <p:cNvPr id="8" name="Marcador de texto 7"/>
          <p:cNvSpPr>
            <a:spLocks noGrp="1"/>
          </p:cNvSpPr>
          <p:nvPr>
            <p:ph type="body" sz="quarter" idx="21"/>
          </p:nvPr>
        </p:nvSpPr>
        <p:spPr>
          <a:xfrm>
            <a:off x="4238708" y="2001607"/>
            <a:ext cx="1184386" cy="746683"/>
          </a:xfrm>
        </p:spPr>
        <p:txBody>
          <a:bodyPr>
            <a:normAutofit fontScale="92500" lnSpcReduction="10000"/>
          </a:bodyPr>
          <a:lstStyle/>
          <a:p>
            <a:endParaRPr lang="es-MX" dirty="0"/>
          </a:p>
        </p:txBody>
      </p:sp>
      <p:sp>
        <p:nvSpPr>
          <p:cNvPr id="9" name="Marcador de texto 8"/>
          <p:cNvSpPr>
            <a:spLocks noGrp="1"/>
          </p:cNvSpPr>
          <p:nvPr>
            <p:ph type="body" sz="quarter" idx="22"/>
          </p:nvPr>
        </p:nvSpPr>
        <p:spPr>
          <a:xfrm>
            <a:off x="4238708" y="3458995"/>
            <a:ext cx="1184386" cy="746683"/>
          </a:xfrm>
          <a:solidFill>
            <a:schemeClr val="accent6">
              <a:lumMod val="40000"/>
              <a:lumOff val="60000"/>
            </a:schemeClr>
          </a:solidFill>
          <a:ln>
            <a:solidFill>
              <a:srgbClr val="00B050"/>
            </a:solidFill>
          </a:ln>
        </p:spPr>
        <p:txBody>
          <a:bodyPr anchor="ctr">
            <a:normAutofit fontScale="92500" lnSpcReduction="10000"/>
          </a:bodyPr>
          <a:lstStyle/>
          <a:p>
            <a:endParaRPr lang="es-MX"/>
          </a:p>
        </p:txBody>
      </p:sp>
      <p:sp>
        <p:nvSpPr>
          <p:cNvPr id="10" name="Marcador de texto 9"/>
          <p:cNvSpPr>
            <a:spLocks noGrp="1"/>
          </p:cNvSpPr>
          <p:nvPr>
            <p:ph type="body" sz="quarter" idx="23"/>
          </p:nvPr>
        </p:nvSpPr>
        <p:spPr>
          <a:xfrm>
            <a:off x="4238708" y="4887897"/>
            <a:ext cx="1184386" cy="746683"/>
          </a:xfrm>
        </p:spPr>
        <p:txBody>
          <a:bodyPr>
            <a:normAutofit fontScale="92500" lnSpcReduction="10000"/>
          </a:bodyPr>
          <a:lstStyle/>
          <a:p>
            <a:endParaRPr lang="es-MX" dirty="0"/>
          </a:p>
        </p:txBody>
      </p:sp>
      <p:pic>
        <p:nvPicPr>
          <p:cNvPr id="12" name="Imagen 11"/>
          <p:cNvPicPr>
            <a:picLocks noChangeAspect="1"/>
          </p:cNvPicPr>
          <p:nvPr/>
        </p:nvPicPr>
        <p:blipFill>
          <a:blip r:embed="rId2"/>
          <a:stretch>
            <a:fillRect/>
          </a:stretch>
        </p:blipFill>
        <p:spPr>
          <a:xfrm>
            <a:off x="189221" y="2442625"/>
            <a:ext cx="3808205" cy="2779421"/>
          </a:xfrm>
          <a:prstGeom prst="rect">
            <a:avLst/>
          </a:prstGeom>
          <a:ln w="57150">
            <a:solidFill>
              <a:srgbClr val="00B050"/>
            </a:solidFill>
          </a:ln>
        </p:spPr>
      </p:pic>
      <p:sp>
        <p:nvSpPr>
          <p:cNvPr id="14" name="Rectángulo 13"/>
          <p:cNvSpPr/>
          <p:nvPr/>
        </p:nvSpPr>
        <p:spPr>
          <a:xfrm>
            <a:off x="300251" y="5284597"/>
            <a:ext cx="3084394" cy="1249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300251" y="1583140"/>
            <a:ext cx="3084394" cy="79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32420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38200" y="1731510"/>
            <a:ext cx="10515600" cy="2852737"/>
          </a:xfrm>
        </p:spPr>
        <p:txBody>
          <a:bodyPr/>
          <a:lstStyle/>
          <a:p>
            <a:r>
              <a:rPr lang="es-MX" sz="4400" b="1" dirty="0" smtClean="0">
                <a:solidFill>
                  <a:schemeClr val="accent6">
                    <a:lumMod val="50000"/>
                  </a:schemeClr>
                </a:solidFill>
                <a:latin typeface="Arial" panose="020B0604020202020204" pitchFamily="34" charset="0"/>
                <a:cs typeface="Arial" panose="020B0604020202020204" pitchFamily="34" charset="0"/>
              </a:rPr>
              <a:t>Apartado </a:t>
            </a:r>
            <a:r>
              <a:rPr lang="es-MX" b="1" dirty="0">
                <a:solidFill>
                  <a:schemeClr val="accent6">
                    <a:lumMod val="50000"/>
                  </a:schemeClr>
                </a:solidFill>
                <a:latin typeface="Arial" panose="020B0604020202020204" pitchFamily="34" charset="0"/>
                <a:cs typeface="Arial" panose="020B0604020202020204" pitchFamily="34" charset="0"/>
              </a:rPr>
              <a:t>2</a:t>
            </a:r>
            <a:r>
              <a:rPr lang="es-MX" sz="4400" b="1" dirty="0" smtClean="0">
                <a:solidFill>
                  <a:schemeClr val="accent6">
                    <a:lumMod val="50000"/>
                  </a:schemeClr>
                </a:solidFill>
                <a:latin typeface="Arial" panose="020B0604020202020204" pitchFamily="34" charset="0"/>
                <a:cs typeface="Arial" panose="020B0604020202020204" pitchFamily="34" charset="0"/>
              </a:rPr>
              <a:t>.</a:t>
            </a:r>
            <a:r>
              <a:rPr lang="es-MX" b="1" dirty="0" smtClean="0">
                <a:solidFill>
                  <a:schemeClr val="accent6">
                    <a:lumMod val="50000"/>
                  </a:schemeClr>
                </a:solidFill>
                <a:latin typeface="Arial" panose="020B0604020202020204" pitchFamily="34" charset="0"/>
                <a:cs typeface="Arial" panose="020B0604020202020204" pitchFamily="34" charset="0"/>
              </a:rPr>
              <a:t> Contenido de </a:t>
            </a:r>
            <a:r>
              <a:rPr lang="es-MX" b="1" dirty="0">
                <a:solidFill>
                  <a:schemeClr val="accent6">
                    <a:lumMod val="50000"/>
                  </a:schemeClr>
                </a:solidFill>
                <a:latin typeface="Arial" panose="020B0604020202020204" pitchFamily="34" charset="0"/>
                <a:cs typeface="Arial" panose="020B0604020202020204" pitchFamily="34" charset="0"/>
              </a:rPr>
              <a:t>la Ley de Disciplina Financiera de las Entidades Federativas y los Municipios.</a:t>
            </a:r>
          </a:p>
        </p:txBody>
      </p:sp>
    </p:spTree>
    <p:extLst>
      <p:ext uri="{BB962C8B-B14F-4D97-AF65-F5344CB8AC3E}">
        <p14:creationId xmlns:p14="http://schemas.microsoft.com/office/powerpoint/2010/main" val="2140735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1774371" y="1600829"/>
            <a:ext cx="8643258" cy="41724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1200"/>
              </a:spcAft>
              <a:buFont typeface="Wingdings" panose="05000000000000000000" pitchFamily="2" charset="2"/>
              <a:buChar char="q"/>
            </a:pPr>
            <a:r>
              <a:rPr lang="es-MX" dirty="0" smtClean="0">
                <a:latin typeface="Arial Narrow" charset="0"/>
                <a:ea typeface="Arial Narrow" charset="0"/>
                <a:cs typeface="Arial Narrow" charset="0"/>
              </a:rPr>
              <a:t>Adecuaciones </a:t>
            </a:r>
            <a:r>
              <a:rPr lang="es-MX" dirty="0">
                <a:latin typeface="Arial Narrow" charset="0"/>
                <a:ea typeface="Arial Narrow" charset="0"/>
                <a:cs typeface="Arial Narrow" charset="0"/>
              </a:rPr>
              <a:t>presupuestarias</a:t>
            </a:r>
          </a:p>
          <a:p>
            <a:pPr algn="just">
              <a:spcBef>
                <a:spcPts val="1200"/>
              </a:spcBef>
              <a:spcAft>
                <a:spcPts val="1200"/>
              </a:spcAft>
              <a:buFont typeface="Wingdings" panose="05000000000000000000" pitchFamily="2" charset="2"/>
              <a:buChar char="q"/>
            </a:pPr>
            <a:r>
              <a:rPr lang="es-MX" dirty="0" smtClean="0">
                <a:latin typeface="Arial Narrow" charset="0"/>
                <a:ea typeface="Arial Narrow" charset="0"/>
                <a:cs typeface="Arial Narrow" charset="0"/>
              </a:rPr>
              <a:t>Provisión presupuestal para la atención de desastres naturales</a:t>
            </a:r>
          </a:p>
          <a:p>
            <a:pPr algn="just">
              <a:spcBef>
                <a:spcPts val="1200"/>
              </a:spcBef>
              <a:spcAft>
                <a:spcPts val="1200"/>
              </a:spcAft>
              <a:buFont typeface="Wingdings" panose="05000000000000000000" pitchFamily="2" charset="2"/>
              <a:buChar char="q"/>
            </a:pPr>
            <a:r>
              <a:rPr lang="es-MX" dirty="0" smtClean="0">
                <a:latin typeface="Arial Narrow" charset="0"/>
                <a:ea typeface="Arial Narrow" charset="0"/>
                <a:cs typeface="Arial Narrow" charset="0"/>
              </a:rPr>
              <a:t>El gasto en servicios personales y ejercicio práctico</a:t>
            </a:r>
          </a:p>
          <a:p>
            <a:pPr algn="just">
              <a:spcBef>
                <a:spcPts val="1200"/>
              </a:spcBef>
              <a:spcAft>
                <a:spcPts val="1200"/>
              </a:spcAft>
              <a:buFont typeface="Wingdings" panose="05000000000000000000" pitchFamily="2" charset="2"/>
              <a:buChar char="q"/>
            </a:pPr>
            <a:r>
              <a:rPr lang="es-MX" dirty="0">
                <a:latin typeface="Arial Narrow" charset="0"/>
                <a:ea typeface="Arial Narrow" charset="0"/>
                <a:cs typeface="Arial Narrow" charset="0"/>
              </a:rPr>
              <a:t>El destino de los ingresos excedentes</a:t>
            </a:r>
          </a:p>
          <a:p>
            <a:pPr algn="just">
              <a:spcBef>
                <a:spcPts val="1200"/>
              </a:spcBef>
              <a:spcAft>
                <a:spcPts val="1200"/>
              </a:spcAft>
              <a:buFont typeface="Wingdings" panose="05000000000000000000" pitchFamily="2" charset="2"/>
              <a:buChar char="q"/>
            </a:pPr>
            <a:r>
              <a:rPr lang="es-MX" dirty="0">
                <a:latin typeface="Arial Narrow" charset="0"/>
                <a:ea typeface="Arial Narrow" charset="0"/>
                <a:cs typeface="Arial Narrow" charset="0"/>
              </a:rPr>
              <a:t>Ajustes al gasto por ingresos menores a los presupuestados</a:t>
            </a:r>
          </a:p>
          <a:p>
            <a:pPr algn="just">
              <a:spcBef>
                <a:spcPts val="1200"/>
              </a:spcBef>
              <a:spcAft>
                <a:spcPts val="1200"/>
              </a:spcAft>
              <a:buFont typeface="Wingdings" panose="05000000000000000000" pitchFamily="2" charset="2"/>
              <a:buChar char="q"/>
            </a:pPr>
            <a:r>
              <a:rPr lang="es-MX" dirty="0">
                <a:latin typeface="Arial Narrow" charset="0"/>
                <a:ea typeface="Arial Narrow" charset="0"/>
                <a:cs typeface="Arial Narrow" charset="0"/>
              </a:rPr>
              <a:t>La devolución de los recursos no </a:t>
            </a:r>
            <a:r>
              <a:rPr lang="es-MX" dirty="0" smtClean="0">
                <a:latin typeface="Arial Narrow" charset="0"/>
                <a:ea typeface="Arial Narrow" charset="0"/>
                <a:cs typeface="Arial Narrow" charset="0"/>
              </a:rPr>
              <a:t>ejercidos</a:t>
            </a:r>
            <a:endParaRPr lang="es-MX" dirty="0">
              <a:latin typeface="Arial Narrow" charset="0"/>
              <a:ea typeface="Arial Narrow" charset="0"/>
              <a:cs typeface="Arial Narrow" charset="0"/>
            </a:endParaRPr>
          </a:p>
        </p:txBody>
      </p:sp>
      <p:sp>
        <p:nvSpPr>
          <p:cNvPr id="4" name="Título 1"/>
          <p:cNvSpPr txBox="1">
            <a:spLocks/>
          </p:cNvSpPr>
          <p:nvPr/>
        </p:nvSpPr>
        <p:spPr>
          <a:xfrm>
            <a:off x="3211286" y="816155"/>
            <a:ext cx="5769428" cy="7846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smtClean="0">
                <a:latin typeface="Arial Narrow" panose="020B0606020202030204" pitchFamily="34" charset="0"/>
                <a:cs typeface="Arial" panose="020B0604020202020204" pitchFamily="34" charset="0"/>
              </a:rPr>
              <a:t>Temario del </a:t>
            </a:r>
            <a:r>
              <a:rPr lang="es-MX" sz="4000" b="1" dirty="0">
                <a:latin typeface="Arial Narrow" panose="020B0606020202030204" pitchFamily="34" charset="0"/>
                <a:cs typeface="Arial" panose="020B0604020202020204" pitchFamily="34" charset="0"/>
              </a:rPr>
              <a:t>a</a:t>
            </a:r>
            <a:r>
              <a:rPr lang="es-MX" sz="4000" b="1" dirty="0" smtClean="0">
                <a:latin typeface="Arial Narrow" panose="020B0606020202030204" pitchFamily="34" charset="0"/>
                <a:cs typeface="Arial" panose="020B0604020202020204" pitchFamily="34" charset="0"/>
              </a:rPr>
              <a:t>partado 2.</a:t>
            </a:r>
            <a:endParaRPr lang="es-MX" sz="60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94209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1774371" y="1600829"/>
            <a:ext cx="8643258" cy="41724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1200"/>
              </a:spcAft>
              <a:buFont typeface="Wingdings" panose="05000000000000000000" pitchFamily="2" charset="2"/>
              <a:buChar char="q"/>
            </a:pPr>
            <a:r>
              <a:rPr lang="es-MX" dirty="0" smtClean="0">
                <a:latin typeface="Arial Narrow" charset="0"/>
                <a:ea typeface="Arial Narrow" charset="0"/>
                <a:cs typeface="Arial Narrow" charset="0"/>
              </a:rPr>
              <a:t>La </a:t>
            </a:r>
            <a:r>
              <a:rPr lang="es-MX" dirty="0">
                <a:latin typeface="Arial Narrow" charset="0"/>
                <a:ea typeface="Arial Narrow" charset="0"/>
                <a:cs typeface="Arial Narrow" charset="0"/>
              </a:rPr>
              <a:t>Deuda Pública y Obligaciones</a:t>
            </a:r>
          </a:p>
          <a:p>
            <a:pPr algn="just">
              <a:spcBef>
                <a:spcPts val="1200"/>
              </a:spcBef>
              <a:spcAft>
                <a:spcPts val="1200"/>
              </a:spcAft>
              <a:buFont typeface="Wingdings" panose="05000000000000000000" pitchFamily="2" charset="2"/>
              <a:buChar char="q"/>
            </a:pPr>
            <a:r>
              <a:rPr lang="es-MX" dirty="0">
                <a:latin typeface="Arial Narrow" charset="0"/>
                <a:ea typeface="Arial Narrow" charset="0"/>
                <a:cs typeface="Arial Narrow" charset="0"/>
              </a:rPr>
              <a:t>De la Contratación de Obligaciones a Corto </a:t>
            </a:r>
            <a:r>
              <a:rPr lang="es-MX" dirty="0" smtClean="0">
                <a:latin typeface="Arial Narrow" charset="0"/>
                <a:ea typeface="Arial Narrow" charset="0"/>
                <a:cs typeface="Arial Narrow" charset="0"/>
              </a:rPr>
              <a:t>Plazo</a:t>
            </a:r>
          </a:p>
          <a:p>
            <a:pPr algn="just">
              <a:spcBef>
                <a:spcPts val="1200"/>
              </a:spcBef>
              <a:spcAft>
                <a:spcPts val="1200"/>
              </a:spcAft>
              <a:buFont typeface="Wingdings" panose="05000000000000000000" pitchFamily="2" charset="2"/>
              <a:buChar char="q"/>
            </a:pPr>
            <a:r>
              <a:rPr lang="es-MX" dirty="0">
                <a:latin typeface="Arial Narrow" charset="0"/>
                <a:ea typeface="Arial Narrow" charset="0"/>
                <a:cs typeface="Arial Narrow" charset="0"/>
              </a:rPr>
              <a:t>Temas Especiales de La Ley de Disciplina Financiera de las Entidades Federativas y los Municipios </a:t>
            </a:r>
          </a:p>
          <a:p>
            <a:pPr algn="just">
              <a:spcBef>
                <a:spcPts val="1200"/>
              </a:spcBef>
              <a:spcAft>
                <a:spcPts val="1200"/>
              </a:spcAft>
              <a:buFont typeface="Wingdings" panose="05000000000000000000" pitchFamily="2" charset="2"/>
              <a:buChar char="q"/>
            </a:pPr>
            <a:endParaRPr lang="es-MX" dirty="0">
              <a:latin typeface="Arial Narrow" charset="0"/>
              <a:ea typeface="Arial Narrow" charset="0"/>
              <a:cs typeface="Arial Narrow" charset="0"/>
            </a:endParaRPr>
          </a:p>
          <a:p>
            <a:pPr marL="0" indent="0" algn="just">
              <a:spcBef>
                <a:spcPts val="1200"/>
              </a:spcBef>
              <a:spcAft>
                <a:spcPts val="1200"/>
              </a:spcAft>
              <a:buNone/>
            </a:pPr>
            <a:endParaRPr lang="es-ES_tradnl" dirty="0">
              <a:latin typeface="Arial Narrow" charset="0"/>
              <a:ea typeface="Arial Narrow" charset="0"/>
              <a:cs typeface="Arial Narrow" charset="0"/>
            </a:endParaRPr>
          </a:p>
        </p:txBody>
      </p:sp>
      <p:sp>
        <p:nvSpPr>
          <p:cNvPr id="4" name="Título 1"/>
          <p:cNvSpPr txBox="1">
            <a:spLocks/>
          </p:cNvSpPr>
          <p:nvPr/>
        </p:nvSpPr>
        <p:spPr>
          <a:xfrm>
            <a:off x="3211286" y="816155"/>
            <a:ext cx="5769428" cy="7846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smtClean="0">
                <a:latin typeface="Arial Narrow" panose="020B0606020202030204" pitchFamily="34" charset="0"/>
                <a:cs typeface="Arial" panose="020B0604020202020204" pitchFamily="34" charset="0"/>
              </a:rPr>
              <a:t>Temario del apartado 2</a:t>
            </a:r>
            <a:endParaRPr lang="es-MX" sz="60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743018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9" name="Rectángulo redondeado 3"/>
          <p:cNvGrpSpPr/>
          <p:nvPr/>
        </p:nvGrpSpPr>
        <p:grpSpPr>
          <a:xfrm>
            <a:off x="3275462" y="2628970"/>
            <a:ext cx="5813948" cy="1464232"/>
            <a:chOff x="0" y="0"/>
            <a:chExt cx="5813947" cy="1464230"/>
          </a:xfrm>
        </p:grpSpPr>
        <p:sp>
          <p:nvSpPr>
            <p:cNvPr id="437" name="Rectángulo redondeado"/>
            <p:cNvSpPr/>
            <p:nvPr/>
          </p:nvSpPr>
          <p:spPr>
            <a:xfrm>
              <a:off x="0" y="0"/>
              <a:ext cx="5813948" cy="1464231"/>
            </a:xfrm>
            <a:prstGeom prst="roundRect">
              <a:avLst>
                <a:gd name="adj" fmla="val 16667"/>
              </a:avLst>
            </a:prstGeom>
            <a:solidFill>
              <a:schemeClr val="accent6">
                <a:alpha val="50000"/>
              </a:schemeClr>
            </a:solidFill>
            <a:ln w="38100" cap="flat">
              <a:solidFill>
                <a:srgbClr val="000000"/>
              </a:solidFill>
              <a:prstDash val="solid"/>
              <a:round/>
            </a:ln>
            <a:effectLst/>
          </p:spPr>
          <p:txBody>
            <a:bodyPr wrap="square" lIns="45719" tIns="45719" rIns="45719" bIns="45719" numCol="1" anchor="t">
              <a:noAutofit/>
            </a:bodyPr>
            <a:lstStyle/>
            <a:p>
              <a:pPr algn="ctr">
                <a:defRPr>
                  <a:solidFill>
                    <a:srgbClr val="FFFFFF"/>
                  </a:solidFill>
                </a:defRPr>
              </a:pPr>
              <a:endParaRPr/>
            </a:p>
          </p:txBody>
        </p:sp>
        <p:sp>
          <p:nvSpPr>
            <p:cNvPr id="438" name="Adecuaciones presupuestarias"/>
            <p:cNvSpPr txBox="1"/>
            <p:nvPr/>
          </p:nvSpPr>
          <p:spPr>
            <a:xfrm>
              <a:off x="71477" y="71477"/>
              <a:ext cx="5670993" cy="1234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000">
                  <a:latin typeface="Arial Narrow"/>
                  <a:ea typeface="Arial Narrow"/>
                  <a:cs typeface="Arial Narrow"/>
                  <a:sym typeface="Arial Narrow"/>
                </a:defRPr>
              </a:lvl1pPr>
            </a:lstStyle>
            <a:p>
              <a:r>
                <a:rPr dirty="0" err="1"/>
                <a:t>Adecuaciones</a:t>
              </a:r>
              <a:r>
                <a:rPr dirty="0"/>
                <a:t> </a:t>
              </a:r>
              <a:r>
                <a:rPr dirty="0" err="1"/>
                <a:t>presupuestarias</a:t>
              </a:r>
              <a:endParaRPr dirty="0"/>
            </a:p>
          </p:txBody>
        </p:sp>
      </p:grpSp>
    </p:spTree>
    <p:extLst>
      <p:ext uri="{BB962C8B-B14F-4D97-AF65-F5344CB8AC3E}">
        <p14:creationId xmlns:p14="http://schemas.microsoft.com/office/powerpoint/2010/main" val="11833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Rectángulo 3"/>
          <p:cNvSpPr txBox="1"/>
          <p:nvPr/>
        </p:nvSpPr>
        <p:spPr>
          <a:xfrm>
            <a:off x="7421492" y="4659032"/>
            <a:ext cx="2944056"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300" b="1">
                <a:solidFill>
                  <a:srgbClr val="C00000"/>
                </a:solidFill>
                <a:latin typeface="Arial Narrow"/>
                <a:ea typeface="Arial Narrow"/>
                <a:cs typeface="Arial Narrow"/>
                <a:sym typeface="Arial Narrow"/>
              </a:defRPr>
            </a:pPr>
            <a:r>
              <a:t>indicadores del desempeño;</a:t>
            </a:r>
            <a:r>
              <a:rPr b="0"/>
              <a:t> </a:t>
            </a:r>
          </a:p>
        </p:txBody>
      </p:sp>
      <p:sp>
        <p:nvSpPr>
          <p:cNvPr id="445" name="CuadroTexto 5"/>
          <p:cNvSpPr txBox="1"/>
          <p:nvPr/>
        </p:nvSpPr>
        <p:spPr>
          <a:xfrm>
            <a:off x="1753928" y="2542191"/>
            <a:ext cx="1838917"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300">
                <a:latin typeface="Arial Narrow"/>
                <a:ea typeface="Arial Narrow"/>
                <a:cs typeface="Arial Narrow"/>
                <a:sym typeface="Arial Narrow"/>
              </a:defRPr>
            </a:lvl1pPr>
          </a:lstStyle>
          <a:p>
            <a:r>
              <a:t>Las iniciativas</a:t>
            </a:r>
          </a:p>
        </p:txBody>
      </p:sp>
      <p:sp>
        <p:nvSpPr>
          <p:cNvPr id="446" name="CuadroTexto 6"/>
          <p:cNvSpPr txBox="1"/>
          <p:nvPr/>
        </p:nvSpPr>
        <p:spPr>
          <a:xfrm>
            <a:off x="3994081" y="1924308"/>
            <a:ext cx="2407043"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300">
                <a:latin typeface="Arial Narrow"/>
                <a:ea typeface="Arial Narrow"/>
                <a:cs typeface="Arial Narrow"/>
                <a:sym typeface="Arial Narrow"/>
              </a:defRPr>
            </a:pPr>
            <a:r>
              <a:t>Leyes de </a:t>
            </a:r>
          </a:p>
          <a:p>
            <a:pPr>
              <a:defRPr sz="2300">
                <a:latin typeface="Arial Narrow"/>
                <a:ea typeface="Arial Narrow"/>
                <a:cs typeface="Arial Narrow"/>
                <a:sym typeface="Arial Narrow"/>
              </a:defRPr>
            </a:pPr>
            <a:r>
              <a:t>Ingresos</a:t>
            </a:r>
          </a:p>
        </p:txBody>
      </p:sp>
      <p:sp>
        <p:nvSpPr>
          <p:cNvPr id="447" name="CuadroTexto 7"/>
          <p:cNvSpPr txBox="1"/>
          <p:nvPr/>
        </p:nvSpPr>
        <p:spPr>
          <a:xfrm>
            <a:off x="3981202" y="2613916"/>
            <a:ext cx="2101418" cy="1120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300" b="1">
                <a:solidFill>
                  <a:srgbClr val="C00000"/>
                </a:solidFill>
                <a:latin typeface="Arial Narrow"/>
                <a:ea typeface="Arial Narrow"/>
                <a:cs typeface="Arial Narrow"/>
                <a:sym typeface="Arial Narrow"/>
              </a:defRPr>
            </a:pPr>
            <a:r>
              <a:t>Proyectos de </a:t>
            </a:r>
          </a:p>
          <a:p>
            <a:pPr>
              <a:defRPr sz="2300" b="1">
                <a:solidFill>
                  <a:srgbClr val="C00000"/>
                </a:solidFill>
                <a:latin typeface="Arial Narrow"/>
                <a:ea typeface="Arial Narrow"/>
                <a:cs typeface="Arial Narrow"/>
                <a:sym typeface="Arial Narrow"/>
              </a:defRPr>
            </a:pPr>
            <a:r>
              <a:t>Presupuestos </a:t>
            </a:r>
          </a:p>
          <a:p>
            <a:pPr>
              <a:defRPr sz="2300" b="1">
                <a:solidFill>
                  <a:srgbClr val="C00000"/>
                </a:solidFill>
                <a:latin typeface="Arial Narrow"/>
                <a:ea typeface="Arial Narrow"/>
                <a:cs typeface="Arial Narrow"/>
                <a:sym typeface="Arial Narrow"/>
              </a:defRPr>
            </a:pPr>
            <a:r>
              <a:t>de Egresos </a:t>
            </a:r>
          </a:p>
        </p:txBody>
      </p:sp>
      <p:sp>
        <p:nvSpPr>
          <p:cNvPr id="448" name="CuadroTexto 8"/>
          <p:cNvSpPr txBox="1"/>
          <p:nvPr/>
        </p:nvSpPr>
        <p:spPr>
          <a:xfrm>
            <a:off x="6494660" y="1924430"/>
            <a:ext cx="2108312" cy="1463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300">
                <a:latin typeface="Arial Narrow"/>
                <a:ea typeface="Arial Narrow"/>
                <a:cs typeface="Arial Narrow"/>
                <a:sym typeface="Arial Narrow"/>
              </a:defRPr>
            </a:pPr>
            <a:r>
              <a:t>deberán </a:t>
            </a:r>
          </a:p>
          <a:p>
            <a:pPr algn="ctr">
              <a:defRPr sz="2300">
                <a:latin typeface="Arial Narrow"/>
                <a:ea typeface="Arial Narrow"/>
                <a:cs typeface="Arial Narrow"/>
                <a:sym typeface="Arial Narrow"/>
              </a:defRPr>
            </a:pPr>
            <a:r>
              <a:t>elaborase conforme a lo establecido en </a:t>
            </a:r>
          </a:p>
        </p:txBody>
      </p:sp>
      <p:sp>
        <p:nvSpPr>
          <p:cNvPr id="449" name="Abrir llave 9"/>
          <p:cNvSpPr/>
          <p:nvPr/>
        </p:nvSpPr>
        <p:spPr>
          <a:xfrm rot="10800000" flipH="1">
            <a:off x="3582043" y="1832243"/>
            <a:ext cx="595583" cy="19592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19479"/>
                  <a:pt x="10800" y="16862"/>
                </a:cubicBezTo>
                <a:lnTo>
                  <a:pt x="10800" y="15538"/>
                </a:lnTo>
                <a:cubicBezTo>
                  <a:pt x="10800" y="12921"/>
                  <a:pt x="5965" y="10800"/>
                  <a:pt x="0" y="10800"/>
                </a:cubicBezTo>
                <a:cubicBezTo>
                  <a:pt x="5965" y="10800"/>
                  <a:pt x="10800" y="8679"/>
                  <a:pt x="10800" y="6062"/>
                </a:cubicBezTo>
                <a:lnTo>
                  <a:pt x="10800" y="4738"/>
                </a:lnTo>
                <a:cubicBezTo>
                  <a:pt x="10800" y="2121"/>
                  <a:pt x="15635" y="0"/>
                  <a:pt x="21600" y="0"/>
                </a:cubicBezTo>
              </a:path>
            </a:pathLst>
          </a:custGeom>
          <a:ln w="38100">
            <a:solidFill>
              <a:schemeClr val="accent1"/>
            </a:solidFill>
            <a:miter/>
          </a:ln>
        </p:spPr>
        <p:txBody>
          <a:bodyPr lIns="45719" rIns="45719" anchor="ctr"/>
          <a:lstStyle/>
          <a:p>
            <a:pPr algn="ctr">
              <a:defRPr sz="2300">
                <a:latin typeface="Arial Narrow"/>
                <a:ea typeface="Arial Narrow"/>
                <a:cs typeface="Arial Narrow"/>
                <a:sym typeface="Arial Narrow"/>
              </a:defRPr>
            </a:pPr>
            <a:endParaRPr/>
          </a:p>
        </p:txBody>
      </p:sp>
      <p:grpSp>
        <p:nvGrpSpPr>
          <p:cNvPr id="452" name="Grupo 12"/>
          <p:cNvGrpSpPr/>
          <p:nvPr/>
        </p:nvGrpSpPr>
        <p:grpSpPr>
          <a:xfrm>
            <a:off x="5811843" y="1832243"/>
            <a:ext cx="883401" cy="1889670"/>
            <a:chOff x="0" y="0"/>
            <a:chExt cx="883400" cy="1889668"/>
          </a:xfrm>
        </p:grpSpPr>
        <p:sp>
          <p:nvSpPr>
            <p:cNvPr id="450" name="Flecha derecha 21"/>
            <p:cNvSpPr/>
            <p:nvPr/>
          </p:nvSpPr>
          <p:spPr>
            <a:xfrm>
              <a:off x="25573" y="340200"/>
              <a:ext cx="857828" cy="1116353"/>
            </a:xfrm>
            <a:prstGeom prst="rightArrow">
              <a:avLst>
                <a:gd name="adj1" fmla="val 50000"/>
                <a:gd name="adj2" fmla="val 50000"/>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a:defRPr sz="2300">
                  <a:solidFill>
                    <a:srgbClr val="FFFFFF"/>
                  </a:solidFill>
                  <a:latin typeface="Arial Narrow"/>
                  <a:ea typeface="Arial Narrow"/>
                  <a:cs typeface="Arial Narrow"/>
                  <a:sym typeface="Arial Narrow"/>
                </a:defRPr>
              </a:pPr>
              <a:endParaRPr/>
            </a:p>
          </p:txBody>
        </p:sp>
        <p:sp>
          <p:nvSpPr>
            <p:cNvPr id="451" name="Conector recto 12"/>
            <p:cNvSpPr/>
            <p:nvPr/>
          </p:nvSpPr>
          <p:spPr>
            <a:xfrm flipH="1">
              <a:off x="0" y="-1"/>
              <a:ext cx="1039" cy="1889670"/>
            </a:xfrm>
            <a:prstGeom prst="line">
              <a:avLst/>
            </a:prstGeom>
            <a:noFill/>
            <a:ln w="28575"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453" name="CuadroTexto 13"/>
          <p:cNvSpPr txBox="1"/>
          <p:nvPr/>
        </p:nvSpPr>
        <p:spPr>
          <a:xfrm>
            <a:off x="8495686" y="2153538"/>
            <a:ext cx="2717531" cy="1120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300" b="1">
                <a:solidFill>
                  <a:srgbClr val="C00000"/>
                </a:solidFill>
                <a:latin typeface="Arial Narrow"/>
                <a:ea typeface="Arial Narrow"/>
                <a:cs typeface="Arial Narrow"/>
                <a:sym typeface="Arial Narrow"/>
              </a:defRPr>
            </a:pPr>
            <a:r>
              <a:t>Legislación </a:t>
            </a:r>
          </a:p>
          <a:p>
            <a:pPr algn="ctr">
              <a:defRPr sz="2300" b="1">
                <a:solidFill>
                  <a:srgbClr val="C00000"/>
                </a:solidFill>
                <a:latin typeface="Arial Narrow"/>
                <a:ea typeface="Arial Narrow"/>
                <a:cs typeface="Arial Narrow"/>
                <a:sym typeface="Arial Narrow"/>
              </a:defRPr>
            </a:pPr>
            <a:r>
              <a:t>Local, en la LGCG y </a:t>
            </a:r>
          </a:p>
          <a:p>
            <a:pPr algn="ctr">
              <a:defRPr sz="2300" b="1">
                <a:solidFill>
                  <a:srgbClr val="C00000"/>
                </a:solidFill>
                <a:latin typeface="Arial Narrow"/>
                <a:ea typeface="Arial Narrow"/>
                <a:cs typeface="Arial Narrow"/>
                <a:sym typeface="Arial Narrow"/>
              </a:defRPr>
            </a:pPr>
            <a:r>
              <a:t>normas  de la CONAC</a:t>
            </a:r>
            <a:r>
              <a:rPr b="0"/>
              <a:t> </a:t>
            </a:r>
          </a:p>
        </p:txBody>
      </p:sp>
      <p:sp>
        <p:nvSpPr>
          <p:cNvPr id="454" name="Flecha derecha 10"/>
          <p:cNvSpPr/>
          <p:nvPr/>
        </p:nvSpPr>
        <p:spPr>
          <a:xfrm>
            <a:off x="1917715" y="4085773"/>
            <a:ext cx="725903" cy="855104"/>
          </a:xfrm>
          <a:prstGeom prst="rightArrow">
            <a:avLst>
              <a:gd name="adj1" fmla="val 50000"/>
              <a:gd name="adj2" fmla="val 50000"/>
            </a:avLst>
          </a:prstGeom>
          <a:solidFill>
            <a:schemeClr val="accent1"/>
          </a:solidFill>
          <a:ln w="12700">
            <a:solidFill>
              <a:srgbClr val="42719B"/>
            </a:solidFill>
            <a:miter/>
          </a:ln>
        </p:spPr>
        <p:txBody>
          <a:bodyPr lIns="45719" rIns="45719" anchor="ctr"/>
          <a:lstStyle/>
          <a:p>
            <a:pPr algn="ctr">
              <a:defRPr sz="2300">
                <a:solidFill>
                  <a:srgbClr val="FFFFFF"/>
                </a:solidFill>
                <a:latin typeface="Arial Narrow"/>
                <a:ea typeface="Arial Narrow"/>
                <a:cs typeface="Arial Narrow"/>
                <a:sym typeface="Arial Narrow"/>
              </a:defRPr>
            </a:pPr>
            <a:endParaRPr/>
          </a:p>
        </p:txBody>
      </p:sp>
      <p:sp>
        <p:nvSpPr>
          <p:cNvPr id="455" name="CuadroTexto 16"/>
          <p:cNvSpPr txBox="1"/>
          <p:nvPr/>
        </p:nvSpPr>
        <p:spPr>
          <a:xfrm>
            <a:off x="2913439" y="5597102"/>
            <a:ext cx="7987419"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300">
                <a:latin typeface="Arial Narrow"/>
                <a:ea typeface="Arial Narrow"/>
                <a:cs typeface="Arial Narrow"/>
                <a:sym typeface="Arial Narrow"/>
              </a:defRPr>
            </a:pPr>
            <a:r>
              <a:t>deberán ser </a:t>
            </a:r>
            <a:r>
              <a:rPr b="1">
                <a:solidFill>
                  <a:srgbClr val="C00000"/>
                </a:solidFill>
              </a:rPr>
              <a:t>congruentes con los planes estatales y municipales de desarrollo y los programas derivados </a:t>
            </a:r>
            <a:r>
              <a:t>de los mismos</a:t>
            </a:r>
          </a:p>
        </p:txBody>
      </p:sp>
      <p:sp>
        <p:nvSpPr>
          <p:cNvPr id="456" name="Flecha derecha 10"/>
          <p:cNvSpPr/>
          <p:nvPr/>
        </p:nvSpPr>
        <p:spPr>
          <a:xfrm>
            <a:off x="1917716" y="5433581"/>
            <a:ext cx="725903" cy="842802"/>
          </a:xfrm>
          <a:prstGeom prst="rightArrow">
            <a:avLst>
              <a:gd name="adj1" fmla="val 50000"/>
              <a:gd name="adj2" fmla="val 50000"/>
            </a:avLst>
          </a:prstGeom>
          <a:solidFill>
            <a:schemeClr val="accent1"/>
          </a:solidFill>
          <a:ln w="12700">
            <a:solidFill>
              <a:srgbClr val="42719B"/>
            </a:solidFill>
            <a:miter/>
          </a:ln>
        </p:spPr>
        <p:txBody>
          <a:bodyPr lIns="45719" rIns="45719" anchor="ctr"/>
          <a:lstStyle/>
          <a:p>
            <a:pPr algn="ctr">
              <a:defRPr sz="2300">
                <a:solidFill>
                  <a:srgbClr val="FFFFFF"/>
                </a:solidFill>
                <a:latin typeface="Arial Narrow"/>
                <a:ea typeface="Arial Narrow"/>
                <a:cs typeface="Arial Narrow"/>
                <a:sym typeface="Arial Narrow"/>
              </a:defRPr>
            </a:pPr>
            <a:endParaRPr/>
          </a:p>
        </p:txBody>
      </p:sp>
      <p:sp>
        <p:nvSpPr>
          <p:cNvPr id="457" name="CuadroTexto 18"/>
          <p:cNvSpPr txBox="1"/>
          <p:nvPr/>
        </p:nvSpPr>
        <p:spPr>
          <a:xfrm>
            <a:off x="2990336" y="4284584"/>
            <a:ext cx="3839919"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300">
                <a:latin typeface="Arial Narrow"/>
                <a:ea typeface="Arial Narrow"/>
                <a:cs typeface="Arial Narrow"/>
                <a:sym typeface="Arial Narrow"/>
              </a:defRPr>
            </a:pPr>
            <a:r>
              <a:t>deberán elaborase con </a:t>
            </a:r>
            <a:r>
              <a:rPr b="1">
                <a:solidFill>
                  <a:srgbClr val="FF0000"/>
                </a:solidFill>
              </a:rPr>
              <a:t>base en</a:t>
            </a:r>
          </a:p>
        </p:txBody>
      </p:sp>
      <p:sp>
        <p:nvSpPr>
          <p:cNvPr id="458" name="CuadroTexto 19"/>
          <p:cNvSpPr txBox="1"/>
          <p:nvPr/>
        </p:nvSpPr>
        <p:spPr>
          <a:xfrm>
            <a:off x="7421492" y="3689086"/>
            <a:ext cx="1618845"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300" b="1">
                <a:solidFill>
                  <a:srgbClr val="C00000"/>
                </a:solidFill>
                <a:latin typeface="Arial Narrow"/>
                <a:ea typeface="Arial Narrow"/>
                <a:cs typeface="Arial Narrow"/>
                <a:sym typeface="Arial Narrow"/>
              </a:defRPr>
            </a:lvl1pPr>
          </a:lstStyle>
          <a:p>
            <a:r>
              <a:t> objetivos</a:t>
            </a:r>
          </a:p>
        </p:txBody>
      </p:sp>
      <p:sp>
        <p:nvSpPr>
          <p:cNvPr id="459" name="CuadroTexto 20"/>
          <p:cNvSpPr txBox="1"/>
          <p:nvPr/>
        </p:nvSpPr>
        <p:spPr>
          <a:xfrm>
            <a:off x="7421492" y="4181754"/>
            <a:ext cx="3598605"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300" b="1">
                <a:solidFill>
                  <a:srgbClr val="C00000"/>
                </a:solidFill>
                <a:latin typeface="Arial Narrow"/>
                <a:ea typeface="Arial Narrow"/>
                <a:cs typeface="Arial Narrow"/>
                <a:sym typeface="Arial Narrow"/>
              </a:defRPr>
            </a:lvl1pPr>
          </a:lstStyle>
          <a:p>
            <a:r>
              <a:t>parámetros cuantificables</a:t>
            </a:r>
          </a:p>
        </p:txBody>
      </p:sp>
      <p:sp>
        <p:nvSpPr>
          <p:cNvPr id="460" name="Abrir llave 21"/>
          <p:cNvSpPr/>
          <p:nvPr/>
        </p:nvSpPr>
        <p:spPr>
          <a:xfrm rot="10800000" flipH="1">
            <a:off x="6907149" y="3721911"/>
            <a:ext cx="659977" cy="180351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082"/>
                  <a:pt x="10800" y="18210"/>
                </a:cubicBezTo>
                <a:lnTo>
                  <a:pt x="10800" y="14941"/>
                </a:lnTo>
                <a:cubicBezTo>
                  <a:pt x="10800" y="13068"/>
                  <a:pt x="5965" y="11550"/>
                  <a:pt x="0" y="11550"/>
                </a:cubicBezTo>
                <a:cubicBezTo>
                  <a:pt x="5965" y="11550"/>
                  <a:pt x="10800" y="10032"/>
                  <a:pt x="10800" y="8160"/>
                </a:cubicBezTo>
                <a:lnTo>
                  <a:pt x="10800" y="3390"/>
                </a:lnTo>
                <a:cubicBezTo>
                  <a:pt x="10800" y="1518"/>
                  <a:pt x="15635" y="0"/>
                  <a:pt x="21600" y="0"/>
                </a:cubicBezTo>
              </a:path>
            </a:pathLst>
          </a:custGeom>
          <a:ln w="38100">
            <a:solidFill>
              <a:schemeClr val="accent1"/>
            </a:solidFill>
            <a:miter/>
          </a:ln>
        </p:spPr>
        <p:txBody>
          <a:bodyPr lIns="45719" rIns="45719" anchor="ctr"/>
          <a:lstStyle/>
          <a:p>
            <a:pPr algn="ctr">
              <a:defRPr sz="2300">
                <a:latin typeface="Arial Narrow"/>
                <a:ea typeface="Arial Narrow"/>
                <a:cs typeface="Arial Narrow"/>
                <a:sym typeface="Arial Narrow"/>
              </a:defRPr>
            </a:pPr>
            <a:endParaRPr/>
          </a:p>
        </p:txBody>
      </p:sp>
      <p:sp>
        <p:nvSpPr>
          <p:cNvPr id="461" name="CuadroTexto 1"/>
          <p:cNvSpPr txBox="1"/>
          <p:nvPr/>
        </p:nvSpPr>
        <p:spPr>
          <a:xfrm>
            <a:off x="1356859" y="1243053"/>
            <a:ext cx="379764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latin typeface="Arial Narrow"/>
                <a:ea typeface="Arial Narrow"/>
                <a:cs typeface="Arial Narrow"/>
                <a:sym typeface="Arial Narrow"/>
              </a:defRPr>
            </a:lvl1pPr>
          </a:lstStyle>
          <a:p>
            <a:r>
              <a:rPr dirty="0" err="1"/>
              <a:t>Artículo</a:t>
            </a:r>
            <a:r>
              <a:rPr lang="es-MX" dirty="0"/>
              <a:t>s 5 y</a:t>
            </a:r>
            <a:r>
              <a:rPr dirty="0"/>
              <a:t> 18 LDFEFM</a:t>
            </a:r>
          </a:p>
        </p:txBody>
      </p:sp>
      <p:sp>
        <p:nvSpPr>
          <p:cNvPr id="462" name="Rectángulo 31"/>
          <p:cNvSpPr/>
          <p:nvPr/>
        </p:nvSpPr>
        <p:spPr>
          <a:xfrm>
            <a:off x="2195787" y="356815"/>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Elaboración de iniciativas de las Leyes de Ingresos y proyectos de Presupuesto de Egresos</a:t>
            </a:r>
          </a:p>
        </p:txBody>
      </p:sp>
    </p:spTree>
    <p:extLst>
      <p:ext uri="{BB962C8B-B14F-4D97-AF65-F5344CB8AC3E}">
        <p14:creationId xmlns:p14="http://schemas.microsoft.com/office/powerpoint/2010/main" val="77178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9" name="Imagen 5" descr="Imagen 5"/>
          <p:cNvPicPr>
            <a:picLocks noChangeAspect="1"/>
          </p:cNvPicPr>
          <p:nvPr/>
        </p:nvPicPr>
        <p:blipFill>
          <a:blip r:embed="rId2"/>
          <a:stretch>
            <a:fillRect/>
          </a:stretch>
        </p:blipFill>
        <p:spPr>
          <a:xfrm>
            <a:off x="480830" y="4084077"/>
            <a:ext cx="1366133" cy="1366134"/>
          </a:xfrm>
          <a:prstGeom prst="rect">
            <a:avLst/>
          </a:prstGeom>
          <a:ln w="12700">
            <a:miter lim="400000"/>
          </a:ln>
        </p:spPr>
      </p:pic>
      <p:pic>
        <p:nvPicPr>
          <p:cNvPr id="470" name="Imagen 6" descr="Imagen 6"/>
          <p:cNvPicPr>
            <a:picLocks noChangeAspect="1"/>
          </p:cNvPicPr>
          <p:nvPr/>
        </p:nvPicPr>
        <p:blipFill>
          <a:blip r:embed="rId3"/>
          <a:stretch>
            <a:fillRect/>
          </a:stretch>
        </p:blipFill>
        <p:spPr>
          <a:xfrm>
            <a:off x="1785923" y="5147733"/>
            <a:ext cx="1352737" cy="1352737"/>
          </a:xfrm>
          <a:prstGeom prst="rect">
            <a:avLst/>
          </a:prstGeom>
          <a:ln w="12700">
            <a:miter lim="400000"/>
          </a:ln>
        </p:spPr>
      </p:pic>
      <p:sp>
        <p:nvSpPr>
          <p:cNvPr id="471" name="CuadroTexto 17"/>
          <p:cNvSpPr txBox="1"/>
          <p:nvPr/>
        </p:nvSpPr>
        <p:spPr>
          <a:xfrm>
            <a:off x="783814" y="561583"/>
            <a:ext cx="6039301"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366">
              <a:defRPr sz="2800" b="1">
                <a:latin typeface="Arial Narrow"/>
                <a:ea typeface="Arial Narrow"/>
                <a:cs typeface="Arial Narrow"/>
                <a:sym typeface="Arial Narrow"/>
              </a:defRPr>
            </a:lvl1pPr>
          </a:lstStyle>
          <a:p>
            <a:r>
              <a:t>Incluirán cuando menos lo siguiente: </a:t>
            </a:r>
          </a:p>
        </p:txBody>
      </p:sp>
      <p:sp>
        <p:nvSpPr>
          <p:cNvPr id="472" name="CuadroTexto 12"/>
          <p:cNvSpPr txBox="1"/>
          <p:nvPr/>
        </p:nvSpPr>
        <p:spPr>
          <a:xfrm>
            <a:off x="480831" y="1545346"/>
            <a:ext cx="11279048" cy="1862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300" b="1">
                <a:latin typeface="Arial Narrow"/>
                <a:ea typeface="Arial Narrow"/>
                <a:cs typeface="Arial Narrow"/>
                <a:sym typeface="Arial Narrow"/>
              </a:defRPr>
            </a:pPr>
            <a:r>
              <a:rPr dirty="0"/>
              <a:t>I. </a:t>
            </a:r>
            <a:r>
              <a:rPr dirty="0" err="1">
                <a:solidFill>
                  <a:srgbClr val="C00000"/>
                </a:solidFill>
              </a:rPr>
              <a:t>Proyecciones</a:t>
            </a:r>
            <a:r>
              <a:rPr dirty="0">
                <a:solidFill>
                  <a:srgbClr val="C00000"/>
                </a:solidFill>
              </a:rPr>
              <a:t> de </a:t>
            </a:r>
            <a:r>
              <a:rPr dirty="0" err="1">
                <a:solidFill>
                  <a:srgbClr val="C00000"/>
                </a:solidFill>
              </a:rPr>
              <a:t>finanzas</a:t>
            </a:r>
            <a:r>
              <a:rPr dirty="0">
                <a:solidFill>
                  <a:srgbClr val="C00000"/>
                </a:solidFill>
              </a:rPr>
              <a:t> </a:t>
            </a:r>
            <a:r>
              <a:rPr dirty="0" err="1">
                <a:solidFill>
                  <a:srgbClr val="C00000"/>
                </a:solidFill>
              </a:rPr>
              <a:t>públicas</a:t>
            </a:r>
            <a:r>
              <a:rPr b="0" dirty="0"/>
              <a:t>, </a:t>
            </a:r>
            <a:r>
              <a:rPr b="0" dirty="0" err="1"/>
              <a:t>considerando</a:t>
            </a:r>
            <a:r>
              <a:rPr b="0" dirty="0"/>
              <a:t> las </a:t>
            </a:r>
            <a:r>
              <a:rPr dirty="0" err="1">
                <a:solidFill>
                  <a:srgbClr val="C00000"/>
                </a:solidFill>
              </a:rPr>
              <a:t>premisas</a:t>
            </a:r>
            <a:r>
              <a:rPr dirty="0">
                <a:solidFill>
                  <a:srgbClr val="C00000"/>
                </a:solidFill>
              </a:rPr>
              <a:t> </a:t>
            </a:r>
            <a:r>
              <a:rPr dirty="0" err="1">
                <a:solidFill>
                  <a:srgbClr val="C00000"/>
                </a:solidFill>
              </a:rPr>
              <a:t>empleadas</a:t>
            </a:r>
            <a:r>
              <a:rPr dirty="0">
                <a:solidFill>
                  <a:srgbClr val="C00000"/>
                </a:solidFill>
              </a:rPr>
              <a:t> </a:t>
            </a:r>
            <a:r>
              <a:rPr dirty="0" err="1">
                <a:solidFill>
                  <a:srgbClr val="C00000"/>
                </a:solidFill>
              </a:rPr>
              <a:t>en</a:t>
            </a:r>
            <a:r>
              <a:rPr dirty="0">
                <a:solidFill>
                  <a:srgbClr val="C00000"/>
                </a:solidFill>
              </a:rPr>
              <a:t> </a:t>
            </a:r>
            <a:r>
              <a:rPr dirty="0" err="1">
                <a:solidFill>
                  <a:srgbClr val="C00000"/>
                </a:solidFill>
              </a:rPr>
              <a:t>los</a:t>
            </a:r>
            <a:r>
              <a:rPr dirty="0">
                <a:solidFill>
                  <a:srgbClr val="C00000"/>
                </a:solidFill>
              </a:rPr>
              <a:t> CGPE. </a:t>
            </a:r>
          </a:p>
          <a:p>
            <a:pPr lvl="2" algn="just" defTabSz="914366">
              <a:defRPr sz="2300">
                <a:latin typeface="Arial Narrow"/>
                <a:ea typeface="Arial Narrow"/>
                <a:cs typeface="Arial Narrow"/>
                <a:sym typeface="Arial Narrow"/>
              </a:defRPr>
            </a:pPr>
            <a:endParaRPr dirty="0">
              <a:solidFill>
                <a:srgbClr val="C00000"/>
              </a:solidFill>
            </a:endParaRPr>
          </a:p>
          <a:p>
            <a:pPr lvl="2" algn="just" defTabSz="914366">
              <a:defRPr sz="2300">
                <a:latin typeface="Arial Narrow"/>
                <a:ea typeface="Arial Narrow"/>
                <a:cs typeface="Arial Narrow"/>
                <a:sym typeface="Arial Narrow"/>
              </a:defRPr>
            </a:pPr>
            <a:r>
              <a:rPr dirty="0"/>
              <a:t>Se </a:t>
            </a:r>
            <a:r>
              <a:rPr dirty="0" err="1"/>
              <a:t>realizarán</a:t>
            </a:r>
            <a:r>
              <a:rPr dirty="0"/>
              <a:t> </a:t>
            </a:r>
            <a:r>
              <a:rPr dirty="0" err="1"/>
              <a:t>en</a:t>
            </a:r>
            <a:r>
              <a:rPr dirty="0"/>
              <a:t> </a:t>
            </a:r>
            <a:r>
              <a:rPr dirty="0" err="1"/>
              <a:t>los</a:t>
            </a:r>
            <a:r>
              <a:rPr dirty="0"/>
              <a:t> </a:t>
            </a:r>
            <a:r>
              <a:rPr dirty="0" err="1"/>
              <a:t>formatos</a:t>
            </a:r>
            <a:r>
              <a:rPr dirty="0"/>
              <a:t> de la CONAC </a:t>
            </a:r>
            <a:r>
              <a:rPr dirty="0" err="1"/>
              <a:t>por</a:t>
            </a:r>
            <a:r>
              <a:rPr dirty="0"/>
              <a:t> un </a:t>
            </a:r>
            <a:r>
              <a:rPr dirty="0" err="1"/>
              <a:t>periodo</a:t>
            </a:r>
            <a:r>
              <a:rPr dirty="0"/>
              <a:t> de </a:t>
            </a:r>
            <a:r>
              <a:rPr b="1" dirty="0" err="1">
                <a:solidFill>
                  <a:srgbClr val="C00000"/>
                </a:solidFill>
              </a:rPr>
              <a:t>tres</a:t>
            </a:r>
            <a:r>
              <a:rPr b="1" dirty="0">
                <a:solidFill>
                  <a:srgbClr val="C00000"/>
                </a:solidFill>
              </a:rPr>
              <a:t> </a:t>
            </a:r>
            <a:r>
              <a:rPr lang="es-MX" b="1" dirty="0">
                <a:solidFill>
                  <a:srgbClr val="C00000"/>
                </a:solidFill>
              </a:rPr>
              <a:t>y cinco </a:t>
            </a:r>
            <a:r>
              <a:rPr b="1" dirty="0" err="1">
                <a:solidFill>
                  <a:srgbClr val="C00000"/>
                </a:solidFill>
              </a:rPr>
              <a:t>años</a:t>
            </a:r>
            <a:r>
              <a:rPr b="1" dirty="0">
                <a:solidFill>
                  <a:srgbClr val="C00000"/>
                </a:solidFill>
              </a:rPr>
              <a:t> </a:t>
            </a:r>
            <a:r>
              <a:rPr lang="es-MX" b="1" dirty="0">
                <a:solidFill>
                  <a:srgbClr val="C00000"/>
                </a:solidFill>
              </a:rPr>
              <a:t>(Entidades Federativas y Municipios, respectivamente) </a:t>
            </a:r>
            <a:r>
              <a:rPr b="1" dirty="0" err="1">
                <a:solidFill>
                  <a:srgbClr val="C00000"/>
                </a:solidFill>
              </a:rPr>
              <a:t>en</a:t>
            </a:r>
            <a:r>
              <a:rPr b="1" dirty="0">
                <a:solidFill>
                  <a:srgbClr val="C00000"/>
                </a:solidFill>
              </a:rPr>
              <a:t> </a:t>
            </a:r>
            <a:r>
              <a:rPr b="1" dirty="0" err="1">
                <a:solidFill>
                  <a:srgbClr val="C00000"/>
                </a:solidFill>
              </a:rPr>
              <a:t>adición</a:t>
            </a:r>
            <a:r>
              <a:rPr b="1" dirty="0">
                <a:solidFill>
                  <a:srgbClr val="C00000"/>
                </a:solidFill>
              </a:rPr>
              <a:t> al </a:t>
            </a:r>
            <a:r>
              <a:rPr b="1" dirty="0" err="1">
                <a:solidFill>
                  <a:srgbClr val="C00000"/>
                </a:solidFill>
              </a:rPr>
              <a:t>ejercicio</a:t>
            </a:r>
            <a:r>
              <a:rPr b="1" dirty="0">
                <a:solidFill>
                  <a:srgbClr val="C00000"/>
                </a:solidFill>
              </a:rPr>
              <a:t> fiscal </a:t>
            </a:r>
            <a:r>
              <a:rPr b="1" dirty="0" err="1">
                <a:solidFill>
                  <a:srgbClr val="C00000"/>
                </a:solidFill>
              </a:rPr>
              <a:t>en</a:t>
            </a:r>
            <a:r>
              <a:rPr b="1" dirty="0">
                <a:solidFill>
                  <a:srgbClr val="C00000"/>
                </a:solidFill>
              </a:rPr>
              <a:t> </a:t>
            </a:r>
            <a:r>
              <a:rPr b="1" dirty="0" err="1">
                <a:solidFill>
                  <a:srgbClr val="C00000"/>
                </a:solidFill>
              </a:rPr>
              <a:t>cuestión</a:t>
            </a:r>
            <a:r>
              <a:rPr b="1" dirty="0">
                <a:solidFill>
                  <a:srgbClr val="C00000"/>
                </a:solidFill>
              </a:rPr>
              <a:t>, </a:t>
            </a:r>
            <a:r>
              <a:rPr dirty="0"/>
              <a:t>las que se </a:t>
            </a:r>
            <a:r>
              <a:rPr dirty="0" err="1"/>
              <a:t>revisarán</a:t>
            </a:r>
            <a:r>
              <a:rPr dirty="0"/>
              <a:t> y, </a:t>
            </a:r>
            <a:r>
              <a:rPr dirty="0" err="1"/>
              <a:t>en</a:t>
            </a:r>
            <a:r>
              <a:rPr dirty="0"/>
              <a:t> </a:t>
            </a:r>
            <a:r>
              <a:rPr dirty="0" err="1"/>
              <a:t>su</a:t>
            </a:r>
            <a:r>
              <a:rPr dirty="0"/>
              <a:t> </a:t>
            </a:r>
            <a:r>
              <a:rPr dirty="0" err="1"/>
              <a:t>caso</a:t>
            </a:r>
            <a:r>
              <a:rPr dirty="0"/>
              <a:t>, se </a:t>
            </a:r>
            <a:r>
              <a:rPr dirty="0" err="1"/>
              <a:t>adecuarán</a:t>
            </a:r>
            <a:r>
              <a:rPr dirty="0"/>
              <a:t> </a:t>
            </a:r>
            <a:r>
              <a:rPr dirty="0" err="1"/>
              <a:t>anualmente</a:t>
            </a:r>
            <a:r>
              <a:rPr dirty="0"/>
              <a:t> </a:t>
            </a:r>
            <a:r>
              <a:rPr dirty="0" err="1"/>
              <a:t>en</a:t>
            </a:r>
            <a:r>
              <a:rPr dirty="0"/>
              <a:t> </a:t>
            </a:r>
            <a:r>
              <a:rPr dirty="0" err="1"/>
              <a:t>los</a:t>
            </a:r>
            <a:r>
              <a:rPr dirty="0"/>
              <a:t> </a:t>
            </a:r>
            <a:r>
              <a:rPr dirty="0" err="1"/>
              <a:t>ejercicios</a:t>
            </a:r>
            <a:r>
              <a:rPr dirty="0"/>
              <a:t> </a:t>
            </a:r>
            <a:r>
              <a:rPr dirty="0" err="1"/>
              <a:t>subsecuentes</a:t>
            </a:r>
            <a:endParaRPr dirty="0"/>
          </a:p>
        </p:txBody>
      </p:sp>
      <p:sp>
        <p:nvSpPr>
          <p:cNvPr id="473" name="Flecha doblada hacia arriba 6"/>
          <p:cNvSpPr/>
          <p:nvPr/>
        </p:nvSpPr>
        <p:spPr>
          <a:xfrm rot="5400000">
            <a:off x="760858" y="2087553"/>
            <a:ext cx="627913" cy="581999"/>
          </a:xfrm>
          <a:custGeom>
            <a:avLst/>
            <a:gdLst/>
            <a:ahLst/>
            <a:cxnLst>
              <a:cxn ang="0">
                <a:pos x="wd2" y="hd2"/>
              </a:cxn>
              <a:cxn ang="5400000">
                <a:pos x="wd2" y="hd2"/>
              </a:cxn>
              <a:cxn ang="10800000">
                <a:pos x="wd2" y="hd2"/>
              </a:cxn>
              <a:cxn ang="16200000">
                <a:pos x="wd2" y="hd2"/>
              </a:cxn>
            </a:cxnLst>
            <a:rect l="0" t="0" r="r" b="b"/>
            <a:pathLst>
              <a:path w="21600" h="21600" extrusionOk="0">
                <a:moveTo>
                  <a:pt x="0" y="14983"/>
                </a:moveTo>
                <a:lnTo>
                  <a:pt x="11173" y="14983"/>
                </a:lnTo>
                <a:lnTo>
                  <a:pt x="11173" y="9353"/>
                </a:lnTo>
                <a:lnTo>
                  <a:pt x="6695" y="9353"/>
                </a:lnTo>
                <a:lnTo>
                  <a:pt x="14147" y="0"/>
                </a:lnTo>
                <a:lnTo>
                  <a:pt x="21600" y="9353"/>
                </a:lnTo>
                <a:lnTo>
                  <a:pt x="17122" y="9353"/>
                </a:lnTo>
                <a:lnTo>
                  <a:pt x="17122" y="21600"/>
                </a:lnTo>
                <a:lnTo>
                  <a:pt x="0" y="21600"/>
                </a:lnTo>
                <a:lnTo>
                  <a:pt x="0" y="14983"/>
                </a:lnTo>
                <a:close/>
              </a:path>
            </a:pathLst>
          </a:custGeom>
          <a:solidFill>
            <a:srgbClr val="222A35"/>
          </a:solidFill>
          <a:ln w="12700">
            <a:solidFill>
              <a:srgbClr val="333F50"/>
            </a:solidFill>
            <a:miter/>
          </a:ln>
        </p:spPr>
        <p:txBody>
          <a:bodyPr lIns="45719" rIns="45719" anchor="ctr"/>
          <a:lstStyle/>
          <a:p>
            <a:pPr>
              <a:defRPr sz="2800">
                <a:latin typeface="Arial Narrow"/>
                <a:ea typeface="Arial Narrow"/>
                <a:cs typeface="Arial Narrow"/>
                <a:sym typeface="Arial Narrow"/>
              </a:defRPr>
            </a:pPr>
            <a:endParaRPr/>
          </a:p>
        </p:txBody>
      </p:sp>
      <p:sp>
        <p:nvSpPr>
          <p:cNvPr id="474" name="Rectángulo 9"/>
          <p:cNvSpPr txBox="1"/>
          <p:nvPr/>
        </p:nvSpPr>
        <p:spPr>
          <a:xfrm>
            <a:off x="2034532" y="3796152"/>
            <a:ext cx="9725347" cy="1120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300" b="1">
                <a:latin typeface="Arial Narrow"/>
                <a:ea typeface="Arial Narrow"/>
                <a:cs typeface="Arial Narrow"/>
                <a:sym typeface="Arial Narrow"/>
              </a:defRPr>
            </a:pPr>
            <a:r>
              <a:t>II.</a:t>
            </a:r>
            <a:r>
              <a:rPr b="0"/>
              <a:t> Descripción de los </a:t>
            </a:r>
            <a:r>
              <a:rPr>
                <a:solidFill>
                  <a:srgbClr val="C00000"/>
                </a:solidFill>
              </a:rPr>
              <a:t>riesgos relevantes para las finanzas públicas</a:t>
            </a:r>
            <a:r>
              <a:rPr b="0"/>
              <a:t>, incluyendo los </a:t>
            </a:r>
            <a:r>
              <a:rPr>
                <a:solidFill>
                  <a:srgbClr val="C00000"/>
                </a:solidFill>
              </a:rPr>
              <a:t>montos de Deuda Contingente</a:t>
            </a:r>
            <a:r>
              <a:rPr b="0"/>
              <a:t>, acompañados de propuestas de acción para enfrentarlos; </a:t>
            </a:r>
          </a:p>
        </p:txBody>
      </p:sp>
      <p:sp>
        <p:nvSpPr>
          <p:cNvPr id="475" name="CuadroTexto 10"/>
          <p:cNvSpPr txBox="1"/>
          <p:nvPr/>
        </p:nvSpPr>
        <p:spPr>
          <a:xfrm>
            <a:off x="3449532" y="5247021"/>
            <a:ext cx="8310348" cy="1120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14366">
              <a:defRPr sz="2300" b="1">
                <a:latin typeface="Arial Narrow"/>
                <a:ea typeface="Arial Narrow"/>
                <a:cs typeface="Arial Narrow"/>
                <a:sym typeface="Arial Narrow"/>
              </a:defRPr>
            </a:pPr>
            <a:r>
              <a:t>III.</a:t>
            </a:r>
            <a:r>
              <a:rPr b="0"/>
              <a:t> Los </a:t>
            </a:r>
            <a:r>
              <a:rPr>
                <a:solidFill>
                  <a:srgbClr val="C00000"/>
                </a:solidFill>
              </a:rPr>
              <a:t>resultados de las finanzas públicas </a:t>
            </a:r>
            <a:r>
              <a:rPr b="0"/>
              <a:t>que abarquen un periodo de los </a:t>
            </a:r>
            <a:r>
              <a:rPr>
                <a:solidFill>
                  <a:srgbClr val="C00000"/>
                </a:solidFill>
              </a:rPr>
              <a:t>tres últimos años y el ejercicio fiscal en cuestión, </a:t>
            </a:r>
            <a:r>
              <a:rPr b="0"/>
              <a:t>de acuerdo con los formatos que emita el CONAC para este fin, y </a:t>
            </a:r>
          </a:p>
        </p:txBody>
      </p:sp>
    </p:spTree>
    <p:extLst>
      <p:ext uri="{BB962C8B-B14F-4D97-AF65-F5344CB8AC3E}">
        <p14:creationId xmlns:p14="http://schemas.microsoft.com/office/powerpoint/2010/main" val="2572085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adroTexto 17"/>
          <p:cNvSpPr txBox="1"/>
          <p:nvPr/>
        </p:nvSpPr>
        <p:spPr>
          <a:xfrm>
            <a:off x="383812" y="323249"/>
            <a:ext cx="6039300"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366">
              <a:defRPr sz="2800" b="1">
                <a:latin typeface="Arial Narrow"/>
                <a:ea typeface="Arial Narrow"/>
                <a:cs typeface="Arial Narrow"/>
                <a:sym typeface="Arial Narrow"/>
              </a:defRPr>
            </a:lvl1pPr>
          </a:lstStyle>
          <a:p>
            <a:r>
              <a:t>Incluirán cuando menos lo siguiente: </a:t>
            </a:r>
          </a:p>
        </p:txBody>
      </p:sp>
      <p:sp>
        <p:nvSpPr>
          <p:cNvPr id="481" name="Flecha doblada hacia arriba 6"/>
          <p:cNvSpPr/>
          <p:nvPr/>
        </p:nvSpPr>
        <p:spPr>
          <a:xfrm rot="5400000">
            <a:off x="1147875" y="2119357"/>
            <a:ext cx="627913" cy="581999"/>
          </a:xfrm>
          <a:custGeom>
            <a:avLst/>
            <a:gdLst/>
            <a:ahLst/>
            <a:cxnLst>
              <a:cxn ang="0">
                <a:pos x="wd2" y="hd2"/>
              </a:cxn>
              <a:cxn ang="5400000">
                <a:pos x="wd2" y="hd2"/>
              </a:cxn>
              <a:cxn ang="10800000">
                <a:pos x="wd2" y="hd2"/>
              </a:cxn>
              <a:cxn ang="16200000">
                <a:pos x="wd2" y="hd2"/>
              </a:cxn>
            </a:cxnLst>
            <a:rect l="0" t="0" r="r" b="b"/>
            <a:pathLst>
              <a:path w="21600" h="21600" extrusionOk="0">
                <a:moveTo>
                  <a:pt x="0" y="14983"/>
                </a:moveTo>
                <a:lnTo>
                  <a:pt x="11173" y="14983"/>
                </a:lnTo>
                <a:lnTo>
                  <a:pt x="11173" y="9353"/>
                </a:lnTo>
                <a:lnTo>
                  <a:pt x="6695" y="9353"/>
                </a:lnTo>
                <a:lnTo>
                  <a:pt x="14147" y="0"/>
                </a:lnTo>
                <a:lnTo>
                  <a:pt x="21600" y="9353"/>
                </a:lnTo>
                <a:lnTo>
                  <a:pt x="17122" y="9353"/>
                </a:lnTo>
                <a:lnTo>
                  <a:pt x="17122" y="21600"/>
                </a:lnTo>
                <a:lnTo>
                  <a:pt x="0" y="21600"/>
                </a:lnTo>
                <a:lnTo>
                  <a:pt x="0" y="14983"/>
                </a:lnTo>
                <a:close/>
              </a:path>
            </a:pathLst>
          </a:custGeom>
          <a:solidFill>
            <a:srgbClr val="222A35"/>
          </a:solidFill>
          <a:ln w="12700">
            <a:solidFill>
              <a:srgbClr val="333F50"/>
            </a:solidFill>
            <a:miter/>
          </a:ln>
        </p:spPr>
        <p:txBody>
          <a:bodyPr lIns="45719" rIns="45719" anchor="ctr"/>
          <a:lstStyle/>
          <a:p>
            <a:pPr>
              <a:defRPr sz="2800">
                <a:latin typeface="Arial Narrow"/>
                <a:ea typeface="Arial Narrow"/>
                <a:cs typeface="Arial Narrow"/>
                <a:sym typeface="Arial Narrow"/>
              </a:defRPr>
            </a:pPr>
            <a:endParaRPr/>
          </a:p>
        </p:txBody>
      </p:sp>
      <p:sp>
        <p:nvSpPr>
          <p:cNvPr id="482" name="Rectángulo 4"/>
          <p:cNvSpPr txBox="1"/>
          <p:nvPr/>
        </p:nvSpPr>
        <p:spPr>
          <a:xfrm>
            <a:off x="489767" y="1128270"/>
            <a:ext cx="10748644" cy="777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400" b="1">
                <a:latin typeface="Arial Narrow"/>
                <a:ea typeface="Arial Narrow"/>
                <a:cs typeface="Arial Narrow"/>
                <a:sym typeface="Arial Narrow"/>
              </a:defRPr>
            </a:pPr>
            <a:r>
              <a:t>IV. </a:t>
            </a:r>
            <a:r>
              <a:rPr b="0"/>
              <a:t>Un </a:t>
            </a:r>
            <a:r>
              <a:rPr>
                <a:solidFill>
                  <a:srgbClr val="C00000"/>
                </a:solidFill>
              </a:rPr>
              <a:t>estudio actuarial de las pensiones de sus trabajadores</a:t>
            </a:r>
            <a:r>
              <a:rPr b="0"/>
              <a:t>, el cual como mínimo deberá </a:t>
            </a:r>
            <a:r>
              <a:rPr>
                <a:solidFill>
                  <a:srgbClr val="C00000"/>
                </a:solidFill>
              </a:rPr>
              <a:t>actualizarse cada cuatro años. </a:t>
            </a:r>
          </a:p>
        </p:txBody>
      </p:sp>
      <p:sp>
        <p:nvSpPr>
          <p:cNvPr id="483" name="CuadroTexto 11"/>
          <p:cNvSpPr txBox="1"/>
          <p:nvPr/>
        </p:nvSpPr>
        <p:spPr>
          <a:xfrm>
            <a:off x="4091251" y="2069121"/>
            <a:ext cx="3849593" cy="131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Font typeface="Arial Narrow"/>
              <a:buChar char="►"/>
              <a:defRPr sz="2100">
                <a:latin typeface="Arial Narrow"/>
                <a:ea typeface="Arial Narrow"/>
                <a:cs typeface="Arial Narrow"/>
                <a:sym typeface="Arial Narrow"/>
              </a:defRPr>
            </a:pPr>
            <a:r>
              <a:t>Población afiliada</a:t>
            </a:r>
          </a:p>
          <a:p>
            <a:pPr marL="342900" indent="-342900">
              <a:buSzPct val="100000"/>
              <a:buFont typeface="Arial Narrow"/>
              <a:buChar char="►"/>
              <a:defRPr sz="2100">
                <a:latin typeface="Arial Narrow"/>
                <a:ea typeface="Arial Narrow"/>
                <a:cs typeface="Arial Narrow"/>
                <a:sym typeface="Arial Narrow"/>
              </a:defRPr>
            </a:pPr>
            <a:r>
              <a:t>Edad promedio</a:t>
            </a:r>
          </a:p>
          <a:p>
            <a:pPr marL="342900" indent="-342900">
              <a:buSzPct val="100000"/>
              <a:buFont typeface="Arial Narrow"/>
              <a:buChar char="►"/>
              <a:defRPr sz="2100">
                <a:latin typeface="Arial Narrow"/>
                <a:ea typeface="Arial Narrow"/>
                <a:cs typeface="Arial Narrow"/>
                <a:sym typeface="Arial Narrow"/>
              </a:defRPr>
            </a:pPr>
            <a:r>
              <a:t>Características de las prestaciones otorgadas por la ley aplicable</a:t>
            </a:r>
          </a:p>
        </p:txBody>
      </p:sp>
      <p:sp>
        <p:nvSpPr>
          <p:cNvPr id="484" name="Rectángulo 14"/>
          <p:cNvSpPr txBox="1"/>
          <p:nvPr/>
        </p:nvSpPr>
        <p:spPr>
          <a:xfrm>
            <a:off x="2159343" y="2207269"/>
            <a:ext cx="1931906"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latin typeface="Arial Narrow"/>
                <a:ea typeface="Arial Narrow"/>
                <a:cs typeface="Arial Narrow"/>
                <a:sym typeface="Arial Narrow"/>
              </a:defRPr>
            </a:lvl1pPr>
          </a:lstStyle>
          <a:p>
            <a:r>
              <a:t>El estudio deberá incluir</a:t>
            </a:r>
          </a:p>
        </p:txBody>
      </p:sp>
      <p:sp>
        <p:nvSpPr>
          <p:cNvPr id="485" name="CuadroTexto 9"/>
          <p:cNvSpPr txBox="1"/>
          <p:nvPr/>
        </p:nvSpPr>
        <p:spPr>
          <a:xfrm>
            <a:off x="2159343" y="4164257"/>
            <a:ext cx="8683113" cy="777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300">
                <a:latin typeface="Arial Narrow"/>
                <a:ea typeface="Arial Narrow"/>
                <a:cs typeface="Arial Narrow"/>
                <a:sym typeface="Arial Narrow"/>
              </a:defRPr>
            </a:pPr>
            <a:r>
              <a:t>Las Leyes de Ingresos y los Presupuestos de Egresos de los Municipios deberán </a:t>
            </a:r>
            <a:r>
              <a:rPr b="1"/>
              <a:t>ser congruentes con:</a:t>
            </a:r>
          </a:p>
        </p:txBody>
      </p:sp>
      <p:sp>
        <p:nvSpPr>
          <p:cNvPr id="486" name="Rectángulo 2"/>
          <p:cNvSpPr txBox="1"/>
          <p:nvPr/>
        </p:nvSpPr>
        <p:spPr>
          <a:xfrm>
            <a:off x="3403462" y="4964474"/>
            <a:ext cx="8331073" cy="161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gn="just" defTabSz="914366">
              <a:buSzPct val="100000"/>
              <a:buFont typeface="Arial Narrow"/>
              <a:buChar char="►"/>
              <a:defRPr sz="2100" b="1">
                <a:latin typeface="Arial Narrow"/>
                <a:ea typeface="Arial Narrow"/>
                <a:cs typeface="Arial Narrow"/>
                <a:sym typeface="Arial Narrow"/>
              </a:defRPr>
            </a:pPr>
            <a:r>
              <a:t>Criterios Generales de Política Económica </a:t>
            </a:r>
            <a:endParaRPr sz="2800">
              <a:latin typeface="Arial"/>
              <a:ea typeface="Arial"/>
              <a:cs typeface="Arial"/>
              <a:sym typeface="Arial"/>
            </a:endParaRPr>
          </a:p>
          <a:p>
            <a:pPr marL="342900" indent="-342900" algn="just" defTabSz="914366">
              <a:buSzPct val="100000"/>
              <a:buFont typeface="Arial Narrow"/>
              <a:buChar char="►"/>
              <a:defRPr sz="2100" b="1">
                <a:latin typeface="Arial Narrow"/>
                <a:ea typeface="Arial Narrow"/>
                <a:cs typeface="Arial Narrow"/>
                <a:sym typeface="Arial Narrow"/>
              </a:defRPr>
            </a:pPr>
            <a:r>
              <a:t>Estimaciones de las participaciones y Transferencias federales etiquetadas </a:t>
            </a:r>
            <a:r>
              <a:rPr b="0"/>
              <a:t>que se incluyan</a:t>
            </a:r>
            <a:r>
              <a:rPr b="0">
                <a:solidFill>
                  <a:srgbClr val="C00000"/>
                </a:solidFill>
              </a:rPr>
              <a:t> </a:t>
            </a:r>
            <a:r>
              <a:rPr>
                <a:solidFill>
                  <a:srgbClr val="C00000"/>
                </a:solidFill>
              </a:rPr>
              <a:t>no deberán exceder a las previstas en la iniciativa de la LIF y en el PPEF </a:t>
            </a:r>
            <a:r>
              <a:rPr b="0"/>
              <a:t>así como aquellas transferencias de la Entidad Federativa correspondiente.</a:t>
            </a:r>
          </a:p>
        </p:txBody>
      </p:sp>
      <p:sp>
        <p:nvSpPr>
          <p:cNvPr id="487" name="Rectángulo 3"/>
          <p:cNvSpPr txBox="1"/>
          <p:nvPr/>
        </p:nvSpPr>
        <p:spPr>
          <a:xfrm>
            <a:off x="8181474" y="2062937"/>
            <a:ext cx="3048001" cy="161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Font typeface="Arial Narrow"/>
              <a:buChar char="►"/>
              <a:defRPr sz="2100">
                <a:latin typeface="Arial Narrow"/>
                <a:ea typeface="Arial Narrow"/>
                <a:cs typeface="Arial Narrow"/>
                <a:sym typeface="Arial Narrow"/>
              </a:defRPr>
            </a:pPr>
            <a:r>
              <a:t>Monto de reservas de pensiones</a:t>
            </a:r>
          </a:p>
          <a:p>
            <a:pPr marL="342900" indent="-342900">
              <a:buSzPct val="100000"/>
              <a:buFont typeface="Arial Narrow"/>
              <a:buChar char="►"/>
              <a:defRPr sz="2100">
                <a:latin typeface="Arial Narrow"/>
                <a:ea typeface="Arial Narrow"/>
                <a:cs typeface="Arial Narrow"/>
                <a:sym typeface="Arial Narrow"/>
              </a:defRPr>
            </a:pPr>
            <a:r>
              <a:t>Periodo de suficiencia </a:t>
            </a:r>
          </a:p>
          <a:p>
            <a:pPr marL="342900" indent="-342900">
              <a:buSzPct val="100000"/>
              <a:buFont typeface="Arial Narrow"/>
              <a:buChar char="►"/>
              <a:defRPr sz="2100">
                <a:latin typeface="Arial Narrow"/>
                <a:ea typeface="Arial Narrow"/>
                <a:cs typeface="Arial Narrow"/>
                <a:sym typeface="Arial Narrow"/>
              </a:defRPr>
            </a:pPr>
            <a:r>
              <a:t>Balance actuarial en valor presente</a:t>
            </a:r>
          </a:p>
        </p:txBody>
      </p:sp>
      <p:sp>
        <p:nvSpPr>
          <p:cNvPr id="488" name="Flecha doblada hacia arriba 6"/>
          <p:cNvSpPr/>
          <p:nvPr/>
        </p:nvSpPr>
        <p:spPr>
          <a:xfrm rot="5400000">
            <a:off x="2798507" y="5057176"/>
            <a:ext cx="627913" cy="581999"/>
          </a:xfrm>
          <a:custGeom>
            <a:avLst/>
            <a:gdLst/>
            <a:ahLst/>
            <a:cxnLst>
              <a:cxn ang="0">
                <a:pos x="wd2" y="hd2"/>
              </a:cxn>
              <a:cxn ang="5400000">
                <a:pos x="wd2" y="hd2"/>
              </a:cxn>
              <a:cxn ang="10800000">
                <a:pos x="wd2" y="hd2"/>
              </a:cxn>
              <a:cxn ang="16200000">
                <a:pos x="wd2" y="hd2"/>
              </a:cxn>
            </a:cxnLst>
            <a:rect l="0" t="0" r="r" b="b"/>
            <a:pathLst>
              <a:path w="21600" h="21600" extrusionOk="0">
                <a:moveTo>
                  <a:pt x="0" y="14983"/>
                </a:moveTo>
                <a:lnTo>
                  <a:pt x="11173" y="14983"/>
                </a:lnTo>
                <a:lnTo>
                  <a:pt x="11173" y="9353"/>
                </a:lnTo>
                <a:lnTo>
                  <a:pt x="6695" y="9353"/>
                </a:lnTo>
                <a:lnTo>
                  <a:pt x="14147" y="0"/>
                </a:lnTo>
                <a:lnTo>
                  <a:pt x="21600" y="9353"/>
                </a:lnTo>
                <a:lnTo>
                  <a:pt x="17122" y="9353"/>
                </a:lnTo>
                <a:lnTo>
                  <a:pt x="17122" y="21600"/>
                </a:lnTo>
                <a:lnTo>
                  <a:pt x="0" y="21600"/>
                </a:lnTo>
                <a:lnTo>
                  <a:pt x="0" y="14983"/>
                </a:lnTo>
                <a:close/>
              </a:path>
            </a:pathLst>
          </a:custGeom>
          <a:solidFill>
            <a:srgbClr val="222A35"/>
          </a:solidFill>
          <a:ln w="12700">
            <a:solidFill>
              <a:srgbClr val="333F50"/>
            </a:solidFill>
            <a:miter/>
          </a:ln>
        </p:spPr>
        <p:txBody>
          <a:bodyPr lIns="45719" rIns="45719" anchor="ctr"/>
          <a:lstStyle/>
          <a:p>
            <a:pPr>
              <a:defRPr sz="2800">
                <a:latin typeface="Arial Narrow"/>
                <a:ea typeface="Arial Narrow"/>
                <a:cs typeface="Arial Narrow"/>
                <a:sym typeface="Arial Narrow"/>
              </a:defRPr>
            </a:pPr>
            <a:endParaRPr/>
          </a:p>
        </p:txBody>
      </p:sp>
      <p:pic>
        <p:nvPicPr>
          <p:cNvPr id="489" name="Imagen 18" descr="Imagen 18"/>
          <p:cNvPicPr>
            <a:picLocks noChangeAspect="1"/>
          </p:cNvPicPr>
          <p:nvPr/>
        </p:nvPicPr>
        <p:blipFill>
          <a:blip r:embed="rId2"/>
          <a:stretch>
            <a:fillRect/>
          </a:stretch>
        </p:blipFill>
        <p:spPr>
          <a:xfrm>
            <a:off x="383811" y="3495357"/>
            <a:ext cx="1352738" cy="1352737"/>
          </a:xfrm>
          <a:prstGeom prst="rect">
            <a:avLst/>
          </a:prstGeom>
          <a:ln w="12700">
            <a:miter lim="400000"/>
          </a:ln>
        </p:spPr>
      </p:pic>
    </p:spTree>
    <p:extLst>
      <p:ext uri="{BB962C8B-B14F-4D97-AF65-F5344CB8AC3E}">
        <p14:creationId xmlns:p14="http://schemas.microsoft.com/office/powerpoint/2010/main" val="22951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38200" y="1731510"/>
            <a:ext cx="10515600" cy="2852737"/>
          </a:xfrm>
        </p:spPr>
        <p:txBody>
          <a:bodyPr/>
          <a:lstStyle/>
          <a:p>
            <a:r>
              <a:rPr lang="es-MX" sz="4400" b="1" dirty="0" smtClean="0">
                <a:solidFill>
                  <a:schemeClr val="accent6">
                    <a:lumMod val="50000"/>
                  </a:schemeClr>
                </a:solidFill>
                <a:latin typeface="Arial" panose="020B0604020202020204" pitchFamily="34" charset="0"/>
                <a:cs typeface="Arial" panose="020B0604020202020204" pitchFamily="34" charset="0"/>
              </a:rPr>
              <a:t>Apartado 1.</a:t>
            </a:r>
            <a:r>
              <a:rPr lang="es-MX" b="1" dirty="0">
                <a:solidFill>
                  <a:schemeClr val="accent6">
                    <a:lumMod val="50000"/>
                  </a:schemeClr>
                </a:solidFill>
                <a:latin typeface="Arial" panose="020B0604020202020204" pitchFamily="34" charset="0"/>
                <a:cs typeface="Arial" panose="020B0604020202020204" pitchFamily="34" charset="0"/>
              </a:rPr>
              <a:t> </a:t>
            </a:r>
            <a:r>
              <a:rPr lang="es-MX" b="1" dirty="0" smtClean="0">
                <a:solidFill>
                  <a:schemeClr val="accent6">
                    <a:lumMod val="50000"/>
                  </a:schemeClr>
                </a:solidFill>
                <a:latin typeface="Arial" panose="020B0604020202020204" pitchFamily="34" charset="0"/>
                <a:cs typeface="Arial" panose="020B0604020202020204" pitchFamily="34" charset="0"/>
              </a:rPr>
              <a:t>Introducción </a:t>
            </a:r>
            <a:r>
              <a:rPr lang="es-MX" b="1" dirty="0">
                <a:solidFill>
                  <a:schemeClr val="accent6">
                    <a:lumMod val="50000"/>
                  </a:schemeClr>
                </a:solidFill>
                <a:latin typeface="Arial" panose="020B0604020202020204" pitchFamily="34" charset="0"/>
                <a:cs typeface="Arial" panose="020B0604020202020204" pitchFamily="34" charset="0"/>
              </a:rPr>
              <a:t>a la Ley de Disciplina Financiera de las Entidades Federativas y los Municipios.</a:t>
            </a:r>
          </a:p>
        </p:txBody>
      </p:sp>
    </p:spTree>
    <p:extLst>
      <p:ext uri="{BB962C8B-B14F-4D97-AF65-F5344CB8AC3E}">
        <p14:creationId xmlns:p14="http://schemas.microsoft.com/office/powerpoint/2010/main" val="747635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adroTexto 15"/>
          <p:cNvSpPr txBox="1"/>
          <p:nvPr/>
        </p:nvSpPr>
        <p:spPr>
          <a:xfrm>
            <a:off x="2376090" y="1872347"/>
            <a:ext cx="7031038"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b="1">
                <a:solidFill>
                  <a:srgbClr val="203864"/>
                </a:solidFill>
                <a:latin typeface="Arial Narrow"/>
                <a:ea typeface="Arial Narrow"/>
                <a:cs typeface="Arial Narrow"/>
                <a:sym typeface="Arial Narrow"/>
              </a:defRPr>
            </a:lvl1pPr>
          </a:lstStyle>
          <a:p>
            <a:r>
              <a:t>Gasto nuevo acompañado de su fuente</a:t>
            </a:r>
          </a:p>
        </p:txBody>
      </p:sp>
      <p:sp>
        <p:nvSpPr>
          <p:cNvPr id="495" name="CuadroTexto 16"/>
          <p:cNvSpPr txBox="1"/>
          <p:nvPr/>
        </p:nvSpPr>
        <p:spPr>
          <a:xfrm>
            <a:off x="1841130" y="2487205"/>
            <a:ext cx="8578217" cy="3533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lgn="just">
              <a:buClr>
                <a:srgbClr val="203864"/>
              </a:buClr>
              <a:buSzPct val="100000"/>
              <a:buFont typeface="Arial Narrow"/>
              <a:buChar char="►"/>
              <a:defRPr sz="2400">
                <a:latin typeface="Arial Narrow"/>
                <a:ea typeface="Arial Narrow"/>
                <a:cs typeface="Arial Narrow"/>
                <a:sym typeface="Arial Narrow"/>
              </a:defRPr>
            </a:pPr>
            <a:r>
              <a:t>Toda propuesta de </a:t>
            </a:r>
            <a:r>
              <a:rPr sz="2500" u="sng">
                <a:solidFill>
                  <a:srgbClr val="FF0000"/>
                </a:solidFill>
              </a:rPr>
              <a:t>aumento o creación de gasto </a:t>
            </a:r>
            <a:r>
              <a:t>del Presupuesto de Egresos, deberá </a:t>
            </a:r>
            <a:r>
              <a:rPr b="1" u="sng"/>
              <a:t>acompañarse</a:t>
            </a:r>
            <a:r>
              <a:t> con la correspondiente fuente de </a:t>
            </a:r>
            <a:r>
              <a:rPr u="sng"/>
              <a:t>ingresos distinta al Financiamiento </a:t>
            </a:r>
            <a:r>
              <a:t>o compensarse con </a:t>
            </a:r>
            <a:r>
              <a:rPr b="1" u="sng"/>
              <a:t>reducciones en otras previsiones de gasto</a:t>
            </a:r>
            <a:r>
              <a:t>.</a:t>
            </a:r>
          </a:p>
          <a:p>
            <a:pPr marL="342900" indent="-342900" algn="just">
              <a:buClr>
                <a:srgbClr val="203864"/>
              </a:buClr>
              <a:buSzPct val="100000"/>
              <a:buChar char="✓"/>
              <a:defRPr sz="2400">
                <a:latin typeface="Arial Narrow"/>
                <a:ea typeface="Arial Narrow"/>
                <a:cs typeface="Arial Narrow"/>
                <a:sym typeface="Arial Narrow"/>
              </a:defRPr>
            </a:pPr>
            <a:endParaRPr/>
          </a:p>
          <a:p>
            <a:pPr marL="457200" indent="-457200" algn="just">
              <a:buClr>
                <a:srgbClr val="203864"/>
              </a:buClr>
              <a:buSzPct val="100000"/>
              <a:buFont typeface="Arial Narrow"/>
              <a:buChar char="►"/>
              <a:defRPr sz="2400" b="1" u="sng">
                <a:latin typeface="Arial Narrow"/>
                <a:ea typeface="Arial Narrow"/>
                <a:cs typeface="Arial Narrow"/>
                <a:sym typeface="Arial Narrow"/>
              </a:defRPr>
            </a:pPr>
            <a:r>
              <a:t>No procederá </a:t>
            </a:r>
            <a:r>
              <a:rPr b="0" u="none"/>
              <a:t>pago alguno que:</a:t>
            </a:r>
          </a:p>
          <a:p>
            <a:pPr marL="800100" lvl="1" indent="-342900" algn="just">
              <a:buClr>
                <a:srgbClr val="203864"/>
              </a:buClr>
              <a:buSzPct val="100000"/>
              <a:buChar char="✓"/>
              <a:defRPr sz="2400">
                <a:latin typeface="Arial Narrow"/>
                <a:ea typeface="Arial Narrow"/>
                <a:cs typeface="Arial Narrow"/>
                <a:sym typeface="Arial Narrow"/>
              </a:defRPr>
            </a:pPr>
            <a:r>
              <a:t>No este comprendido en el  Presupuesto de Egresos</a:t>
            </a:r>
          </a:p>
          <a:p>
            <a:pPr marL="800100" lvl="1" indent="-342900" algn="just">
              <a:buClr>
                <a:srgbClr val="203864"/>
              </a:buClr>
              <a:buSzPct val="100000"/>
              <a:buChar char="✓"/>
              <a:defRPr sz="2400">
                <a:latin typeface="Arial Narrow"/>
                <a:ea typeface="Arial Narrow"/>
                <a:cs typeface="Arial Narrow"/>
                <a:sym typeface="Arial Narrow"/>
              </a:defRPr>
            </a:pPr>
            <a:r>
              <a:t>Determinado en ley posterior o</a:t>
            </a:r>
          </a:p>
          <a:p>
            <a:pPr marL="800100" lvl="1" indent="-342900" algn="just">
              <a:buClr>
                <a:srgbClr val="203864"/>
              </a:buClr>
              <a:buSzPct val="100000"/>
              <a:buChar char="✓"/>
              <a:defRPr sz="2400">
                <a:latin typeface="Arial Narrow"/>
                <a:ea typeface="Arial Narrow"/>
                <a:cs typeface="Arial Narrow"/>
                <a:sym typeface="Arial Narrow"/>
              </a:defRPr>
            </a:pPr>
            <a:r>
              <a:t>Con cargo a ingresos excedentes</a:t>
            </a:r>
          </a:p>
        </p:txBody>
      </p:sp>
      <p:grpSp>
        <p:nvGrpSpPr>
          <p:cNvPr id="500" name="Grupo 7"/>
          <p:cNvGrpSpPr/>
          <p:nvPr/>
        </p:nvGrpSpPr>
        <p:grpSpPr>
          <a:xfrm>
            <a:off x="1356858" y="356814"/>
            <a:ext cx="8364659" cy="1384081"/>
            <a:chOff x="310113" y="-1"/>
            <a:chExt cx="8364657" cy="1384079"/>
          </a:xfrm>
        </p:grpSpPr>
        <p:sp>
          <p:nvSpPr>
            <p:cNvPr id="496"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8 LDFEFM</a:t>
              </a:r>
            </a:p>
          </p:txBody>
        </p:sp>
        <p:sp>
          <p:nvSpPr>
            <p:cNvPr id="497" name="Rectángulo 14"/>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modificación del gasto del Presupuesto de Egresos y su correspondiente pago</a:t>
              </a:r>
            </a:p>
          </p:txBody>
        </p:sp>
      </p:grpSp>
    </p:spTree>
    <p:extLst>
      <p:ext uri="{BB962C8B-B14F-4D97-AF65-F5344CB8AC3E}">
        <p14:creationId xmlns:p14="http://schemas.microsoft.com/office/powerpoint/2010/main" val="87595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CuadroTexto 15"/>
          <p:cNvSpPr txBox="1"/>
          <p:nvPr/>
        </p:nvSpPr>
        <p:spPr>
          <a:xfrm>
            <a:off x="2620735" y="2206169"/>
            <a:ext cx="7031038"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b="1">
                <a:solidFill>
                  <a:srgbClr val="203864"/>
                </a:solidFill>
                <a:latin typeface="Arial Narrow"/>
                <a:ea typeface="Arial Narrow"/>
                <a:cs typeface="Arial Narrow"/>
                <a:sym typeface="Arial Narrow"/>
              </a:defRPr>
            </a:lvl1pPr>
          </a:lstStyle>
          <a:p>
            <a:r>
              <a:t>Gasto nuevo acompañado de su fuente</a:t>
            </a:r>
          </a:p>
        </p:txBody>
      </p:sp>
      <p:sp>
        <p:nvSpPr>
          <p:cNvPr id="506" name="CuadroTexto 16"/>
          <p:cNvSpPr txBox="1"/>
          <p:nvPr/>
        </p:nvSpPr>
        <p:spPr>
          <a:xfrm>
            <a:off x="1841130" y="2868266"/>
            <a:ext cx="8590249" cy="2555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800100" lvl="1" indent="-342900" algn="just">
              <a:buClr>
                <a:srgbClr val="203864"/>
              </a:buClr>
              <a:buSzPct val="100000"/>
              <a:buChar char="✓"/>
              <a:defRPr sz="2400">
                <a:latin typeface="Arial Narrow"/>
                <a:ea typeface="Arial Narrow"/>
                <a:cs typeface="Arial Narrow"/>
                <a:sym typeface="Arial Narrow"/>
              </a:defRPr>
            </a:pPr>
            <a:endParaRPr/>
          </a:p>
          <a:p>
            <a:pPr marL="342900" indent="-342900" algn="just">
              <a:buClr>
                <a:srgbClr val="203864"/>
              </a:buClr>
              <a:buSzPct val="100000"/>
              <a:buFont typeface="Arial Narrow"/>
              <a:buChar char="►"/>
              <a:defRPr sz="2400">
                <a:latin typeface="Arial Narrow"/>
                <a:ea typeface="Arial Narrow"/>
                <a:cs typeface="Arial Narrow"/>
                <a:sym typeface="Arial Narrow"/>
              </a:defRPr>
            </a:pPr>
            <a:r>
              <a:t> Se debe </a:t>
            </a:r>
            <a:r>
              <a:rPr sz="2800" b="1" u="sng"/>
              <a:t>revelar en la cuenta pública</a:t>
            </a:r>
            <a:r>
              <a:rPr sz="2800"/>
              <a:t> </a:t>
            </a:r>
            <a:r>
              <a:t>y en </a:t>
            </a:r>
            <a:r>
              <a:rPr sz="2800" b="1" u="sng"/>
              <a:t>informes </a:t>
            </a:r>
            <a:r>
              <a:rPr b="1" u="sng"/>
              <a:t>periódicos</a:t>
            </a:r>
            <a:r>
              <a:t> que se entregue a la Legislatura:</a:t>
            </a:r>
          </a:p>
          <a:p>
            <a:pPr marL="342900" indent="-342900" algn="just">
              <a:buClr>
                <a:srgbClr val="203864"/>
              </a:buClr>
              <a:buSzPct val="100000"/>
              <a:buChar char="✓"/>
              <a:defRPr sz="2400">
                <a:latin typeface="Arial Narrow"/>
                <a:ea typeface="Arial Narrow"/>
                <a:cs typeface="Arial Narrow"/>
                <a:sym typeface="Arial Narrow"/>
              </a:defRPr>
            </a:pPr>
            <a:endParaRPr/>
          </a:p>
          <a:p>
            <a:pPr marL="800100" lvl="1" indent="-342900" algn="just">
              <a:buClr>
                <a:srgbClr val="203864"/>
              </a:buClr>
              <a:buSzPct val="100000"/>
              <a:buChar char="✓"/>
              <a:defRPr sz="2400">
                <a:latin typeface="Arial Narrow"/>
                <a:ea typeface="Arial Narrow"/>
                <a:cs typeface="Arial Narrow"/>
                <a:sym typeface="Arial Narrow"/>
              </a:defRPr>
            </a:pPr>
            <a:r>
              <a:t>La fuente de Ingresos con la que se haya pagado el nuevo gasto.</a:t>
            </a:r>
          </a:p>
          <a:p>
            <a:pPr marL="800100" lvl="1" indent="-342900" algn="just">
              <a:buClr>
                <a:srgbClr val="203864"/>
              </a:buClr>
              <a:buSzPct val="100000"/>
              <a:buChar char="✓"/>
              <a:defRPr sz="2400">
                <a:latin typeface="Arial Narrow"/>
                <a:ea typeface="Arial Narrow"/>
                <a:cs typeface="Arial Narrow"/>
                <a:sym typeface="Arial Narrow"/>
              </a:defRPr>
            </a:pPr>
            <a:endParaRPr/>
          </a:p>
          <a:p>
            <a:pPr marL="812800" lvl="2" indent="-322262" algn="just">
              <a:buClr>
                <a:srgbClr val="203864"/>
              </a:buClr>
              <a:buSzPct val="100000"/>
              <a:buChar char="✓"/>
              <a:defRPr sz="2400">
                <a:latin typeface="Arial Narrow"/>
                <a:ea typeface="Arial Narrow"/>
                <a:cs typeface="Arial Narrow"/>
                <a:sym typeface="Arial Narrow"/>
              </a:defRPr>
            </a:pPr>
            <a:r>
              <a:t>Distinguir entre el Gasto Etiquetado y no etiquetado</a:t>
            </a:r>
          </a:p>
        </p:txBody>
      </p:sp>
      <p:grpSp>
        <p:nvGrpSpPr>
          <p:cNvPr id="511" name="Grupo 8"/>
          <p:cNvGrpSpPr/>
          <p:nvPr/>
        </p:nvGrpSpPr>
        <p:grpSpPr>
          <a:xfrm>
            <a:off x="1356858" y="356814"/>
            <a:ext cx="8364659" cy="1384081"/>
            <a:chOff x="310113" y="-1"/>
            <a:chExt cx="8364657" cy="1384079"/>
          </a:xfrm>
        </p:grpSpPr>
        <p:sp>
          <p:nvSpPr>
            <p:cNvPr id="507"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8 LDFEFM</a:t>
              </a:r>
            </a:p>
          </p:txBody>
        </p:sp>
        <p:sp>
          <p:nvSpPr>
            <p:cNvPr id="508" name="Rectángulo 17"/>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información de la modificación del gasto del Presupuesto de Egresos y su correspondiente pago</a:t>
              </a:r>
            </a:p>
          </p:txBody>
        </p:sp>
      </p:grpSp>
    </p:spTree>
    <p:extLst>
      <p:ext uri="{BB962C8B-B14F-4D97-AF65-F5344CB8AC3E}">
        <p14:creationId xmlns:p14="http://schemas.microsoft.com/office/powerpoint/2010/main" val="116272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1 CuadroTexto"/>
          <p:cNvSpPr txBox="1"/>
          <p:nvPr/>
        </p:nvSpPr>
        <p:spPr>
          <a:xfrm>
            <a:off x="1841130" y="2920216"/>
            <a:ext cx="8566186" cy="2491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00050" indent="-400050" algn="just">
              <a:buSzPct val="100000"/>
              <a:buAutoNum type="romanUcPeriod"/>
              <a:defRPr sz="2400">
                <a:latin typeface="Arial Narrow"/>
                <a:ea typeface="Arial Narrow"/>
                <a:cs typeface="Arial Narrow"/>
                <a:sym typeface="Arial Narrow"/>
              </a:defRPr>
            </a:pPr>
            <a:r>
              <a:t>Sólo podrán comprometer recursos con cargo al PE autorizado:</a:t>
            </a:r>
          </a:p>
          <a:p>
            <a:pPr marL="857250" lvl="1" indent="-400050" algn="just">
              <a:buSzPct val="100000"/>
              <a:buChar char="✓"/>
              <a:defRPr sz="2400">
                <a:latin typeface="Arial Narrow"/>
                <a:ea typeface="Arial Narrow"/>
                <a:cs typeface="Arial Narrow"/>
                <a:sym typeface="Arial Narrow"/>
              </a:defRPr>
            </a:pPr>
            <a:r>
              <a:t>Contando previamente con suficiencia presupuestaria, e identificando la fuente de ingresos</a:t>
            </a:r>
          </a:p>
          <a:p>
            <a:pPr marL="857250" lvl="1" indent="-400050" algn="just">
              <a:buSzPct val="100000"/>
              <a:buChar char="✓"/>
              <a:defRPr sz="2400">
                <a:latin typeface="Arial Narrow"/>
                <a:ea typeface="Arial Narrow"/>
                <a:cs typeface="Arial Narrow"/>
                <a:sym typeface="Arial Narrow"/>
              </a:defRPr>
            </a:pPr>
            <a:endParaRPr/>
          </a:p>
          <a:p>
            <a:pPr marL="400050" indent="-400050" algn="just">
              <a:buSzPct val="100000"/>
              <a:buAutoNum type="romanUcPeriod"/>
              <a:defRPr sz="2400">
                <a:latin typeface="Arial Narrow"/>
                <a:ea typeface="Arial Narrow"/>
                <a:cs typeface="Arial Narrow"/>
                <a:sym typeface="Arial Narrow"/>
              </a:defRPr>
            </a:pPr>
            <a:r>
              <a:t>Podrán realizarse erogaciones adicionales con cargo a ingresos excedentes que obtengan y con la autorización previa de la Secretaria de Finanzas, o su equivalente</a:t>
            </a:r>
            <a:r>
              <a:rPr b="1"/>
              <a:t> </a:t>
            </a:r>
          </a:p>
        </p:txBody>
      </p:sp>
      <p:sp>
        <p:nvSpPr>
          <p:cNvPr id="517" name="Rectángulo 4"/>
          <p:cNvSpPr txBox="1"/>
          <p:nvPr/>
        </p:nvSpPr>
        <p:spPr>
          <a:xfrm>
            <a:off x="3137324" y="1947346"/>
            <a:ext cx="5911274" cy="904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b="1">
                <a:latin typeface="Arial Narrow"/>
                <a:ea typeface="Arial Narrow"/>
                <a:cs typeface="Arial Narrow"/>
                <a:sym typeface="Arial Narrow"/>
              </a:defRPr>
            </a:lvl1pPr>
          </a:lstStyle>
          <a:p>
            <a:r>
              <a:t>OBSERVACIONES AL PRESUPUESTO DE EGRESOS APROBADO</a:t>
            </a:r>
          </a:p>
        </p:txBody>
      </p:sp>
      <p:grpSp>
        <p:nvGrpSpPr>
          <p:cNvPr id="522" name="Grupo 7"/>
          <p:cNvGrpSpPr/>
          <p:nvPr/>
        </p:nvGrpSpPr>
        <p:grpSpPr>
          <a:xfrm>
            <a:off x="1356859" y="517569"/>
            <a:ext cx="8443381" cy="1223325"/>
            <a:chOff x="310113" y="140706"/>
            <a:chExt cx="8443380" cy="1223324"/>
          </a:xfrm>
        </p:grpSpPr>
        <p:sp>
          <p:nvSpPr>
            <p:cNvPr id="518" name="CuadroTexto 1"/>
            <p:cNvSpPr txBox="1"/>
            <p:nvPr/>
          </p:nvSpPr>
          <p:spPr>
            <a:xfrm>
              <a:off x="310113" y="866189"/>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13 LDFEFM</a:t>
              </a:r>
            </a:p>
          </p:txBody>
        </p:sp>
        <p:sp>
          <p:nvSpPr>
            <p:cNvPr id="519" name="Rectángulo 13"/>
            <p:cNvSpPr/>
            <p:nvPr/>
          </p:nvSpPr>
          <p:spPr>
            <a:xfrm>
              <a:off x="1227764" y="140706"/>
              <a:ext cx="7525729" cy="434341"/>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Observaciones al Presupuesto de Egresos Aprobado</a:t>
              </a:r>
            </a:p>
          </p:txBody>
        </p:sp>
      </p:grpSp>
    </p:spTree>
    <p:extLst>
      <p:ext uri="{BB962C8B-B14F-4D97-AF65-F5344CB8AC3E}">
        <p14:creationId xmlns:p14="http://schemas.microsoft.com/office/powerpoint/2010/main" val="306923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1 CuadroTexto"/>
          <p:cNvSpPr txBox="1"/>
          <p:nvPr/>
        </p:nvSpPr>
        <p:spPr>
          <a:xfrm>
            <a:off x="1768643" y="2839898"/>
            <a:ext cx="8650704" cy="307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514350" indent="-514350">
              <a:buSzPct val="100000"/>
              <a:buAutoNum type="romanUcPeriod" startAt="3"/>
              <a:defRPr sz="2200">
                <a:latin typeface="Arial Narrow"/>
                <a:ea typeface="Arial Narrow"/>
                <a:cs typeface="Arial Narrow"/>
                <a:sym typeface="Arial Narrow"/>
              </a:defRPr>
            </a:pPr>
            <a:r>
              <a:t>Sólo se procede hacer pagos con base en el Presupuesto de Egresos autorizado, y por los conceptos efectivamente devengados, previo registro y contabilidad en las operaciones consideradas en éste.</a:t>
            </a:r>
          </a:p>
          <a:p>
            <a:pPr marL="514350" indent="-514350">
              <a:buSzPct val="100000"/>
              <a:buAutoNum type="romanUcPeriod" startAt="3"/>
              <a:defRPr sz="2200">
                <a:latin typeface="Arial Narrow"/>
                <a:ea typeface="Arial Narrow"/>
                <a:cs typeface="Arial Narrow"/>
                <a:sym typeface="Arial Narrow"/>
              </a:defRPr>
            </a:pPr>
            <a:endParaRPr/>
          </a:p>
          <a:p>
            <a:pPr marL="400049" indent="-400049">
              <a:buSzPct val="100000"/>
              <a:buAutoNum type="romanUcPeriod" startAt="4"/>
              <a:defRPr sz="2200">
                <a:latin typeface="Arial Narrow"/>
                <a:ea typeface="Arial Narrow"/>
                <a:cs typeface="Arial Narrow"/>
                <a:sym typeface="Arial Narrow"/>
              </a:defRPr>
            </a:pPr>
            <a:r>
              <a:t>La asignación global de servicios personales aprobada originalmente en el PE no podrá incrementarse durante el ejercicio fiscal. </a:t>
            </a:r>
          </a:p>
          <a:p>
            <a:pPr marL="857250" lvl="1" indent="-400050">
              <a:buSzPct val="100000"/>
              <a:buChar char="✓"/>
              <a:defRPr sz="2200">
                <a:latin typeface="Arial Narrow"/>
                <a:ea typeface="Arial Narrow"/>
                <a:cs typeface="Arial Narrow"/>
                <a:sym typeface="Arial Narrow"/>
              </a:defRPr>
            </a:pPr>
            <a:r>
              <a:t>Lo </a:t>
            </a:r>
            <a:r>
              <a:rPr sz="2400"/>
              <a:t>anterior</a:t>
            </a:r>
            <a:r>
              <a:t>, exceptuando el pago de sentencias laborales definitivas</a:t>
            </a:r>
          </a:p>
          <a:p>
            <a:pPr marL="857250" lvl="1" indent="-400050">
              <a:buSzPct val="100000"/>
              <a:buChar char="✓"/>
              <a:defRPr sz="2200">
                <a:latin typeface="Arial Narrow"/>
                <a:ea typeface="Arial Narrow"/>
                <a:cs typeface="Arial Narrow"/>
                <a:sym typeface="Arial Narrow"/>
              </a:defRPr>
            </a:pPr>
            <a:r>
              <a:t>La secretaría de finanzas contará con un sistema de registro y control de las erogaciones de servicios personales</a:t>
            </a:r>
          </a:p>
        </p:txBody>
      </p:sp>
      <p:sp>
        <p:nvSpPr>
          <p:cNvPr id="528" name="Rectángulo 8"/>
          <p:cNvSpPr txBox="1"/>
          <p:nvPr/>
        </p:nvSpPr>
        <p:spPr>
          <a:xfrm>
            <a:off x="3137324" y="1947346"/>
            <a:ext cx="5911274" cy="904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b="1">
                <a:latin typeface="Arial Narrow"/>
                <a:ea typeface="Arial Narrow"/>
                <a:cs typeface="Arial Narrow"/>
                <a:sym typeface="Arial Narrow"/>
              </a:defRPr>
            </a:lvl1pPr>
          </a:lstStyle>
          <a:p>
            <a:r>
              <a:t>OBSERVACIONES AL PRESUPUESTO DE EGRESOS APROBADO</a:t>
            </a:r>
          </a:p>
        </p:txBody>
      </p:sp>
      <p:grpSp>
        <p:nvGrpSpPr>
          <p:cNvPr id="533" name="Grupo 7"/>
          <p:cNvGrpSpPr/>
          <p:nvPr/>
        </p:nvGrpSpPr>
        <p:grpSpPr>
          <a:xfrm>
            <a:off x="1356859" y="565942"/>
            <a:ext cx="8352626" cy="1174952"/>
            <a:chOff x="310113" y="189079"/>
            <a:chExt cx="8352625" cy="1174951"/>
          </a:xfrm>
        </p:grpSpPr>
        <p:sp>
          <p:nvSpPr>
            <p:cNvPr id="529" name="CuadroTexto 1"/>
            <p:cNvSpPr txBox="1"/>
            <p:nvPr/>
          </p:nvSpPr>
          <p:spPr>
            <a:xfrm>
              <a:off x="310113" y="866189"/>
              <a:ext cx="3797644"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13 LDFEFM</a:t>
              </a:r>
            </a:p>
          </p:txBody>
        </p:sp>
        <p:sp>
          <p:nvSpPr>
            <p:cNvPr id="530" name="Rectángulo 15"/>
            <p:cNvSpPr/>
            <p:nvPr/>
          </p:nvSpPr>
          <p:spPr>
            <a:xfrm>
              <a:off x="1137009" y="189079"/>
              <a:ext cx="7525729" cy="4343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Observaciones al Presupuesto de Egresos Aprobado</a:t>
              </a:r>
            </a:p>
          </p:txBody>
        </p:sp>
      </p:grpSp>
    </p:spTree>
    <p:extLst>
      <p:ext uri="{BB962C8B-B14F-4D97-AF65-F5344CB8AC3E}">
        <p14:creationId xmlns:p14="http://schemas.microsoft.com/office/powerpoint/2010/main" val="3732864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0" name="Rectángulo redondeado 3"/>
          <p:cNvGrpSpPr/>
          <p:nvPr/>
        </p:nvGrpSpPr>
        <p:grpSpPr>
          <a:xfrm>
            <a:off x="2442411" y="2628970"/>
            <a:ext cx="7243011" cy="1464232"/>
            <a:chOff x="0" y="0"/>
            <a:chExt cx="7243009" cy="1464230"/>
          </a:xfrm>
        </p:grpSpPr>
        <p:sp>
          <p:nvSpPr>
            <p:cNvPr id="538" name="Rectángulo redondeado"/>
            <p:cNvSpPr/>
            <p:nvPr/>
          </p:nvSpPr>
          <p:spPr>
            <a:xfrm>
              <a:off x="0" y="0"/>
              <a:ext cx="7243010" cy="1464231"/>
            </a:xfrm>
            <a:prstGeom prst="roundRect">
              <a:avLst>
                <a:gd name="adj" fmla="val 16667"/>
              </a:avLst>
            </a:prstGeom>
            <a:solidFill>
              <a:schemeClr val="accent6">
                <a:alpha val="50000"/>
              </a:schemeClr>
            </a:solidFill>
            <a:ln w="38100" cap="flat">
              <a:solidFill>
                <a:srgbClr val="000000"/>
              </a:solidFill>
              <a:prstDash val="solid"/>
              <a:round/>
            </a:ln>
            <a:effectLst/>
          </p:spPr>
          <p:txBody>
            <a:bodyPr wrap="square" lIns="45719" tIns="45719" rIns="45719" bIns="45719" numCol="1" anchor="t">
              <a:noAutofit/>
            </a:bodyPr>
            <a:lstStyle/>
            <a:p>
              <a:pPr algn="ctr">
                <a:defRPr>
                  <a:solidFill>
                    <a:srgbClr val="FFFFFF"/>
                  </a:solidFill>
                </a:defRPr>
              </a:pPr>
              <a:endParaRPr/>
            </a:p>
          </p:txBody>
        </p:sp>
        <p:sp>
          <p:nvSpPr>
            <p:cNvPr id="539" name="Provisión presupuestal para la atención de desastres naturales"/>
            <p:cNvSpPr txBox="1"/>
            <p:nvPr/>
          </p:nvSpPr>
          <p:spPr>
            <a:xfrm>
              <a:off x="71477" y="71477"/>
              <a:ext cx="7100056" cy="1234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000">
                  <a:latin typeface="Arial Narrow"/>
                  <a:ea typeface="Arial Narrow"/>
                  <a:cs typeface="Arial Narrow"/>
                  <a:sym typeface="Arial Narrow"/>
                </a:defRPr>
              </a:lvl1pPr>
            </a:lstStyle>
            <a:p>
              <a:r>
                <a:t>Provisión presupuestal para la atención de desastres naturales</a:t>
              </a:r>
            </a:p>
          </p:txBody>
        </p:sp>
      </p:grpSp>
    </p:spTree>
    <p:extLst>
      <p:ext uri="{BB962C8B-B14F-4D97-AF65-F5344CB8AC3E}">
        <p14:creationId xmlns:p14="http://schemas.microsoft.com/office/powerpoint/2010/main" val="222489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Flecha derecha 11"/>
          <p:cNvSpPr/>
          <p:nvPr/>
        </p:nvSpPr>
        <p:spPr>
          <a:xfrm>
            <a:off x="7794380" y="1964520"/>
            <a:ext cx="726859" cy="1094016"/>
          </a:xfrm>
          <a:prstGeom prst="rightArrow">
            <a:avLst>
              <a:gd name="adj1" fmla="val 50000"/>
              <a:gd name="adj2" fmla="val 50000"/>
            </a:avLst>
          </a:prstGeom>
          <a:solidFill>
            <a:schemeClr val="accent5"/>
          </a:solidFill>
          <a:ln w="12700">
            <a:solidFill>
              <a:srgbClr val="32538F"/>
            </a:solidFill>
            <a:miter/>
          </a:ln>
        </p:spPr>
        <p:txBody>
          <a:bodyPr lIns="45719" rIns="45719" anchor="ctr"/>
          <a:lstStyle/>
          <a:p>
            <a:pPr defTabSz="914366">
              <a:defRPr>
                <a:solidFill>
                  <a:srgbClr val="FFFFFF"/>
                </a:solidFill>
                <a:latin typeface="Arial Narrow"/>
                <a:ea typeface="Arial Narrow"/>
                <a:cs typeface="Arial Narrow"/>
                <a:sym typeface="Arial Narrow"/>
              </a:defRPr>
            </a:pPr>
            <a:endParaRPr/>
          </a:p>
        </p:txBody>
      </p:sp>
      <p:sp>
        <p:nvSpPr>
          <p:cNvPr id="546" name="Abrir llave 12"/>
          <p:cNvSpPr/>
          <p:nvPr/>
        </p:nvSpPr>
        <p:spPr>
          <a:xfrm>
            <a:off x="4696443" y="1512681"/>
            <a:ext cx="643739" cy="25885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28"/>
                  <a:pt x="10800" y="21216"/>
                </a:cubicBezTo>
                <a:lnTo>
                  <a:pt x="10800" y="11184"/>
                </a:lnTo>
                <a:cubicBezTo>
                  <a:pt x="10800" y="10972"/>
                  <a:pt x="5965" y="10800"/>
                  <a:pt x="0" y="10800"/>
                </a:cubicBezTo>
                <a:cubicBezTo>
                  <a:pt x="5965" y="10800"/>
                  <a:pt x="10800" y="10628"/>
                  <a:pt x="10800" y="10416"/>
                </a:cubicBezTo>
                <a:lnTo>
                  <a:pt x="10800" y="384"/>
                </a:lnTo>
                <a:cubicBezTo>
                  <a:pt x="10800" y="172"/>
                  <a:pt x="15635" y="0"/>
                  <a:pt x="21600" y="0"/>
                </a:cubicBezTo>
              </a:path>
            </a:pathLst>
          </a:custGeom>
          <a:ln w="50800">
            <a:solidFill>
              <a:schemeClr val="accent5"/>
            </a:solidFill>
            <a:miter/>
          </a:ln>
        </p:spPr>
        <p:txBody>
          <a:bodyPr lIns="45719" rIns="45719" anchor="ctr"/>
          <a:lstStyle/>
          <a:p>
            <a:pPr defTabSz="914366">
              <a:defRPr>
                <a:latin typeface="Arial Narrow"/>
                <a:ea typeface="Arial Narrow"/>
                <a:cs typeface="Arial Narrow"/>
                <a:sym typeface="Arial Narrow"/>
              </a:defRPr>
            </a:pPr>
            <a:endParaRPr/>
          </a:p>
        </p:txBody>
      </p:sp>
      <p:sp>
        <p:nvSpPr>
          <p:cNvPr id="547" name="Rectángulo 3"/>
          <p:cNvSpPr txBox="1"/>
          <p:nvPr/>
        </p:nvSpPr>
        <p:spPr>
          <a:xfrm>
            <a:off x="1984169" y="5865665"/>
            <a:ext cx="8597057" cy="624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a:latin typeface="Arial Narrow"/>
                <a:ea typeface="Arial Narrow"/>
                <a:cs typeface="Arial Narrow"/>
                <a:sym typeface="Arial Narrow"/>
              </a:defRPr>
            </a:pPr>
            <a:r>
              <a:t>de recursos </a:t>
            </a:r>
            <a:r>
              <a:rPr b="1"/>
              <a:t>aprobadas por el FONDEN</a:t>
            </a:r>
            <a:r>
              <a:t>, y deberá ser </a:t>
            </a:r>
            <a:r>
              <a:rPr b="1">
                <a:solidFill>
                  <a:srgbClr val="C00000"/>
                </a:solidFill>
              </a:rPr>
              <a:t>aportado a un fideicomiso público </a:t>
            </a:r>
            <a:r>
              <a:t>que se constituya específicamente para dicho fin. </a:t>
            </a:r>
          </a:p>
        </p:txBody>
      </p:sp>
      <p:sp>
        <p:nvSpPr>
          <p:cNvPr id="548" name="Rectángulo 4"/>
          <p:cNvSpPr txBox="1"/>
          <p:nvPr/>
        </p:nvSpPr>
        <p:spPr>
          <a:xfrm>
            <a:off x="5112811" y="3386658"/>
            <a:ext cx="5184200" cy="624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a:latin typeface="Arial Narrow"/>
                <a:ea typeface="Arial Narrow"/>
                <a:cs typeface="Arial Narrow"/>
                <a:sym typeface="Arial Narrow"/>
              </a:defRPr>
            </a:pPr>
            <a:r>
              <a:t>así como </a:t>
            </a:r>
            <a:r>
              <a:rPr b="1">
                <a:solidFill>
                  <a:srgbClr val="C00000"/>
                </a:solidFill>
              </a:rPr>
              <a:t>llevar a cabo</a:t>
            </a:r>
            <a:r>
              <a:t> acciones para prevenir y mitigar su </a:t>
            </a:r>
            <a:r>
              <a:rPr b="1">
                <a:solidFill>
                  <a:srgbClr val="C00000"/>
                </a:solidFill>
              </a:rPr>
              <a:t>impacto a las finanzas </a:t>
            </a:r>
            <a:r>
              <a:t>estatales. </a:t>
            </a:r>
          </a:p>
        </p:txBody>
      </p:sp>
      <p:sp>
        <p:nvSpPr>
          <p:cNvPr id="549" name="Rectángulo 13"/>
          <p:cNvSpPr txBox="1"/>
          <p:nvPr/>
        </p:nvSpPr>
        <p:spPr>
          <a:xfrm>
            <a:off x="1747609" y="2347309"/>
            <a:ext cx="2714164" cy="891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a:latin typeface="Arial Narrow"/>
                <a:ea typeface="Arial Narrow"/>
                <a:cs typeface="Arial Narrow"/>
                <a:sym typeface="Arial Narrow"/>
              </a:defRPr>
            </a:pPr>
            <a:r>
              <a:t>El </a:t>
            </a:r>
            <a:r>
              <a:rPr b="1">
                <a:solidFill>
                  <a:srgbClr val="C00000"/>
                </a:solidFill>
              </a:rPr>
              <a:t>Presupuesto de Egresos </a:t>
            </a:r>
            <a:r>
              <a:t>de las Entidades Federativas deberá </a:t>
            </a:r>
            <a:r>
              <a:rPr b="1">
                <a:solidFill>
                  <a:srgbClr val="C00000"/>
                </a:solidFill>
              </a:rPr>
              <a:t>prever recursos</a:t>
            </a:r>
            <a:r>
              <a:t> para </a:t>
            </a:r>
          </a:p>
        </p:txBody>
      </p:sp>
      <p:sp>
        <p:nvSpPr>
          <p:cNvPr id="550" name="Rectángulo 15"/>
          <p:cNvSpPr txBox="1"/>
          <p:nvPr/>
        </p:nvSpPr>
        <p:spPr>
          <a:xfrm>
            <a:off x="5112811" y="1624144"/>
            <a:ext cx="2470945" cy="624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a:solidFill>
                  <a:srgbClr val="C00000"/>
                </a:solidFill>
                <a:latin typeface="Arial Narrow"/>
                <a:ea typeface="Arial Narrow"/>
                <a:cs typeface="Arial Narrow"/>
                <a:sym typeface="Arial Narrow"/>
              </a:defRPr>
            </a:pPr>
            <a:r>
              <a:t>atender</a:t>
            </a:r>
            <a:r>
              <a:rPr>
                <a:solidFill>
                  <a:srgbClr val="000000"/>
                </a:solidFill>
              </a:rPr>
              <a:t> a la </a:t>
            </a:r>
            <a:r>
              <a:t>población afectada</a:t>
            </a:r>
          </a:p>
        </p:txBody>
      </p:sp>
      <p:sp>
        <p:nvSpPr>
          <p:cNvPr id="551" name="Rectángulo 16"/>
          <p:cNvSpPr txBox="1"/>
          <p:nvPr/>
        </p:nvSpPr>
        <p:spPr>
          <a:xfrm>
            <a:off x="8731864" y="1987742"/>
            <a:ext cx="1639137" cy="1158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a:solidFill>
                  <a:srgbClr val="C00000"/>
                </a:solidFill>
                <a:latin typeface="Arial Narrow"/>
                <a:ea typeface="Arial Narrow"/>
                <a:cs typeface="Arial Narrow"/>
                <a:sym typeface="Arial Narrow"/>
              </a:defRPr>
            </a:pPr>
            <a:r>
              <a:t>ocasionados </a:t>
            </a:r>
            <a:r>
              <a:rPr>
                <a:solidFill>
                  <a:srgbClr val="000000"/>
                </a:solidFill>
              </a:rPr>
              <a:t>por la ocurrencia de </a:t>
            </a:r>
            <a:r>
              <a:t>desastres naturales</a:t>
            </a:r>
            <a:r>
              <a:rPr>
                <a:solidFill>
                  <a:srgbClr val="000000"/>
                </a:solidFill>
              </a:rPr>
              <a:t>,</a:t>
            </a:r>
          </a:p>
        </p:txBody>
      </p:sp>
      <p:sp>
        <p:nvSpPr>
          <p:cNvPr id="552" name="Rectángulo 17"/>
          <p:cNvSpPr txBox="1"/>
          <p:nvPr/>
        </p:nvSpPr>
        <p:spPr>
          <a:xfrm>
            <a:off x="5112810" y="2345268"/>
            <a:ext cx="2681571" cy="891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14366">
              <a:defRPr>
                <a:latin typeface="Arial Narrow"/>
                <a:ea typeface="Arial Narrow"/>
                <a:cs typeface="Arial Narrow"/>
                <a:sym typeface="Arial Narrow"/>
              </a:defRPr>
            </a:pPr>
            <a:r>
              <a:t>los </a:t>
            </a:r>
            <a:r>
              <a:rPr b="1">
                <a:solidFill>
                  <a:srgbClr val="C00000"/>
                </a:solidFill>
              </a:rPr>
              <a:t>daños causados </a:t>
            </a:r>
            <a:r>
              <a:t>a la </a:t>
            </a:r>
            <a:r>
              <a:rPr b="1">
                <a:solidFill>
                  <a:srgbClr val="C00000"/>
                </a:solidFill>
              </a:rPr>
              <a:t>infraestructura pública </a:t>
            </a:r>
            <a:r>
              <a:t>estatal</a:t>
            </a:r>
          </a:p>
        </p:txBody>
      </p:sp>
      <p:sp>
        <p:nvSpPr>
          <p:cNvPr id="553" name="Rectángulo 18"/>
          <p:cNvSpPr txBox="1"/>
          <p:nvPr/>
        </p:nvSpPr>
        <p:spPr>
          <a:xfrm>
            <a:off x="6282697" y="2086020"/>
            <a:ext cx="250028" cy="35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just" defTabSz="1300480">
              <a:defRPr>
                <a:latin typeface="Arial Narrow"/>
                <a:ea typeface="Arial Narrow"/>
                <a:cs typeface="Arial Narrow"/>
                <a:sym typeface="Arial Narrow"/>
              </a:defRPr>
            </a:lvl1pPr>
          </a:lstStyle>
          <a:p>
            <a:r>
              <a:t>y </a:t>
            </a:r>
          </a:p>
        </p:txBody>
      </p:sp>
      <p:sp>
        <p:nvSpPr>
          <p:cNvPr id="554" name="Rectángulo 19"/>
          <p:cNvSpPr txBox="1"/>
          <p:nvPr/>
        </p:nvSpPr>
        <p:spPr>
          <a:xfrm>
            <a:off x="1781005" y="4495508"/>
            <a:ext cx="2416923" cy="1158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a:latin typeface="Arial Narrow"/>
                <a:ea typeface="Arial Narrow"/>
                <a:cs typeface="Arial Narrow"/>
                <a:sym typeface="Arial Narrow"/>
              </a:defRPr>
            </a:pPr>
            <a:r>
              <a:t>El </a:t>
            </a:r>
            <a:r>
              <a:rPr b="1">
                <a:solidFill>
                  <a:srgbClr val="C00000"/>
                </a:solidFill>
              </a:rPr>
              <a:t>monto</a:t>
            </a:r>
            <a:r>
              <a:t> de dichos recursos </a:t>
            </a:r>
            <a:r>
              <a:rPr b="1">
                <a:solidFill>
                  <a:srgbClr val="C00000"/>
                </a:solidFill>
              </a:rPr>
              <a:t>deberá estar determinado por cada Entidad Federativa,</a:t>
            </a:r>
            <a:r>
              <a:t> </a:t>
            </a:r>
          </a:p>
        </p:txBody>
      </p:sp>
      <p:sp>
        <p:nvSpPr>
          <p:cNvPr id="555" name="Rectángulo 20"/>
          <p:cNvSpPr txBox="1"/>
          <p:nvPr/>
        </p:nvSpPr>
        <p:spPr>
          <a:xfrm>
            <a:off x="5250874" y="4304963"/>
            <a:ext cx="5890369" cy="1424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a:latin typeface="Arial Narrow"/>
                <a:ea typeface="Arial Narrow"/>
                <a:cs typeface="Arial Narrow"/>
                <a:sym typeface="Arial Narrow"/>
              </a:defRPr>
            </a:pPr>
            <a:r>
              <a:t>el cual </a:t>
            </a:r>
            <a:r>
              <a:rPr b="1"/>
              <a:t>como mínimo </a:t>
            </a:r>
            <a:r>
              <a:t>deberá corresponder al </a:t>
            </a:r>
            <a:r>
              <a:rPr b="1">
                <a:solidFill>
                  <a:srgbClr val="C00000"/>
                </a:solidFill>
              </a:rPr>
              <a:t>10% de la aportación </a:t>
            </a:r>
            <a:r>
              <a:t>realizada por la Entidad Federativa para la </a:t>
            </a:r>
            <a:r>
              <a:rPr b="1">
                <a:solidFill>
                  <a:srgbClr val="C00000"/>
                </a:solidFill>
              </a:rPr>
              <a:t>reconstrucción de la infraestructura </a:t>
            </a:r>
            <a:r>
              <a:t>de la Entidad Federativa </a:t>
            </a:r>
            <a:r>
              <a:rPr b="1">
                <a:solidFill>
                  <a:srgbClr val="C00000"/>
                </a:solidFill>
              </a:rPr>
              <a:t>dañada</a:t>
            </a:r>
            <a:r>
              <a:t> que </a:t>
            </a:r>
            <a:r>
              <a:rPr b="1">
                <a:solidFill>
                  <a:srgbClr val="C00000"/>
                </a:solidFill>
              </a:rPr>
              <a:t>en promedio se registre durante los últimos 5 ejercicios</a:t>
            </a:r>
            <a:r>
              <a:t>, actualizados por el INPC </a:t>
            </a:r>
            <a:r>
              <a:rPr b="1">
                <a:solidFill>
                  <a:srgbClr val="C00000"/>
                </a:solidFill>
              </a:rPr>
              <a:t>medido  a  través de las autorizaciones </a:t>
            </a:r>
          </a:p>
        </p:txBody>
      </p:sp>
      <p:sp>
        <p:nvSpPr>
          <p:cNvPr id="556" name="Flecha derecha 21"/>
          <p:cNvSpPr/>
          <p:nvPr/>
        </p:nvSpPr>
        <p:spPr>
          <a:xfrm>
            <a:off x="4385952" y="4635120"/>
            <a:ext cx="726860" cy="1094016"/>
          </a:xfrm>
          <a:prstGeom prst="rightArrow">
            <a:avLst>
              <a:gd name="adj1" fmla="val 50000"/>
              <a:gd name="adj2" fmla="val 50000"/>
            </a:avLst>
          </a:prstGeom>
          <a:solidFill>
            <a:schemeClr val="accent5"/>
          </a:solidFill>
          <a:ln w="12700">
            <a:solidFill>
              <a:srgbClr val="32538F"/>
            </a:solidFill>
            <a:miter/>
          </a:ln>
        </p:spPr>
        <p:txBody>
          <a:bodyPr lIns="45719" rIns="45719" anchor="ctr"/>
          <a:lstStyle/>
          <a:p>
            <a:pPr defTabSz="914366">
              <a:defRPr>
                <a:solidFill>
                  <a:srgbClr val="FFFFFF"/>
                </a:solidFill>
                <a:latin typeface="Arial Narrow"/>
                <a:ea typeface="Arial Narrow"/>
                <a:cs typeface="Arial Narrow"/>
                <a:sym typeface="Arial Narrow"/>
              </a:defRPr>
            </a:pPr>
            <a:endParaRPr/>
          </a:p>
        </p:txBody>
      </p:sp>
      <p:sp>
        <p:nvSpPr>
          <p:cNvPr id="557" name="Conector recto 23"/>
          <p:cNvSpPr/>
          <p:nvPr/>
        </p:nvSpPr>
        <p:spPr>
          <a:xfrm flipH="1">
            <a:off x="7762801" y="1555325"/>
            <a:ext cx="4255" cy="1713271"/>
          </a:xfrm>
          <a:prstGeom prst="line">
            <a:avLst/>
          </a:prstGeom>
          <a:ln w="38100">
            <a:solidFill>
              <a:schemeClr val="accent5"/>
            </a:solidFill>
            <a:miter/>
          </a:ln>
        </p:spPr>
        <p:txBody>
          <a:bodyPr lIns="45719" rIns="45719"/>
          <a:lstStyle/>
          <a:p>
            <a:endParaRPr/>
          </a:p>
        </p:txBody>
      </p:sp>
      <p:grpSp>
        <p:nvGrpSpPr>
          <p:cNvPr id="562" name="Grupo 20"/>
          <p:cNvGrpSpPr/>
          <p:nvPr/>
        </p:nvGrpSpPr>
        <p:grpSpPr>
          <a:xfrm>
            <a:off x="1356858" y="356814"/>
            <a:ext cx="8364659" cy="1384081"/>
            <a:chOff x="310113" y="-1"/>
            <a:chExt cx="8364657" cy="1384079"/>
          </a:xfrm>
        </p:grpSpPr>
        <p:sp>
          <p:nvSpPr>
            <p:cNvPr id="558"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9 LDFEFM</a:t>
              </a:r>
            </a:p>
          </p:txBody>
        </p:sp>
        <p:sp>
          <p:nvSpPr>
            <p:cNvPr id="559" name="Rectángulo 23"/>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proveer recursos para un Fondo Estatal de Desastres Naturales</a:t>
              </a:r>
            </a:p>
          </p:txBody>
        </p:sp>
      </p:grpSp>
    </p:spTree>
    <p:extLst>
      <p:ext uri="{BB962C8B-B14F-4D97-AF65-F5344CB8AC3E}">
        <p14:creationId xmlns:p14="http://schemas.microsoft.com/office/powerpoint/2010/main" val="407488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Rectángulo 3"/>
          <p:cNvSpPr txBox="1"/>
          <p:nvPr/>
        </p:nvSpPr>
        <p:spPr>
          <a:xfrm>
            <a:off x="5958651" y="3827522"/>
            <a:ext cx="5154858" cy="184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000" b="1">
                <a:solidFill>
                  <a:srgbClr val="C00000"/>
                </a:solidFill>
                <a:latin typeface="Arial Narrow"/>
                <a:ea typeface="Arial Narrow"/>
                <a:cs typeface="Arial Narrow"/>
                <a:sym typeface="Arial Narrow"/>
              </a:defRPr>
            </a:pPr>
            <a:r>
              <a:t>podrá utilizar el remanente </a:t>
            </a:r>
            <a:r>
              <a:rPr b="0">
                <a:solidFill>
                  <a:srgbClr val="000000"/>
                </a:solidFill>
              </a:rPr>
              <a:t>que le corresponda para </a:t>
            </a:r>
            <a:r>
              <a:t>acciones de prevención y mitigación</a:t>
            </a:r>
            <a:r>
              <a:rPr b="0">
                <a:solidFill>
                  <a:srgbClr val="000000"/>
                </a:solidFill>
              </a:rPr>
              <a:t>, los cuales podrán ser aplicados para </a:t>
            </a:r>
            <a:r>
              <a:t>financiar la contraparte de la </a:t>
            </a:r>
            <a:r>
              <a:rPr b="0">
                <a:solidFill>
                  <a:srgbClr val="000000"/>
                </a:solidFill>
              </a:rPr>
              <a:t>Entidad Federativa de los </a:t>
            </a:r>
            <a:r>
              <a:t>proyectos preventivos</a:t>
            </a:r>
            <a:r>
              <a:rPr b="0">
                <a:solidFill>
                  <a:srgbClr val="000000"/>
                </a:solidFill>
              </a:rPr>
              <a:t>, conforme a lo establecido en las </a:t>
            </a:r>
            <a:r>
              <a:rPr>
                <a:solidFill>
                  <a:srgbClr val="000000"/>
                </a:solidFill>
              </a:rPr>
              <a:t>reglas de operación</a:t>
            </a:r>
            <a:r>
              <a:rPr b="0">
                <a:solidFill>
                  <a:srgbClr val="000000"/>
                </a:solidFill>
              </a:rPr>
              <a:t> del </a:t>
            </a:r>
            <a:r>
              <a:rPr>
                <a:solidFill>
                  <a:srgbClr val="000000"/>
                </a:solidFill>
              </a:rPr>
              <a:t>FONDEN</a:t>
            </a:r>
            <a:r>
              <a:rPr b="0">
                <a:solidFill>
                  <a:srgbClr val="000000"/>
                </a:solidFill>
              </a:rPr>
              <a:t>. </a:t>
            </a:r>
          </a:p>
        </p:txBody>
      </p:sp>
      <p:sp>
        <p:nvSpPr>
          <p:cNvPr id="565" name="Rectángulo 1"/>
          <p:cNvSpPr txBox="1"/>
          <p:nvPr/>
        </p:nvSpPr>
        <p:spPr>
          <a:xfrm>
            <a:off x="5744262" y="1830390"/>
            <a:ext cx="5415695" cy="1551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000">
                <a:latin typeface="Arial Narrow"/>
                <a:ea typeface="Arial Narrow"/>
                <a:cs typeface="Arial Narrow"/>
                <a:sym typeface="Arial Narrow"/>
              </a:defRPr>
            </a:pPr>
            <a:r>
              <a:t>para </a:t>
            </a:r>
            <a:r>
              <a:rPr b="1">
                <a:solidFill>
                  <a:srgbClr val="C00000"/>
                </a:solidFill>
              </a:rPr>
              <a:t>financiar las obras y acciones de reconstrucción de la infraestructura estatal aprobadas</a:t>
            </a:r>
            <a:r>
              <a:rPr>
                <a:solidFill>
                  <a:srgbClr val="C00000"/>
                </a:solidFill>
              </a:rPr>
              <a:t> </a:t>
            </a:r>
            <a:r>
              <a:t>en el marco de las </a:t>
            </a:r>
            <a:r>
              <a:rPr b="1"/>
              <a:t>reglas generales del FONDEN</a:t>
            </a:r>
            <a:r>
              <a:t>, como la </a:t>
            </a:r>
            <a:r>
              <a:rPr b="1">
                <a:solidFill>
                  <a:srgbClr val="C00000"/>
                </a:solidFill>
              </a:rPr>
              <a:t>contraparte de la Entidad Federativa</a:t>
            </a:r>
            <a:r>
              <a:rPr b="1">
                <a:solidFill>
                  <a:srgbClr val="FF0000"/>
                </a:solidFill>
              </a:rPr>
              <a:t> </a:t>
            </a:r>
            <a:r>
              <a:t>a los programas de reconstrucción acordados con la Federación. </a:t>
            </a:r>
          </a:p>
        </p:txBody>
      </p:sp>
      <p:sp>
        <p:nvSpPr>
          <p:cNvPr id="566" name="Los recursos aportados al fideicomiso público   deberán ser destinados"/>
          <p:cNvSpPr txBox="1"/>
          <p:nvPr/>
        </p:nvSpPr>
        <p:spPr>
          <a:xfrm>
            <a:off x="1158884" y="2256226"/>
            <a:ext cx="3274634" cy="967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000">
                <a:latin typeface="Arial Narrow"/>
                <a:ea typeface="Arial Narrow"/>
                <a:cs typeface="Arial Narrow"/>
                <a:sym typeface="Arial Narrow"/>
              </a:defRPr>
            </a:pPr>
            <a:r>
              <a:t>Los recursos aportados al </a:t>
            </a:r>
            <a:r>
              <a:rPr b="1">
                <a:solidFill>
                  <a:srgbClr val="C00000"/>
                </a:solidFill>
              </a:rPr>
              <a:t>fideicomiso público </a:t>
            </a:r>
            <a:r>
              <a:t>  </a:t>
            </a:r>
            <a:r>
              <a:rPr b="1"/>
              <a:t>deberán ser destinados</a:t>
            </a:r>
          </a:p>
        </p:txBody>
      </p:sp>
      <p:sp>
        <p:nvSpPr>
          <p:cNvPr id="567" name="En caso de que el saldo de los recursos del fideicomiso, acumule un monto que sea superior al costo promedio de reconstrucción de la infraestructura estatal dañada de los últimos 5 años de la Entidad Federativa, medido a través de las autorizaciones de recursos aprobadas por el FONDEN, la Entidad Federativa"/>
          <p:cNvSpPr txBox="1"/>
          <p:nvPr/>
        </p:nvSpPr>
        <p:spPr>
          <a:xfrm>
            <a:off x="1046746" y="3770824"/>
            <a:ext cx="3806573" cy="192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1600">
                <a:latin typeface="Arial Narrow"/>
                <a:ea typeface="Arial Narrow"/>
                <a:cs typeface="Arial Narrow"/>
                <a:sym typeface="Arial Narrow"/>
              </a:defRPr>
            </a:pPr>
            <a:r>
              <a:t>En caso de que </a:t>
            </a:r>
            <a:r>
              <a:rPr b="1">
                <a:solidFill>
                  <a:srgbClr val="C00000"/>
                </a:solidFill>
              </a:rPr>
              <a:t>el saldo de los recursos del fideicomiso</a:t>
            </a:r>
            <a:r>
              <a:rPr>
                <a:solidFill>
                  <a:srgbClr val="C00000"/>
                </a:solidFill>
              </a:rPr>
              <a:t>, </a:t>
            </a:r>
            <a:r>
              <a:rPr b="1">
                <a:solidFill>
                  <a:srgbClr val="C00000"/>
                </a:solidFill>
              </a:rPr>
              <a:t>acumule un monto que sea superior al costo promedio de reconstrucción de la infraestructura estatal dañada de los últimos 5 años </a:t>
            </a:r>
            <a:r>
              <a:t>de la Entidad Federativa,</a:t>
            </a:r>
            <a:r>
              <a:rPr>
                <a:solidFill>
                  <a:srgbClr val="C00000"/>
                </a:solidFill>
              </a:rPr>
              <a:t> </a:t>
            </a:r>
            <a:r>
              <a:rPr b="1">
                <a:solidFill>
                  <a:srgbClr val="C00000"/>
                </a:solidFill>
              </a:rPr>
              <a:t>medido a través de las autorizaciones de recursos aprobadas por el FONDEN</a:t>
            </a:r>
            <a:r>
              <a:t>, la Entidad Federativa</a:t>
            </a:r>
          </a:p>
        </p:txBody>
      </p:sp>
      <p:grpSp>
        <p:nvGrpSpPr>
          <p:cNvPr id="570" name="1"/>
          <p:cNvGrpSpPr/>
          <p:nvPr/>
        </p:nvGrpSpPr>
        <p:grpSpPr>
          <a:xfrm>
            <a:off x="4897811" y="2093192"/>
            <a:ext cx="813323" cy="813323"/>
            <a:chOff x="0" y="0"/>
            <a:chExt cx="813321" cy="813321"/>
          </a:xfrm>
        </p:grpSpPr>
        <p:sp>
          <p:nvSpPr>
            <p:cNvPr id="568" name="Círculo"/>
            <p:cNvSpPr/>
            <p:nvPr/>
          </p:nvSpPr>
          <p:spPr>
            <a:xfrm>
              <a:off x="0" y="0"/>
              <a:ext cx="813322" cy="813322"/>
            </a:xfrm>
            <a:prstGeom prst="ellipse">
              <a:avLst/>
            </a:prstGeom>
            <a:solidFill>
              <a:srgbClr val="333F50"/>
            </a:solidFill>
            <a:ln w="12700" cap="flat">
              <a:solidFill>
                <a:schemeClr val="accent5"/>
              </a:solidFill>
              <a:prstDash val="solid"/>
              <a:miter lim="800000"/>
            </a:ln>
            <a:effectLst/>
          </p:spPr>
          <p:txBody>
            <a:bodyPr wrap="square" lIns="45719" tIns="45719" rIns="45719" bIns="45719" numCol="1" anchor="ctr">
              <a:noAutofit/>
            </a:bodyPr>
            <a:lstStyle/>
            <a:p>
              <a:pPr algn="ctr" defTabSz="1300480">
                <a:defRPr sz="5200">
                  <a:solidFill>
                    <a:schemeClr val="accent6">
                      <a:lumOff val="-9568"/>
                    </a:schemeClr>
                  </a:solidFill>
                  <a:latin typeface="+mj-lt"/>
                  <a:ea typeface="+mj-ea"/>
                  <a:cs typeface="+mj-cs"/>
                  <a:sym typeface="Helvetica"/>
                </a:defRPr>
              </a:pPr>
              <a:endParaRPr/>
            </a:p>
          </p:txBody>
        </p:sp>
        <p:sp>
          <p:nvSpPr>
            <p:cNvPr id="569" name="1"/>
            <p:cNvSpPr txBox="1"/>
            <p:nvPr/>
          </p:nvSpPr>
          <p:spPr>
            <a:xfrm>
              <a:off x="119107" y="214891"/>
              <a:ext cx="575107" cy="3835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defTabSz="1300480">
                <a:defRPr sz="2000">
                  <a:solidFill>
                    <a:srgbClr val="FFFFFF"/>
                  </a:solidFill>
                  <a:latin typeface="Arial Narrow"/>
                  <a:ea typeface="Arial Narrow"/>
                  <a:cs typeface="Arial Narrow"/>
                  <a:sym typeface="Arial Narrow"/>
                </a:defRPr>
              </a:lvl1pPr>
            </a:lstStyle>
            <a:p>
              <a:r>
                <a:t>1</a:t>
              </a:r>
            </a:p>
          </p:txBody>
        </p:sp>
      </p:grpSp>
      <p:grpSp>
        <p:nvGrpSpPr>
          <p:cNvPr id="573" name="2"/>
          <p:cNvGrpSpPr/>
          <p:nvPr/>
        </p:nvGrpSpPr>
        <p:grpSpPr>
          <a:xfrm>
            <a:off x="4930940" y="4366985"/>
            <a:ext cx="813323" cy="813322"/>
            <a:chOff x="0" y="0"/>
            <a:chExt cx="813321" cy="813321"/>
          </a:xfrm>
        </p:grpSpPr>
        <p:sp>
          <p:nvSpPr>
            <p:cNvPr id="571" name="Círculo"/>
            <p:cNvSpPr/>
            <p:nvPr/>
          </p:nvSpPr>
          <p:spPr>
            <a:xfrm>
              <a:off x="0" y="0"/>
              <a:ext cx="813322" cy="813322"/>
            </a:xfrm>
            <a:prstGeom prst="ellipse">
              <a:avLst/>
            </a:prstGeom>
            <a:solidFill>
              <a:srgbClr val="333F50"/>
            </a:solidFill>
            <a:ln w="12700" cap="flat">
              <a:solidFill>
                <a:schemeClr val="accent5"/>
              </a:solidFill>
              <a:prstDash val="solid"/>
              <a:miter lim="800000"/>
            </a:ln>
            <a:effectLst/>
          </p:spPr>
          <p:txBody>
            <a:bodyPr wrap="square" lIns="45719" tIns="45719" rIns="45719" bIns="45719" numCol="1" anchor="ctr">
              <a:noAutofit/>
            </a:bodyPr>
            <a:lstStyle/>
            <a:p>
              <a:pPr algn="ctr" defTabSz="1300480">
                <a:defRPr sz="5200">
                  <a:solidFill>
                    <a:schemeClr val="accent6">
                      <a:lumOff val="-9568"/>
                    </a:schemeClr>
                  </a:solidFill>
                  <a:latin typeface="+mj-lt"/>
                  <a:ea typeface="+mj-ea"/>
                  <a:cs typeface="+mj-cs"/>
                  <a:sym typeface="Helvetica"/>
                </a:defRPr>
              </a:pPr>
              <a:endParaRPr/>
            </a:p>
          </p:txBody>
        </p:sp>
        <p:sp>
          <p:nvSpPr>
            <p:cNvPr id="572" name="2"/>
            <p:cNvSpPr txBox="1"/>
            <p:nvPr/>
          </p:nvSpPr>
          <p:spPr>
            <a:xfrm>
              <a:off x="119107" y="214891"/>
              <a:ext cx="575107" cy="3835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defTabSz="1300480">
                <a:defRPr sz="2000">
                  <a:solidFill>
                    <a:srgbClr val="FFFFFF"/>
                  </a:solidFill>
                  <a:latin typeface="Arial Narrow"/>
                  <a:ea typeface="Arial Narrow"/>
                  <a:cs typeface="Arial Narrow"/>
                  <a:sym typeface="Arial Narrow"/>
                </a:defRPr>
              </a:lvl1pPr>
            </a:lstStyle>
            <a:p>
              <a:r>
                <a:t>2</a:t>
              </a:r>
            </a:p>
          </p:txBody>
        </p:sp>
      </p:grpSp>
      <p:grpSp>
        <p:nvGrpSpPr>
          <p:cNvPr id="578" name="Grupo 12"/>
          <p:cNvGrpSpPr/>
          <p:nvPr/>
        </p:nvGrpSpPr>
        <p:grpSpPr>
          <a:xfrm>
            <a:off x="1356858" y="356814"/>
            <a:ext cx="8364659" cy="1384081"/>
            <a:chOff x="310113" y="-1"/>
            <a:chExt cx="8364657" cy="1384079"/>
          </a:xfrm>
        </p:grpSpPr>
        <p:sp>
          <p:nvSpPr>
            <p:cNvPr id="574"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9 LDFEFM</a:t>
              </a:r>
            </a:p>
          </p:txBody>
        </p:sp>
        <p:sp>
          <p:nvSpPr>
            <p:cNvPr id="575" name="Rectángulo 19"/>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proveer recursos para un Fondo Estatal de Desastres Naturales</a:t>
              </a:r>
            </a:p>
          </p:txBody>
        </p:sp>
      </p:grpSp>
    </p:spTree>
    <p:extLst>
      <p:ext uri="{BB962C8B-B14F-4D97-AF65-F5344CB8AC3E}">
        <p14:creationId xmlns:p14="http://schemas.microsoft.com/office/powerpoint/2010/main" val="90763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 name="Tabla 1"/>
          <p:cNvGraphicFramePr/>
          <p:nvPr/>
        </p:nvGraphicFramePr>
        <p:xfrm>
          <a:off x="3291561" y="3997114"/>
          <a:ext cx="5802842" cy="2336800"/>
        </p:xfrm>
        <a:graphic>
          <a:graphicData uri="http://schemas.openxmlformats.org/drawingml/2006/table">
            <a:tbl>
              <a:tblPr firstRow="1" bandRow="1"/>
              <a:tblGrid>
                <a:gridCol w="2901421">
                  <a:extLst>
                    <a:ext uri="{9D8B030D-6E8A-4147-A177-3AD203B41FA5}">
                      <a16:colId xmlns:a16="http://schemas.microsoft.com/office/drawing/2014/main" xmlns="" val="20000"/>
                    </a:ext>
                  </a:extLst>
                </a:gridCol>
                <a:gridCol w="2901421">
                  <a:extLst>
                    <a:ext uri="{9D8B030D-6E8A-4147-A177-3AD203B41FA5}">
                      <a16:colId xmlns:a16="http://schemas.microsoft.com/office/drawing/2014/main" xmlns="" val="20001"/>
                    </a:ext>
                  </a:extLst>
                </a:gridCol>
              </a:tblGrid>
              <a:tr h="467360">
                <a:tc>
                  <a:txBody>
                    <a:bodyPr/>
                    <a:lstStyle/>
                    <a:p>
                      <a:pPr algn="ctr">
                        <a:defRPr sz="1800" b="0">
                          <a:solidFill>
                            <a:srgbClr val="000000"/>
                          </a:solidFill>
                        </a:defRPr>
                      </a:pPr>
                      <a:r>
                        <a:rPr sz="2200" b="1">
                          <a:solidFill>
                            <a:srgbClr val="FFFFFF"/>
                          </a:solidFill>
                          <a:latin typeface="Arial Narrow"/>
                          <a:ea typeface="Arial Narrow"/>
                          <a:cs typeface="Arial Narrow"/>
                          <a:sym typeface="Arial Narrow"/>
                        </a:rPr>
                        <a:t>Año</a:t>
                      </a:r>
                    </a:p>
                  </a:txBody>
                  <a:tcPr marL="45703" marR="45703" marT="45703" marB="45703" horzOverflow="overflow"/>
                </a:tc>
                <a:tc>
                  <a:txBody>
                    <a:bodyPr/>
                    <a:lstStyle/>
                    <a:p>
                      <a:pPr algn="ctr">
                        <a:defRPr sz="1800" b="0">
                          <a:solidFill>
                            <a:srgbClr val="000000"/>
                          </a:solidFill>
                        </a:defRPr>
                      </a:pPr>
                      <a:r>
                        <a:rPr sz="2200" b="1">
                          <a:solidFill>
                            <a:srgbClr val="FFFFFF"/>
                          </a:solidFill>
                          <a:latin typeface="Arial Narrow"/>
                          <a:ea typeface="Arial Narrow"/>
                          <a:cs typeface="Arial Narrow"/>
                          <a:sym typeface="Arial Narrow"/>
                        </a:rPr>
                        <a:t>Importe</a:t>
                      </a:r>
                    </a:p>
                  </a:txBody>
                  <a:tcPr marL="45703" marR="45703" marT="45703" marB="45703" horzOverflow="overflow"/>
                </a:tc>
                <a:extLst>
                  <a:ext uri="{0D108BD9-81ED-4DB2-BD59-A6C34878D82A}">
                    <a16:rowId xmlns:a16="http://schemas.microsoft.com/office/drawing/2014/main" xmlns="" val="10000"/>
                  </a:ext>
                </a:extLst>
              </a:tr>
              <a:tr h="467360">
                <a:tc>
                  <a:txBody>
                    <a:bodyPr/>
                    <a:lstStyle/>
                    <a:p>
                      <a:pPr algn="ctr">
                        <a:defRPr sz="1800"/>
                      </a:pPr>
                      <a:r>
                        <a:rPr sz="2200">
                          <a:latin typeface="Arial Narrow"/>
                          <a:ea typeface="Arial Narrow"/>
                          <a:cs typeface="Arial Narrow"/>
                          <a:sym typeface="Arial Narrow"/>
                        </a:rPr>
                        <a:t>2017</a:t>
                      </a:r>
                    </a:p>
                  </a:txBody>
                  <a:tcPr marL="45703" marR="45703" marT="45703" marB="45703" horzOverflow="overflow"/>
                </a:tc>
                <a:tc>
                  <a:txBody>
                    <a:bodyPr/>
                    <a:lstStyle/>
                    <a:p>
                      <a:pPr algn="ctr">
                        <a:defRPr sz="1800"/>
                      </a:pPr>
                      <a:r>
                        <a:rPr sz="2200">
                          <a:latin typeface="Arial Narrow"/>
                          <a:ea typeface="Arial Narrow"/>
                          <a:cs typeface="Arial Narrow"/>
                          <a:sym typeface="Arial Narrow"/>
                        </a:rPr>
                        <a:t>2.5%</a:t>
                      </a:r>
                    </a:p>
                  </a:txBody>
                  <a:tcPr marL="45703" marR="45703" marT="45703" marB="45703" horzOverflow="overflow"/>
                </a:tc>
                <a:extLst>
                  <a:ext uri="{0D108BD9-81ED-4DB2-BD59-A6C34878D82A}">
                    <a16:rowId xmlns:a16="http://schemas.microsoft.com/office/drawing/2014/main" xmlns="" val="10001"/>
                  </a:ext>
                </a:extLst>
              </a:tr>
              <a:tr h="467360">
                <a:tc>
                  <a:txBody>
                    <a:bodyPr/>
                    <a:lstStyle/>
                    <a:p>
                      <a:pPr algn="ctr">
                        <a:defRPr sz="1800"/>
                      </a:pPr>
                      <a:r>
                        <a:rPr sz="2200">
                          <a:latin typeface="Arial Narrow"/>
                          <a:ea typeface="Arial Narrow"/>
                          <a:cs typeface="Arial Narrow"/>
                          <a:sym typeface="Arial Narrow"/>
                        </a:rPr>
                        <a:t>2018</a:t>
                      </a:r>
                    </a:p>
                  </a:txBody>
                  <a:tcPr marL="45703" marR="45703" marT="45703" marB="45703" horzOverflow="overflow"/>
                </a:tc>
                <a:tc>
                  <a:txBody>
                    <a:bodyPr/>
                    <a:lstStyle/>
                    <a:p>
                      <a:pPr algn="ctr">
                        <a:defRPr sz="1800"/>
                      </a:pPr>
                      <a:r>
                        <a:rPr sz="2200">
                          <a:latin typeface="Arial Narrow"/>
                          <a:ea typeface="Arial Narrow"/>
                          <a:cs typeface="Arial Narrow"/>
                          <a:sym typeface="Arial Narrow"/>
                        </a:rPr>
                        <a:t>5.0%</a:t>
                      </a:r>
                    </a:p>
                  </a:txBody>
                  <a:tcPr marL="45703" marR="45703" marT="45703" marB="45703" horzOverflow="overflow"/>
                </a:tc>
                <a:extLst>
                  <a:ext uri="{0D108BD9-81ED-4DB2-BD59-A6C34878D82A}">
                    <a16:rowId xmlns:a16="http://schemas.microsoft.com/office/drawing/2014/main" xmlns="" val="10002"/>
                  </a:ext>
                </a:extLst>
              </a:tr>
              <a:tr h="467360">
                <a:tc>
                  <a:txBody>
                    <a:bodyPr/>
                    <a:lstStyle/>
                    <a:p>
                      <a:pPr algn="ctr">
                        <a:defRPr sz="1800"/>
                      </a:pPr>
                      <a:r>
                        <a:rPr sz="2200">
                          <a:latin typeface="Arial Narrow"/>
                          <a:ea typeface="Arial Narrow"/>
                          <a:cs typeface="Arial Narrow"/>
                          <a:sym typeface="Arial Narrow"/>
                        </a:rPr>
                        <a:t>2019</a:t>
                      </a:r>
                    </a:p>
                  </a:txBody>
                  <a:tcPr marL="45703" marR="45703" marT="45703" marB="45703" horzOverflow="overflow"/>
                </a:tc>
                <a:tc>
                  <a:txBody>
                    <a:bodyPr/>
                    <a:lstStyle/>
                    <a:p>
                      <a:pPr algn="ctr">
                        <a:defRPr sz="1800"/>
                      </a:pPr>
                      <a:r>
                        <a:rPr sz="2200">
                          <a:latin typeface="Arial Narrow"/>
                          <a:ea typeface="Arial Narrow"/>
                          <a:cs typeface="Arial Narrow"/>
                          <a:sym typeface="Arial Narrow"/>
                        </a:rPr>
                        <a:t>7.5%</a:t>
                      </a:r>
                    </a:p>
                  </a:txBody>
                  <a:tcPr marL="45703" marR="45703" marT="45703" marB="45703" horzOverflow="overflow"/>
                </a:tc>
                <a:extLst>
                  <a:ext uri="{0D108BD9-81ED-4DB2-BD59-A6C34878D82A}">
                    <a16:rowId xmlns:a16="http://schemas.microsoft.com/office/drawing/2014/main" xmlns="" val="10003"/>
                  </a:ext>
                </a:extLst>
              </a:tr>
              <a:tr h="467360">
                <a:tc>
                  <a:txBody>
                    <a:bodyPr/>
                    <a:lstStyle/>
                    <a:p>
                      <a:pPr algn="ctr">
                        <a:defRPr sz="1800"/>
                      </a:pPr>
                      <a:r>
                        <a:rPr sz="2200">
                          <a:latin typeface="Arial Narrow"/>
                          <a:ea typeface="Arial Narrow"/>
                          <a:cs typeface="Arial Narrow"/>
                          <a:sym typeface="Arial Narrow"/>
                        </a:rPr>
                        <a:t>2020</a:t>
                      </a:r>
                    </a:p>
                  </a:txBody>
                  <a:tcPr marL="45703" marR="45703" marT="45703" marB="45703" horzOverflow="overflow"/>
                </a:tc>
                <a:tc>
                  <a:txBody>
                    <a:bodyPr/>
                    <a:lstStyle/>
                    <a:p>
                      <a:pPr algn="ctr">
                        <a:defRPr sz="1800"/>
                      </a:pPr>
                      <a:r>
                        <a:rPr sz="2200">
                          <a:latin typeface="Arial Narrow"/>
                          <a:ea typeface="Arial Narrow"/>
                          <a:cs typeface="Arial Narrow"/>
                          <a:sym typeface="Arial Narrow"/>
                        </a:rPr>
                        <a:t>10.0%</a:t>
                      </a:r>
                    </a:p>
                  </a:txBody>
                  <a:tcPr marL="45703" marR="45703" marT="45703" marB="45703" horzOverflow="overflow"/>
                </a:tc>
                <a:extLst>
                  <a:ext uri="{0D108BD9-81ED-4DB2-BD59-A6C34878D82A}">
                    <a16:rowId xmlns:a16="http://schemas.microsoft.com/office/drawing/2014/main" xmlns="" val="10004"/>
                  </a:ext>
                </a:extLst>
              </a:tr>
            </a:tbl>
          </a:graphicData>
        </a:graphic>
      </p:graphicFrame>
      <p:sp>
        <p:nvSpPr>
          <p:cNvPr id="584" name="Rectángulo 2"/>
          <p:cNvSpPr txBox="1"/>
          <p:nvPr/>
        </p:nvSpPr>
        <p:spPr>
          <a:xfrm>
            <a:off x="1046745" y="2309309"/>
            <a:ext cx="10154655" cy="1463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400" b="1">
                <a:latin typeface="Arial Narrow"/>
                <a:ea typeface="Arial Narrow"/>
                <a:cs typeface="Arial Narrow"/>
                <a:sym typeface="Arial Narrow"/>
              </a:defRPr>
            </a:pPr>
            <a:r>
              <a:t>TRANSITORIO QUINTO.- </a:t>
            </a:r>
            <a:r>
              <a:rPr b="0"/>
              <a:t>El porcentaje a que hace referencia el artículo 9 de la Ley de Disciplina Financiera de las Entidades Federativas y los Municipios, relativo al nivel de aportación al fideicomiso para realizar acciones preventivas o atender daños ocasionados por desastres naturales, corresponderá:</a:t>
            </a:r>
          </a:p>
        </p:txBody>
      </p:sp>
      <p:grpSp>
        <p:nvGrpSpPr>
          <p:cNvPr id="589" name="Grupo 7"/>
          <p:cNvGrpSpPr/>
          <p:nvPr/>
        </p:nvGrpSpPr>
        <p:grpSpPr>
          <a:xfrm>
            <a:off x="1356858" y="356815"/>
            <a:ext cx="8364659" cy="2196879"/>
            <a:chOff x="310113" y="-1"/>
            <a:chExt cx="8364657" cy="2196878"/>
          </a:xfrm>
        </p:grpSpPr>
        <p:sp>
          <p:nvSpPr>
            <p:cNvPr id="585" name="CuadroTexto 1"/>
            <p:cNvSpPr txBox="1"/>
            <p:nvPr/>
          </p:nvSpPr>
          <p:spPr>
            <a:xfrm>
              <a:off x="310113" y="886236"/>
              <a:ext cx="6295225" cy="1310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2800" b="1">
                  <a:latin typeface="Arial Narrow"/>
                  <a:ea typeface="Arial Narrow"/>
                  <a:cs typeface="Arial Narrow"/>
                  <a:sym typeface="Arial Narrow"/>
                </a:defRPr>
              </a:pPr>
              <a:r>
                <a:t>Artículo 9 LDFEFM y Quinto Transitorio</a:t>
              </a:r>
            </a:p>
            <a:p>
              <a:pPr>
                <a:defRPr sz="2800" b="1">
                  <a:latin typeface="Arial Narrow"/>
                  <a:ea typeface="Arial Narrow"/>
                  <a:cs typeface="Arial Narrow"/>
                  <a:sym typeface="Arial Narrow"/>
                </a:defRPr>
              </a:pPr>
              <a:endParaRPr/>
            </a:p>
          </p:txBody>
        </p:sp>
        <p:sp>
          <p:nvSpPr>
            <p:cNvPr id="586" name="Rectángulo 14"/>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proveer recursos para un Fondo Estatal de Desastres Naturales</a:t>
              </a:r>
            </a:p>
          </p:txBody>
        </p:sp>
      </p:grpSp>
    </p:spTree>
    <p:extLst>
      <p:ext uri="{BB962C8B-B14F-4D97-AF65-F5344CB8AC3E}">
        <p14:creationId xmlns:p14="http://schemas.microsoft.com/office/powerpoint/2010/main" val="119807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6" name="Rectángulo redondeado 3"/>
          <p:cNvGrpSpPr/>
          <p:nvPr/>
        </p:nvGrpSpPr>
        <p:grpSpPr>
          <a:xfrm>
            <a:off x="3212431" y="2219897"/>
            <a:ext cx="5811254" cy="2145269"/>
            <a:chOff x="0" y="0"/>
            <a:chExt cx="5811253" cy="2145268"/>
          </a:xfrm>
        </p:grpSpPr>
        <p:sp>
          <p:nvSpPr>
            <p:cNvPr id="594" name="Rectángulo redondeado"/>
            <p:cNvSpPr/>
            <p:nvPr/>
          </p:nvSpPr>
          <p:spPr>
            <a:xfrm>
              <a:off x="0" y="0"/>
              <a:ext cx="5811254" cy="2145269"/>
            </a:xfrm>
            <a:prstGeom prst="roundRect">
              <a:avLst>
                <a:gd name="adj" fmla="val 16667"/>
              </a:avLst>
            </a:prstGeom>
            <a:solidFill>
              <a:schemeClr val="accent6">
                <a:alpha val="50000"/>
              </a:schemeClr>
            </a:solidFill>
            <a:ln w="38100" cap="flat">
              <a:solidFill>
                <a:srgbClr val="000000"/>
              </a:solidFill>
              <a:prstDash val="solid"/>
              <a:round/>
            </a:ln>
            <a:effectLst/>
          </p:spPr>
          <p:txBody>
            <a:bodyPr wrap="square" lIns="45719" tIns="45719" rIns="45719" bIns="45719" numCol="1" anchor="t">
              <a:noAutofit/>
            </a:bodyPr>
            <a:lstStyle/>
            <a:p>
              <a:pPr algn="ctr">
                <a:defRPr>
                  <a:solidFill>
                    <a:srgbClr val="FFFFFF"/>
                  </a:solidFill>
                </a:defRPr>
              </a:pPr>
              <a:endParaRPr/>
            </a:p>
          </p:txBody>
        </p:sp>
        <p:sp>
          <p:nvSpPr>
            <p:cNvPr id="595" name="Reglas para el gasto en servicios personales y ejercicio práctico"/>
            <p:cNvSpPr txBox="1"/>
            <p:nvPr/>
          </p:nvSpPr>
          <p:spPr>
            <a:xfrm>
              <a:off x="104723" y="104723"/>
              <a:ext cx="5601807" cy="18059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000">
                  <a:latin typeface="Arial Narrow"/>
                  <a:ea typeface="Arial Narrow"/>
                  <a:cs typeface="Arial Narrow"/>
                  <a:sym typeface="Arial Narrow"/>
                </a:defRPr>
              </a:lvl1pPr>
            </a:lstStyle>
            <a:p>
              <a:r>
                <a:t>Reglas para el gasto en servicios personales y ejercicio práctico</a:t>
              </a:r>
            </a:p>
          </p:txBody>
        </p:sp>
      </p:grpSp>
    </p:spTree>
    <p:extLst>
      <p:ext uri="{BB962C8B-B14F-4D97-AF65-F5344CB8AC3E}">
        <p14:creationId xmlns:p14="http://schemas.microsoft.com/office/powerpoint/2010/main" val="4197761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Rectángulo 1"/>
          <p:cNvSpPr txBox="1"/>
          <p:nvPr/>
        </p:nvSpPr>
        <p:spPr>
          <a:xfrm>
            <a:off x="1155030" y="2133986"/>
            <a:ext cx="9508271" cy="777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14366">
              <a:defRPr sz="2300">
                <a:latin typeface="Arial Narrow"/>
                <a:ea typeface="Arial Narrow"/>
                <a:cs typeface="Arial Narrow"/>
                <a:sym typeface="Arial Narrow"/>
              </a:defRPr>
            </a:pPr>
            <a:r>
              <a:t>En materia de </a:t>
            </a:r>
            <a:r>
              <a:rPr b="1">
                <a:solidFill>
                  <a:srgbClr val="FF0000"/>
                </a:solidFill>
              </a:rPr>
              <a:t>servicios personale</a:t>
            </a:r>
            <a:r>
              <a:t>s, las </a:t>
            </a:r>
            <a:r>
              <a:rPr b="1"/>
              <a:t>entidades federativas</a:t>
            </a:r>
            <a:r>
              <a:t> </a:t>
            </a:r>
            <a:r>
              <a:rPr b="1">
                <a:solidFill>
                  <a:srgbClr val="FF0000"/>
                </a:solidFill>
              </a:rPr>
              <a:t>observarán </a:t>
            </a:r>
            <a:r>
              <a:t>lo siguiente: </a:t>
            </a:r>
          </a:p>
        </p:txBody>
      </p:sp>
      <p:sp>
        <p:nvSpPr>
          <p:cNvPr id="602" name="I. La asignación global de recursos para servicios personales que se apruebe en el Presupuesto de Egresos, tendrá como límite, el producto que resulte de aplicar al monto aprobado en el Presupuesto de Egresos del ejercicio inmediato anterior, una tasa de crecimiento equivalente al valor que resulte menor entre"/>
          <p:cNvSpPr txBox="1"/>
          <p:nvPr/>
        </p:nvSpPr>
        <p:spPr>
          <a:xfrm>
            <a:off x="1155030" y="3184356"/>
            <a:ext cx="4822391" cy="2834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300">
                <a:latin typeface="Arial Narrow"/>
                <a:ea typeface="Arial Narrow"/>
                <a:cs typeface="Arial Narrow"/>
                <a:sym typeface="Arial Narrow"/>
              </a:defRPr>
            </a:pPr>
            <a:r>
              <a:t>I. La asignación global de recursos para </a:t>
            </a:r>
            <a:r>
              <a:rPr>
                <a:solidFill>
                  <a:srgbClr val="FF0000"/>
                </a:solidFill>
              </a:rPr>
              <a:t>servicios personales </a:t>
            </a:r>
            <a:r>
              <a:t>que </a:t>
            </a:r>
            <a:r>
              <a:rPr>
                <a:solidFill>
                  <a:srgbClr val="FF0000"/>
                </a:solidFill>
              </a:rPr>
              <a:t>se apruebe </a:t>
            </a:r>
            <a:r>
              <a:t>en el Presupuesto de Egresos, </a:t>
            </a:r>
            <a:r>
              <a:rPr>
                <a:solidFill>
                  <a:srgbClr val="FF0000"/>
                </a:solidFill>
              </a:rPr>
              <a:t>tendrá como límite</a:t>
            </a:r>
            <a:r>
              <a:t>, el producto que resulte de aplicar al monto aprobado en el Presupuesto de Egresos del ejercicio inmediato anterior, </a:t>
            </a:r>
            <a:r>
              <a:rPr>
                <a:solidFill>
                  <a:srgbClr val="FF0000"/>
                </a:solidFill>
              </a:rPr>
              <a:t>una tasa de crecimiento</a:t>
            </a:r>
            <a:r>
              <a:t> equivalente al </a:t>
            </a:r>
            <a:r>
              <a:rPr>
                <a:solidFill>
                  <a:srgbClr val="FF0000"/>
                </a:solidFill>
              </a:rPr>
              <a:t>valor que resulte menor </a:t>
            </a:r>
            <a:r>
              <a:t>entre</a:t>
            </a:r>
          </a:p>
        </p:txBody>
      </p:sp>
      <p:sp>
        <p:nvSpPr>
          <p:cNvPr id="603" name="b) El crecimiento real del PIB señalado en los CGPE para el ejercicio que se está presupuestando."/>
          <p:cNvSpPr txBox="1"/>
          <p:nvPr/>
        </p:nvSpPr>
        <p:spPr>
          <a:xfrm>
            <a:off x="7052726" y="4419715"/>
            <a:ext cx="3776400" cy="1463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300">
                <a:latin typeface="Arial Narrow"/>
                <a:ea typeface="Arial Narrow"/>
                <a:cs typeface="Arial Narrow"/>
                <a:sym typeface="Arial Narrow"/>
              </a:defRPr>
            </a:pPr>
            <a:r>
              <a:t>b) El </a:t>
            </a:r>
            <a:r>
              <a:rPr u="sng">
                <a:solidFill>
                  <a:srgbClr val="FF0000"/>
                </a:solidFill>
              </a:rPr>
              <a:t>crecimiento real </a:t>
            </a:r>
            <a:r>
              <a:rPr>
                <a:solidFill>
                  <a:srgbClr val="FF0000"/>
                </a:solidFill>
              </a:rPr>
              <a:t>del PIB </a:t>
            </a:r>
            <a:r>
              <a:t>señalado en los </a:t>
            </a:r>
            <a:r>
              <a:rPr>
                <a:solidFill>
                  <a:srgbClr val="FF0000"/>
                </a:solidFill>
              </a:rPr>
              <a:t>CGPE</a:t>
            </a:r>
            <a:r>
              <a:t> para el ejercicio que se está presupuestando. </a:t>
            </a:r>
          </a:p>
        </p:txBody>
      </p:sp>
      <p:sp>
        <p:nvSpPr>
          <p:cNvPr id="604" name="a) El 3 por ciento de crecimiento real, y"/>
          <p:cNvSpPr txBox="1"/>
          <p:nvPr/>
        </p:nvSpPr>
        <p:spPr>
          <a:xfrm>
            <a:off x="7052726" y="3517622"/>
            <a:ext cx="3776400" cy="777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300">
                <a:latin typeface="Arial Narrow"/>
                <a:ea typeface="Arial Narrow"/>
                <a:cs typeface="Arial Narrow"/>
                <a:sym typeface="Arial Narrow"/>
              </a:defRPr>
            </a:pPr>
            <a:r>
              <a:t>a) </a:t>
            </a:r>
            <a:r>
              <a:rPr>
                <a:solidFill>
                  <a:srgbClr val="FF0000"/>
                </a:solidFill>
              </a:rPr>
              <a:t>El 3 por ciento de </a:t>
            </a:r>
            <a:r>
              <a:rPr u="sng">
                <a:solidFill>
                  <a:srgbClr val="FF0000"/>
                </a:solidFill>
              </a:rPr>
              <a:t>crecimiento real</a:t>
            </a:r>
            <a:r>
              <a:t>, y</a:t>
            </a:r>
          </a:p>
        </p:txBody>
      </p:sp>
      <p:sp>
        <p:nvSpPr>
          <p:cNvPr id="605" name="Abrir llave 12"/>
          <p:cNvSpPr/>
          <p:nvPr/>
        </p:nvSpPr>
        <p:spPr>
          <a:xfrm>
            <a:off x="6316876" y="3257489"/>
            <a:ext cx="780851" cy="271605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28"/>
                  <a:pt x="10800" y="21216"/>
                </a:cubicBezTo>
                <a:lnTo>
                  <a:pt x="10800" y="11184"/>
                </a:lnTo>
                <a:cubicBezTo>
                  <a:pt x="10800" y="10972"/>
                  <a:pt x="5965" y="10800"/>
                  <a:pt x="0" y="10800"/>
                </a:cubicBezTo>
                <a:cubicBezTo>
                  <a:pt x="5965" y="10800"/>
                  <a:pt x="10800" y="10628"/>
                  <a:pt x="10800" y="10416"/>
                </a:cubicBezTo>
                <a:lnTo>
                  <a:pt x="10800" y="384"/>
                </a:lnTo>
                <a:cubicBezTo>
                  <a:pt x="10800" y="172"/>
                  <a:pt x="15635" y="0"/>
                  <a:pt x="21600" y="0"/>
                </a:cubicBezTo>
              </a:path>
            </a:pathLst>
          </a:custGeom>
          <a:ln w="50800">
            <a:solidFill>
              <a:schemeClr val="accent5"/>
            </a:solidFill>
            <a:miter/>
          </a:ln>
        </p:spPr>
        <p:txBody>
          <a:bodyPr lIns="45719" rIns="45719" anchor="ctr"/>
          <a:lstStyle/>
          <a:p>
            <a:pPr defTabSz="914366">
              <a:defRPr sz="2300">
                <a:latin typeface="Arial Narrow"/>
                <a:ea typeface="Arial Narrow"/>
                <a:cs typeface="Arial Narrow"/>
                <a:sym typeface="Arial Narrow"/>
              </a:defRPr>
            </a:pPr>
            <a:endParaRPr/>
          </a:p>
        </p:txBody>
      </p:sp>
      <p:sp>
        <p:nvSpPr>
          <p:cNvPr id="606" name="Línea"/>
          <p:cNvSpPr/>
          <p:nvPr/>
        </p:nvSpPr>
        <p:spPr>
          <a:xfrm>
            <a:off x="2974588" y="3062484"/>
            <a:ext cx="7050845" cy="1"/>
          </a:xfrm>
          <a:prstGeom prst="line">
            <a:avLst/>
          </a:prstGeom>
          <a:ln w="88900">
            <a:solidFill>
              <a:schemeClr val="accent5"/>
            </a:solidFill>
            <a:miter/>
          </a:ln>
        </p:spPr>
        <p:txBody>
          <a:bodyPr lIns="45719" rIns="45719"/>
          <a:lstStyle/>
          <a:p>
            <a:endParaRPr/>
          </a:p>
        </p:txBody>
      </p:sp>
      <p:grpSp>
        <p:nvGrpSpPr>
          <p:cNvPr id="611" name="Grupo 15"/>
          <p:cNvGrpSpPr/>
          <p:nvPr/>
        </p:nvGrpSpPr>
        <p:grpSpPr>
          <a:xfrm>
            <a:off x="1356858" y="356814"/>
            <a:ext cx="8364659" cy="1384081"/>
            <a:chOff x="310113" y="-1"/>
            <a:chExt cx="8364657" cy="1384079"/>
          </a:xfrm>
        </p:grpSpPr>
        <p:sp>
          <p:nvSpPr>
            <p:cNvPr id="607"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10 LDFEFM</a:t>
              </a:r>
            </a:p>
          </p:txBody>
        </p:sp>
        <p:sp>
          <p:nvSpPr>
            <p:cNvPr id="608" name="Rectángulo 23"/>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asignación global en material de servicios personales que se aprueben en el Presupuesto de Egresos</a:t>
              </a:r>
            </a:p>
          </p:txBody>
        </p:sp>
      </p:grpSp>
    </p:spTree>
    <p:extLst>
      <p:ext uri="{BB962C8B-B14F-4D97-AF65-F5344CB8AC3E}">
        <p14:creationId xmlns:p14="http://schemas.microsoft.com/office/powerpoint/2010/main" val="316927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1774371" y="1600829"/>
            <a:ext cx="8643258" cy="41724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1200"/>
              </a:spcAft>
              <a:buFont typeface="Wingdings" panose="05000000000000000000" pitchFamily="2" charset="2"/>
              <a:buChar char="q"/>
            </a:pPr>
            <a:endParaRPr lang="es-MX" dirty="0" smtClean="0">
              <a:latin typeface="Arial Narrow" charset="0"/>
              <a:ea typeface="Arial Narrow" charset="0"/>
              <a:cs typeface="Arial Narrow" charset="0"/>
            </a:endParaRPr>
          </a:p>
          <a:p>
            <a:pPr algn="just">
              <a:spcBef>
                <a:spcPts val="1200"/>
              </a:spcBef>
              <a:spcAft>
                <a:spcPts val="1200"/>
              </a:spcAft>
              <a:buFont typeface="Wingdings" panose="05000000000000000000" pitchFamily="2" charset="2"/>
              <a:buChar char="q"/>
            </a:pPr>
            <a:endParaRPr lang="es-MX" dirty="0">
              <a:latin typeface="Arial Narrow" charset="0"/>
              <a:ea typeface="Arial Narrow" charset="0"/>
              <a:cs typeface="Arial Narrow" charset="0"/>
            </a:endParaRPr>
          </a:p>
          <a:p>
            <a:pPr algn="just">
              <a:spcBef>
                <a:spcPts val="1200"/>
              </a:spcBef>
              <a:spcAft>
                <a:spcPts val="1200"/>
              </a:spcAft>
              <a:buFont typeface="Wingdings" panose="05000000000000000000" pitchFamily="2" charset="2"/>
              <a:buChar char="q"/>
            </a:pPr>
            <a:r>
              <a:rPr lang="es-MX" dirty="0" smtClean="0">
                <a:latin typeface="Arial Narrow" charset="0"/>
                <a:ea typeface="Arial Narrow" charset="0"/>
                <a:cs typeface="Arial Narrow" charset="0"/>
              </a:rPr>
              <a:t>Reformas </a:t>
            </a:r>
            <a:r>
              <a:rPr lang="es-MX" dirty="0">
                <a:latin typeface="Arial Narrow" charset="0"/>
                <a:ea typeface="Arial Narrow" charset="0"/>
                <a:cs typeface="Arial Narrow" charset="0"/>
              </a:rPr>
              <a:t>Constitucionales y la </a:t>
            </a:r>
            <a:r>
              <a:rPr lang="es-MX" dirty="0" err="1">
                <a:latin typeface="Arial Narrow" charset="0"/>
                <a:ea typeface="Arial Narrow" charset="0"/>
                <a:cs typeface="Arial Narrow" charset="0"/>
              </a:rPr>
              <a:t>LDFEFyM</a:t>
            </a:r>
            <a:r>
              <a:rPr lang="es-MX" dirty="0">
                <a:latin typeface="Arial Narrow" charset="0"/>
                <a:ea typeface="Arial Narrow" charset="0"/>
                <a:cs typeface="Arial Narrow" charset="0"/>
              </a:rPr>
              <a:t> </a:t>
            </a:r>
          </a:p>
          <a:p>
            <a:pPr algn="just">
              <a:spcBef>
                <a:spcPts val="1200"/>
              </a:spcBef>
              <a:spcAft>
                <a:spcPts val="1200"/>
              </a:spcAft>
              <a:buFont typeface="Wingdings" panose="05000000000000000000" pitchFamily="2" charset="2"/>
              <a:buChar char="q"/>
            </a:pPr>
            <a:r>
              <a:rPr lang="es-MX" dirty="0">
                <a:latin typeface="Arial Narrow" charset="0"/>
                <a:ea typeface="Arial Narrow" charset="0"/>
                <a:cs typeface="Arial Narrow" charset="0"/>
              </a:rPr>
              <a:t>Introducción a la Ley de Disciplina </a:t>
            </a:r>
            <a:r>
              <a:rPr lang="es-MX" dirty="0" smtClean="0">
                <a:latin typeface="Arial Narrow" charset="0"/>
                <a:ea typeface="Arial Narrow" charset="0"/>
                <a:cs typeface="Arial Narrow" charset="0"/>
              </a:rPr>
              <a:t>Financiera</a:t>
            </a:r>
          </a:p>
        </p:txBody>
      </p:sp>
      <p:sp>
        <p:nvSpPr>
          <p:cNvPr id="4" name="Título 1"/>
          <p:cNvSpPr txBox="1">
            <a:spLocks/>
          </p:cNvSpPr>
          <p:nvPr/>
        </p:nvSpPr>
        <p:spPr>
          <a:xfrm>
            <a:off x="3211286" y="816155"/>
            <a:ext cx="5769428" cy="7846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smtClean="0">
                <a:latin typeface="Arial Narrow" panose="020B0606020202030204" pitchFamily="34" charset="0"/>
                <a:cs typeface="Arial" panose="020B0604020202020204" pitchFamily="34" charset="0"/>
              </a:rPr>
              <a:t>Temario del </a:t>
            </a:r>
            <a:r>
              <a:rPr lang="es-MX" sz="4000" b="1" dirty="0">
                <a:latin typeface="Arial Narrow" panose="020B0606020202030204" pitchFamily="34" charset="0"/>
                <a:cs typeface="Arial" panose="020B0604020202020204" pitchFamily="34" charset="0"/>
              </a:rPr>
              <a:t>a</a:t>
            </a:r>
            <a:r>
              <a:rPr lang="es-MX" sz="4000" b="1" dirty="0" smtClean="0">
                <a:latin typeface="Arial Narrow" panose="020B0606020202030204" pitchFamily="34" charset="0"/>
                <a:cs typeface="Arial" panose="020B0604020202020204" pitchFamily="34" charset="0"/>
              </a:rPr>
              <a:t>partado 1.</a:t>
            </a:r>
            <a:endParaRPr lang="es-MX" sz="60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647760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Rectangle 1"/>
          <p:cNvSpPr txBox="1"/>
          <p:nvPr/>
        </p:nvSpPr>
        <p:spPr>
          <a:xfrm>
            <a:off x="3644923" y="2249841"/>
            <a:ext cx="4962486"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2400">
                <a:latin typeface="Arial Narrow"/>
                <a:ea typeface="Arial Narrow"/>
                <a:cs typeface="Arial Narrow"/>
                <a:sym typeface="Arial Narrow"/>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000000"/>
                </a:solidFill>
                <a:effectLst/>
                <a:uLnTx/>
                <a:uFillTx/>
                <a:latin typeface="Arial Narrow"/>
                <a:sym typeface="Arial Narrow"/>
              </a:rPr>
              <a:t>Criterios para la selección de la Tasa Menor</a:t>
            </a:r>
          </a:p>
        </p:txBody>
      </p:sp>
      <p:grpSp>
        <p:nvGrpSpPr>
          <p:cNvPr id="622" name="Grupo 10"/>
          <p:cNvGrpSpPr/>
          <p:nvPr/>
        </p:nvGrpSpPr>
        <p:grpSpPr>
          <a:xfrm>
            <a:off x="1356858" y="356814"/>
            <a:ext cx="8364659" cy="1384081"/>
            <a:chOff x="310113" y="-1"/>
            <a:chExt cx="8364657" cy="1384079"/>
          </a:xfrm>
        </p:grpSpPr>
        <p:sp>
          <p:nvSpPr>
            <p:cNvPr id="618"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800" b="1" i="0" u="none" strike="noStrike" kern="0" cap="none" spc="0" normalizeH="0" baseline="0" noProof="0">
                  <a:ln>
                    <a:noFill/>
                  </a:ln>
                  <a:solidFill>
                    <a:srgbClr val="000000"/>
                  </a:solidFill>
                  <a:effectLst/>
                  <a:uLnTx/>
                  <a:uFillTx/>
                  <a:latin typeface="Arial Narrow"/>
                  <a:sym typeface="Arial Narrow"/>
                </a:rPr>
                <a:t>Artículo 10 LDFEFM</a:t>
              </a:r>
            </a:p>
          </p:txBody>
        </p:sp>
        <p:sp>
          <p:nvSpPr>
            <p:cNvPr id="619" name="Rectángulo 13"/>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FFFF"/>
                  </a:solidFill>
                  <a:effectLst/>
                  <a:uLnTx/>
                  <a:uFillTx/>
                  <a:latin typeface="Arial Narrow"/>
                  <a:sym typeface="Arial Narrow"/>
                </a:rPr>
                <a:t>Regla  de asignación global en material de servicios personales que se aprueben en el Presupuesto de Egresos</a:t>
              </a:r>
            </a:p>
          </p:txBody>
        </p:sp>
      </p:grpSp>
      <p:pic>
        <p:nvPicPr>
          <p:cNvPr id="2" name="Imagen 1"/>
          <p:cNvPicPr>
            <a:picLocks noChangeAspect="1"/>
          </p:cNvPicPr>
          <p:nvPr/>
        </p:nvPicPr>
        <p:blipFill>
          <a:blip r:embed="rId2"/>
          <a:stretch>
            <a:fillRect/>
          </a:stretch>
        </p:blipFill>
        <p:spPr>
          <a:xfrm>
            <a:off x="1062999" y="2856679"/>
            <a:ext cx="10126334" cy="2682472"/>
          </a:xfrm>
          <a:prstGeom prst="rect">
            <a:avLst/>
          </a:prstGeom>
        </p:spPr>
      </p:pic>
    </p:spTree>
    <p:extLst>
      <p:ext uri="{BB962C8B-B14F-4D97-AF65-F5344CB8AC3E}">
        <p14:creationId xmlns:p14="http://schemas.microsoft.com/office/powerpoint/2010/main" val="154086062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Rectángulo 1"/>
          <p:cNvSpPr txBox="1"/>
          <p:nvPr/>
        </p:nvSpPr>
        <p:spPr>
          <a:xfrm>
            <a:off x="2274511" y="1815330"/>
            <a:ext cx="8007927"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a:latin typeface="Arial Narrow"/>
                <a:ea typeface="Arial Narrow"/>
                <a:cs typeface="Arial Narrow"/>
                <a:sym typeface="Arial Narrow"/>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000000"/>
                </a:solidFill>
                <a:effectLst/>
                <a:uLnTx/>
                <a:uFillTx/>
                <a:latin typeface="Arial Narrow"/>
                <a:sym typeface="Arial Narrow"/>
              </a:rPr>
              <a:t>Actualizaciones y cálculo de las tasas de crecimiento real y nominal</a:t>
            </a:r>
          </a:p>
        </p:txBody>
      </p:sp>
      <p:grpSp>
        <p:nvGrpSpPr>
          <p:cNvPr id="633" name="Grupo 10"/>
          <p:cNvGrpSpPr/>
          <p:nvPr/>
        </p:nvGrpSpPr>
        <p:grpSpPr>
          <a:xfrm>
            <a:off x="1356858" y="356814"/>
            <a:ext cx="8364659" cy="1384081"/>
            <a:chOff x="310113" y="-1"/>
            <a:chExt cx="8364657" cy="1384079"/>
          </a:xfrm>
        </p:grpSpPr>
        <p:sp>
          <p:nvSpPr>
            <p:cNvPr id="629"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800" b="1" i="0" u="none" strike="noStrike" kern="0" cap="none" spc="0" normalizeH="0" baseline="0" noProof="0">
                  <a:ln>
                    <a:noFill/>
                  </a:ln>
                  <a:solidFill>
                    <a:srgbClr val="000000"/>
                  </a:solidFill>
                  <a:effectLst/>
                  <a:uLnTx/>
                  <a:uFillTx/>
                  <a:latin typeface="Arial Narrow"/>
                  <a:sym typeface="Arial Narrow"/>
                </a:rPr>
                <a:t>Artículo 10 LDFEFM</a:t>
              </a:r>
            </a:p>
          </p:txBody>
        </p:sp>
        <p:sp>
          <p:nvSpPr>
            <p:cNvPr id="630" name="Rectángulo 13"/>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a:ln>
                    <a:noFill/>
                  </a:ln>
                  <a:solidFill>
                    <a:srgbClr val="FFFFFF"/>
                  </a:solidFill>
                  <a:effectLst/>
                  <a:uLnTx/>
                  <a:uFillTx/>
                  <a:latin typeface="Arial Narrow"/>
                  <a:sym typeface="Arial Narrow"/>
                </a:rPr>
                <a:t>Regla  de asignación global en material de servicios personales que se aprueben en el Presupuesto de Egresos</a:t>
              </a:r>
            </a:p>
          </p:txBody>
        </p:sp>
      </p:grpSp>
      <p:pic>
        <p:nvPicPr>
          <p:cNvPr id="2" name="Imagen 1"/>
          <p:cNvPicPr>
            <a:picLocks noChangeAspect="1"/>
          </p:cNvPicPr>
          <p:nvPr/>
        </p:nvPicPr>
        <p:blipFill>
          <a:blip r:embed="rId2"/>
          <a:stretch>
            <a:fillRect/>
          </a:stretch>
        </p:blipFill>
        <p:spPr>
          <a:xfrm>
            <a:off x="999295" y="2324106"/>
            <a:ext cx="10345809" cy="3993226"/>
          </a:xfrm>
          <a:prstGeom prst="rect">
            <a:avLst/>
          </a:prstGeom>
        </p:spPr>
      </p:pic>
    </p:spTree>
    <p:extLst>
      <p:ext uri="{BB962C8B-B14F-4D97-AF65-F5344CB8AC3E}">
        <p14:creationId xmlns:p14="http://schemas.microsoft.com/office/powerpoint/2010/main" val="102030651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Rectángulo 1"/>
          <p:cNvSpPr txBox="1"/>
          <p:nvPr/>
        </p:nvSpPr>
        <p:spPr>
          <a:xfrm>
            <a:off x="1046745" y="1860533"/>
            <a:ext cx="10118561" cy="434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14366">
              <a:defRPr sz="2400">
                <a:latin typeface="Arial Narrow"/>
                <a:ea typeface="Arial Narrow"/>
                <a:cs typeface="Arial Narrow"/>
                <a:sym typeface="Arial Narrow"/>
              </a:defRPr>
            </a:pPr>
            <a:r>
              <a:t>En materia de </a:t>
            </a:r>
            <a:r>
              <a:rPr b="1">
                <a:solidFill>
                  <a:srgbClr val="C00000"/>
                </a:solidFill>
              </a:rPr>
              <a:t>servicios personales</a:t>
            </a:r>
            <a:r>
              <a:t>, las </a:t>
            </a:r>
            <a:r>
              <a:rPr b="1"/>
              <a:t>entidades federativas</a:t>
            </a:r>
            <a:r>
              <a:t> </a:t>
            </a:r>
            <a:r>
              <a:rPr b="1">
                <a:solidFill>
                  <a:srgbClr val="C00000"/>
                </a:solidFill>
              </a:rPr>
              <a:t>observarán</a:t>
            </a:r>
            <a:r>
              <a:rPr b="1">
                <a:solidFill>
                  <a:srgbClr val="FF0000"/>
                </a:solidFill>
              </a:rPr>
              <a:t> </a:t>
            </a:r>
            <a:r>
              <a:t>lo siguiente: </a:t>
            </a:r>
          </a:p>
        </p:txBody>
      </p:sp>
      <p:sp>
        <p:nvSpPr>
          <p:cNvPr id="639" name="Rectángulo 2"/>
          <p:cNvSpPr txBox="1"/>
          <p:nvPr/>
        </p:nvSpPr>
        <p:spPr>
          <a:xfrm>
            <a:off x="6972807" y="4152070"/>
            <a:ext cx="4169833" cy="180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400" b="1">
                <a:solidFill>
                  <a:srgbClr val="C00000"/>
                </a:solidFill>
                <a:latin typeface="Arial Narrow"/>
                <a:ea typeface="Arial Narrow"/>
                <a:cs typeface="Arial Narrow"/>
                <a:sym typeface="Arial Narrow"/>
              </a:defRPr>
            </a:pPr>
            <a:r>
              <a:t>podrán autorizarse sin sujetarse al límite establecido</a:t>
            </a:r>
            <a:r>
              <a:rPr b="0"/>
              <a:t> </a:t>
            </a:r>
            <a:r>
              <a:rPr b="0">
                <a:solidFill>
                  <a:srgbClr val="000000"/>
                </a:solidFill>
              </a:rPr>
              <a:t>en la presente fracción, hasta por el monto que específicamente se requiera para dar cumplimiento a la ley respectiva. </a:t>
            </a:r>
          </a:p>
        </p:txBody>
      </p:sp>
      <p:sp>
        <p:nvSpPr>
          <p:cNvPr id="640" name="Línea"/>
          <p:cNvSpPr/>
          <p:nvPr/>
        </p:nvSpPr>
        <p:spPr>
          <a:xfrm>
            <a:off x="1802759" y="2661995"/>
            <a:ext cx="8568268" cy="1"/>
          </a:xfrm>
          <a:prstGeom prst="line">
            <a:avLst/>
          </a:prstGeom>
          <a:ln w="88900">
            <a:solidFill>
              <a:schemeClr val="accent5"/>
            </a:solidFill>
            <a:miter/>
          </a:ln>
        </p:spPr>
        <p:txBody>
          <a:bodyPr lIns="45719" rIns="45719"/>
          <a:lstStyle/>
          <a:p>
            <a:endParaRPr/>
          </a:p>
        </p:txBody>
      </p:sp>
      <p:sp>
        <p:nvSpPr>
          <p:cNvPr id="641" name="Los gastos en servicios personales que sean estrictamente indispensables para la implementación de nuevas leyes federales o reformas a las mismas,"/>
          <p:cNvSpPr txBox="1"/>
          <p:nvPr/>
        </p:nvSpPr>
        <p:spPr>
          <a:xfrm>
            <a:off x="1046745" y="4180089"/>
            <a:ext cx="4644819" cy="180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400">
                <a:latin typeface="Arial Narrow"/>
                <a:ea typeface="Arial Narrow"/>
                <a:cs typeface="Arial Narrow"/>
                <a:sym typeface="Arial Narrow"/>
              </a:defRPr>
            </a:pPr>
            <a:r>
              <a:t>Los </a:t>
            </a:r>
            <a:r>
              <a:rPr b="1">
                <a:solidFill>
                  <a:srgbClr val="C00000"/>
                </a:solidFill>
              </a:rPr>
              <a:t>gastos en servicios personales</a:t>
            </a:r>
            <a:r>
              <a:rPr>
                <a:solidFill>
                  <a:srgbClr val="C00000"/>
                </a:solidFill>
              </a:rPr>
              <a:t> </a:t>
            </a:r>
            <a:r>
              <a:t>que sean estrictamente indispensables para la </a:t>
            </a:r>
            <a:r>
              <a:rPr b="1">
                <a:solidFill>
                  <a:srgbClr val="C00000"/>
                </a:solidFill>
              </a:rPr>
              <a:t>implementación de nuevas leyes federales o reformas a las mismas,</a:t>
            </a:r>
          </a:p>
        </p:txBody>
      </p:sp>
      <p:sp>
        <p:nvSpPr>
          <p:cNvPr id="642" name="Flecha derecha 21"/>
          <p:cNvSpPr/>
          <p:nvPr/>
        </p:nvSpPr>
        <p:spPr>
          <a:xfrm>
            <a:off x="5822886" y="4399314"/>
            <a:ext cx="1018600" cy="1157436"/>
          </a:xfrm>
          <a:prstGeom prst="rightArrow">
            <a:avLst>
              <a:gd name="adj1" fmla="val 50000"/>
              <a:gd name="adj2" fmla="val 50000"/>
            </a:avLst>
          </a:prstGeom>
          <a:solidFill>
            <a:schemeClr val="accent5"/>
          </a:solidFill>
          <a:ln w="12700">
            <a:solidFill>
              <a:srgbClr val="32538F"/>
            </a:solidFill>
            <a:miter/>
          </a:ln>
        </p:spPr>
        <p:txBody>
          <a:bodyPr lIns="45719" rIns="45719" anchor="ctr"/>
          <a:lstStyle/>
          <a:p>
            <a:pPr defTabSz="914366">
              <a:defRPr sz="2400">
                <a:solidFill>
                  <a:srgbClr val="FFFFFF"/>
                </a:solidFill>
                <a:latin typeface="Arial Narrow"/>
                <a:ea typeface="Arial Narrow"/>
                <a:cs typeface="Arial Narrow"/>
                <a:sym typeface="Arial Narrow"/>
              </a:defRPr>
            </a:pPr>
            <a:endParaRPr/>
          </a:p>
        </p:txBody>
      </p:sp>
      <p:sp>
        <p:nvSpPr>
          <p:cNvPr id="643" name="Se exceptúa del cumplimiento de la presente fracción, el monto erogado por sentencias laborales definitivas emitidas por la autoridad competente"/>
          <p:cNvSpPr txBox="1"/>
          <p:nvPr/>
        </p:nvSpPr>
        <p:spPr>
          <a:xfrm>
            <a:off x="2021776" y="2826296"/>
            <a:ext cx="8324772" cy="1123314"/>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3175">
            <a:solidFill>
              <a:schemeClr val="accent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14366">
              <a:defRPr sz="2400" b="1">
                <a:solidFill>
                  <a:srgbClr val="C00000"/>
                </a:solidFill>
                <a:latin typeface="Arial Narrow"/>
                <a:ea typeface="Arial Narrow"/>
                <a:cs typeface="Arial Narrow"/>
                <a:sym typeface="Arial Narrow"/>
              </a:defRPr>
            </a:pPr>
            <a:r>
              <a:t>Se exceptúa </a:t>
            </a:r>
            <a:r>
              <a:rPr b="0">
                <a:solidFill>
                  <a:srgbClr val="000000"/>
                </a:solidFill>
              </a:rPr>
              <a:t>del cumplimiento de la presente fracción, el </a:t>
            </a:r>
            <a:r>
              <a:t>monto</a:t>
            </a:r>
            <a:r>
              <a:rPr b="0"/>
              <a:t> </a:t>
            </a:r>
            <a:r>
              <a:t>erogado por sentencias laborales</a:t>
            </a:r>
            <a:r>
              <a:rPr b="0">
                <a:solidFill>
                  <a:srgbClr val="000000"/>
                </a:solidFill>
              </a:rPr>
              <a:t> definitivas emitidas por la autoridad competente</a:t>
            </a:r>
          </a:p>
        </p:txBody>
      </p:sp>
      <p:grpSp>
        <p:nvGrpSpPr>
          <p:cNvPr id="648" name="Grupo 11"/>
          <p:cNvGrpSpPr/>
          <p:nvPr/>
        </p:nvGrpSpPr>
        <p:grpSpPr>
          <a:xfrm>
            <a:off x="1356858" y="356814"/>
            <a:ext cx="8364659" cy="1384081"/>
            <a:chOff x="310113" y="-1"/>
            <a:chExt cx="8364657" cy="1384079"/>
          </a:xfrm>
        </p:grpSpPr>
        <p:sp>
          <p:nvSpPr>
            <p:cNvPr id="644"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10 LDFEFM</a:t>
              </a:r>
            </a:p>
          </p:txBody>
        </p:sp>
        <p:sp>
          <p:nvSpPr>
            <p:cNvPr id="645" name="Rectángulo 18"/>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asignación global en material de servicios personales que se aprueben en el Presupuesto de Egresos</a:t>
              </a:r>
            </a:p>
          </p:txBody>
        </p:sp>
      </p:grpSp>
    </p:spTree>
    <p:extLst>
      <p:ext uri="{BB962C8B-B14F-4D97-AF65-F5344CB8AC3E}">
        <p14:creationId xmlns:p14="http://schemas.microsoft.com/office/powerpoint/2010/main" val="1510447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Rectángulo 2"/>
          <p:cNvSpPr txBox="1"/>
          <p:nvPr/>
        </p:nvSpPr>
        <p:spPr>
          <a:xfrm>
            <a:off x="5426276" y="4560853"/>
            <a:ext cx="5793979" cy="1551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000">
                <a:latin typeface="Arial Narrow"/>
                <a:ea typeface="Arial Narrow"/>
                <a:cs typeface="Arial Narrow"/>
                <a:sym typeface="Arial Narrow"/>
              </a:defRPr>
            </a:pPr>
            <a:r>
              <a:t>b) Las </a:t>
            </a:r>
            <a:r>
              <a:rPr>
                <a:solidFill>
                  <a:srgbClr val="C00000"/>
                </a:solidFill>
              </a:rPr>
              <a:t>previsiones salariales y económicas </a:t>
            </a:r>
            <a:r>
              <a:t>para </a:t>
            </a:r>
            <a:r>
              <a:rPr>
                <a:solidFill>
                  <a:srgbClr val="578C2E"/>
                </a:solidFill>
              </a:rPr>
              <a:t>cubrir los incrementos salariales</a:t>
            </a:r>
            <a:r>
              <a:rPr>
                <a:solidFill>
                  <a:srgbClr val="406823"/>
                </a:solidFill>
              </a:rPr>
              <a:t>,</a:t>
            </a:r>
            <a:r>
              <a:rPr>
                <a:solidFill>
                  <a:srgbClr val="FF0000"/>
                </a:solidFill>
              </a:rPr>
              <a:t> </a:t>
            </a:r>
            <a:r>
              <a:rPr>
                <a:solidFill>
                  <a:srgbClr val="C00000"/>
                </a:solidFill>
              </a:rPr>
              <a:t>la creación de plazas y otras medidas económicas</a:t>
            </a:r>
            <a:r>
              <a:rPr>
                <a:solidFill>
                  <a:srgbClr val="FF0000"/>
                </a:solidFill>
              </a:rPr>
              <a:t> </a:t>
            </a:r>
            <a:r>
              <a:t>de índole laboral. Dichas previsiones </a:t>
            </a:r>
            <a:r>
              <a:rPr>
                <a:solidFill>
                  <a:srgbClr val="578C2E"/>
                </a:solidFill>
              </a:rPr>
              <a:t>serán incluidas en un capítulo específico del Presupuesto de Egresos. </a:t>
            </a:r>
          </a:p>
        </p:txBody>
      </p:sp>
      <p:sp>
        <p:nvSpPr>
          <p:cNvPr id="654" name="Abrir llave 12"/>
          <p:cNvSpPr/>
          <p:nvPr/>
        </p:nvSpPr>
        <p:spPr>
          <a:xfrm>
            <a:off x="5005137" y="2915293"/>
            <a:ext cx="421141" cy="32767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319"/>
                  <a:pt x="10800" y="18740"/>
                </a:cubicBezTo>
                <a:lnTo>
                  <a:pt x="10800" y="13660"/>
                </a:lnTo>
                <a:cubicBezTo>
                  <a:pt x="10800" y="12081"/>
                  <a:pt x="5965" y="10800"/>
                  <a:pt x="0" y="10800"/>
                </a:cubicBezTo>
                <a:cubicBezTo>
                  <a:pt x="5965" y="10800"/>
                  <a:pt x="10800" y="9519"/>
                  <a:pt x="10800" y="7940"/>
                </a:cubicBezTo>
                <a:lnTo>
                  <a:pt x="10800" y="2860"/>
                </a:lnTo>
                <a:cubicBezTo>
                  <a:pt x="10800" y="1281"/>
                  <a:pt x="15635" y="0"/>
                  <a:pt x="21600" y="0"/>
                </a:cubicBezTo>
              </a:path>
            </a:pathLst>
          </a:custGeom>
          <a:ln w="50800">
            <a:solidFill>
              <a:schemeClr val="accent5"/>
            </a:solidFill>
            <a:miter/>
          </a:ln>
        </p:spPr>
        <p:txBody>
          <a:bodyPr lIns="45719" rIns="45719" anchor="ctr"/>
          <a:lstStyle/>
          <a:p>
            <a:pPr defTabSz="914366">
              <a:defRPr sz="2000">
                <a:latin typeface="Arial Narrow"/>
                <a:ea typeface="Arial Narrow"/>
                <a:cs typeface="Arial Narrow"/>
                <a:sym typeface="Arial Narrow"/>
              </a:defRPr>
            </a:pPr>
            <a:endParaRPr/>
          </a:p>
        </p:txBody>
      </p:sp>
      <p:sp>
        <p:nvSpPr>
          <p:cNvPr id="655" name="Rectángulo 1"/>
          <p:cNvSpPr txBox="1"/>
          <p:nvPr/>
        </p:nvSpPr>
        <p:spPr>
          <a:xfrm>
            <a:off x="1114924" y="2005101"/>
            <a:ext cx="10824834" cy="434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14366">
              <a:defRPr sz="2300">
                <a:latin typeface="Arial Narrow"/>
                <a:ea typeface="Arial Narrow"/>
                <a:cs typeface="Arial Narrow"/>
                <a:sym typeface="Arial Narrow"/>
              </a:defRPr>
            </a:pPr>
            <a:r>
              <a:t>En materia de </a:t>
            </a:r>
            <a:r>
              <a:rPr b="1">
                <a:solidFill>
                  <a:srgbClr val="C00000"/>
                </a:solidFill>
              </a:rPr>
              <a:t>servicios personales</a:t>
            </a:r>
            <a:r>
              <a:t>, se </a:t>
            </a:r>
            <a:r>
              <a:rPr b="1">
                <a:solidFill>
                  <a:srgbClr val="C00000"/>
                </a:solidFill>
              </a:rPr>
              <a:t>observará</a:t>
            </a:r>
            <a:r>
              <a:rPr b="1">
                <a:solidFill>
                  <a:srgbClr val="FF0000"/>
                </a:solidFill>
              </a:rPr>
              <a:t> </a:t>
            </a:r>
            <a:r>
              <a:t>lo siguiente: </a:t>
            </a:r>
          </a:p>
        </p:txBody>
      </p:sp>
      <p:sp>
        <p:nvSpPr>
          <p:cNvPr id="656" name="Línea"/>
          <p:cNvSpPr/>
          <p:nvPr/>
        </p:nvSpPr>
        <p:spPr>
          <a:xfrm>
            <a:off x="1114924" y="2651791"/>
            <a:ext cx="9166332" cy="1"/>
          </a:xfrm>
          <a:prstGeom prst="line">
            <a:avLst/>
          </a:prstGeom>
          <a:ln w="88900">
            <a:solidFill>
              <a:schemeClr val="accent5"/>
            </a:solidFill>
            <a:miter/>
          </a:ln>
        </p:spPr>
        <p:txBody>
          <a:bodyPr lIns="45719" rIns="45719"/>
          <a:lstStyle/>
          <a:p>
            <a:endParaRPr/>
          </a:p>
        </p:txBody>
      </p:sp>
      <p:sp>
        <p:nvSpPr>
          <p:cNvPr id="657" name="II. En el proyecto de Presupuesto de Egresos se deberá presentar en una sección específica, las erogaciones correspondientes al gasto en servicios personales, el cual comprende:"/>
          <p:cNvSpPr txBox="1"/>
          <p:nvPr/>
        </p:nvSpPr>
        <p:spPr>
          <a:xfrm>
            <a:off x="1046745" y="3469080"/>
            <a:ext cx="3710241" cy="2148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300">
                <a:latin typeface="Arial Narrow"/>
                <a:ea typeface="Arial Narrow"/>
                <a:cs typeface="Arial Narrow"/>
                <a:sym typeface="Arial Narrow"/>
              </a:defRPr>
            </a:pPr>
            <a:r>
              <a:t>II. En el proyecto de Presupuesto de Egresos se deberá </a:t>
            </a:r>
            <a:r>
              <a:rPr>
                <a:solidFill>
                  <a:srgbClr val="C00000"/>
                </a:solidFill>
              </a:rPr>
              <a:t>presentar en una sección específica, las erogaciones </a:t>
            </a:r>
            <a:r>
              <a:t>correspondientes al gasto en </a:t>
            </a:r>
            <a:r>
              <a:rPr>
                <a:solidFill>
                  <a:srgbClr val="C00000"/>
                </a:solidFill>
              </a:rPr>
              <a:t>servicios personales</a:t>
            </a:r>
            <a:r>
              <a:t>, el cual comprende:</a:t>
            </a:r>
          </a:p>
        </p:txBody>
      </p:sp>
      <p:sp>
        <p:nvSpPr>
          <p:cNvPr id="658" name="a) Las remuneraciones de los servidores públicos, desglosando las Percepciones ordinarias y extraordinarias, e incluyendo las erogaciones por concepto de obligaciones de carácter fiscal y de seguridad social inherentes a dichas remuneraciones, y"/>
          <p:cNvSpPr txBox="1"/>
          <p:nvPr/>
        </p:nvSpPr>
        <p:spPr>
          <a:xfrm>
            <a:off x="5426276" y="2915293"/>
            <a:ext cx="5793979" cy="1551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914366">
              <a:defRPr sz="2000">
                <a:latin typeface="Arial Narrow"/>
                <a:ea typeface="Arial Narrow"/>
                <a:cs typeface="Arial Narrow"/>
                <a:sym typeface="Arial Narrow"/>
              </a:defRPr>
            </a:pPr>
            <a:r>
              <a:t>a) Las remuneraciones de los servidores públicos, desglosando las </a:t>
            </a:r>
            <a:r>
              <a:rPr>
                <a:solidFill>
                  <a:srgbClr val="C00000"/>
                </a:solidFill>
              </a:rPr>
              <a:t>Percepciones ordinarias y extraordinarias</a:t>
            </a:r>
            <a:r>
              <a:t>, e incluyendo las erogaciones por concepto de </a:t>
            </a:r>
            <a:r>
              <a:rPr>
                <a:solidFill>
                  <a:srgbClr val="C00000"/>
                </a:solidFill>
              </a:rPr>
              <a:t>obligaciones de carácter fiscal y de seguridad social </a:t>
            </a:r>
            <a:r>
              <a:t>inherentes a dichas remuneraciones, y</a:t>
            </a:r>
          </a:p>
        </p:txBody>
      </p:sp>
      <p:grpSp>
        <p:nvGrpSpPr>
          <p:cNvPr id="663" name="Grupo 21"/>
          <p:cNvGrpSpPr/>
          <p:nvPr/>
        </p:nvGrpSpPr>
        <p:grpSpPr>
          <a:xfrm>
            <a:off x="1356858" y="356814"/>
            <a:ext cx="8364659" cy="1384081"/>
            <a:chOff x="310113" y="-1"/>
            <a:chExt cx="8364657" cy="1384079"/>
          </a:xfrm>
        </p:grpSpPr>
        <p:sp>
          <p:nvSpPr>
            <p:cNvPr id="659"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10 LDFEFM</a:t>
              </a:r>
            </a:p>
          </p:txBody>
        </p:sp>
        <p:sp>
          <p:nvSpPr>
            <p:cNvPr id="660" name="Rectángulo 24"/>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asignación global en material de servicios personales que se aprueben en el Presupuesto de Egresos</a:t>
              </a:r>
            </a:p>
          </p:txBody>
        </p:sp>
      </p:grpSp>
    </p:spTree>
    <p:extLst>
      <p:ext uri="{BB962C8B-B14F-4D97-AF65-F5344CB8AC3E}">
        <p14:creationId xmlns:p14="http://schemas.microsoft.com/office/powerpoint/2010/main" val="9632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7" name="Diagrama 2"/>
          <p:cNvGrpSpPr/>
          <p:nvPr/>
        </p:nvGrpSpPr>
        <p:grpSpPr>
          <a:xfrm>
            <a:off x="1463242" y="2556399"/>
            <a:ext cx="9254327" cy="3926040"/>
            <a:chOff x="0" y="0"/>
            <a:chExt cx="9254325" cy="3926039"/>
          </a:xfrm>
        </p:grpSpPr>
        <p:grpSp>
          <p:nvGrpSpPr>
            <p:cNvPr id="670" name="Grupo"/>
            <p:cNvGrpSpPr/>
            <p:nvPr/>
          </p:nvGrpSpPr>
          <p:grpSpPr>
            <a:xfrm>
              <a:off x="0" y="0"/>
              <a:ext cx="3081373" cy="3926040"/>
              <a:chOff x="0" y="0"/>
              <a:chExt cx="3081372" cy="3926039"/>
            </a:xfrm>
          </p:grpSpPr>
          <p:sp>
            <p:nvSpPr>
              <p:cNvPr id="668" name="Figura"/>
              <p:cNvSpPr/>
              <p:nvPr/>
            </p:nvSpPr>
            <p:spPr>
              <a:xfrm rot="16200000">
                <a:off x="-422334" y="422333"/>
                <a:ext cx="3926040" cy="30813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solidFill>
                <a:srgbClr val="1F4E79"/>
              </a:solidFill>
              <a:ln w="12700" cap="flat">
                <a:solidFill>
                  <a:srgbClr val="FFFFFF"/>
                </a:solidFill>
                <a:prstDash val="solid"/>
                <a:miter lim="800000"/>
              </a:ln>
              <a:effectLst/>
            </p:spPr>
            <p:txBody>
              <a:bodyPr wrap="square" lIns="45719" tIns="45719" rIns="45719" bIns="45719" numCol="1" anchor="t">
                <a:noAutofit/>
              </a:bodyPr>
              <a:lstStyle/>
              <a:p>
                <a:pPr defTabSz="1066800">
                  <a:lnSpc>
                    <a:spcPct val="90000"/>
                  </a:lnSpc>
                  <a:spcBef>
                    <a:spcPts val="300"/>
                  </a:spcBef>
                  <a:defRPr sz="2400">
                    <a:solidFill>
                      <a:srgbClr val="FFFFFF"/>
                    </a:solidFill>
                    <a:latin typeface="Arial Narrow"/>
                    <a:ea typeface="Arial Narrow"/>
                    <a:cs typeface="Arial Narrow"/>
                    <a:sym typeface="Arial Narrow"/>
                  </a:defRPr>
                </a:pPr>
                <a:endParaRPr/>
              </a:p>
            </p:txBody>
          </p:sp>
          <p:sp>
            <p:nvSpPr>
              <p:cNvPr id="669" name="La asignación global de SP aprobada originalmente…"/>
              <p:cNvSpPr txBox="1"/>
              <p:nvPr/>
            </p:nvSpPr>
            <p:spPr>
              <a:xfrm>
                <a:off x="0" y="785207"/>
                <a:ext cx="3081373" cy="17053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defTabSz="1066800">
                  <a:lnSpc>
                    <a:spcPct val="90000"/>
                  </a:lnSpc>
                  <a:spcBef>
                    <a:spcPts val="1000"/>
                  </a:spcBef>
                  <a:defRPr sz="2400">
                    <a:solidFill>
                      <a:srgbClr val="FFFFFF"/>
                    </a:solidFill>
                    <a:latin typeface="Arial Narrow"/>
                    <a:ea typeface="Arial Narrow"/>
                    <a:cs typeface="Arial Narrow"/>
                    <a:sym typeface="Arial Narrow"/>
                  </a:defRPr>
                </a:pPr>
                <a:r>
                  <a:t>La asignación global de SP aprobada originalmente</a:t>
                </a:r>
              </a:p>
              <a:p>
                <a:pPr marL="228600" lvl="1" indent="-228600" defTabSz="1066800">
                  <a:lnSpc>
                    <a:spcPct val="90000"/>
                  </a:lnSpc>
                  <a:spcBef>
                    <a:spcPts val="400"/>
                  </a:spcBef>
                  <a:buSzPct val="100000"/>
                  <a:buChar char="•"/>
                  <a:defRPr sz="2400" b="1" u="sng">
                    <a:solidFill>
                      <a:srgbClr val="FFFFFF"/>
                    </a:solidFill>
                    <a:latin typeface="Arial Narrow"/>
                    <a:ea typeface="Arial Narrow"/>
                    <a:cs typeface="Arial Narrow"/>
                    <a:sym typeface="Arial Narrow"/>
                  </a:defRPr>
                </a:pPr>
                <a:r>
                  <a:t>no puede incrementarse </a:t>
                </a:r>
                <a:r>
                  <a:rPr b="0" u="none"/>
                  <a:t>durante el ejercicio fiscal</a:t>
                </a:r>
              </a:p>
            </p:txBody>
          </p:sp>
        </p:grpSp>
        <p:grpSp>
          <p:nvGrpSpPr>
            <p:cNvPr id="673" name="Grupo"/>
            <p:cNvGrpSpPr/>
            <p:nvPr/>
          </p:nvGrpSpPr>
          <p:grpSpPr>
            <a:xfrm>
              <a:off x="3298385" y="0"/>
              <a:ext cx="2614772" cy="3926040"/>
              <a:chOff x="0" y="0"/>
              <a:chExt cx="2614770" cy="3926039"/>
            </a:xfrm>
          </p:grpSpPr>
          <p:sp>
            <p:nvSpPr>
              <p:cNvPr id="671" name="Figura"/>
              <p:cNvSpPr/>
              <p:nvPr/>
            </p:nvSpPr>
            <p:spPr>
              <a:xfrm rot="16200000">
                <a:off x="-655635" y="655634"/>
                <a:ext cx="3926040" cy="26147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solidFill>
                <a:srgbClr val="BDD7EE"/>
              </a:solidFill>
              <a:ln w="12700" cap="flat">
                <a:solidFill>
                  <a:srgbClr val="FFFFFF"/>
                </a:solidFill>
                <a:prstDash val="solid"/>
                <a:miter lim="800000"/>
              </a:ln>
              <a:effectLst/>
            </p:spPr>
            <p:txBody>
              <a:bodyPr wrap="square" lIns="45719" tIns="45719" rIns="45719" bIns="45719" numCol="1" anchor="ctr">
                <a:noAutofit/>
              </a:bodyPr>
              <a:lstStyle/>
              <a:p>
                <a:pPr defTabSz="1066800">
                  <a:lnSpc>
                    <a:spcPct val="90000"/>
                  </a:lnSpc>
                  <a:spcBef>
                    <a:spcPts val="700"/>
                  </a:spcBef>
                  <a:defRPr sz="2400">
                    <a:latin typeface="Arial Narrow"/>
                    <a:ea typeface="Arial Narrow"/>
                    <a:cs typeface="Arial Narrow"/>
                    <a:sym typeface="Arial Narrow"/>
                  </a:defRPr>
                </a:pPr>
                <a:endParaRPr/>
              </a:p>
            </p:txBody>
          </p:sp>
          <p:sp>
            <p:nvSpPr>
              <p:cNvPr id="672" name="Excepción:…"/>
              <p:cNvSpPr txBox="1"/>
              <p:nvPr/>
            </p:nvSpPr>
            <p:spPr>
              <a:xfrm>
                <a:off x="0" y="1418950"/>
                <a:ext cx="2614771" cy="1088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just" defTabSz="1066800">
                  <a:lnSpc>
                    <a:spcPct val="90000"/>
                  </a:lnSpc>
                  <a:spcBef>
                    <a:spcPts val="1000"/>
                  </a:spcBef>
                  <a:defRPr sz="2400">
                    <a:latin typeface="Arial Narrow"/>
                    <a:ea typeface="Arial Narrow"/>
                    <a:cs typeface="Arial Narrow"/>
                    <a:sym typeface="Arial Narrow"/>
                  </a:defRPr>
                </a:pPr>
                <a:r>
                  <a:t>Excepción: </a:t>
                </a:r>
                <a:endParaRPr>
                  <a:solidFill>
                    <a:srgbClr val="FFFFFF"/>
                  </a:solidFill>
                </a:endParaRPr>
              </a:p>
              <a:p>
                <a:pPr defTabSz="1066800">
                  <a:lnSpc>
                    <a:spcPct val="90000"/>
                  </a:lnSpc>
                  <a:spcBef>
                    <a:spcPts val="1000"/>
                  </a:spcBef>
                  <a:defRPr sz="2400">
                    <a:latin typeface="Arial Narrow"/>
                    <a:ea typeface="Arial Narrow"/>
                    <a:cs typeface="Arial Narrow"/>
                    <a:sym typeface="Arial Narrow"/>
                  </a:defRPr>
                </a:pPr>
                <a:r>
                  <a:t>Pago de sentencias laborales definitivas</a:t>
                </a:r>
              </a:p>
            </p:txBody>
          </p:sp>
        </p:grpSp>
        <p:grpSp>
          <p:nvGrpSpPr>
            <p:cNvPr id="676" name="Grupo"/>
            <p:cNvGrpSpPr/>
            <p:nvPr/>
          </p:nvGrpSpPr>
          <p:grpSpPr>
            <a:xfrm>
              <a:off x="6183572" y="0"/>
              <a:ext cx="3070754" cy="3926040"/>
              <a:chOff x="0" y="0"/>
              <a:chExt cx="3070753" cy="3926039"/>
            </a:xfrm>
          </p:grpSpPr>
          <p:sp>
            <p:nvSpPr>
              <p:cNvPr id="674" name="Figura"/>
              <p:cNvSpPr/>
              <p:nvPr/>
            </p:nvSpPr>
            <p:spPr>
              <a:xfrm rot="16200000">
                <a:off x="-427643" y="427642"/>
                <a:ext cx="3926040" cy="30707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solidFill>
                <a:srgbClr val="C00000"/>
              </a:solidFill>
              <a:ln w="12700" cap="flat">
                <a:solidFill>
                  <a:srgbClr val="FFFFFF"/>
                </a:solidFill>
                <a:prstDash val="solid"/>
                <a:miter lim="800000"/>
              </a:ln>
              <a:effectLst/>
            </p:spPr>
            <p:txBody>
              <a:bodyPr wrap="square" lIns="45719" tIns="45719" rIns="45719" bIns="45719" numCol="1" anchor="t">
                <a:noAutofit/>
              </a:bodyPr>
              <a:lstStyle/>
              <a:p>
                <a:pPr defTabSz="1066800">
                  <a:lnSpc>
                    <a:spcPct val="90000"/>
                  </a:lnSpc>
                  <a:spcBef>
                    <a:spcPts val="300"/>
                  </a:spcBef>
                  <a:defRPr sz="2400">
                    <a:solidFill>
                      <a:srgbClr val="FFFFFF"/>
                    </a:solidFill>
                    <a:latin typeface="Arial Narrow"/>
                    <a:ea typeface="Arial Narrow"/>
                    <a:cs typeface="Arial Narrow"/>
                    <a:sym typeface="Arial Narrow"/>
                  </a:defRPr>
                </a:pPr>
                <a:endParaRPr/>
              </a:p>
            </p:txBody>
          </p:sp>
          <p:sp>
            <p:nvSpPr>
              <p:cNvPr id="675" name="Finanzas (tesorero) o su equivalente de cada ente público…"/>
              <p:cNvSpPr txBox="1"/>
              <p:nvPr/>
            </p:nvSpPr>
            <p:spPr>
              <a:xfrm>
                <a:off x="0" y="785207"/>
                <a:ext cx="3070754" cy="23225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p>
                <a:pPr defTabSz="1066800">
                  <a:lnSpc>
                    <a:spcPct val="90000"/>
                  </a:lnSpc>
                  <a:spcBef>
                    <a:spcPts val="1000"/>
                  </a:spcBef>
                  <a:defRPr sz="2400">
                    <a:solidFill>
                      <a:srgbClr val="FFFFFF"/>
                    </a:solidFill>
                    <a:latin typeface="Arial Narrow"/>
                    <a:ea typeface="Arial Narrow"/>
                    <a:cs typeface="Arial Narrow"/>
                    <a:sym typeface="Arial Narrow"/>
                  </a:defRPr>
                </a:pPr>
                <a:r>
                  <a:t>Finanzas (tesorero) o su equivalente de cada ente público </a:t>
                </a:r>
              </a:p>
              <a:p>
                <a:pPr marL="228600" lvl="1" indent="-228600" defTabSz="1066800">
                  <a:lnSpc>
                    <a:spcPct val="90000"/>
                  </a:lnSpc>
                  <a:spcBef>
                    <a:spcPts val="400"/>
                  </a:spcBef>
                  <a:buSzPct val="100000"/>
                  <a:buChar char="•"/>
                  <a:defRPr sz="2400">
                    <a:solidFill>
                      <a:srgbClr val="FFFFFF"/>
                    </a:solidFill>
                    <a:latin typeface="Arial Narrow"/>
                    <a:ea typeface="Arial Narrow"/>
                    <a:cs typeface="Arial Narrow"/>
                    <a:sym typeface="Arial Narrow"/>
                  </a:defRPr>
                </a:pPr>
                <a:r>
                  <a:t>contar con un </a:t>
                </a:r>
                <a:r>
                  <a:rPr b="1" u="sng"/>
                  <a:t>sistema de registro y control </a:t>
                </a:r>
                <a:r>
                  <a:t>de las erogaciones de servicios personales</a:t>
                </a:r>
              </a:p>
            </p:txBody>
          </p:sp>
        </p:grpSp>
      </p:grpSp>
      <p:sp>
        <p:nvSpPr>
          <p:cNvPr id="678" name="CuadroTexto 4"/>
          <p:cNvSpPr txBox="1"/>
          <p:nvPr/>
        </p:nvSpPr>
        <p:spPr>
          <a:xfrm>
            <a:off x="1955800" y="1758221"/>
            <a:ext cx="8712200"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gn="just">
              <a:buClr>
                <a:srgbClr val="203864"/>
              </a:buClr>
              <a:buSzPct val="100000"/>
              <a:buChar char="✓"/>
              <a:defRPr sz="2400">
                <a:latin typeface="Arial Narrow"/>
                <a:ea typeface="Arial Narrow"/>
                <a:cs typeface="Arial Narrow"/>
                <a:sym typeface="Arial Narrow"/>
              </a:defRPr>
            </a:pPr>
            <a:r>
              <a:t>Aprobado el Presupuesto de Egresos se debe observar</a:t>
            </a:r>
          </a:p>
          <a:p>
            <a:pPr algn="ctr">
              <a:defRPr sz="2400">
                <a:latin typeface="Arial Narrow"/>
                <a:ea typeface="Arial Narrow"/>
                <a:cs typeface="Arial Narrow"/>
                <a:sym typeface="Arial Narrow"/>
              </a:defRPr>
            </a:pPr>
            <a:r>
              <a:t>en Servicios Personales: </a:t>
            </a:r>
          </a:p>
        </p:txBody>
      </p:sp>
      <p:grpSp>
        <p:nvGrpSpPr>
          <p:cNvPr id="683" name="Grupo 8"/>
          <p:cNvGrpSpPr/>
          <p:nvPr/>
        </p:nvGrpSpPr>
        <p:grpSpPr>
          <a:xfrm>
            <a:off x="1356859" y="571955"/>
            <a:ext cx="8443381" cy="1168939"/>
            <a:chOff x="310113" y="195092"/>
            <a:chExt cx="8443380" cy="1168938"/>
          </a:xfrm>
        </p:grpSpPr>
        <p:sp>
          <p:nvSpPr>
            <p:cNvPr id="679" name="CuadroTexto 1"/>
            <p:cNvSpPr txBox="1"/>
            <p:nvPr/>
          </p:nvSpPr>
          <p:spPr>
            <a:xfrm>
              <a:off x="310113" y="866189"/>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13 y 21 LDFEFM</a:t>
              </a:r>
            </a:p>
          </p:txBody>
        </p:sp>
        <p:sp>
          <p:nvSpPr>
            <p:cNvPr id="680" name="Rectángulo 11"/>
            <p:cNvSpPr/>
            <p:nvPr/>
          </p:nvSpPr>
          <p:spPr>
            <a:xfrm>
              <a:off x="1227764" y="195092"/>
              <a:ext cx="7525729" cy="4343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Observaciones al Presupuesto de Egresos Aprobado</a:t>
              </a:r>
            </a:p>
          </p:txBody>
        </p:sp>
      </p:grpSp>
    </p:spTree>
    <p:extLst>
      <p:ext uri="{BB962C8B-B14F-4D97-AF65-F5344CB8AC3E}">
        <p14:creationId xmlns:p14="http://schemas.microsoft.com/office/powerpoint/2010/main" val="107644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0" name="Rectángulo redondeado 3"/>
          <p:cNvGrpSpPr/>
          <p:nvPr/>
        </p:nvGrpSpPr>
        <p:grpSpPr>
          <a:xfrm>
            <a:off x="3176335" y="2628970"/>
            <a:ext cx="5823286" cy="1464232"/>
            <a:chOff x="0" y="0"/>
            <a:chExt cx="5823284" cy="1464230"/>
          </a:xfrm>
        </p:grpSpPr>
        <p:sp>
          <p:nvSpPr>
            <p:cNvPr id="688" name="Rectángulo redondeado"/>
            <p:cNvSpPr/>
            <p:nvPr/>
          </p:nvSpPr>
          <p:spPr>
            <a:xfrm>
              <a:off x="0" y="0"/>
              <a:ext cx="5823285" cy="1464231"/>
            </a:xfrm>
            <a:prstGeom prst="roundRect">
              <a:avLst>
                <a:gd name="adj" fmla="val 16667"/>
              </a:avLst>
            </a:prstGeom>
            <a:solidFill>
              <a:schemeClr val="accent6">
                <a:alpha val="50000"/>
              </a:schemeClr>
            </a:solidFill>
            <a:ln w="38100" cap="flat">
              <a:solidFill>
                <a:srgbClr val="000000"/>
              </a:solidFill>
              <a:prstDash val="solid"/>
              <a:round/>
            </a:ln>
            <a:effectLst/>
          </p:spPr>
          <p:txBody>
            <a:bodyPr wrap="square" lIns="45719" tIns="45719" rIns="45719" bIns="45719" numCol="1" anchor="t">
              <a:noAutofit/>
            </a:bodyPr>
            <a:lstStyle/>
            <a:p>
              <a:pPr algn="ctr">
                <a:defRPr>
                  <a:solidFill>
                    <a:srgbClr val="FFFFFF"/>
                  </a:solidFill>
                </a:defRPr>
              </a:pPr>
              <a:endParaRPr/>
            </a:p>
          </p:txBody>
        </p:sp>
        <p:sp>
          <p:nvSpPr>
            <p:cNvPr id="689" name="Reglas para el destino de los ingresos excedentes"/>
            <p:cNvSpPr txBox="1"/>
            <p:nvPr/>
          </p:nvSpPr>
          <p:spPr>
            <a:xfrm>
              <a:off x="71477" y="71477"/>
              <a:ext cx="5680331" cy="1234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000">
                  <a:latin typeface="Arial Narrow"/>
                  <a:ea typeface="Arial Narrow"/>
                  <a:cs typeface="Arial Narrow"/>
                  <a:sym typeface="Arial Narrow"/>
                </a:defRPr>
              </a:lvl1pPr>
            </a:lstStyle>
            <a:p>
              <a:r>
                <a:t>Reglas para el destino de los ingresos excedentes</a:t>
              </a:r>
            </a:p>
          </p:txBody>
        </p:sp>
      </p:grpSp>
    </p:spTree>
    <p:extLst>
      <p:ext uri="{BB962C8B-B14F-4D97-AF65-F5344CB8AC3E}">
        <p14:creationId xmlns:p14="http://schemas.microsoft.com/office/powerpoint/2010/main" val="113669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CuadroTexto 3"/>
          <p:cNvSpPr txBox="1"/>
          <p:nvPr/>
        </p:nvSpPr>
        <p:spPr>
          <a:xfrm>
            <a:off x="2921170" y="4745296"/>
            <a:ext cx="6542315" cy="1463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a:latin typeface="Arial Narrow"/>
                <a:ea typeface="Arial Narrow"/>
                <a:cs typeface="Arial Narrow"/>
                <a:sym typeface="Arial Narrow"/>
              </a:defRPr>
            </a:pPr>
            <a:r>
              <a:t>Ingresos Excedentes</a:t>
            </a:r>
          </a:p>
          <a:p>
            <a:pPr algn="ctr">
              <a:defRPr sz="2400" b="1">
                <a:latin typeface="Arial Narrow"/>
                <a:ea typeface="Arial Narrow"/>
                <a:cs typeface="Arial Narrow"/>
                <a:sym typeface="Arial Narrow"/>
              </a:defRPr>
            </a:pPr>
            <a:r>
              <a:t>Recaudados - presupuestados</a:t>
            </a:r>
          </a:p>
          <a:p>
            <a:pPr algn="ctr">
              <a:defRPr sz="2400">
                <a:latin typeface="Arial Narrow"/>
                <a:ea typeface="Arial Narrow"/>
                <a:cs typeface="Arial Narrow"/>
                <a:sym typeface="Arial Narrow"/>
              </a:defRPr>
            </a:pPr>
            <a:r>
              <a:t>170,000,000 -150,000,000</a:t>
            </a:r>
          </a:p>
          <a:p>
            <a:pPr algn="ctr">
              <a:defRPr sz="2400" b="1">
                <a:latin typeface="Arial Narrow"/>
                <a:ea typeface="Arial Narrow"/>
                <a:cs typeface="Arial Narrow"/>
                <a:sym typeface="Arial Narrow"/>
              </a:defRPr>
            </a:pPr>
            <a:r>
              <a:t>R: 20,000,000</a:t>
            </a:r>
          </a:p>
        </p:txBody>
      </p:sp>
      <p:grpSp>
        <p:nvGrpSpPr>
          <p:cNvPr id="705" name="Grupo 1"/>
          <p:cNvGrpSpPr/>
          <p:nvPr/>
        </p:nvGrpSpPr>
        <p:grpSpPr>
          <a:xfrm>
            <a:off x="2176392" y="1271055"/>
            <a:ext cx="8046042" cy="3398041"/>
            <a:chOff x="0" y="0"/>
            <a:chExt cx="8046040" cy="3398040"/>
          </a:xfrm>
        </p:grpSpPr>
        <p:grpSp>
          <p:nvGrpSpPr>
            <p:cNvPr id="698" name="Rectángulo 2"/>
            <p:cNvGrpSpPr/>
            <p:nvPr/>
          </p:nvGrpSpPr>
          <p:grpSpPr>
            <a:xfrm>
              <a:off x="2545153" y="69757"/>
              <a:ext cx="2941564" cy="3328284"/>
              <a:chOff x="0" y="0"/>
              <a:chExt cx="2941562" cy="3328282"/>
            </a:xfrm>
          </p:grpSpPr>
          <p:sp>
            <p:nvSpPr>
              <p:cNvPr id="696" name="Rectángulo"/>
              <p:cNvSpPr/>
              <p:nvPr/>
            </p:nvSpPr>
            <p:spPr>
              <a:xfrm>
                <a:off x="-1" y="0"/>
                <a:ext cx="2941564" cy="3328283"/>
              </a:xfrm>
              <a:prstGeom prst="rect">
                <a:avLst/>
              </a:prstGeom>
              <a:solidFill>
                <a:srgbClr val="C5E0B4"/>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697" name="Ingresos Recaudados…"/>
              <p:cNvSpPr txBox="1"/>
              <p:nvPr/>
            </p:nvSpPr>
            <p:spPr>
              <a:xfrm>
                <a:off x="-1" y="1104071"/>
                <a:ext cx="2941564" cy="1120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400" b="1">
                    <a:latin typeface="Arial Narrow"/>
                    <a:ea typeface="Arial Narrow"/>
                    <a:cs typeface="Arial Narrow"/>
                    <a:sym typeface="Arial Narrow"/>
                  </a:defRPr>
                </a:pPr>
                <a:r>
                  <a:t>Ingresos Recaudados</a:t>
                </a:r>
                <a:endParaRPr>
                  <a:solidFill>
                    <a:srgbClr val="FFFFFF"/>
                  </a:solidFill>
                </a:endParaRPr>
              </a:p>
              <a:p>
                <a:pPr algn="ctr">
                  <a:defRPr sz="2400" b="1">
                    <a:latin typeface="Arial Narrow"/>
                    <a:ea typeface="Arial Narrow"/>
                    <a:cs typeface="Arial Narrow"/>
                    <a:sym typeface="Arial Narrow"/>
                  </a:defRPr>
                </a:pPr>
                <a:r>
                  <a:t>2017</a:t>
                </a:r>
                <a:endParaRPr>
                  <a:solidFill>
                    <a:srgbClr val="FFFFFF"/>
                  </a:solidFill>
                </a:endParaRPr>
              </a:p>
              <a:p>
                <a:pPr algn="ctr">
                  <a:defRPr sz="2400">
                    <a:latin typeface="Arial Narrow"/>
                    <a:ea typeface="Arial Narrow"/>
                    <a:cs typeface="Arial Narrow"/>
                    <a:sym typeface="Arial Narrow"/>
                  </a:defRPr>
                </a:pPr>
                <a:r>
                  <a:t>$170,000,000</a:t>
                </a:r>
              </a:p>
            </p:txBody>
          </p:sp>
        </p:grpSp>
        <p:grpSp>
          <p:nvGrpSpPr>
            <p:cNvPr id="701" name="Rectángulo 4"/>
            <p:cNvGrpSpPr/>
            <p:nvPr/>
          </p:nvGrpSpPr>
          <p:grpSpPr>
            <a:xfrm>
              <a:off x="5496908" y="-1"/>
              <a:ext cx="2549133" cy="1120141"/>
              <a:chOff x="0" y="0"/>
              <a:chExt cx="2549131" cy="1120139"/>
            </a:xfrm>
          </p:grpSpPr>
          <p:sp>
            <p:nvSpPr>
              <p:cNvPr id="699" name="Rectángulo"/>
              <p:cNvSpPr/>
              <p:nvPr/>
            </p:nvSpPr>
            <p:spPr>
              <a:xfrm>
                <a:off x="0" y="46118"/>
                <a:ext cx="2549132" cy="1027904"/>
              </a:xfrm>
              <a:prstGeom prst="rect">
                <a:avLst/>
              </a:prstGeom>
              <a:solidFill>
                <a:schemeClr val="accent4"/>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00" name="Ingresos Excedentes…"/>
              <p:cNvSpPr txBox="1"/>
              <p:nvPr/>
            </p:nvSpPr>
            <p:spPr>
              <a:xfrm>
                <a:off x="0" y="-1"/>
                <a:ext cx="2549132" cy="1120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400">
                    <a:latin typeface="Arial Narrow"/>
                    <a:ea typeface="Arial Narrow"/>
                    <a:cs typeface="Arial Narrow"/>
                    <a:sym typeface="Arial Narrow"/>
                  </a:defRPr>
                </a:pPr>
                <a:r>
                  <a:t>Ingresos Excedentes</a:t>
                </a:r>
                <a:endParaRPr>
                  <a:solidFill>
                    <a:srgbClr val="FFFFFF"/>
                  </a:solidFill>
                </a:endParaRPr>
              </a:p>
              <a:p>
                <a:pPr algn="ctr">
                  <a:defRPr sz="2400">
                    <a:latin typeface="Arial Narrow"/>
                    <a:ea typeface="Arial Narrow"/>
                    <a:cs typeface="Arial Narrow"/>
                    <a:sym typeface="Arial Narrow"/>
                  </a:defRPr>
                </a:pPr>
                <a:r>
                  <a:t>$20,000,000</a:t>
                </a:r>
                <a:endParaRPr>
                  <a:solidFill>
                    <a:srgbClr val="FFFFFF"/>
                  </a:solidFill>
                </a:endParaRPr>
              </a:p>
              <a:p>
                <a:pPr algn="ctr">
                  <a:defRPr sz="2400">
                    <a:latin typeface="Arial Narrow"/>
                    <a:ea typeface="Arial Narrow"/>
                    <a:cs typeface="Arial Narrow"/>
                    <a:sym typeface="Arial Narrow"/>
                  </a:defRPr>
                </a:pPr>
                <a:r>
                  <a:t>2017</a:t>
                </a:r>
              </a:p>
            </p:txBody>
          </p:sp>
        </p:grpSp>
        <p:grpSp>
          <p:nvGrpSpPr>
            <p:cNvPr id="704" name="Rectángulo 5"/>
            <p:cNvGrpSpPr/>
            <p:nvPr/>
          </p:nvGrpSpPr>
          <p:grpSpPr>
            <a:xfrm>
              <a:off x="0" y="1097661"/>
              <a:ext cx="2545154" cy="2300379"/>
              <a:chOff x="0" y="0"/>
              <a:chExt cx="2545153" cy="2300378"/>
            </a:xfrm>
          </p:grpSpPr>
          <p:sp>
            <p:nvSpPr>
              <p:cNvPr id="702" name="Rectángulo"/>
              <p:cNvSpPr/>
              <p:nvPr/>
            </p:nvSpPr>
            <p:spPr>
              <a:xfrm>
                <a:off x="0" y="0"/>
                <a:ext cx="2545154" cy="2300379"/>
              </a:xfrm>
              <a:prstGeom prst="rect">
                <a:avLst/>
              </a:prstGeom>
              <a:solidFill>
                <a:srgbClr val="333F5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03" name="Ingresos Presupuestados…"/>
              <p:cNvSpPr txBox="1"/>
              <p:nvPr/>
            </p:nvSpPr>
            <p:spPr>
              <a:xfrm>
                <a:off x="0" y="418669"/>
                <a:ext cx="2545154" cy="1463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400">
                    <a:solidFill>
                      <a:srgbClr val="FFFFFF"/>
                    </a:solidFill>
                    <a:latin typeface="Arial Narrow"/>
                    <a:ea typeface="Arial Narrow"/>
                    <a:cs typeface="Arial Narrow"/>
                    <a:sym typeface="Arial Narrow"/>
                  </a:defRPr>
                </a:pPr>
                <a:r>
                  <a:t>Ingresos Presupuestados</a:t>
                </a:r>
              </a:p>
              <a:p>
                <a:pPr algn="ctr">
                  <a:defRPr sz="2400">
                    <a:solidFill>
                      <a:srgbClr val="FFFFFF"/>
                    </a:solidFill>
                    <a:latin typeface="Arial Narrow"/>
                    <a:ea typeface="Arial Narrow"/>
                    <a:cs typeface="Arial Narrow"/>
                    <a:sym typeface="Arial Narrow"/>
                  </a:defRPr>
                </a:pPr>
                <a:r>
                  <a:t>$150,000,000</a:t>
                </a:r>
              </a:p>
              <a:p>
                <a:pPr algn="ctr">
                  <a:defRPr sz="2400">
                    <a:solidFill>
                      <a:srgbClr val="FFFFFF"/>
                    </a:solidFill>
                    <a:latin typeface="Arial Narrow"/>
                    <a:ea typeface="Arial Narrow"/>
                    <a:cs typeface="Arial Narrow"/>
                    <a:sym typeface="Arial Narrow"/>
                  </a:defRPr>
                </a:pPr>
                <a:r>
                  <a:t>2017</a:t>
                </a:r>
              </a:p>
            </p:txBody>
          </p:sp>
        </p:grpSp>
      </p:grpSp>
    </p:spTree>
    <p:extLst>
      <p:ext uri="{BB962C8B-B14F-4D97-AF65-F5344CB8AC3E}">
        <p14:creationId xmlns:p14="http://schemas.microsoft.com/office/powerpoint/2010/main" val="154464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Rectángulo 5"/>
          <p:cNvSpPr txBox="1"/>
          <p:nvPr/>
        </p:nvSpPr>
        <p:spPr>
          <a:xfrm>
            <a:off x="8634234" y="1998796"/>
            <a:ext cx="3063592" cy="2148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tabLst>
                <a:tab pos="101600" algn="l"/>
                <a:tab pos="342900" algn="l"/>
              </a:tabLst>
              <a:defRPr sz="2300">
                <a:latin typeface="Arial Narrow"/>
                <a:ea typeface="Arial Narrow"/>
                <a:cs typeface="Arial Narrow"/>
                <a:sym typeface="Arial Narrow"/>
              </a:defRPr>
            </a:lvl1pPr>
          </a:lstStyle>
          <a:p>
            <a:r>
              <a:t>Sin penalidades y representen una disminución del saldo registrado en la C.P. del cierre del ejercicio inmediato anterior </a:t>
            </a:r>
          </a:p>
        </p:txBody>
      </p:sp>
      <p:sp>
        <p:nvSpPr>
          <p:cNvPr id="711" name="CuadroTexto 7"/>
          <p:cNvSpPr txBox="1"/>
          <p:nvPr/>
        </p:nvSpPr>
        <p:spPr>
          <a:xfrm rot="16200000">
            <a:off x="-284961" y="2754509"/>
            <a:ext cx="2500559"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2300" b="1">
                <a:solidFill>
                  <a:srgbClr val="2F5597"/>
                </a:solidFill>
                <a:latin typeface="Arial Narrow"/>
                <a:ea typeface="Arial Narrow"/>
                <a:cs typeface="Arial Narrow"/>
                <a:sym typeface="Arial Narrow"/>
              </a:defRPr>
            </a:pPr>
            <a:r>
              <a:t>Destino de </a:t>
            </a:r>
          </a:p>
          <a:p>
            <a:pPr algn="ctr">
              <a:defRPr sz="2300" b="1">
                <a:solidFill>
                  <a:srgbClr val="2F5597"/>
                </a:solidFill>
                <a:latin typeface="Arial Narrow"/>
                <a:ea typeface="Arial Narrow"/>
                <a:cs typeface="Arial Narrow"/>
                <a:sym typeface="Arial Narrow"/>
              </a:defRPr>
            </a:pPr>
            <a:r>
              <a:t>Ingresos Excedentes</a:t>
            </a:r>
          </a:p>
        </p:txBody>
      </p:sp>
      <p:sp>
        <p:nvSpPr>
          <p:cNvPr id="712" name="Rectángulo 8"/>
          <p:cNvSpPr txBox="1"/>
          <p:nvPr/>
        </p:nvSpPr>
        <p:spPr>
          <a:xfrm>
            <a:off x="2106539" y="2045797"/>
            <a:ext cx="5723500"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just">
              <a:tabLst>
                <a:tab pos="101600" algn="l"/>
                <a:tab pos="342900" algn="l"/>
              </a:tabLst>
              <a:defRPr sz="2300">
                <a:latin typeface="Arial Narrow"/>
                <a:ea typeface="Arial Narrow"/>
                <a:cs typeface="Arial Narrow"/>
                <a:sym typeface="Arial Narrow"/>
              </a:defRPr>
            </a:lvl1pPr>
          </a:lstStyle>
          <a:p>
            <a:r>
              <a:t>Para la amortización anticipada de la Deuda Pública </a:t>
            </a:r>
          </a:p>
        </p:txBody>
      </p:sp>
      <p:sp>
        <p:nvSpPr>
          <p:cNvPr id="713" name="Rectángulo 9"/>
          <p:cNvSpPr txBox="1"/>
          <p:nvPr/>
        </p:nvSpPr>
        <p:spPr>
          <a:xfrm>
            <a:off x="2102430" y="2529551"/>
            <a:ext cx="5444095"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just">
              <a:tabLst>
                <a:tab pos="101600" algn="l"/>
                <a:tab pos="342900" algn="l"/>
              </a:tabLst>
              <a:defRPr sz="2300">
                <a:latin typeface="Arial Narrow"/>
                <a:ea typeface="Arial Narrow"/>
                <a:cs typeface="Arial Narrow"/>
                <a:sym typeface="Arial Narrow"/>
              </a:defRPr>
            </a:lvl1pPr>
          </a:lstStyle>
          <a:p>
            <a:r>
              <a:t>Pago de adeudos de ejercicios fiscales anteriores </a:t>
            </a:r>
          </a:p>
        </p:txBody>
      </p:sp>
      <p:sp>
        <p:nvSpPr>
          <p:cNvPr id="714" name="Rectángulo 10"/>
          <p:cNvSpPr txBox="1"/>
          <p:nvPr/>
        </p:nvSpPr>
        <p:spPr>
          <a:xfrm>
            <a:off x="2080635" y="3319059"/>
            <a:ext cx="4338450"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300">
                <a:latin typeface="Arial Narrow"/>
                <a:ea typeface="Arial Narrow"/>
                <a:cs typeface="Arial Narrow"/>
                <a:sym typeface="Arial Narrow"/>
              </a:defRPr>
            </a:lvl1pPr>
          </a:lstStyle>
          <a:p>
            <a:r>
              <a:t>Pasivos circulantes y otras obligaciones</a:t>
            </a:r>
          </a:p>
        </p:txBody>
      </p:sp>
      <p:sp>
        <p:nvSpPr>
          <p:cNvPr id="715" name="Rectángulo 11"/>
          <p:cNvSpPr txBox="1"/>
          <p:nvPr/>
        </p:nvSpPr>
        <p:spPr>
          <a:xfrm>
            <a:off x="2102430" y="2931115"/>
            <a:ext cx="3340347"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just">
              <a:tabLst>
                <a:tab pos="101600" algn="l"/>
                <a:tab pos="342900" algn="l"/>
              </a:tabLst>
              <a:defRPr sz="2300">
                <a:latin typeface="Arial Narrow"/>
                <a:ea typeface="Arial Narrow"/>
                <a:cs typeface="Arial Narrow"/>
                <a:sym typeface="Arial Narrow"/>
              </a:defRPr>
            </a:lvl1pPr>
          </a:lstStyle>
          <a:p>
            <a:r>
              <a:t>Pago de sentencias definitivas</a:t>
            </a:r>
          </a:p>
        </p:txBody>
      </p:sp>
      <p:sp>
        <p:nvSpPr>
          <p:cNvPr id="716" name="Rectángulo 12"/>
          <p:cNvSpPr txBox="1"/>
          <p:nvPr/>
        </p:nvSpPr>
        <p:spPr>
          <a:xfrm>
            <a:off x="2102431" y="3710161"/>
            <a:ext cx="4550229"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tabLst>
                <a:tab pos="101600" algn="l"/>
                <a:tab pos="342900" algn="l"/>
              </a:tabLst>
              <a:defRPr sz="2300">
                <a:latin typeface="Arial Narrow"/>
                <a:ea typeface="Arial Narrow"/>
                <a:cs typeface="Arial Narrow"/>
                <a:sym typeface="Arial Narrow"/>
              </a:defRPr>
            </a:lvl1pPr>
          </a:lstStyle>
          <a:p>
            <a:r>
              <a:t>Aportación a fondos para desastres naturales y de pensiones </a:t>
            </a:r>
          </a:p>
        </p:txBody>
      </p:sp>
      <p:sp>
        <p:nvSpPr>
          <p:cNvPr id="717" name="Abrir llave 13"/>
          <p:cNvSpPr/>
          <p:nvPr/>
        </p:nvSpPr>
        <p:spPr>
          <a:xfrm>
            <a:off x="1593912" y="1989134"/>
            <a:ext cx="438284" cy="27156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237"/>
                  <a:pt x="10800" y="18555"/>
                </a:cubicBezTo>
                <a:lnTo>
                  <a:pt x="10800" y="13845"/>
                </a:lnTo>
                <a:cubicBezTo>
                  <a:pt x="10800" y="12163"/>
                  <a:pt x="5965" y="10800"/>
                  <a:pt x="0" y="10800"/>
                </a:cubicBezTo>
                <a:cubicBezTo>
                  <a:pt x="5965" y="10800"/>
                  <a:pt x="10800" y="9437"/>
                  <a:pt x="10800" y="7755"/>
                </a:cubicBezTo>
                <a:lnTo>
                  <a:pt x="10800" y="3045"/>
                </a:lnTo>
                <a:cubicBezTo>
                  <a:pt x="10800" y="1363"/>
                  <a:pt x="15635" y="0"/>
                  <a:pt x="21600" y="0"/>
                </a:cubicBezTo>
              </a:path>
            </a:pathLst>
          </a:custGeom>
          <a:ln w="28575">
            <a:solidFill>
              <a:schemeClr val="accent1"/>
            </a:solidFill>
            <a:miter/>
          </a:ln>
        </p:spPr>
        <p:txBody>
          <a:bodyPr lIns="45719" rIns="45719" anchor="ctr"/>
          <a:lstStyle/>
          <a:p>
            <a:pPr algn="ctr">
              <a:defRPr sz="2300">
                <a:latin typeface="Arial Narrow"/>
                <a:ea typeface="Arial Narrow"/>
                <a:cs typeface="Arial Narrow"/>
                <a:sym typeface="Arial Narrow"/>
              </a:defRPr>
            </a:pPr>
            <a:endParaRPr/>
          </a:p>
        </p:txBody>
      </p:sp>
      <p:sp>
        <p:nvSpPr>
          <p:cNvPr id="718" name="Flecha derecha 14"/>
          <p:cNvSpPr/>
          <p:nvPr/>
        </p:nvSpPr>
        <p:spPr>
          <a:xfrm>
            <a:off x="7119266" y="2980739"/>
            <a:ext cx="1575129" cy="405175"/>
          </a:xfrm>
          <a:prstGeom prst="rightArrow">
            <a:avLst>
              <a:gd name="adj1" fmla="val 50000"/>
              <a:gd name="adj2" fmla="val 50000"/>
            </a:avLst>
          </a:prstGeom>
          <a:solidFill>
            <a:schemeClr val="accent1"/>
          </a:solidFill>
          <a:ln w="12700">
            <a:solidFill>
              <a:srgbClr val="42719B"/>
            </a:solidFill>
            <a:miter/>
          </a:ln>
        </p:spPr>
        <p:txBody>
          <a:bodyPr lIns="45719" rIns="45719" anchor="ctr"/>
          <a:lstStyle/>
          <a:p>
            <a:pPr algn="ctr">
              <a:defRPr sz="2300">
                <a:solidFill>
                  <a:srgbClr val="FFFFFF"/>
                </a:solidFill>
                <a:latin typeface="Arial Narrow"/>
                <a:ea typeface="Arial Narrow"/>
                <a:cs typeface="Arial Narrow"/>
                <a:sym typeface="Arial Narrow"/>
              </a:defRPr>
            </a:pPr>
            <a:endParaRPr/>
          </a:p>
        </p:txBody>
      </p:sp>
      <p:sp>
        <p:nvSpPr>
          <p:cNvPr id="719" name="Rectángulo 16"/>
          <p:cNvSpPr txBox="1"/>
          <p:nvPr/>
        </p:nvSpPr>
        <p:spPr>
          <a:xfrm>
            <a:off x="3542920" y="4704767"/>
            <a:ext cx="7152691"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300">
                <a:latin typeface="Arial Narrow"/>
                <a:ea typeface="Arial Narrow"/>
                <a:cs typeface="Arial Narrow"/>
                <a:sym typeface="Arial Narrow"/>
              </a:defRPr>
            </a:pPr>
            <a:r>
              <a:t>Nivel de endeudamiento </a:t>
            </a:r>
            <a:r>
              <a:rPr b="1"/>
              <a:t>elevado, cuando menos el 50 %</a:t>
            </a:r>
          </a:p>
        </p:txBody>
      </p:sp>
      <p:sp>
        <p:nvSpPr>
          <p:cNvPr id="720" name="Rectángulo 17"/>
          <p:cNvSpPr txBox="1"/>
          <p:nvPr/>
        </p:nvSpPr>
        <p:spPr>
          <a:xfrm>
            <a:off x="3471040" y="5173502"/>
            <a:ext cx="7621504"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300">
                <a:latin typeface="Arial Narrow"/>
                <a:ea typeface="Arial Narrow"/>
                <a:cs typeface="Arial Narrow"/>
                <a:sym typeface="Arial Narrow"/>
              </a:defRPr>
            </a:pPr>
            <a:r>
              <a:t>Nivel de endeudamiento en </a:t>
            </a:r>
            <a:r>
              <a:rPr b="1"/>
              <a:t>observación, cuando menos  el 30 %</a:t>
            </a:r>
          </a:p>
        </p:txBody>
      </p:sp>
      <p:sp>
        <p:nvSpPr>
          <p:cNvPr id="721" name="CuadroTexto 18"/>
          <p:cNvSpPr txBox="1"/>
          <p:nvPr/>
        </p:nvSpPr>
        <p:spPr>
          <a:xfrm>
            <a:off x="2823841" y="4738687"/>
            <a:ext cx="363679"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300" b="1">
                <a:solidFill>
                  <a:srgbClr val="FF0000"/>
                </a:solidFill>
                <a:latin typeface="Arial Narrow"/>
                <a:ea typeface="Arial Narrow"/>
                <a:cs typeface="Arial Narrow"/>
                <a:sym typeface="Arial Narrow"/>
              </a:defRPr>
            </a:lvl1pPr>
          </a:lstStyle>
          <a:p>
            <a:r>
              <a:t>A</a:t>
            </a:r>
          </a:p>
        </p:txBody>
      </p:sp>
      <p:sp>
        <p:nvSpPr>
          <p:cNvPr id="722" name="CuadroTexto 19"/>
          <p:cNvSpPr txBox="1"/>
          <p:nvPr/>
        </p:nvSpPr>
        <p:spPr>
          <a:xfrm>
            <a:off x="2836946" y="5299705"/>
            <a:ext cx="363680"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300" b="1">
                <a:solidFill>
                  <a:srgbClr val="FF0000"/>
                </a:solidFill>
                <a:latin typeface="Arial Narrow"/>
                <a:ea typeface="Arial Narrow"/>
                <a:cs typeface="Arial Narrow"/>
                <a:sym typeface="Arial Narrow"/>
              </a:defRPr>
            </a:lvl1pPr>
          </a:lstStyle>
          <a:p>
            <a:r>
              <a:t>B</a:t>
            </a:r>
          </a:p>
        </p:txBody>
      </p:sp>
      <p:sp>
        <p:nvSpPr>
          <p:cNvPr id="723" name="CuadroTexto 20"/>
          <p:cNvSpPr txBox="1"/>
          <p:nvPr/>
        </p:nvSpPr>
        <p:spPr>
          <a:xfrm>
            <a:off x="1211673" y="5299705"/>
            <a:ext cx="1328593"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300" b="1">
                <a:solidFill>
                  <a:srgbClr val="FF0000"/>
                </a:solidFill>
                <a:latin typeface="Arial Narrow"/>
                <a:ea typeface="Arial Narrow"/>
                <a:cs typeface="Arial Narrow"/>
                <a:sym typeface="Arial Narrow"/>
              </a:defRPr>
            </a:lvl1pPr>
          </a:lstStyle>
          <a:p>
            <a:r>
              <a:t>Supuestos</a:t>
            </a:r>
          </a:p>
        </p:txBody>
      </p:sp>
      <p:sp>
        <p:nvSpPr>
          <p:cNvPr id="724" name="CuadroTexto 23"/>
          <p:cNvSpPr txBox="1"/>
          <p:nvPr/>
        </p:nvSpPr>
        <p:spPr>
          <a:xfrm>
            <a:off x="2836946" y="5881006"/>
            <a:ext cx="363679"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300" b="1">
                <a:solidFill>
                  <a:srgbClr val="FF0000"/>
                </a:solidFill>
                <a:latin typeface="Arial Narrow"/>
                <a:ea typeface="Arial Narrow"/>
                <a:cs typeface="Arial Narrow"/>
                <a:sym typeface="Arial Narrow"/>
              </a:defRPr>
            </a:lvl1pPr>
          </a:lstStyle>
          <a:p>
            <a:r>
              <a:t>C</a:t>
            </a:r>
          </a:p>
        </p:txBody>
      </p:sp>
      <p:sp>
        <p:nvSpPr>
          <p:cNvPr id="725" name="Rectángulo 24"/>
          <p:cNvSpPr txBox="1"/>
          <p:nvPr/>
        </p:nvSpPr>
        <p:spPr>
          <a:xfrm>
            <a:off x="3542920" y="5703068"/>
            <a:ext cx="7549624"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300">
                <a:latin typeface="Arial Narrow"/>
                <a:ea typeface="Arial Narrow"/>
                <a:cs typeface="Arial Narrow"/>
                <a:sym typeface="Arial Narrow"/>
              </a:defRPr>
            </a:pPr>
            <a:r>
              <a:t>Nivel de endeudamiento  </a:t>
            </a:r>
            <a:r>
              <a:rPr b="1"/>
              <a:t>Sostenible Sin limitación alguna</a:t>
            </a:r>
            <a:r>
              <a:t>, en los </a:t>
            </a:r>
            <a:r>
              <a:rPr b="1"/>
              <a:t>rubros mencionados, y un 5% en Gasto Corriente</a:t>
            </a:r>
          </a:p>
        </p:txBody>
      </p:sp>
      <p:sp>
        <p:nvSpPr>
          <p:cNvPr id="726" name="Conector recto 2"/>
          <p:cNvSpPr/>
          <p:nvPr/>
        </p:nvSpPr>
        <p:spPr>
          <a:xfrm flipH="1">
            <a:off x="2660851" y="4738687"/>
            <a:ext cx="1" cy="1480873"/>
          </a:xfrm>
          <a:prstGeom prst="line">
            <a:avLst/>
          </a:prstGeom>
          <a:ln w="28575">
            <a:solidFill>
              <a:srgbClr val="C00000"/>
            </a:solidFill>
            <a:miter/>
          </a:ln>
        </p:spPr>
        <p:txBody>
          <a:bodyPr lIns="45719" rIns="45719"/>
          <a:lstStyle/>
          <a:p>
            <a:endParaRPr/>
          </a:p>
        </p:txBody>
      </p:sp>
      <p:sp>
        <p:nvSpPr>
          <p:cNvPr id="727" name="Conector recto de flecha 4"/>
          <p:cNvSpPr/>
          <p:nvPr/>
        </p:nvSpPr>
        <p:spPr>
          <a:xfrm>
            <a:off x="3280786" y="4921238"/>
            <a:ext cx="241301" cy="4234"/>
          </a:xfrm>
          <a:prstGeom prst="line">
            <a:avLst/>
          </a:prstGeom>
          <a:ln w="57150">
            <a:solidFill>
              <a:srgbClr val="C00000"/>
            </a:solidFill>
            <a:miter/>
            <a:tailEnd type="triangle"/>
          </a:ln>
        </p:spPr>
        <p:txBody>
          <a:bodyPr lIns="45719" rIns="45719"/>
          <a:lstStyle/>
          <a:p>
            <a:endParaRPr/>
          </a:p>
        </p:txBody>
      </p:sp>
      <p:sp>
        <p:nvSpPr>
          <p:cNvPr id="728" name="Conector recto de flecha 25"/>
          <p:cNvSpPr/>
          <p:nvPr/>
        </p:nvSpPr>
        <p:spPr>
          <a:xfrm>
            <a:off x="3241184" y="5499762"/>
            <a:ext cx="241301" cy="4234"/>
          </a:xfrm>
          <a:prstGeom prst="line">
            <a:avLst/>
          </a:prstGeom>
          <a:ln w="57150">
            <a:solidFill>
              <a:srgbClr val="C00000"/>
            </a:solidFill>
            <a:miter/>
            <a:tailEnd type="triangle"/>
          </a:ln>
        </p:spPr>
        <p:txBody>
          <a:bodyPr lIns="45719" rIns="45719"/>
          <a:lstStyle/>
          <a:p>
            <a:endParaRPr/>
          </a:p>
        </p:txBody>
      </p:sp>
      <p:sp>
        <p:nvSpPr>
          <p:cNvPr id="729" name="Conector recto de flecha 26"/>
          <p:cNvSpPr/>
          <p:nvPr/>
        </p:nvSpPr>
        <p:spPr>
          <a:xfrm>
            <a:off x="3280786" y="6065673"/>
            <a:ext cx="241301" cy="4234"/>
          </a:xfrm>
          <a:prstGeom prst="line">
            <a:avLst/>
          </a:prstGeom>
          <a:ln w="57150">
            <a:solidFill>
              <a:srgbClr val="C00000"/>
            </a:solidFill>
            <a:miter/>
            <a:tailEnd type="triangle"/>
          </a:ln>
        </p:spPr>
        <p:txBody>
          <a:bodyPr lIns="45719" rIns="45719"/>
          <a:lstStyle/>
          <a:p>
            <a:endParaRPr/>
          </a:p>
        </p:txBody>
      </p:sp>
      <p:grpSp>
        <p:nvGrpSpPr>
          <p:cNvPr id="734" name="Grupo 27"/>
          <p:cNvGrpSpPr/>
          <p:nvPr/>
        </p:nvGrpSpPr>
        <p:grpSpPr>
          <a:xfrm>
            <a:off x="1356858" y="356814"/>
            <a:ext cx="8364659" cy="1384081"/>
            <a:chOff x="310113" y="-1"/>
            <a:chExt cx="8364657" cy="1384079"/>
          </a:xfrm>
        </p:grpSpPr>
        <p:sp>
          <p:nvSpPr>
            <p:cNvPr id="730"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14 LDFEFM</a:t>
              </a:r>
            </a:p>
          </p:txBody>
        </p:sp>
        <p:sp>
          <p:nvSpPr>
            <p:cNvPr id="731" name="Rectángulo 34"/>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los Ingresos excedentes derivados de Ingresos de Libre Disposición</a:t>
              </a:r>
            </a:p>
          </p:txBody>
        </p:sp>
      </p:grpSp>
    </p:spTree>
    <p:extLst>
      <p:ext uri="{BB962C8B-B14F-4D97-AF65-F5344CB8AC3E}">
        <p14:creationId xmlns:p14="http://schemas.microsoft.com/office/powerpoint/2010/main" val="144658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Rectángulo 15"/>
          <p:cNvSpPr txBox="1"/>
          <p:nvPr/>
        </p:nvSpPr>
        <p:spPr>
          <a:xfrm>
            <a:off x="1780674" y="2705174"/>
            <a:ext cx="7940841" cy="1463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57175" indent="-257175" algn="just">
              <a:buSzPct val="100000"/>
              <a:buAutoNum type="alphaLcPeriod"/>
              <a:defRPr sz="2400" b="1">
                <a:solidFill>
                  <a:srgbClr val="C00000"/>
                </a:solidFill>
                <a:latin typeface="Arial Narrow"/>
                <a:ea typeface="Arial Narrow"/>
                <a:cs typeface="Arial Narrow"/>
                <a:sym typeface="Arial Narrow"/>
              </a:defRPr>
            </a:pPr>
            <a:r>
              <a:t>Inversión pública productiva</a:t>
            </a:r>
            <a:r>
              <a:rPr b="0">
                <a:solidFill>
                  <a:srgbClr val="000000"/>
                </a:solidFill>
              </a:rPr>
              <a:t>, a través de un fondo que se constituya para tal efecto, con el fin de que los recursos correspondientes </a:t>
            </a:r>
            <a:r>
              <a:t>se ejerzan a más tardar en el ejercicio inmediato siguiente</a:t>
            </a:r>
            <a:r>
              <a:rPr b="0">
                <a:solidFill>
                  <a:srgbClr val="000000"/>
                </a:solidFill>
              </a:rPr>
              <a:t>, y </a:t>
            </a:r>
          </a:p>
        </p:txBody>
      </p:sp>
      <p:sp>
        <p:nvSpPr>
          <p:cNvPr id="740" name="CuadroTexto 21"/>
          <p:cNvSpPr txBox="1"/>
          <p:nvPr/>
        </p:nvSpPr>
        <p:spPr>
          <a:xfrm>
            <a:off x="2531314" y="1984138"/>
            <a:ext cx="1534528"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solidFill>
                  <a:srgbClr val="C00000"/>
                </a:solidFill>
                <a:latin typeface="Arial Narrow"/>
                <a:ea typeface="Arial Narrow"/>
                <a:cs typeface="Arial Narrow"/>
                <a:sym typeface="Arial Narrow"/>
              </a:defRPr>
            </a:lvl1pPr>
          </a:lstStyle>
          <a:p>
            <a:r>
              <a:t>Remanente:</a:t>
            </a:r>
          </a:p>
        </p:txBody>
      </p:sp>
      <p:sp>
        <p:nvSpPr>
          <p:cNvPr id="741" name="Rectángulo 22"/>
          <p:cNvSpPr txBox="1"/>
          <p:nvPr/>
        </p:nvSpPr>
        <p:spPr>
          <a:xfrm>
            <a:off x="1780674" y="4590608"/>
            <a:ext cx="7940841"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57175" indent="-257175" algn="just">
              <a:buSzPct val="100000"/>
              <a:buAutoNum type="alphaLcPeriod" startAt="2"/>
              <a:defRPr sz="2400">
                <a:latin typeface="Arial Narrow"/>
                <a:ea typeface="Arial Narrow"/>
                <a:cs typeface="Arial Narrow"/>
                <a:sym typeface="Arial Narrow"/>
              </a:defRPr>
            </a:pPr>
            <a:r>
              <a:t>La </a:t>
            </a:r>
            <a:r>
              <a:rPr b="1">
                <a:solidFill>
                  <a:srgbClr val="C00000"/>
                </a:solidFill>
              </a:rPr>
              <a:t>creación de un fondo</a:t>
            </a:r>
            <a:r>
              <a:rPr>
                <a:solidFill>
                  <a:srgbClr val="C00000"/>
                </a:solidFill>
              </a:rPr>
              <a:t> </a:t>
            </a:r>
            <a:r>
              <a:t>cuyo objetivo sea </a:t>
            </a:r>
            <a:r>
              <a:rPr b="1">
                <a:solidFill>
                  <a:srgbClr val="C00000"/>
                </a:solidFill>
              </a:rPr>
              <a:t>compensar la caída de Ingresos de libre disposición de ejercicios subsecuentes</a:t>
            </a:r>
            <a:r>
              <a:rPr>
                <a:solidFill>
                  <a:srgbClr val="C00000"/>
                </a:solidFill>
              </a:rPr>
              <a:t>.</a:t>
            </a:r>
            <a:r>
              <a:t> </a:t>
            </a:r>
          </a:p>
        </p:txBody>
      </p:sp>
      <p:grpSp>
        <p:nvGrpSpPr>
          <p:cNvPr id="746" name="Grupo 11"/>
          <p:cNvGrpSpPr/>
          <p:nvPr/>
        </p:nvGrpSpPr>
        <p:grpSpPr>
          <a:xfrm>
            <a:off x="1356858" y="356814"/>
            <a:ext cx="8364659" cy="1384081"/>
            <a:chOff x="310113" y="-1"/>
            <a:chExt cx="8364657" cy="1384079"/>
          </a:xfrm>
        </p:grpSpPr>
        <p:sp>
          <p:nvSpPr>
            <p:cNvPr id="742"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14 LDFEFM</a:t>
              </a:r>
            </a:p>
          </p:txBody>
        </p:sp>
        <p:sp>
          <p:nvSpPr>
            <p:cNvPr id="743" name="Rectángulo 14"/>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de los Ingresos excedentes derivados de Ingresos de Libre Disposición</a:t>
              </a:r>
            </a:p>
          </p:txBody>
        </p:sp>
      </p:grpSp>
    </p:spTree>
    <p:extLst>
      <p:ext uri="{BB962C8B-B14F-4D97-AF65-F5344CB8AC3E}">
        <p14:creationId xmlns:p14="http://schemas.microsoft.com/office/powerpoint/2010/main" val="155357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3" name="Rectángulo redondeado 3"/>
          <p:cNvGrpSpPr/>
          <p:nvPr/>
        </p:nvGrpSpPr>
        <p:grpSpPr>
          <a:xfrm>
            <a:off x="3176335" y="2628970"/>
            <a:ext cx="5823286" cy="2145270"/>
            <a:chOff x="0" y="0"/>
            <a:chExt cx="5823284" cy="2145268"/>
          </a:xfrm>
        </p:grpSpPr>
        <p:sp>
          <p:nvSpPr>
            <p:cNvPr id="751" name="Rectángulo redondeado"/>
            <p:cNvSpPr/>
            <p:nvPr/>
          </p:nvSpPr>
          <p:spPr>
            <a:xfrm>
              <a:off x="0" y="0"/>
              <a:ext cx="5823285" cy="2145269"/>
            </a:xfrm>
            <a:prstGeom prst="roundRect">
              <a:avLst>
                <a:gd name="adj" fmla="val 16667"/>
              </a:avLst>
            </a:prstGeom>
            <a:solidFill>
              <a:schemeClr val="accent6">
                <a:alpha val="50000"/>
              </a:schemeClr>
            </a:solidFill>
            <a:ln w="38100" cap="flat">
              <a:solidFill>
                <a:srgbClr val="000000"/>
              </a:solidFill>
              <a:prstDash val="solid"/>
              <a:round/>
            </a:ln>
            <a:effectLst/>
          </p:spPr>
          <p:txBody>
            <a:bodyPr wrap="square" lIns="45719" tIns="45719" rIns="45719" bIns="45719" numCol="1" anchor="t">
              <a:noAutofit/>
            </a:bodyPr>
            <a:lstStyle/>
            <a:p>
              <a:pPr algn="ctr">
                <a:defRPr>
                  <a:solidFill>
                    <a:srgbClr val="FFFFFF"/>
                  </a:solidFill>
                </a:defRPr>
              </a:pPr>
              <a:endParaRPr/>
            </a:p>
          </p:txBody>
        </p:sp>
        <p:sp>
          <p:nvSpPr>
            <p:cNvPr id="752" name="Reglas de ajustes al gasto por ingresos menores a los presupuestados"/>
            <p:cNvSpPr txBox="1"/>
            <p:nvPr/>
          </p:nvSpPr>
          <p:spPr>
            <a:xfrm>
              <a:off x="104722" y="104723"/>
              <a:ext cx="5613841" cy="18059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000">
                  <a:latin typeface="Arial Narrow"/>
                  <a:ea typeface="Arial Narrow"/>
                  <a:cs typeface="Arial Narrow"/>
                  <a:sym typeface="Arial Narrow"/>
                </a:defRPr>
              </a:lvl1pPr>
            </a:lstStyle>
            <a:p>
              <a:r>
                <a:t>Reglas de ajustes al gasto por ingresos menores a los presupuestados</a:t>
              </a:r>
            </a:p>
          </p:txBody>
        </p:sp>
      </p:grpSp>
    </p:spTree>
    <p:extLst>
      <p:ext uri="{BB962C8B-B14F-4D97-AF65-F5344CB8AC3E}">
        <p14:creationId xmlns:p14="http://schemas.microsoft.com/office/powerpoint/2010/main" val="15254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248167" y="2702327"/>
            <a:ext cx="5732060" cy="1464231"/>
          </a:xfrm>
          <a:prstGeom prst="roundRect">
            <a:avLst/>
          </a:prstGeom>
          <a:solidFill>
            <a:schemeClr val="accent6">
              <a:alpha val="50000"/>
            </a:schemeClr>
          </a:solid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4000" dirty="0">
                <a:solidFill>
                  <a:sysClr val="windowText" lastClr="000000"/>
                </a:solidFill>
                <a:latin typeface="Arial Narrow" charset="0"/>
                <a:ea typeface="Arial Narrow" charset="0"/>
                <a:cs typeface="Arial Narrow" charset="0"/>
              </a:rPr>
              <a:t>Reformas Constitucionales y la </a:t>
            </a:r>
            <a:r>
              <a:rPr lang="es-MX" sz="4000" dirty="0" err="1">
                <a:solidFill>
                  <a:sysClr val="windowText" lastClr="000000"/>
                </a:solidFill>
                <a:latin typeface="Arial Narrow" charset="0"/>
                <a:ea typeface="Arial Narrow" charset="0"/>
                <a:cs typeface="Arial Narrow" charset="0"/>
              </a:rPr>
              <a:t>LDFEFyM</a:t>
            </a:r>
            <a:r>
              <a:rPr lang="es-MX" sz="4000" dirty="0">
                <a:solidFill>
                  <a:sysClr val="windowText" lastClr="000000"/>
                </a:solidFill>
                <a:latin typeface="Arial Narrow" charset="0"/>
                <a:ea typeface="Arial Narrow" charset="0"/>
                <a:cs typeface="Arial Narrow" charset="0"/>
              </a:rPr>
              <a:t> </a:t>
            </a:r>
            <a:endParaRPr lang="es-ES_tradnl" sz="4000" dirty="0">
              <a:solidFill>
                <a:sysClr val="windowText" lastClr="000000"/>
              </a:solidFill>
              <a:latin typeface="Arial Narrow" charset="0"/>
              <a:ea typeface="Arial Narrow" charset="0"/>
              <a:cs typeface="Arial Narrow" charset="0"/>
            </a:endParaRPr>
          </a:p>
        </p:txBody>
      </p:sp>
    </p:spTree>
    <p:extLst>
      <p:ext uri="{BB962C8B-B14F-4D97-AF65-F5344CB8AC3E}">
        <p14:creationId xmlns:p14="http://schemas.microsoft.com/office/powerpoint/2010/main" val="20834673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0" name="Rectángulo redondeado 17"/>
          <p:cNvGrpSpPr/>
          <p:nvPr/>
        </p:nvGrpSpPr>
        <p:grpSpPr>
          <a:xfrm>
            <a:off x="1792703" y="1191126"/>
            <a:ext cx="8566486" cy="985891"/>
            <a:chOff x="0" y="0"/>
            <a:chExt cx="8566484" cy="985890"/>
          </a:xfrm>
        </p:grpSpPr>
        <p:sp>
          <p:nvSpPr>
            <p:cNvPr id="758" name="Rectángulo redondeado"/>
            <p:cNvSpPr/>
            <p:nvPr/>
          </p:nvSpPr>
          <p:spPr>
            <a:xfrm>
              <a:off x="0" y="0"/>
              <a:ext cx="8566485" cy="985891"/>
            </a:xfrm>
            <a:prstGeom prst="roundRect">
              <a:avLst>
                <a:gd name="adj" fmla="val 16667"/>
              </a:avLst>
            </a:prstGeom>
            <a:solidFill>
              <a:srgbClr val="3B3838"/>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59" name="Ingresos Menores a los previstos en la Ley de Ingresos: Implicaciones"/>
            <p:cNvSpPr txBox="1"/>
            <p:nvPr/>
          </p:nvSpPr>
          <p:spPr>
            <a:xfrm>
              <a:off x="48126" y="15425"/>
              <a:ext cx="8470232" cy="955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3000">
                  <a:solidFill>
                    <a:srgbClr val="FFFFFF"/>
                  </a:solidFill>
                  <a:latin typeface="Arial Narrow"/>
                  <a:ea typeface="Arial Narrow"/>
                  <a:cs typeface="Arial Narrow"/>
                  <a:sym typeface="Arial Narrow"/>
                </a:defRPr>
              </a:pPr>
              <a:r>
                <a:t>Ingresos </a:t>
              </a:r>
              <a:r>
                <a:rPr b="1">
                  <a:solidFill>
                    <a:srgbClr val="C00000"/>
                  </a:solidFill>
                </a:rPr>
                <a:t>Menores </a:t>
              </a:r>
              <a:r>
                <a:t>a los previstos en la Ley de Ingresos: Implicaciones</a:t>
              </a:r>
            </a:p>
          </p:txBody>
        </p:sp>
      </p:grpSp>
      <p:sp>
        <p:nvSpPr>
          <p:cNvPr id="761" name="CuadroTexto 1"/>
          <p:cNvSpPr txBox="1"/>
          <p:nvPr/>
        </p:nvSpPr>
        <p:spPr>
          <a:xfrm>
            <a:off x="2253382" y="2056700"/>
            <a:ext cx="7645129" cy="3520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latin typeface="Arial Narrow"/>
                <a:ea typeface="Arial Narrow"/>
                <a:cs typeface="Arial Narrow"/>
                <a:sym typeface="Arial Narrow"/>
              </a:defRPr>
            </a:pPr>
            <a:endParaRPr/>
          </a:p>
          <a:p>
            <a:pPr marL="342900" indent="-342900">
              <a:buSzPct val="100000"/>
              <a:buChar char="❑"/>
              <a:defRPr sz="2400">
                <a:latin typeface="Arial Narrow"/>
                <a:ea typeface="Arial Narrow"/>
                <a:cs typeface="Arial Narrow"/>
                <a:sym typeface="Arial Narrow"/>
              </a:defRPr>
            </a:pPr>
            <a:r>
              <a:t>¿En qué momento se determina que existen ingresos menores a los previstos en la Ley de Ingresos?</a:t>
            </a:r>
          </a:p>
          <a:p>
            <a:pPr marL="342900" indent="-342900">
              <a:buSzPct val="100000"/>
              <a:buChar char="❑"/>
              <a:defRPr sz="2400">
                <a:latin typeface="Arial Narrow"/>
                <a:ea typeface="Arial Narrow"/>
                <a:cs typeface="Arial Narrow"/>
                <a:sym typeface="Arial Narrow"/>
              </a:defRPr>
            </a:pPr>
            <a:endParaRPr/>
          </a:p>
          <a:p>
            <a:pPr marL="342900" indent="-342900">
              <a:buSzPct val="100000"/>
              <a:buChar char="❑"/>
              <a:defRPr sz="2400" b="1">
                <a:latin typeface="Arial Narrow"/>
                <a:ea typeface="Arial Narrow"/>
                <a:cs typeface="Arial Narrow"/>
                <a:sym typeface="Arial Narrow"/>
              </a:defRPr>
            </a:pPr>
            <a:r>
              <a:t>Medida inmediata</a:t>
            </a:r>
            <a:r>
              <a:rPr b="0"/>
              <a:t>: </a:t>
            </a:r>
          </a:p>
          <a:p>
            <a:pPr>
              <a:defRPr sz="2400">
                <a:latin typeface="Arial Narrow"/>
                <a:ea typeface="Arial Narrow"/>
                <a:cs typeface="Arial Narrow"/>
                <a:sym typeface="Arial Narrow"/>
              </a:defRPr>
            </a:pPr>
            <a:r>
              <a:t>	Nivelar la tesorería con crédito de corto plazo.</a:t>
            </a:r>
          </a:p>
          <a:p>
            <a:pPr marL="342900" indent="-342900">
              <a:buSzPct val="100000"/>
              <a:buChar char="❑"/>
              <a:defRPr sz="2400">
                <a:latin typeface="Arial Narrow"/>
                <a:ea typeface="Arial Narrow"/>
                <a:cs typeface="Arial Narrow"/>
                <a:sym typeface="Arial Narrow"/>
              </a:defRPr>
            </a:pPr>
            <a:endParaRPr/>
          </a:p>
          <a:p>
            <a:pPr marL="342900" indent="-342900">
              <a:buSzPct val="100000"/>
              <a:buChar char="❑"/>
              <a:defRPr sz="2400" b="1">
                <a:latin typeface="Arial Narrow"/>
                <a:ea typeface="Arial Narrow"/>
                <a:cs typeface="Arial Narrow"/>
                <a:sym typeface="Arial Narrow"/>
              </a:defRPr>
            </a:pPr>
            <a:r>
              <a:t>Medida de fondo</a:t>
            </a:r>
            <a:r>
              <a:rPr b="0"/>
              <a:t>: </a:t>
            </a:r>
          </a:p>
          <a:p>
            <a:pPr>
              <a:defRPr sz="2400">
                <a:latin typeface="Arial Narrow"/>
                <a:ea typeface="Arial Narrow"/>
                <a:cs typeface="Arial Narrow"/>
                <a:sym typeface="Arial Narrow"/>
              </a:defRPr>
            </a:pPr>
            <a:r>
              <a:t>	Recorte del gasto público conforme a la Ley de Disciplina 	Financiera de las EFyM.</a:t>
            </a:r>
          </a:p>
        </p:txBody>
      </p:sp>
    </p:spTree>
    <p:extLst>
      <p:ext uri="{BB962C8B-B14F-4D97-AF65-F5344CB8AC3E}">
        <p14:creationId xmlns:p14="http://schemas.microsoft.com/office/powerpoint/2010/main" val="403176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61">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761">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761">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761">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76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76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76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 grpId="0" build="p" bldLvl="5"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CuadroTexto 8"/>
          <p:cNvSpPr txBox="1"/>
          <p:nvPr/>
        </p:nvSpPr>
        <p:spPr>
          <a:xfrm>
            <a:off x="1841130" y="1847106"/>
            <a:ext cx="8614313"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2400">
                <a:latin typeface="Arial Narrow"/>
                <a:ea typeface="Arial Narrow"/>
                <a:cs typeface="Arial Narrow"/>
                <a:sym typeface="Arial Narrow"/>
              </a:defRPr>
            </a:lvl1pPr>
          </a:lstStyle>
          <a:p>
            <a:r>
              <a:t>La Secretaría de Finanzas debe ajustar el Presupuesto en los rubros y orden siguiente:</a:t>
            </a:r>
          </a:p>
        </p:txBody>
      </p:sp>
      <p:grpSp>
        <p:nvGrpSpPr>
          <p:cNvPr id="769" name="Rectángulo redondeado 5"/>
          <p:cNvGrpSpPr/>
          <p:nvPr/>
        </p:nvGrpSpPr>
        <p:grpSpPr>
          <a:xfrm>
            <a:off x="2502567" y="2722827"/>
            <a:ext cx="7230393" cy="863601"/>
            <a:chOff x="0" y="0"/>
            <a:chExt cx="7230392" cy="863600"/>
          </a:xfrm>
        </p:grpSpPr>
        <p:sp>
          <p:nvSpPr>
            <p:cNvPr id="767" name="Rectángulo redondeado"/>
            <p:cNvSpPr/>
            <p:nvPr/>
          </p:nvSpPr>
          <p:spPr>
            <a:xfrm>
              <a:off x="0" y="0"/>
              <a:ext cx="7230393" cy="863600"/>
            </a:xfrm>
            <a:prstGeom prst="roundRect">
              <a:avLst>
                <a:gd name="adj" fmla="val 16667"/>
              </a:avLst>
            </a:prstGeom>
            <a:solidFill>
              <a:srgbClr val="0070C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68" name="Gastos de Comunicación Social"/>
            <p:cNvSpPr txBox="1"/>
            <p:nvPr/>
          </p:nvSpPr>
          <p:spPr>
            <a:xfrm>
              <a:off x="42156" y="214629"/>
              <a:ext cx="7146081" cy="434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400">
                  <a:solidFill>
                    <a:srgbClr val="FFFFFF"/>
                  </a:solidFill>
                  <a:latin typeface="Arial Narrow"/>
                  <a:ea typeface="Arial Narrow"/>
                  <a:cs typeface="Arial Narrow"/>
                  <a:sym typeface="Arial Narrow"/>
                </a:defRPr>
              </a:lvl1pPr>
            </a:lstStyle>
            <a:p>
              <a:r>
                <a:t>Gastos de Comunicación Social</a:t>
              </a:r>
            </a:p>
          </p:txBody>
        </p:sp>
      </p:grpSp>
      <p:grpSp>
        <p:nvGrpSpPr>
          <p:cNvPr id="772" name="Rectángulo redondeado 7"/>
          <p:cNvGrpSpPr/>
          <p:nvPr/>
        </p:nvGrpSpPr>
        <p:grpSpPr>
          <a:xfrm>
            <a:off x="2502566" y="3692711"/>
            <a:ext cx="7193884" cy="863848"/>
            <a:chOff x="0" y="0"/>
            <a:chExt cx="7193883" cy="863846"/>
          </a:xfrm>
        </p:grpSpPr>
        <p:sp>
          <p:nvSpPr>
            <p:cNvPr id="770" name="Rectángulo redondeado"/>
            <p:cNvSpPr/>
            <p:nvPr/>
          </p:nvSpPr>
          <p:spPr>
            <a:xfrm>
              <a:off x="0" y="0"/>
              <a:ext cx="7193884" cy="863847"/>
            </a:xfrm>
            <a:prstGeom prst="roundRect">
              <a:avLst>
                <a:gd name="adj" fmla="val 16667"/>
              </a:avLst>
            </a:prstGeom>
            <a:solidFill>
              <a:srgbClr val="8FAADC"/>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71" name="Gasto que no constituya subsidios entregados directamente a la población"/>
            <p:cNvSpPr txBox="1"/>
            <p:nvPr/>
          </p:nvSpPr>
          <p:spPr>
            <a:xfrm>
              <a:off x="42170" y="43303"/>
              <a:ext cx="7109543" cy="777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400">
                  <a:latin typeface="Arial Narrow"/>
                  <a:ea typeface="Arial Narrow"/>
                  <a:cs typeface="Arial Narrow"/>
                  <a:sym typeface="Arial Narrow"/>
                </a:defRPr>
              </a:lvl1pPr>
            </a:lstStyle>
            <a:p>
              <a:r>
                <a:t>Gasto que no constituya subsidios entregados directamente a la población</a:t>
              </a:r>
            </a:p>
          </p:txBody>
        </p:sp>
      </p:grpSp>
      <p:sp>
        <p:nvSpPr>
          <p:cNvPr id="773" name="CuadroTexto 8"/>
          <p:cNvSpPr txBox="1"/>
          <p:nvPr/>
        </p:nvSpPr>
        <p:spPr>
          <a:xfrm>
            <a:off x="1841130" y="5690832"/>
            <a:ext cx="8614313"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a:latin typeface="Arial Narrow"/>
                <a:ea typeface="Arial Narrow"/>
                <a:cs typeface="Arial Narrow"/>
                <a:sym typeface="Arial Narrow"/>
              </a:defRPr>
            </a:lvl1pPr>
          </a:lstStyle>
          <a:p>
            <a:r>
              <a:t>En caso de no ser suficiente, se podrán realizar otros ajustes, procurando no afectar los programas sociales</a:t>
            </a:r>
          </a:p>
        </p:txBody>
      </p:sp>
      <p:grpSp>
        <p:nvGrpSpPr>
          <p:cNvPr id="776" name="Rectángulo redondeado 9"/>
          <p:cNvGrpSpPr/>
          <p:nvPr/>
        </p:nvGrpSpPr>
        <p:grpSpPr>
          <a:xfrm>
            <a:off x="2502566" y="4691895"/>
            <a:ext cx="7193885" cy="863601"/>
            <a:chOff x="0" y="0"/>
            <a:chExt cx="7193884" cy="863600"/>
          </a:xfrm>
        </p:grpSpPr>
        <p:sp>
          <p:nvSpPr>
            <p:cNvPr id="774" name="Rectángulo redondeado"/>
            <p:cNvSpPr/>
            <p:nvPr/>
          </p:nvSpPr>
          <p:spPr>
            <a:xfrm>
              <a:off x="0" y="0"/>
              <a:ext cx="7193885" cy="863600"/>
            </a:xfrm>
            <a:prstGeom prst="roundRect">
              <a:avLst>
                <a:gd name="adj" fmla="val 16667"/>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75" name="Gasto en servicios personales…"/>
            <p:cNvSpPr txBox="1"/>
            <p:nvPr/>
          </p:nvSpPr>
          <p:spPr>
            <a:xfrm>
              <a:off x="42157" y="43179"/>
              <a:ext cx="7109570" cy="777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400">
                  <a:solidFill>
                    <a:srgbClr val="FFFFFF"/>
                  </a:solidFill>
                  <a:latin typeface="Arial Narrow"/>
                  <a:ea typeface="Arial Narrow"/>
                  <a:cs typeface="Arial Narrow"/>
                  <a:sym typeface="Arial Narrow"/>
                </a:defRPr>
              </a:pPr>
              <a:r>
                <a:t>Gasto en servicios personales</a:t>
              </a:r>
            </a:p>
            <a:p>
              <a:pPr algn="ctr">
                <a:defRPr sz="2400">
                  <a:solidFill>
                    <a:srgbClr val="FFFFFF"/>
                  </a:solidFill>
                  <a:latin typeface="Arial Narrow"/>
                  <a:ea typeface="Arial Narrow"/>
                  <a:cs typeface="Arial Narrow"/>
                  <a:sym typeface="Arial Narrow"/>
                </a:defRPr>
              </a:pPr>
              <a:r>
                <a:t>(preferentemente percepciones extraordinarias)</a:t>
              </a:r>
            </a:p>
          </p:txBody>
        </p:sp>
      </p:grpSp>
      <p:grpSp>
        <p:nvGrpSpPr>
          <p:cNvPr id="781" name="Grupo 10"/>
          <p:cNvGrpSpPr/>
          <p:nvPr/>
        </p:nvGrpSpPr>
        <p:grpSpPr>
          <a:xfrm>
            <a:off x="1356858" y="356814"/>
            <a:ext cx="8364659" cy="1384081"/>
            <a:chOff x="310113" y="-1"/>
            <a:chExt cx="8364657" cy="1384079"/>
          </a:xfrm>
        </p:grpSpPr>
        <p:sp>
          <p:nvSpPr>
            <p:cNvPr id="777" name="CuadroTexto 1"/>
            <p:cNvSpPr txBox="1"/>
            <p:nvPr/>
          </p:nvSpPr>
          <p:spPr>
            <a:xfrm>
              <a:off x="310113" y="886237"/>
              <a:ext cx="3797643"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15 y 21 LDFEFM</a:t>
              </a:r>
            </a:p>
          </p:txBody>
        </p:sp>
        <p:sp>
          <p:nvSpPr>
            <p:cNvPr id="778" name="Rectángulo 17"/>
            <p:cNvSpPr/>
            <p:nvPr/>
          </p:nvSpPr>
          <p:spPr>
            <a:xfrm>
              <a:off x="1149041" y="-1"/>
              <a:ext cx="7525729" cy="777242"/>
            </a:xfrm>
            <a:prstGeom prst="rect">
              <a:avLst/>
            </a:pr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t>Regla  para una eventual disminución de los ingresos previstos en la Ley de Ingresos</a:t>
              </a:r>
            </a:p>
          </p:txBody>
        </p:sp>
      </p:grpSp>
    </p:spTree>
    <p:extLst>
      <p:ext uri="{BB962C8B-B14F-4D97-AF65-F5344CB8AC3E}">
        <p14:creationId xmlns:p14="http://schemas.microsoft.com/office/powerpoint/2010/main" val="336241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7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 grpId="0" animBg="1" advAuto="0"/>
      <p:bldP spid="772" grpId="0" animBg="1" advAuto="0"/>
      <p:bldP spid="773" grpId="0" animBg="1" advAuto="0"/>
      <p:bldP spid="776" grpId="0"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 name="Rectángulo redondeado 3"/>
          <p:cNvGrpSpPr/>
          <p:nvPr/>
        </p:nvGrpSpPr>
        <p:grpSpPr>
          <a:xfrm>
            <a:off x="3176335" y="2628970"/>
            <a:ext cx="5823286" cy="1464232"/>
            <a:chOff x="0" y="0"/>
            <a:chExt cx="5823284" cy="1464230"/>
          </a:xfrm>
        </p:grpSpPr>
        <p:sp>
          <p:nvSpPr>
            <p:cNvPr id="786" name="Rectángulo redondeado"/>
            <p:cNvSpPr/>
            <p:nvPr/>
          </p:nvSpPr>
          <p:spPr>
            <a:xfrm>
              <a:off x="0" y="0"/>
              <a:ext cx="5823285" cy="1464231"/>
            </a:xfrm>
            <a:prstGeom prst="roundRect">
              <a:avLst>
                <a:gd name="adj" fmla="val 16667"/>
              </a:avLst>
            </a:prstGeom>
            <a:solidFill>
              <a:schemeClr val="accent6">
                <a:alpha val="50000"/>
              </a:schemeClr>
            </a:solidFill>
            <a:ln w="38100" cap="flat">
              <a:solidFill>
                <a:srgbClr val="000000"/>
              </a:solidFill>
              <a:prstDash val="solid"/>
              <a:round/>
            </a:ln>
            <a:effectLst/>
          </p:spPr>
          <p:txBody>
            <a:bodyPr wrap="square" lIns="45719" tIns="45719" rIns="45719" bIns="45719" numCol="1" anchor="t">
              <a:noAutofit/>
            </a:bodyPr>
            <a:lstStyle/>
            <a:p>
              <a:pPr algn="ctr">
                <a:defRPr>
                  <a:solidFill>
                    <a:srgbClr val="FFFFFF"/>
                  </a:solidFill>
                </a:defRPr>
              </a:pPr>
              <a:endParaRPr/>
            </a:p>
          </p:txBody>
        </p:sp>
        <p:sp>
          <p:nvSpPr>
            <p:cNvPr id="787" name="Reglas para la devolución de los recursos no ejercidos"/>
            <p:cNvSpPr txBox="1"/>
            <p:nvPr/>
          </p:nvSpPr>
          <p:spPr>
            <a:xfrm>
              <a:off x="71477" y="71477"/>
              <a:ext cx="5680331" cy="1234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4000">
                  <a:latin typeface="Arial Narrow"/>
                  <a:ea typeface="Arial Narrow"/>
                  <a:cs typeface="Arial Narrow"/>
                  <a:sym typeface="Arial Narrow"/>
                </a:defRPr>
              </a:lvl1pPr>
            </a:lstStyle>
            <a:p>
              <a:r>
                <a:t>Reglas para la devolución de los recursos no ejercidos</a:t>
              </a:r>
            </a:p>
          </p:txBody>
        </p:sp>
      </p:grpSp>
    </p:spTree>
    <p:extLst>
      <p:ext uri="{BB962C8B-B14F-4D97-AF65-F5344CB8AC3E}">
        <p14:creationId xmlns:p14="http://schemas.microsoft.com/office/powerpoint/2010/main" val="33042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CuadroTexto 4"/>
          <p:cNvSpPr txBox="1"/>
          <p:nvPr/>
        </p:nvSpPr>
        <p:spPr>
          <a:xfrm>
            <a:off x="1723807" y="1667000"/>
            <a:ext cx="87122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400">
                <a:latin typeface="Arial Narrow"/>
                <a:ea typeface="Arial Narrow"/>
                <a:cs typeface="Arial Narrow"/>
                <a:sym typeface="Arial Narrow"/>
              </a:defRPr>
            </a:lvl1pPr>
          </a:lstStyle>
          <a:p>
            <a:r>
              <a:rPr dirty="0" err="1"/>
              <a:t>Transferencias</a:t>
            </a:r>
            <a:r>
              <a:rPr dirty="0"/>
              <a:t> </a:t>
            </a:r>
            <a:r>
              <a:rPr dirty="0" err="1"/>
              <a:t>Federales</a:t>
            </a:r>
            <a:r>
              <a:rPr dirty="0"/>
              <a:t> </a:t>
            </a:r>
            <a:r>
              <a:rPr dirty="0" err="1"/>
              <a:t>Etiquetada</a:t>
            </a:r>
            <a:r>
              <a:rPr lang="es-MX" dirty="0"/>
              <a:t>s</a:t>
            </a:r>
            <a:r>
              <a:rPr dirty="0"/>
              <a:t> TFE</a:t>
            </a:r>
          </a:p>
        </p:txBody>
      </p:sp>
      <p:grpSp>
        <p:nvGrpSpPr>
          <p:cNvPr id="809" name="Grupo 1"/>
          <p:cNvGrpSpPr/>
          <p:nvPr/>
        </p:nvGrpSpPr>
        <p:grpSpPr>
          <a:xfrm>
            <a:off x="1046747" y="2190219"/>
            <a:ext cx="10082464" cy="3659060"/>
            <a:chOff x="0" y="0"/>
            <a:chExt cx="10082462" cy="3659058"/>
          </a:xfrm>
        </p:grpSpPr>
        <p:grpSp>
          <p:nvGrpSpPr>
            <p:cNvPr id="796" name="Rectángulo 5"/>
            <p:cNvGrpSpPr/>
            <p:nvPr/>
          </p:nvGrpSpPr>
          <p:grpSpPr>
            <a:xfrm>
              <a:off x="0" y="0"/>
              <a:ext cx="10082463" cy="847432"/>
              <a:chOff x="0" y="0"/>
              <a:chExt cx="10082462" cy="847431"/>
            </a:xfrm>
          </p:grpSpPr>
          <p:sp>
            <p:nvSpPr>
              <p:cNvPr id="794" name="Rectángulo"/>
              <p:cNvSpPr/>
              <p:nvPr/>
            </p:nvSpPr>
            <p:spPr>
              <a:xfrm>
                <a:off x="0" y="0"/>
                <a:ext cx="10082464" cy="847432"/>
              </a:xfrm>
              <a:prstGeom prst="rect">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95" name="A más tardar el 15 de enero de cada año, se debe reintegrar las TFE que al 31 de diciembre no se hubieren devengado."/>
              <p:cNvSpPr txBox="1"/>
              <p:nvPr/>
            </p:nvSpPr>
            <p:spPr>
              <a:xfrm>
                <a:off x="0" y="47795"/>
                <a:ext cx="10082464" cy="751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200">
                    <a:solidFill>
                      <a:srgbClr val="FFFFFF"/>
                    </a:solidFill>
                    <a:latin typeface="Arial Narrow"/>
                    <a:ea typeface="Arial Narrow"/>
                    <a:cs typeface="Arial Narrow"/>
                    <a:sym typeface="Arial Narrow"/>
                  </a:defRPr>
                </a:lvl1pPr>
              </a:lstStyle>
              <a:p>
                <a:r>
                  <a:t>A más tardar el 15 de enero de cada año, se debe reintegrar las TFE que al 31 de diciembre no se hubieren devengado.</a:t>
                </a:r>
              </a:p>
            </p:txBody>
          </p:sp>
        </p:grpSp>
        <p:grpSp>
          <p:nvGrpSpPr>
            <p:cNvPr id="799" name="Rectángulo 7"/>
            <p:cNvGrpSpPr/>
            <p:nvPr/>
          </p:nvGrpSpPr>
          <p:grpSpPr>
            <a:xfrm>
              <a:off x="0" y="879333"/>
              <a:ext cx="10082463" cy="751841"/>
              <a:chOff x="0" y="0"/>
              <a:chExt cx="10082462" cy="751840"/>
            </a:xfrm>
          </p:grpSpPr>
          <p:sp>
            <p:nvSpPr>
              <p:cNvPr id="797" name="Rectángulo"/>
              <p:cNvSpPr/>
              <p:nvPr/>
            </p:nvSpPr>
            <p:spPr>
              <a:xfrm>
                <a:off x="0" y="75440"/>
                <a:ext cx="10082463" cy="600960"/>
              </a:xfrm>
              <a:prstGeom prst="rect">
                <a:avLst/>
              </a:prstGeom>
              <a:solidFill>
                <a:srgbClr val="F4B183"/>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98" name="TFE que se hubiesen comprometido o devengado pero no pagadas al 31 de diciembre, se pueden pagar:"/>
              <p:cNvSpPr txBox="1"/>
              <p:nvPr/>
            </p:nvSpPr>
            <p:spPr>
              <a:xfrm>
                <a:off x="0" y="0"/>
                <a:ext cx="10082463" cy="751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200">
                    <a:latin typeface="Arial Narrow"/>
                    <a:ea typeface="Arial Narrow"/>
                    <a:cs typeface="Arial Narrow"/>
                    <a:sym typeface="Arial Narrow"/>
                  </a:defRPr>
                </a:lvl1pPr>
              </a:lstStyle>
              <a:p>
                <a:r>
                  <a:t>TFE que se hubiesen comprometido o devengado pero no pagadas al 31 de diciembre, se pueden pagar:</a:t>
                </a:r>
              </a:p>
            </p:txBody>
          </p:sp>
        </p:grpSp>
        <p:grpSp>
          <p:nvGrpSpPr>
            <p:cNvPr id="802" name="Rectángulo redondeado 8"/>
            <p:cNvGrpSpPr/>
            <p:nvPr/>
          </p:nvGrpSpPr>
          <p:grpSpPr>
            <a:xfrm>
              <a:off x="2646740" y="1663074"/>
              <a:ext cx="7411286" cy="597934"/>
              <a:chOff x="0" y="0"/>
              <a:chExt cx="7411284" cy="597933"/>
            </a:xfrm>
          </p:grpSpPr>
          <p:sp>
            <p:nvSpPr>
              <p:cNvPr id="800" name="Rectángulo redondeado"/>
              <p:cNvSpPr/>
              <p:nvPr/>
            </p:nvSpPr>
            <p:spPr>
              <a:xfrm>
                <a:off x="0" y="0"/>
                <a:ext cx="7411285" cy="597934"/>
              </a:xfrm>
              <a:prstGeom prst="roundRect">
                <a:avLst>
                  <a:gd name="adj" fmla="val 16667"/>
                </a:avLst>
              </a:prstGeom>
              <a:solidFill>
                <a:srgbClr val="F4B183"/>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01" name="Pagar a más tardar en el primer trimestre del ejercicio fiscal siguiente."/>
              <p:cNvSpPr txBox="1"/>
              <p:nvPr/>
            </p:nvSpPr>
            <p:spPr>
              <a:xfrm>
                <a:off x="29189" y="88146"/>
                <a:ext cx="7352908" cy="421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200">
                    <a:latin typeface="Arial Narrow"/>
                    <a:ea typeface="Arial Narrow"/>
                    <a:cs typeface="Arial Narrow"/>
                    <a:sym typeface="Arial Narrow"/>
                  </a:defRPr>
                </a:lvl1pPr>
              </a:lstStyle>
              <a:p>
                <a:r>
                  <a:t>Pagar a más tardar en el primer trimestre del ejercicio fiscal siguiente.</a:t>
                </a:r>
              </a:p>
            </p:txBody>
          </p:sp>
        </p:grpSp>
        <p:grpSp>
          <p:nvGrpSpPr>
            <p:cNvPr id="805" name="Rectángulo redondeado 9"/>
            <p:cNvGrpSpPr/>
            <p:nvPr/>
          </p:nvGrpSpPr>
          <p:grpSpPr>
            <a:xfrm>
              <a:off x="2646740" y="2364355"/>
              <a:ext cx="7375189" cy="570138"/>
              <a:chOff x="0" y="0"/>
              <a:chExt cx="7375188" cy="570136"/>
            </a:xfrm>
          </p:grpSpPr>
          <p:sp>
            <p:nvSpPr>
              <p:cNvPr id="803" name="Rectángulo redondeado"/>
              <p:cNvSpPr/>
              <p:nvPr/>
            </p:nvSpPr>
            <p:spPr>
              <a:xfrm>
                <a:off x="0" y="0"/>
                <a:ext cx="7375189" cy="570137"/>
              </a:xfrm>
              <a:prstGeom prst="roundRect">
                <a:avLst>
                  <a:gd name="adj" fmla="val 16667"/>
                </a:avLst>
              </a:prstGeom>
              <a:solidFill>
                <a:srgbClr val="F8CBAD"/>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04" name="De acuerdo al calendario establecido en el convenio correspondiente"/>
              <p:cNvSpPr txBox="1"/>
              <p:nvPr/>
            </p:nvSpPr>
            <p:spPr>
              <a:xfrm>
                <a:off x="27832" y="74248"/>
                <a:ext cx="7319524" cy="421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200">
                    <a:latin typeface="Arial Narrow"/>
                    <a:ea typeface="Arial Narrow"/>
                    <a:cs typeface="Arial Narrow"/>
                    <a:sym typeface="Arial Narrow"/>
                  </a:defRPr>
                </a:lvl1pPr>
              </a:lstStyle>
              <a:p>
                <a:r>
                  <a:t>De acuerdo al calendario establecido en el convenio correspondiente</a:t>
                </a:r>
              </a:p>
            </p:txBody>
          </p:sp>
        </p:grpSp>
        <p:grpSp>
          <p:nvGrpSpPr>
            <p:cNvPr id="808" name="Rectángulo 10"/>
            <p:cNvGrpSpPr/>
            <p:nvPr/>
          </p:nvGrpSpPr>
          <p:grpSpPr>
            <a:xfrm>
              <a:off x="2380589" y="2907218"/>
              <a:ext cx="7641340" cy="751841"/>
              <a:chOff x="0" y="0"/>
              <a:chExt cx="7641339" cy="751840"/>
            </a:xfrm>
          </p:grpSpPr>
          <p:sp>
            <p:nvSpPr>
              <p:cNvPr id="806" name="Rectángulo"/>
              <p:cNvSpPr/>
              <p:nvPr/>
            </p:nvSpPr>
            <p:spPr>
              <a:xfrm>
                <a:off x="0" y="62089"/>
                <a:ext cx="7641340" cy="627661"/>
              </a:xfrm>
              <a:prstGeom prst="rect">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07" name="Concluido el plazo se debe reintegrar remanentes a más tardar en 15 días siguientes, con rendimientos financieros"/>
              <p:cNvSpPr txBox="1"/>
              <p:nvPr/>
            </p:nvSpPr>
            <p:spPr>
              <a:xfrm>
                <a:off x="0" y="-1"/>
                <a:ext cx="7641340" cy="751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200">
                    <a:solidFill>
                      <a:srgbClr val="FFFFFF"/>
                    </a:solidFill>
                    <a:latin typeface="Arial Narrow"/>
                    <a:ea typeface="Arial Narrow"/>
                    <a:cs typeface="Arial Narrow"/>
                    <a:sym typeface="Arial Narrow"/>
                  </a:defRPr>
                </a:lvl1pPr>
              </a:lstStyle>
              <a:p>
                <a:r>
                  <a:t>Concluido el plazo se debe reintegrar remanentes a más tardar en 15 días siguientes, con rendimientos financieros</a:t>
                </a:r>
              </a:p>
            </p:txBody>
          </p:sp>
        </p:grpSp>
      </p:grpSp>
      <p:sp>
        <p:nvSpPr>
          <p:cNvPr id="810" name="CuadroTexto 1"/>
          <p:cNvSpPr txBox="1"/>
          <p:nvPr/>
        </p:nvSpPr>
        <p:spPr>
          <a:xfrm>
            <a:off x="2553987" y="6031889"/>
            <a:ext cx="5904213"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solidFill>
                  <a:srgbClr val="C00000"/>
                </a:solidFill>
                <a:latin typeface="Arial Narrow"/>
                <a:ea typeface="Arial Narrow"/>
                <a:cs typeface="Arial Narrow"/>
                <a:sym typeface="Arial Narrow"/>
              </a:defRPr>
            </a:lvl1pPr>
          </a:lstStyle>
          <a:p>
            <a:r>
              <a:t>No Aplica Programa Escuelas al CIEN</a:t>
            </a:r>
          </a:p>
        </p:txBody>
      </p:sp>
      <p:grpSp>
        <p:nvGrpSpPr>
          <p:cNvPr id="814" name="Grupo 18"/>
          <p:cNvGrpSpPr/>
          <p:nvPr/>
        </p:nvGrpSpPr>
        <p:grpSpPr>
          <a:xfrm>
            <a:off x="1356859" y="387024"/>
            <a:ext cx="8309363" cy="856030"/>
            <a:chOff x="365407" y="148395"/>
            <a:chExt cx="8309361" cy="856029"/>
          </a:xfrm>
        </p:grpSpPr>
        <p:sp>
          <p:nvSpPr>
            <p:cNvPr id="811" name="CuadroTexto 1"/>
            <p:cNvSpPr/>
            <p:nvPr/>
          </p:nvSpPr>
          <p:spPr>
            <a:xfrm>
              <a:off x="365407" y="1004423"/>
              <a:ext cx="379764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b="1">
                  <a:latin typeface="Arial Narrow"/>
                  <a:ea typeface="Arial Narrow"/>
                  <a:cs typeface="Arial Narrow"/>
                  <a:sym typeface="Arial Narrow"/>
                </a:defRPr>
              </a:lvl1pPr>
            </a:lstStyle>
            <a:p>
              <a:r>
                <a:t>Artículo 17 y 21 LDFEFM</a:t>
              </a:r>
            </a:p>
          </p:txBody>
        </p:sp>
        <p:sp>
          <p:nvSpPr>
            <p:cNvPr id="812" name="Rectángulo 21"/>
            <p:cNvSpPr/>
            <p:nvPr/>
          </p:nvSpPr>
          <p:spPr>
            <a:xfrm>
              <a:off x="1149042" y="148395"/>
              <a:ext cx="7525726" cy="46166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rgbClr val="222A35"/>
            </a:solidFill>
            <a:ln w="12700" cap="flat">
              <a:noFill/>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solidFill>
                    <a:srgbClr val="FFFFFF"/>
                  </a:solidFill>
                  <a:latin typeface="Arial Narrow"/>
                  <a:ea typeface="Arial Narrow"/>
                  <a:cs typeface="Arial Narrow"/>
                  <a:sym typeface="Arial Narrow"/>
                </a:defRPr>
              </a:lvl1pPr>
            </a:lstStyle>
            <a:p>
              <a:r>
                <a:rPr dirty="0" err="1">
                  <a:solidFill>
                    <a:schemeClr val="tx1"/>
                  </a:solidFill>
                </a:rPr>
                <a:t>Regla</a:t>
              </a:r>
              <a:r>
                <a:rPr dirty="0">
                  <a:solidFill>
                    <a:schemeClr val="tx1"/>
                  </a:solidFill>
                </a:rPr>
                <a:t>  de </a:t>
              </a:r>
              <a:r>
                <a:rPr dirty="0" err="1">
                  <a:solidFill>
                    <a:schemeClr val="tx1"/>
                  </a:solidFill>
                </a:rPr>
                <a:t>reintegro</a:t>
              </a:r>
              <a:r>
                <a:rPr dirty="0">
                  <a:solidFill>
                    <a:schemeClr val="tx1"/>
                  </a:solidFill>
                </a:rPr>
                <a:t> de las </a:t>
              </a:r>
              <a:r>
                <a:rPr dirty="0" err="1">
                  <a:solidFill>
                    <a:schemeClr val="tx1"/>
                  </a:solidFill>
                </a:rPr>
                <a:t>Transferencias</a:t>
              </a:r>
              <a:r>
                <a:rPr dirty="0">
                  <a:solidFill>
                    <a:schemeClr val="tx1"/>
                  </a:solidFill>
                </a:rPr>
                <a:t> </a:t>
              </a:r>
              <a:r>
                <a:rPr dirty="0" err="1">
                  <a:solidFill>
                    <a:schemeClr val="tx1"/>
                  </a:solidFill>
                </a:rPr>
                <a:t>Federales</a:t>
              </a:r>
              <a:r>
                <a:rPr dirty="0">
                  <a:solidFill>
                    <a:schemeClr val="tx1"/>
                  </a:solidFill>
                </a:rPr>
                <a:t> </a:t>
              </a:r>
              <a:r>
                <a:rPr dirty="0" err="1">
                  <a:solidFill>
                    <a:schemeClr val="tx1"/>
                  </a:solidFill>
                </a:rPr>
                <a:t>Etiquetadas</a:t>
              </a:r>
              <a:endParaRPr dirty="0">
                <a:solidFill>
                  <a:schemeClr val="tx1"/>
                </a:solidFill>
              </a:endParaRPr>
            </a:p>
          </p:txBody>
        </p:sp>
      </p:grpSp>
    </p:spTree>
    <p:extLst>
      <p:ext uri="{BB962C8B-B14F-4D97-AF65-F5344CB8AC3E}">
        <p14:creationId xmlns:p14="http://schemas.microsoft.com/office/powerpoint/2010/main" val="423884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CuadroTexto 44"/>
          <p:cNvSpPr txBox="1"/>
          <p:nvPr/>
        </p:nvSpPr>
        <p:spPr>
          <a:xfrm rot="16200000">
            <a:off x="5892444" y="3846824"/>
            <a:ext cx="104917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57200">
              <a:defRPr sz="1200">
                <a:latin typeface="Trebuchet MS"/>
                <a:ea typeface="Trebuchet MS"/>
                <a:cs typeface="Trebuchet MS"/>
                <a:sym typeface="Trebuchet MS"/>
              </a:defRPr>
            </a:lvl1pPr>
          </a:lstStyle>
          <a:p>
            <a:r>
              <a:t>31 Mar 2019</a:t>
            </a:r>
          </a:p>
        </p:txBody>
      </p:sp>
      <p:sp>
        <p:nvSpPr>
          <p:cNvPr id="820" name="CuadroTexto 46"/>
          <p:cNvSpPr txBox="1"/>
          <p:nvPr/>
        </p:nvSpPr>
        <p:spPr>
          <a:xfrm>
            <a:off x="201281" y="1663801"/>
            <a:ext cx="8694086" cy="624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57200">
              <a:defRPr u="sng">
                <a:solidFill>
                  <a:srgbClr val="C00000"/>
                </a:solidFill>
                <a:latin typeface="Trebuchet MS"/>
                <a:ea typeface="Trebuchet MS"/>
                <a:cs typeface="Trebuchet MS"/>
                <a:sym typeface="Trebuchet MS"/>
              </a:defRPr>
            </a:lvl1pPr>
          </a:lstStyle>
          <a:p>
            <a:r>
              <a:t>Principio de anualidad de los recursos federales etiquetados</a:t>
            </a:r>
          </a:p>
        </p:txBody>
      </p:sp>
      <p:grpSp>
        <p:nvGrpSpPr>
          <p:cNvPr id="823" name="Rectángulo redondeado 42"/>
          <p:cNvGrpSpPr/>
          <p:nvPr/>
        </p:nvGrpSpPr>
        <p:grpSpPr>
          <a:xfrm>
            <a:off x="225233" y="2942445"/>
            <a:ext cx="3865306" cy="406835"/>
            <a:chOff x="0" y="0"/>
            <a:chExt cx="3865305" cy="406833"/>
          </a:xfrm>
        </p:grpSpPr>
        <p:sp>
          <p:nvSpPr>
            <p:cNvPr id="821" name="Rectángulo redondeado"/>
            <p:cNvSpPr/>
            <p:nvPr/>
          </p:nvSpPr>
          <p:spPr>
            <a:xfrm>
              <a:off x="0" y="0"/>
              <a:ext cx="3865306" cy="406834"/>
            </a:xfrm>
            <a:prstGeom prst="roundRect">
              <a:avLst>
                <a:gd name="adj" fmla="val 16667"/>
              </a:avLst>
            </a:prstGeom>
            <a:solidFill>
              <a:srgbClr val="BFBFBF"/>
            </a:solidFill>
            <a:ln w="25400" cap="flat">
              <a:solidFill>
                <a:srgbClr val="0070C0"/>
              </a:solidFill>
              <a:prstDash val="solid"/>
              <a:miter lim="800000"/>
            </a:ln>
            <a:effectLst/>
          </p:spPr>
          <p:txBody>
            <a:bodyPr wrap="square" lIns="45719" tIns="45719" rIns="45719" bIns="45719" numCol="1" anchor="ctr">
              <a:noAutofit/>
            </a:bodyPr>
            <a:lstStyle/>
            <a:p>
              <a:pPr algn="ctr" defTabSz="457200">
                <a:defRPr>
                  <a:solidFill>
                    <a:srgbClr val="FFFFFF"/>
                  </a:solidFill>
                </a:defRPr>
              </a:pPr>
              <a:endParaRPr/>
            </a:p>
          </p:txBody>
        </p:sp>
        <p:sp>
          <p:nvSpPr>
            <p:cNvPr id="822" name="2018"/>
            <p:cNvSpPr txBox="1"/>
            <p:nvPr/>
          </p:nvSpPr>
          <p:spPr>
            <a:xfrm>
              <a:off x="19860" y="24346"/>
              <a:ext cx="382558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a:solidFill>
                    <a:srgbClr val="FFFFFF"/>
                  </a:solidFill>
                  <a:latin typeface="Trebuchet MS"/>
                  <a:ea typeface="Trebuchet MS"/>
                  <a:cs typeface="Trebuchet MS"/>
                  <a:sym typeface="Trebuchet MS"/>
                </a:defRPr>
              </a:lvl1pPr>
            </a:lstStyle>
            <a:p>
              <a:r>
                <a:t>2018</a:t>
              </a:r>
            </a:p>
          </p:txBody>
        </p:sp>
      </p:grpSp>
      <p:grpSp>
        <p:nvGrpSpPr>
          <p:cNvPr id="826" name="Rectángulo redondeado 43"/>
          <p:cNvGrpSpPr/>
          <p:nvPr/>
        </p:nvGrpSpPr>
        <p:grpSpPr>
          <a:xfrm>
            <a:off x="4275204" y="2942445"/>
            <a:ext cx="2007206" cy="406835"/>
            <a:chOff x="0" y="0"/>
            <a:chExt cx="2007205" cy="406833"/>
          </a:xfrm>
        </p:grpSpPr>
        <p:sp>
          <p:nvSpPr>
            <p:cNvPr id="824" name="Rectángulo redondeado"/>
            <p:cNvSpPr/>
            <p:nvPr/>
          </p:nvSpPr>
          <p:spPr>
            <a:xfrm>
              <a:off x="0" y="0"/>
              <a:ext cx="2007206" cy="406834"/>
            </a:xfrm>
            <a:prstGeom prst="roundRect">
              <a:avLst>
                <a:gd name="adj" fmla="val 16667"/>
              </a:avLst>
            </a:prstGeom>
            <a:solidFill>
              <a:srgbClr val="BFBFBF"/>
            </a:solidFill>
            <a:ln w="25400" cap="flat">
              <a:solidFill>
                <a:srgbClr val="0070C0"/>
              </a:solidFill>
              <a:prstDash val="solid"/>
              <a:miter lim="800000"/>
            </a:ln>
            <a:effectLst/>
          </p:spPr>
          <p:txBody>
            <a:bodyPr wrap="square" lIns="45719" tIns="45719" rIns="45719" bIns="45719" numCol="1" anchor="ctr">
              <a:noAutofit/>
            </a:bodyPr>
            <a:lstStyle/>
            <a:p>
              <a:pPr algn="ctr" defTabSz="457200">
                <a:defRPr>
                  <a:solidFill>
                    <a:srgbClr val="FFFFFF"/>
                  </a:solidFill>
                </a:defRPr>
              </a:pPr>
              <a:endParaRPr/>
            </a:p>
          </p:txBody>
        </p:sp>
        <p:sp>
          <p:nvSpPr>
            <p:cNvPr id="825" name="2019"/>
            <p:cNvSpPr txBox="1"/>
            <p:nvPr/>
          </p:nvSpPr>
          <p:spPr>
            <a:xfrm>
              <a:off x="19860" y="24346"/>
              <a:ext cx="1967485"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a:solidFill>
                    <a:srgbClr val="FFFFFF"/>
                  </a:solidFill>
                  <a:latin typeface="Trebuchet MS"/>
                  <a:ea typeface="Trebuchet MS"/>
                  <a:cs typeface="Trebuchet MS"/>
                  <a:sym typeface="Trebuchet MS"/>
                </a:defRPr>
              </a:lvl1pPr>
            </a:lstStyle>
            <a:p>
              <a:r>
                <a:t>2019</a:t>
              </a:r>
            </a:p>
          </p:txBody>
        </p:sp>
      </p:grpSp>
      <p:sp>
        <p:nvSpPr>
          <p:cNvPr id="827" name="Conector recto 52"/>
          <p:cNvSpPr/>
          <p:nvPr/>
        </p:nvSpPr>
        <p:spPr>
          <a:xfrm>
            <a:off x="4090538" y="3076916"/>
            <a:ext cx="1" cy="578222"/>
          </a:xfrm>
          <a:prstGeom prst="line">
            <a:avLst/>
          </a:prstGeom>
          <a:ln w="6350">
            <a:solidFill>
              <a:schemeClr val="accent1"/>
            </a:solidFill>
            <a:miter/>
          </a:ln>
        </p:spPr>
        <p:txBody>
          <a:bodyPr lIns="45719" rIns="45719"/>
          <a:lstStyle/>
          <a:p>
            <a:endParaRPr/>
          </a:p>
        </p:txBody>
      </p:sp>
      <p:sp>
        <p:nvSpPr>
          <p:cNvPr id="828" name="Conector recto 54"/>
          <p:cNvSpPr/>
          <p:nvPr/>
        </p:nvSpPr>
        <p:spPr>
          <a:xfrm flipH="1">
            <a:off x="243161" y="3063469"/>
            <a:ext cx="1" cy="591669"/>
          </a:xfrm>
          <a:prstGeom prst="line">
            <a:avLst/>
          </a:prstGeom>
          <a:ln w="6350">
            <a:solidFill>
              <a:schemeClr val="accent1"/>
            </a:solidFill>
            <a:miter/>
          </a:ln>
        </p:spPr>
        <p:txBody>
          <a:bodyPr lIns="45719" rIns="45719"/>
          <a:lstStyle/>
          <a:p>
            <a:endParaRPr/>
          </a:p>
        </p:txBody>
      </p:sp>
      <p:sp>
        <p:nvSpPr>
          <p:cNvPr id="829" name="CuadroTexto 56"/>
          <p:cNvSpPr txBox="1"/>
          <p:nvPr/>
        </p:nvSpPr>
        <p:spPr>
          <a:xfrm rot="16200000">
            <a:off x="-164733" y="3833378"/>
            <a:ext cx="104917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57200">
              <a:defRPr sz="1200">
                <a:latin typeface="Trebuchet MS"/>
                <a:ea typeface="Trebuchet MS"/>
                <a:cs typeface="Trebuchet MS"/>
                <a:sym typeface="Trebuchet MS"/>
              </a:defRPr>
            </a:lvl1pPr>
          </a:lstStyle>
          <a:p>
            <a:r>
              <a:t>1 Ene 2018</a:t>
            </a:r>
          </a:p>
        </p:txBody>
      </p:sp>
      <p:sp>
        <p:nvSpPr>
          <p:cNvPr id="830" name="CuadroTexto 58"/>
          <p:cNvSpPr txBox="1"/>
          <p:nvPr/>
        </p:nvSpPr>
        <p:spPr>
          <a:xfrm rot="16200000">
            <a:off x="3700573" y="3833377"/>
            <a:ext cx="104917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57200">
              <a:defRPr sz="1200">
                <a:latin typeface="Trebuchet MS"/>
                <a:ea typeface="Trebuchet MS"/>
                <a:cs typeface="Trebuchet MS"/>
                <a:sym typeface="Trebuchet MS"/>
              </a:defRPr>
            </a:lvl1pPr>
          </a:lstStyle>
          <a:p>
            <a:r>
              <a:t>31 Dic 2018</a:t>
            </a:r>
          </a:p>
        </p:txBody>
      </p:sp>
      <p:sp>
        <p:nvSpPr>
          <p:cNvPr id="831" name="Conector recto 60"/>
          <p:cNvSpPr/>
          <p:nvPr/>
        </p:nvSpPr>
        <p:spPr>
          <a:xfrm>
            <a:off x="6282409" y="2996235"/>
            <a:ext cx="1" cy="578222"/>
          </a:xfrm>
          <a:prstGeom prst="line">
            <a:avLst/>
          </a:prstGeom>
          <a:ln w="6350">
            <a:solidFill>
              <a:schemeClr val="accent1"/>
            </a:solidFill>
            <a:miter/>
          </a:ln>
        </p:spPr>
        <p:txBody>
          <a:bodyPr lIns="45719" rIns="45719"/>
          <a:lstStyle/>
          <a:p>
            <a:endParaRPr/>
          </a:p>
        </p:txBody>
      </p:sp>
      <p:sp>
        <p:nvSpPr>
          <p:cNvPr id="832" name="Rectángulo redondeado 49"/>
          <p:cNvSpPr/>
          <p:nvPr/>
        </p:nvSpPr>
        <p:spPr>
          <a:xfrm>
            <a:off x="4090539" y="2942445"/>
            <a:ext cx="184666" cy="406835"/>
          </a:xfrm>
          <a:prstGeom prst="roundRect">
            <a:avLst>
              <a:gd name="adj" fmla="val 16667"/>
            </a:avLst>
          </a:prstGeom>
          <a:solidFill>
            <a:schemeClr val="accent4"/>
          </a:solidFill>
          <a:ln w="12700">
            <a:solidFill>
              <a:srgbClr val="42719B"/>
            </a:solidFill>
            <a:miter/>
          </a:ln>
        </p:spPr>
        <p:txBody>
          <a:bodyPr lIns="45719" rIns="45719" anchor="ctr"/>
          <a:lstStyle/>
          <a:p>
            <a:pPr algn="ctr" defTabSz="457200">
              <a:defRPr>
                <a:solidFill>
                  <a:srgbClr val="FFFFFF"/>
                </a:solidFill>
                <a:latin typeface="Trebuchet MS"/>
                <a:ea typeface="Trebuchet MS"/>
                <a:cs typeface="Trebuchet MS"/>
                <a:sym typeface="Trebuchet MS"/>
              </a:defRPr>
            </a:pPr>
            <a:endParaRPr/>
          </a:p>
        </p:txBody>
      </p:sp>
      <p:sp>
        <p:nvSpPr>
          <p:cNvPr id="833" name="Rectángulo redondeado 50"/>
          <p:cNvSpPr/>
          <p:nvPr/>
        </p:nvSpPr>
        <p:spPr>
          <a:xfrm>
            <a:off x="6300782" y="2942445"/>
            <a:ext cx="166292" cy="406835"/>
          </a:xfrm>
          <a:prstGeom prst="roundRect">
            <a:avLst>
              <a:gd name="adj" fmla="val 16667"/>
            </a:avLst>
          </a:prstGeom>
          <a:solidFill>
            <a:schemeClr val="accent4"/>
          </a:solidFill>
          <a:ln w="12700">
            <a:solidFill>
              <a:srgbClr val="42719B"/>
            </a:solidFill>
            <a:miter/>
          </a:ln>
        </p:spPr>
        <p:txBody>
          <a:bodyPr lIns="45719" rIns="45719" anchor="ctr"/>
          <a:lstStyle/>
          <a:p>
            <a:pPr algn="ctr" defTabSz="457200">
              <a:defRPr>
                <a:solidFill>
                  <a:srgbClr val="FFFFFF"/>
                </a:solidFill>
                <a:latin typeface="Trebuchet MS"/>
                <a:ea typeface="Trebuchet MS"/>
                <a:cs typeface="Trebuchet MS"/>
                <a:sym typeface="Trebuchet MS"/>
              </a:defRPr>
            </a:pPr>
            <a:endParaRPr/>
          </a:p>
        </p:txBody>
      </p:sp>
      <p:sp>
        <p:nvSpPr>
          <p:cNvPr id="834" name="Conector recto de flecha 66"/>
          <p:cNvSpPr/>
          <p:nvPr/>
        </p:nvSpPr>
        <p:spPr>
          <a:xfrm flipV="1">
            <a:off x="4181073" y="2619716"/>
            <a:ext cx="1798" cy="322732"/>
          </a:xfrm>
          <a:prstGeom prst="line">
            <a:avLst/>
          </a:prstGeom>
          <a:ln w="6350">
            <a:solidFill>
              <a:schemeClr val="accent1"/>
            </a:solidFill>
            <a:miter/>
            <a:tailEnd type="triangle"/>
          </a:ln>
        </p:spPr>
        <p:txBody>
          <a:bodyPr lIns="45719" rIns="45719"/>
          <a:lstStyle/>
          <a:p>
            <a:endParaRPr/>
          </a:p>
        </p:txBody>
      </p:sp>
      <p:sp>
        <p:nvSpPr>
          <p:cNvPr id="835" name="CuadroTexto 68"/>
          <p:cNvSpPr txBox="1"/>
          <p:nvPr/>
        </p:nvSpPr>
        <p:spPr>
          <a:xfrm>
            <a:off x="3488549" y="2008419"/>
            <a:ext cx="1385048"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defRPr sz="1100">
                <a:latin typeface="Trebuchet MS"/>
                <a:ea typeface="Trebuchet MS"/>
                <a:cs typeface="Trebuchet MS"/>
                <a:sym typeface="Trebuchet MS"/>
              </a:defRPr>
            </a:lvl1pPr>
          </a:lstStyle>
          <a:p>
            <a:r>
              <a:t>Hasta 15 de enero para reintegrar a TESOFE</a:t>
            </a:r>
          </a:p>
        </p:txBody>
      </p:sp>
      <p:sp>
        <p:nvSpPr>
          <p:cNvPr id="836" name="CuadroTexto 70"/>
          <p:cNvSpPr txBox="1"/>
          <p:nvPr/>
        </p:nvSpPr>
        <p:spPr>
          <a:xfrm>
            <a:off x="5698795" y="2023162"/>
            <a:ext cx="1385048"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defRPr sz="1100">
                <a:latin typeface="Trebuchet MS"/>
                <a:ea typeface="Trebuchet MS"/>
                <a:cs typeface="Trebuchet MS"/>
                <a:sym typeface="Trebuchet MS"/>
              </a:defRPr>
            </a:lvl1pPr>
          </a:lstStyle>
          <a:p>
            <a:r>
              <a:t>Hasta 15 de abril para reintegrar a TESOFE</a:t>
            </a:r>
          </a:p>
        </p:txBody>
      </p:sp>
      <p:sp>
        <p:nvSpPr>
          <p:cNvPr id="837" name="Conector recto de flecha 72"/>
          <p:cNvSpPr/>
          <p:nvPr/>
        </p:nvSpPr>
        <p:spPr>
          <a:xfrm flipV="1">
            <a:off x="6391319" y="2619716"/>
            <a:ext cx="1798" cy="322732"/>
          </a:xfrm>
          <a:prstGeom prst="line">
            <a:avLst/>
          </a:prstGeom>
          <a:ln w="6350">
            <a:solidFill>
              <a:schemeClr val="accent1"/>
            </a:solidFill>
            <a:miter/>
            <a:tailEnd type="triangle"/>
          </a:ln>
        </p:spPr>
        <p:txBody>
          <a:bodyPr lIns="45719" rIns="45719"/>
          <a:lstStyle/>
          <a:p>
            <a:endParaRPr/>
          </a:p>
        </p:txBody>
      </p:sp>
      <p:grpSp>
        <p:nvGrpSpPr>
          <p:cNvPr id="840" name="Flecha derecha 55"/>
          <p:cNvGrpSpPr/>
          <p:nvPr/>
        </p:nvGrpSpPr>
        <p:grpSpPr>
          <a:xfrm>
            <a:off x="1466728" y="3443411"/>
            <a:ext cx="1652784" cy="774914"/>
            <a:chOff x="0" y="0"/>
            <a:chExt cx="1652783" cy="774913"/>
          </a:xfrm>
        </p:grpSpPr>
        <p:sp>
          <p:nvSpPr>
            <p:cNvPr id="838" name="Flecha"/>
            <p:cNvSpPr/>
            <p:nvPr/>
          </p:nvSpPr>
          <p:spPr>
            <a:xfrm>
              <a:off x="0" y="0"/>
              <a:ext cx="1652784" cy="774914"/>
            </a:xfrm>
            <a:prstGeom prst="rightArrow">
              <a:avLst>
                <a:gd name="adj1" fmla="val 50000"/>
                <a:gd name="adj2" fmla="val 33495"/>
              </a:avLst>
            </a:prstGeom>
            <a:solidFill>
              <a:srgbClr val="767171"/>
            </a:solidFill>
            <a:ln w="12700" cap="flat">
              <a:solidFill>
                <a:srgbClr val="42719B"/>
              </a:solidFill>
              <a:prstDash val="solid"/>
              <a:miter lim="800000"/>
            </a:ln>
            <a:effectLst/>
          </p:spPr>
          <p:txBody>
            <a:bodyPr wrap="square" lIns="45719" tIns="45719" rIns="45719" bIns="45719" numCol="1" anchor="ctr">
              <a:noAutofit/>
            </a:bodyPr>
            <a:lstStyle/>
            <a:p>
              <a:pPr algn="ctr" defTabSz="457200">
                <a:defRPr>
                  <a:solidFill>
                    <a:srgbClr val="FFFFFF"/>
                  </a:solidFill>
                </a:defRPr>
              </a:pPr>
              <a:endParaRPr/>
            </a:p>
          </p:txBody>
        </p:sp>
        <p:sp>
          <p:nvSpPr>
            <p:cNvPr id="839" name="No comprometido"/>
            <p:cNvSpPr txBox="1"/>
            <p:nvPr/>
          </p:nvSpPr>
          <p:spPr>
            <a:xfrm>
              <a:off x="-1" y="240136"/>
              <a:ext cx="1523006" cy="29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sz="1400">
                  <a:solidFill>
                    <a:srgbClr val="FFFFFF"/>
                  </a:solidFill>
                  <a:latin typeface="Trebuchet MS"/>
                  <a:ea typeface="Trebuchet MS"/>
                  <a:cs typeface="Trebuchet MS"/>
                  <a:sym typeface="Trebuchet MS"/>
                </a:defRPr>
              </a:lvl1pPr>
            </a:lstStyle>
            <a:p>
              <a:r>
                <a:t>No comprometido</a:t>
              </a:r>
            </a:p>
          </p:txBody>
        </p:sp>
      </p:grpSp>
      <p:grpSp>
        <p:nvGrpSpPr>
          <p:cNvPr id="843" name="Flecha derecha 56"/>
          <p:cNvGrpSpPr/>
          <p:nvPr/>
        </p:nvGrpSpPr>
        <p:grpSpPr>
          <a:xfrm>
            <a:off x="1466727" y="4315694"/>
            <a:ext cx="2528722" cy="712871"/>
            <a:chOff x="0" y="0"/>
            <a:chExt cx="2528720" cy="712870"/>
          </a:xfrm>
        </p:grpSpPr>
        <p:sp>
          <p:nvSpPr>
            <p:cNvPr id="841" name="Flecha"/>
            <p:cNvSpPr/>
            <p:nvPr/>
          </p:nvSpPr>
          <p:spPr>
            <a:xfrm>
              <a:off x="0" y="0"/>
              <a:ext cx="2528721" cy="712871"/>
            </a:xfrm>
            <a:prstGeom prst="rightArrow">
              <a:avLst>
                <a:gd name="adj1" fmla="val 50000"/>
                <a:gd name="adj2" fmla="val 35148"/>
              </a:avLst>
            </a:prstGeom>
            <a:solidFill>
              <a:schemeClr val="accent1"/>
            </a:solidFill>
            <a:ln w="12700" cap="flat">
              <a:solidFill>
                <a:srgbClr val="42719B"/>
              </a:solidFill>
              <a:prstDash val="solid"/>
              <a:miter lim="800000"/>
            </a:ln>
            <a:effectLst/>
          </p:spPr>
          <p:txBody>
            <a:bodyPr wrap="square" lIns="45719" tIns="45719" rIns="45719" bIns="45719" numCol="1" anchor="ctr">
              <a:noAutofit/>
            </a:bodyPr>
            <a:lstStyle/>
            <a:p>
              <a:pPr algn="ctr" defTabSz="457200">
                <a:defRPr>
                  <a:solidFill>
                    <a:srgbClr val="FFFFFF"/>
                  </a:solidFill>
                </a:defRPr>
              </a:pPr>
              <a:endParaRPr/>
            </a:p>
          </p:txBody>
        </p:sp>
        <p:sp>
          <p:nvSpPr>
            <p:cNvPr id="842" name="Comprometido"/>
            <p:cNvSpPr txBox="1"/>
            <p:nvPr/>
          </p:nvSpPr>
          <p:spPr>
            <a:xfrm>
              <a:off x="-1" y="209115"/>
              <a:ext cx="2403442" cy="29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sz="1400">
                  <a:solidFill>
                    <a:srgbClr val="FFFFFF"/>
                  </a:solidFill>
                  <a:latin typeface="Trebuchet MS"/>
                  <a:ea typeface="Trebuchet MS"/>
                  <a:cs typeface="Trebuchet MS"/>
                  <a:sym typeface="Trebuchet MS"/>
                </a:defRPr>
              </a:lvl1pPr>
            </a:lstStyle>
            <a:p>
              <a:r>
                <a:t>Comprometido</a:t>
              </a:r>
            </a:p>
          </p:txBody>
        </p:sp>
      </p:grpSp>
      <p:sp>
        <p:nvSpPr>
          <p:cNvPr id="844" name="Conector recto 78"/>
          <p:cNvSpPr/>
          <p:nvPr/>
        </p:nvSpPr>
        <p:spPr>
          <a:xfrm>
            <a:off x="3162691" y="2942463"/>
            <a:ext cx="13450" cy="1368001"/>
          </a:xfrm>
          <a:prstGeom prst="line">
            <a:avLst/>
          </a:prstGeom>
          <a:ln w="6350">
            <a:solidFill>
              <a:schemeClr val="accent1"/>
            </a:solidFill>
            <a:prstDash val="dash"/>
            <a:miter/>
          </a:ln>
        </p:spPr>
        <p:txBody>
          <a:bodyPr lIns="45719" rIns="45719"/>
          <a:lstStyle/>
          <a:p>
            <a:endParaRPr/>
          </a:p>
        </p:txBody>
      </p:sp>
      <p:grpSp>
        <p:nvGrpSpPr>
          <p:cNvPr id="847" name="Flecha derecha 58"/>
          <p:cNvGrpSpPr/>
          <p:nvPr/>
        </p:nvGrpSpPr>
        <p:grpSpPr>
          <a:xfrm>
            <a:off x="4271857" y="4336143"/>
            <a:ext cx="1918811" cy="807507"/>
            <a:chOff x="0" y="0"/>
            <a:chExt cx="1918810" cy="807505"/>
          </a:xfrm>
        </p:grpSpPr>
        <p:sp>
          <p:nvSpPr>
            <p:cNvPr id="845" name="Flecha"/>
            <p:cNvSpPr/>
            <p:nvPr/>
          </p:nvSpPr>
          <p:spPr>
            <a:xfrm>
              <a:off x="0" y="0"/>
              <a:ext cx="1918811" cy="807506"/>
            </a:xfrm>
            <a:prstGeom prst="rightArrow">
              <a:avLst>
                <a:gd name="adj1" fmla="val 50000"/>
                <a:gd name="adj2" fmla="val 30928"/>
              </a:avLst>
            </a:prstGeom>
            <a:solidFill>
              <a:srgbClr val="00B050"/>
            </a:solidFill>
            <a:ln w="12700" cap="flat">
              <a:solidFill>
                <a:srgbClr val="42719B"/>
              </a:solidFill>
              <a:prstDash val="solid"/>
              <a:miter lim="800000"/>
            </a:ln>
            <a:effectLst/>
          </p:spPr>
          <p:txBody>
            <a:bodyPr wrap="square" lIns="45719" tIns="45719" rIns="45719" bIns="45719" numCol="1" anchor="ctr">
              <a:noAutofit/>
            </a:bodyPr>
            <a:lstStyle/>
            <a:p>
              <a:pPr algn="ctr" defTabSz="457200">
                <a:defRPr>
                  <a:solidFill>
                    <a:srgbClr val="FFFFFF"/>
                  </a:solidFill>
                </a:defRPr>
              </a:pPr>
              <a:endParaRPr/>
            </a:p>
          </p:txBody>
        </p:sp>
        <p:sp>
          <p:nvSpPr>
            <p:cNvPr id="846" name="Devengado / Ejercido / Pagado"/>
            <p:cNvSpPr txBox="1"/>
            <p:nvPr/>
          </p:nvSpPr>
          <p:spPr>
            <a:xfrm>
              <a:off x="-1" y="154833"/>
              <a:ext cx="1793939"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sz="1400">
                  <a:solidFill>
                    <a:srgbClr val="FFFFFF"/>
                  </a:solidFill>
                  <a:latin typeface="Trebuchet MS"/>
                  <a:ea typeface="Trebuchet MS"/>
                  <a:cs typeface="Trebuchet MS"/>
                  <a:sym typeface="Trebuchet MS"/>
                </a:defRPr>
              </a:lvl1pPr>
            </a:lstStyle>
            <a:p>
              <a:r>
                <a:t>Devengado / Ejercido / Pagado</a:t>
              </a:r>
            </a:p>
          </p:txBody>
        </p:sp>
      </p:grpSp>
      <p:sp>
        <p:nvSpPr>
          <p:cNvPr id="848" name="CuadroTexto 82"/>
          <p:cNvSpPr txBox="1"/>
          <p:nvPr/>
        </p:nvSpPr>
        <p:spPr>
          <a:xfrm>
            <a:off x="322136" y="3488175"/>
            <a:ext cx="1118483"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spcBef>
                <a:spcPts val="600"/>
              </a:spcBef>
              <a:defRPr sz="1400">
                <a:latin typeface="Trebuchet MS"/>
                <a:ea typeface="Trebuchet MS"/>
                <a:cs typeface="Trebuchet MS"/>
                <a:sym typeface="Trebuchet MS"/>
              </a:defRPr>
            </a:lvl1pPr>
          </a:lstStyle>
          <a:p>
            <a:r>
              <a:t>Supuesto 1</a:t>
            </a:r>
          </a:p>
        </p:txBody>
      </p:sp>
      <p:sp>
        <p:nvSpPr>
          <p:cNvPr id="849" name="CuadroTexto 84"/>
          <p:cNvSpPr txBox="1"/>
          <p:nvPr/>
        </p:nvSpPr>
        <p:spPr>
          <a:xfrm>
            <a:off x="322136" y="4341212"/>
            <a:ext cx="1118483" cy="726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spcBef>
                <a:spcPts val="600"/>
              </a:spcBef>
              <a:defRPr sz="1400">
                <a:latin typeface="Trebuchet MS"/>
                <a:ea typeface="Trebuchet MS"/>
                <a:cs typeface="Trebuchet MS"/>
                <a:sym typeface="Trebuchet MS"/>
              </a:defRPr>
            </a:pPr>
            <a:r>
              <a:t>Supuesto 2</a:t>
            </a:r>
          </a:p>
          <a:p>
            <a:pPr algn="ctr" defTabSz="457200">
              <a:spcBef>
                <a:spcPts val="600"/>
              </a:spcBef>
              <a:defRPr sz="1200">
                <a:latin typeface="Trebuchet MS"/>
                <a:ea typeface="Trebuchet MS"/>
                <a:cs typeface="Trebuchet MS"/>
                <a:sym typeface="Trebuchet MS"/>
              </a:defRPr>
            </a:pPr>
            <a:r>
              <a:t>Recurso Etiquetado</a:t>
            </a:r>
          </a:p>
        </p:txBody>
      </p:sp>
      <p:sp>
        <p:nvSpPr>
          <p:cNvPr id="850" name="CuadroTexto 86"/>
          <p:cNvSpPr txBox="1"/>
          <p:nvPr/>
        </p:nvSpPr>
        <p:spPr>
          <a:xfrm>
            <a:off x="382570" y="5412637"/>
            <a:ext cx="1118483" cy="1082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spcBef>
                <a:spcPts val="600"/>
              </a:spcBef>
              <a:defRPr sz="1400">
                <a:latin typeface="Trebuchet MS"/>
                <a:ea typeface="Trebuchet MS"/>
                <a:cs typeface="Trebuchet MS"/>
                <a:sym typeface="Trebuchet MS"/>
              </a:defRPr>
            </a:pPr>
            <a:r>
              <a:t>Supuesto 3</a:t>
            </a:r>
          </a:p>
          <a:p>
            <a:pPr algn="ctr" defTabSz="457200">
              <a:spcBef>
                <a:spcPts val="600"/>
              </a:spcBef>
              <a:defRPr sz="1200">
                <a:latin typeface="Trebuchet MS"/>
                <a:ea typeface="Trebuchet MS"/>
                <a:cs typeface="Trebuchet MS"/>
                <a:sym typeface="Trebuchet MS"/>
              </a:defRPr>
            </a:pPr>
            <a:r>
              <a:t>Recurso Etiquetado con calendario de ejecución</a:t>
            </a:r>
          </a:p>
        </p:txBody>
      </p:sp>
      <p:grpSp>
        <p:nvGrpSpPr>
          <p:cNvPr id="853" name="Flecha derecha 62"/>
          <p:cNvGrpSpPr/>
          <p:nvPr/>
        </p:nvGrpSpPr>
        <p:grpSpPr>
          <a:xfrm>
            <a:off x="1466727" y="5465164"/>
            <a:ext cx="2528722" cy="712871"/>
            <a:chOff x="0" y="0"/>
            <a:chExt cx="2528720" cy="712870"/>
          </a:xfrm>
        </p:grpSpPr>
        <p:sp>
          <p:nvSpPr>
            <p:cNvPr id="851" name="Flecha"/>
            <p:cNvSpPr/>
            <p:nvPr/>
          </p:nvSpPr>
          <p:spPr>
            <a:xfrm>
              <a:off x="0" y="0"/>
              <a:ext cx="2528721" cy="712871"/>
            </a:xfrm>
            <a:prstGeom prst="rightArrow">
              <a:avLst>
                <a:gd name="adj1" fmla="val 50000"/>
                <a:gd name="adj2" fmla="val 35148"/>
              </a:avLst>
            </a:prstGeom>
            <a:solidFill>
              <a:schemeClr val="accent1">
                <a:lumOff val="10098"/>
              </a:schemeClr>
            </a:solidFill>
            <a:ln w="12700" cap="flat">
              <a:solidFill>
                <a:srgbClr val="42719B"/>
              </a:solidFill>
              <a:prstDash val="solid"/>
              <a:miter lim="800000"/>
            </a:ln>
            <a:effectLst/>
          </p:spPr>
          <p:txBody>
            <a:bodyPr wrap="square" lIns="45719" tIns="45719" rIns="45719" bIns="45719" numCol="1" anchor="ctr">
              <a:noAutofit/>
            </a:bodyPr>
            <a:lstStyle/>
            <a:p>
              <a:pPr algn="ctr" defTabSz="457200">
                <a:defRPr>
                  <a:solidFill>
                    <a:srgbClr val="FFFFFF"/>
                  </a:solidFill>
                </a:defRPr>
              </a:pPr>
              <a:endParaRPr/>
            </a:p>
          </p:txBody>
        </p:sp>
        <p:sp>
          <p:nvSpPr>
            <p:cNvPr id="852" name="Comprometido"/>
            <p:cNvSpPr txBox="1"/>
            <p:nvPr/>
          </p:nvSpPr>
          <p:spPr>
            <a:xfrm>
              <a:off x="-1" y="209115"/>
              <a:ext cx="2403442" cy="29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sz="1400">
                  <a:solidFill>
                    <a:srgbClr val="FFFFFF"/>
                  </a:solidFill>
                  <a:latin typeface="Trebuchet MS"/>
                  <a:ea typeface="Trebuchet MS"/>
                  <a:cs typeface="Trebuchet MS"/>
                  <a:sym typeface="Trebuchet MS"/>
                </a:defRPr>
              </a:lvl1pPr>
            </a:lstStyle>
            <a:p>
              <a:r>
                <a:t>Comprometido</a:t>
              </a:r>
            </a:p>
          </p:txBody>
        </p:sp>
      </p:grpSp>
      <p:grpSp>
        <p:nvGrpSpPr>
          <p:cNvPr id="856" name="Flecha derecha 63"/>
          <p:cNvGrpSpPr/>
          <p:nvPr/>
        </p:nvGrpSpPr>
        <p:grpSpPr>
          <a:xfrm>
            <a:off x="4271855" y="5412637"/>
            <a:ext cx="3538127" cy="807507"/>
            <a:chOff x="0" y="0"/>
            <a:chExt cx="3538125" cy="807505"/>
          </a:xfrm>
        </p:grpSpPr>
        <p:sp>
          <p:nvSpPr>
            <p:cNvPr id="854" name="Flecha"/>
            <p:cNvSpPr/>
            <p:nvPr/>
          </p:nvSpPr>
          <p:spPr>
            <a:xfrm>
              <a:off x="0" y="0"/>
              <a:ext cx="3538126" cy="807506"/>
            </a:xfrm>
            <a:prstGeom prst="rightArrow">
              <a:avLst>
                <a:gd name="adj1" fmla="val 50000"/>
                <a:gd name="adj2" fmla="val 30928"/>
              </a:avLst>
            </a:prstGeom>
            <a:solidFill>
              <a:schemeClr val="accent5"/>
            </a:solidFill>
            <a:ln w="12700" cap="flat">
              <a:solidFill>
                <a:srgbClr val="42719B"/>
              </a:solidFill>
              <a:prstDash val="solid"/>
              <a:miter lim="800000"/>
            </a:ln>
            <a:effectLst/>
          </p:spPr>
          <p:txBody>
            <a:bodyPr wrap="square" lIns="45719" tIns="45719" rIns="45719" bIns="45719" numCol="1" anchor="ctr">
              <a:noAutofit/>
            </a:bodyPr>
            <a:lstStyle/>
            <a:p>
              <a:pPr algn="ctr" defTabSz="457200">
                <a:defRPr>
                  <a:solidFill>
                    <a:srgbClr val="FFFFFF"/>
                  </a:solidFill>
                </a:defRPr>
              </a:pPr>
              <a:endParaRPr/>
            </a:p>
          </p:txBody>
        </p:sp>
        <p:sp>
          <p:nvSpPr>
            <p:cNvPr id="855" name="Devengado / Ejercido / Pagado"/>
            <p:cNvSpPr txBox="1"/>
            <p:nvPr/>
          </p:nvSpPr>
          <p:spPr>
            <a:xfrm>
              <a:off x="-1" y="256433"/>
              <a:ext cx="3413254" cy="29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sz="1400">
                  <a:solidFill>
                    <a:srgbClr val="FFFFFF"/>
                  </a:solidFill>
                  <a:latin typeface="Trebuchet MS"/>
                  <a:ea typeface="Trebuchet MS"/>
                  <a:cs typeface="Trebuchet MS"/>
                  <a:sym typeface="Trebuchet MS"/>
                </a:defRPr>
              </a:lvl1pPr>
            </a:lstStyle>
            <a:p>
              <a:r>
                <a:t>Devengado / Ejercido / Pagado</a:t>
              </a:r>
            </a:p>
          </p:txBody>
        </p:sp>
      </p:grpSp>
      <p:sp>
        <p:nvSpPr>
          <p:cNvPr id="857" name="Rectángulo redondeado 64"/>
          <p:cNvSpPr/>
          <p:nvPr/>
        </p:nvSpPr>
        <p:spPr>
          <a:xfrm>
            <a:off x="7816946" y="2932945"/>
            <a:ext cx="166292" cy="406834"/>
          </a:xfrm>
          <a:prstGeom prst="roundRect">
            <a:avLst>
              <a:gd name="adj" fmla="val 16667"/>
            </a:avLst>
          </a:prstGeom>
          <a:solidFill>
            <a:schemeClr val="accent4"/>
          </a:solidFill>
          <a:ln w="12700">
            <a:solidFill>
              <a:srgbClr val="42719B"/>
            </a:solidFill>
            <a:miter/>
          </a:ln>
        </p:spPr>
        <p:txBody>
          <a:bodyPr lIns="45719" rIns="45719" anchor="ctr"/>
          <a:lstStyle/>
          <a:p>
            <a:pPr algn="ctr" defTabSz="457200">
              <a:defRPr>
                <a:solidFill>
                  <a:srgbClr val="FFFFFF"/>
                </a:solidFill>
                <a:latin typeface="Trebuchet MS"/>
                <a:ea typeface="Trebuchet MS"/>
                <a:cs typeface="Trebuchet MS"/>
                <a:sym typeface="Trebuchet MS"/>
              </a:defRPr>
            </a:pPr>
            <a:endParaRPr/>
          </a:p>
        </p:txBody>
      </p:sp>
      <p:sp>
        <p:nvSpPr>
          <p:cNvPr id="858" name="CuadroTexto 94"/>
          <p:cNvSpPr txBox="1"/>
          <p:nvPr/>
        </p:nvSpPr>
        <p:spPr>
          <a:xfrm rot="16200000">
            <a:off x="7556313" y="3868749"/>
            <a:ext cx="1154997" cy="624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defRPr sz="1200">
                <a:latin typeface="Trebuchet MS"/>
                <a:ea typeface="Trebuchet MS"/>
                <a:cs typeface="Trebuchet MS"/>
                <a:sym typeface="Trebuchet MS"/>
              </a:defRPr>
            </a:lvl1pPr>
          </a:lstStyle>
          <a:p>
            <a:r>
              <a:t>Último mes del calendario de ejecución</a:t>
            </a:r>
          </a:p>
        </p:txBody>
      </p:sp>
      <p:sp>
        <p:nvSpPr>
          <p:cNvPr id="859" name="Conector recto 96"/>
          <p:cNvSpPr/>
          <p:nvPr/>
        </p:nvSpPr>
        <p:spPr>
          <a:xfrm>
            <a:off x="7809980" y="3027545"/>
            <a:ext cx="1" cy="578222"/>
          </a:xfrm>
          <a:prstGeom prst="line">
            <a:avLst/>
          </a:prstGeom>
          <a:ln w="6350">
            <a:solidFill>
              <a:schemeClr val="accent1"/>
            </a:solidFill>
            <a:miter/>
          </a:ln>
        </p:spPr>
        <p:txBody>
          <a:bodyPr lIns="45719" rIns="45719"/>
          <a:lstStyle/>
          <a:p>
            <a:endParaRPr/>
          </a:p>
        </p:txBody>
      </p:sp>
      <p:grpSp>
        <p:nvGrpSpPr>
          <p:cNvPr id="862" name="Rectángulo redondeado 67"/>
          <p:cNvGrpSpPr/>
          <p:nvPr/>
        </p:nvGrpSpPr>
        <p:grpSpPr>
          <a:xfrm>
            <a:off x="6474673" y="2932945"/>
            <a:ext cx="1328344" cy="406834"/>
            <a:chOff x="0" y="0"/>
            <a:chExt cx="1328343" cy="406833"/>
          </a:xfrm>
        </p:grpSpPr>
        <p:sp>
          <p:nvSpPr>
            <p:cNvPr id="860" name="Rectángulo redondeado"/>
            <p:cNvSpPr/>
            <p:nvPr/>
          </p:nvSpPr>
          <p:spPr>
            <a:xfrm>
              <a:off x="0" y="0"/>
              <a:ext cx="1328344" cy="406834"/>
            </a:xfrm>
            <a:prstGeom prst="roundRect">
              <a:avLst>
                <a:gd name="adj" fmla="val 16667"/>
              </a:avLst>
            </a:prstGeom>
            <a:noFill/>
            <a:ln w="25400" cap="flat">
              <a:solidFill>
                <a:srgbClr val="0070C0"/>
              </a:solidFill>
              <a:prstDash val="solid"/>
              <a:miter lim="800000"/>
            </a:ln>
            <a:effectLst/>
          </p:spPr>
          <p:txBody>
            <a:bodyPr wrap="square" lIns="45719" tIns="45719" rIns="45719" bIns="45719" numCol="1" anchor="ctr">
              <a:noAutofit/>
            </a:bodyPr>
            <a:lstStyle/>
            <a:p>
              <a:pPr algn="ctr" defTabSz="457200">
                <a:defRPr>
                  <a:solidFill>
                    <a:srgbClr val="FFFFFF"/>
                  </a:solidFill>
                </a:defRPr>
              </a:pPr>
              <a:endParaRPr/>
            </a:p>
          </p:txBody>
        </p:sp>
        <p:sp>
          <p:nvSpPr>
            <p:cNvPr id="861" name="…"/>
            <p:cNvSpPr txBox="1"/>
            <p:nvPr/>
          </p:nvSpPr>
          <p:spPr>
            <a:xfrm>
              <a:off x="19860" y="24346"/>
              <a:ext cx="128862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a:latin typeface="Trebuchet MS"/>
                  <a:ea typeface="Trebuchet MS"/>
                  <a:cs typeface="Trebuchet MS"/>
                  <a:sym typeface="Trebuchet MS"/>
                </a:defRPr>
              </a:lvl1pPr>
            </a:lstStyle>
            <a:p>
              <a:r>
                <a:t>…</a:t>
              </a:r>
            </a:p>
          </p:txBody>
        </p:sp>
      </p:grpSp>
      <p:sp>
        <p:nvSpPr>
          <p:cNvPr id="863" name="Conector recto 100"/>
          <p:cNvSpPr/>
          <p:nvPr/>
        </p:nvSpPr>
        <p:spPr>
          <a:xfrm>
            <a:off x="4090539" y="4492583"/>
            <a:ext cx="1" cy="1685452"/>
          </a:xfrm>
          <a:prstGeom prst="line">
            <a:avLst/>
          </a:prstGeom>
          <a:ln w="6350">
            <a:solidFill>
              <a:schemeClr val="accent1"/>
            </a:solidFill>
            <a:miter/>
          </a:ln>
        </p:spPr>
        <p:txBody>
          <a:bodyPr lIns="45719" rIns="45719"/>
          <a:lstStyle/>
          <a:p>
            <a:endParaRPr/>
          </a:p>
        </p:txBody>
      </p:sp>
      <p:sp>
        <p:nvSpPr>
          <p:cNvPr id="864" name="Conector recto 102"/>
          <p:cNvSpPr/>
          <p:nvPr/>
        </p:nvSpPr>
        <p:spPr>
          <a:xfrm>
            <a:off x="6297357" y="4524364"/>
            <a:ext cx="1" cy="619287"/>
          </a:xfrm>
          <a:prstGeom prst="line">
            <a:avLst/>
          </a:prstGeom>
          <a:ln w="6350">
            <a:solidFill>
              <a:schemeClr val="accent1"/>
            </a:solidFill>
            <a:miter/>
          </a:ln>
        </p:spPr>
        <p:txBody>
          <a:bodyPr lIns="45719" rIns="45719"/>
          <a:lstStyle/>
          <a:p>
            <a:endParaRPr/>
          </a:p>
        </p:txBody>
      </p:sp>
      <p:sp>
        <p:nvSpPr>
          <p:cNvPr id="865" name="Conector recto 104"/>
          <p:cNvSpPr/>
          <p:nvPr/>
        </p:nvSpPr>
        <p:spPr>
          <a:xfrm>
            <a:off x="7821391" y="4758668"/>
            <a:ext cx="26301" cy="1373530"/>
          </a:xfrm>
          <a:prstGeom prst="line">
            <a:avLst/>
          </a:prstGeom>
          <a:ln w="6350">
            <a:solidFill>
              <a:schemeClr val="accent1"/>
            </a:solidFill>
            <a:miter/>
          </a:ln>
        </p:spPr>
        <p:txBody>
          <a:bodyPr lIns="45719" rIns="45719"/>
          <a:lstStyle/>
          <a:p>
            <a:endParaRPr/>
          </a:p>
        </p:txBody>
      </p:sp>
      <p:grpSp>
        <p:nvGrpSpPr>
          <p:cNvPr id="868" name="CuadroTexto 106"/>
          <p:cNvGrpSpPr/>
          <p:nvPr/>
        </p:nvGrpSpPr>
        <p:grpSpPr>
          <a:xfrm>
            <a:off x="8658945" y="2932945"/>
            <a:ext cx="3284421" cy="3989669"/>
            <a:chOff x="0" y="0"/>
            <a:chExt cx="3284420" cy="3989668"/>
          </a:xfrm>
        </p:grpSpPr>
        <p:sp>
          <p:nvSpPr>
            <p:cNvPr id="866" name="Rectángulo"/>
            <p:cNvSpPr/>
            <p:nvPr/>
          </p:nvSpPr>
          <p:spPr>
            <a:xfrm>
              <a:off x="-1" y="-1"/>
              <a:ext cx="3284422" cy="3989670"/>
            </a:xfrm>
            <a:prstGeom prst="rect">
              <a:avLst/>
            </a:prstGeom>
            <a:solidFill>
              <a:srgbClr val="FFFFFF"/>
            </a:solidFill>
            <a:ln w="12700" cap="flat">
              <a:noFill/>
              <a:miter lim="400000"/>
            </a:ln>
            <a:effectLst/>
          </p:spPr>
          <p:txBody>
            <a:bodyPr wrap="square" lIns="45719" tIns="45719" rIns="45719" bIns="45719" numCol="1" anchor="t">
              <a:noAutofit/>
            </a:bodyPr>
            <a:lstStyle/>
            <a:p>
              <a:pPr algn="just" defTabSz="457200">
                <a:spcBef>
                  <a:spcPts val="600"/>
                </a:spcBef>
              </a:pPr>
              <a:endParaRPr/>
            </a:p>
          </p:txBody>
        </p:sp>
        <p:sp>
          <p:nvSpPr>
            <p:cNvPr id="867" name="Conforme a la Ley General de Contabilidad:…"/>
            <p:cNvSpPr txBox="1"/>
            <p:nvPr/>
          </p:nvSpPr>
          <p:spPr>
            <a:xfrm>
              <a:off x="-1" y="-1"/>
              <a:ext cx="3284422" cy="3317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just" defTabSz="457200">
                <a:spcBef>
                  <a:spcPts val="600"/>
                </a:spcBef>
                <a:defRPr sz="1400">
                  <a:latin typeface="Trebuchet MS"/>
                  <a:ea typeface="Trebuchet MS"/>
                  <a:cs typeface="Trebuchet MS"/>
                  <a:sym typeface="Trebuchet MS"/>
                </a:defRPr>
              </a:pPr>
              <a:endParaRPr/>
            </a:p>
            <a:p>
              <a:pPr algn="just" defTabSz="457200">
                <a:spcBef>
                  <a:spcPts val="600"/>
                </a:spcBef>
                <a:defRPr sz="1400">
                  <a:latin typeface="Trebuchet MS"/>
                  <a:ea typeface="Trebuchet MS"/>
                  <a:cs typeface="Trebuchet MS"/>
                  <a:sym typeface="Trebuchet MS"/>
                </a:defRPr>
              </a:pPr>
              <a:r>
                <a:t>Conforme a la Ley General de Contabilidad:</a:t>
              </a:r>
            </a:p>
            <a:p>
              <a:pPr marL="285750" indent="-285750" algn="just" defTabSz="457200">
                <a:spcBef>
                  <a:spcPts val="600"/>
                </a:spcBef>
                <a:buSzPct val="100000"/>
                <a:buChar char="-"/>
                <a:defRPr sz="1400" u="sng">
                  <a:latin typeface="Trebuchet MS"/>
                  <a:ea typeface="Trebuchet MS"/>
                  <a:cs typeface="Trebuchet MS"/>
                  <a:sym typeface="Trebuchet MS"/>
                </a:defRPr>
              </a:pPr>
              <a:endParaRPr/>
            </a:p>
            <a:p>
              <a:pPr marL="285750" indent="-285750" algn="just" defTabSz="457200">
                <a:spcBef>
                  <a:spcPts val="600"/>
                </a:spcBef>
                <a:buSzPct val="100000"/>
                <a:buChar char="-"/>
                <a:defRPr sz="1400" u="sng">
                  <a:latin typeface="Trebuchet MS"/>
                  <a:ea typeface="Trebuchet MS"/>
                  <a:cs typeface="Trebuchet MS"/>
                  <a:sym typeface="Trebuchet MS"/>
                </a:defRPr>
              </a:pPr>
              <a:r>
                <a:t>Comprometido:</a:t>
              </a:r>
              <a:r>
                <a:rPr u="none"/>
                <a:t> se materializa con la Celebración del convenio con Proveedor o Contratista (no así la Emisión del Fallo / Acta de Fallo, o cualquier etapa administrativa previa)</a:t>
              </a:r>
            </a:p>
            <a:p>
              <a:pPr marL="285750" indent="-285750" algn="just" defTabSz="457200">
                <a:spcBef>
                  <a:spcPts val="600"/>
                </a:spcBef>
                <a:buSzPct val="100000"/>
                <a:buChar char="-"/>
                <a:defRPr sz="1400">
                  <a:latin typeface="Trebuchet MS"/>
                  <a:ea typeface="Trebuchet MS"/>
                  <a:cs typeface="Trebuchet MS"/>
                  <a:sym typeface="Trebuchet MS"/>
                </a:defRPr>
              </a:pPr>
              <a:endParaRPr u="none"/>
            </a:p>
            <a:p>
              <a:pPr marL="285750" indent="-285750" algn="just" defTabSz="457200">
                <a:spcBef>
                  <a:spcPts val="600"/>
                </a:spcBef>
                <a:buSzPct val="100000"/>
                <a:buChar char="-"/>
                <a:defRPr sz="1400" u="sng">
                  <a:latin typeface="Trebuchet MS"/>
                  <a:ea typeface="Trebuchet MS"/>
                  <a:cs typeface="Trebuchet MS"/>
                  <a:sym typeface="Trebuchet MS"/>
                </a:defRPr>
              </a:pPr>
              <a:r>
                <a:t>Pagado</a:t>
              </a:r>
              <a:r>
                <a:rPr u="none"/>
                <a:t>: se concreta mediante el desembolso de la cuenta bancaria o de cualquier otro medio de pago. </a:t>
              </a:r>
            </a:p>
          </p:txBody>
        </p:sp>
      </p:grpSp>
      <p:sp>
        <p:nvSpPr>
          <p:cNvPr id="869" name="CuadroTexto 108"/>
          <p:cNvSpPr txBox="1"/>
          <p:nvPr/>
        </p:nvSpPr>
        <p:spPr>
          <a:xfrm>
            <a:off x="7170122" y="2027569"/>
            <a:ext cx="1385048" cy="396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457200">
              <a:defRPr sz="1100">
                <a:latin typeface="Trebuchet MS"/>
                <a:ea typeface="Trebuchet MS"/>
                <a:cs typeface="Trebuchet MS"/>
                <a:sym typeface="Trebuchet MS"/>
              </a:defRPr>
            </a:lvl1pPr>
          </a:lstStyle>
          <a:p>
            <a:r>
              <a:t>15 días posteriores: reintegro a TESOFE</a:t>
            </a:r>
          </a:p>
        </p:txBody>
      </p:sp>
      <p:sp>
        <p:nvSpPr>
          <p:cNvPr id="870" name="Conector recto de flecha 110"/>
          <p:cNvSpPr/>
          <p:nvPr/>
        </p:nvSpPr>
        <p:spPr>
          <a:xfrm flipV="1">
            <a:off x="7907243" y="2634269"/>
            <a:ext cx="1798" cy="322732"/>
          </a:xfrm>
          <a:prstGeom prst="line">
            <a:avLst/>
          </a:prstGeom>
          <a:ln w="6350">
            <a:solidFill>
              <a:schemeClr val="accent1"/>
            </a:solidFill>
            <a:miter/>
            <a:tailEnd type="triangle"/>
          </a:ln>
        </p:spPr>
        <p:txBody>
          <a:bodyPr lIns="45719" rIns="45719"/>
          <a:lstStyle/>
          <a:p>
            <a:endParaRPr/>
          </a:p>
        </p:txBody>
      </p:sp>
      <p:sp>
        <p:nvSpPr>
          <p:cNvPr id="871" name="Conector recto 112"/>
          <p:cNvSpPr/>
          <p:nvPr/>
        </p:nvSpPr>
        <p:spPr>
          <a:xfrm flipH="1">
            <a:off x="243161" y="4569912"/>
            <a:ext cx="1" cy="1685452"/>
          </a:xfrm>
          <a:prstGeom prst="line">
            <a:avLst/>
          </a:prstGeom>
          <a:ln w="6350">
            <a:solidFill>
              <a:schemeClr val="accent1"/>
            </a:solidFill>
            <a:miter/>
          </a:ln>
        </p:spPr>
        <p:txBody>
          <a:bodyPr lIns="45719" rIns="45719"/>
          <a:lstStyle/>
          <a:p>
            <a:endParaRPr/>
          </a:p>
        </p:txBody>
      </p:sp>
      <p:sp>
        <p:nvSpPr>
          <p:cNvPr id="872" name="CuadroTexto 1"/>
          <p:cNvSpPr txBox="1"/>
          <p:nvPr/>
        </p:nvSpPr>
        <p:spPr>
          <a:xfrm>
            <a:off x="1097003" y="1095406"/>
            <a:ext cx="3797644"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latin typeface="Arial Narrow"/>
                <a:ea typeface="Arial Narrow"/>
                <a:cs typeface="Arial Narrow"/>
                <a:sym typeface="Arial Narrow"/>
              </a:defRPr>
            </a:lvl1pPr>
          </a:lstStyle>
          <a:p>
            <a:r>
              <a:t>Artículo 17 y 21 LDFEFM</a:t>
            </a:r>
          </a:p>
        </p:txBody>
      </p:sp>
      <p:sp>
        <p:nvSpPr>
          <p:cNvPr id="873" name="Rectángulo 38"/>
          <p:cNvSpPr/>
          <p:nvPr/>
        </p:nvSpPr>
        <p:spPr>
          <a:xfrm>
            <a:off x="1935930" y="377612"/>
            <a:ext cx="7525730" cy="434341"/>
          </a:xfrm>
          <a:prstGeom prst="rect">
            <a:avLst/>
          </a:prstGeom>
          <a:solidFill>
            <a:srgbClr val="222A35"/>
          </a:solidFill>
          <a:ln w="12700">
            <a:miter lim="400000"/>
          </a:ln>
          <a:effectLst>
            <a:outerShdw blurRad="63500" dist="19050" dir="5400000" rotWithShape="0">
              <a:srgbClr val="000000">
                <a:alpha val="63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solidFill>
                  <a:srgbClr val="FFFFFF"/>
                </a:solidFill>
                <a:latin typeface="Arial Narrow"/>
                <a:ea typeface="Arial Narrow"/>
                <a:cs typeface="Arial Narrow"/>
                <a:sym typeface="Arial Narrow"/>
              </a:defRPr>
            </a:lvl1pPr>
          </a:lstStyle>
          <a:p>
            <a:r>
              <a:t>Regla  de reintegro de las Transferencias Federales Etiquetadas</a:t>
            </a:r>
          </a:p>
        </p:txBody>
      </p:sp>
      <p:sp>
        <p:nvSpPr>
          <p:cNvPr id="874" name="CuadroTexto 1"/>
          <p:cNvSpPr txBox="1"/>
          <p:nvPr/>
        </p:nvSpPr>
        <p:spPr>
          <a:xfrm>
            <a:off x="2484871" y="6342747"/>
            <a:ext cx="5904213"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solidFill>
                  <a:srgbClr val="C00000"/>
                </a:solidFill>
                <a:latin typeface="Arial Narrow"/>
                <a:ea typeface="Arial Narrow"/>
                <a:cs typeface="Arial Narrow"/>
                <a:sym typeface="Arial Narrow"/>
              </a:defRPr>
            </a:lvl1pPr>
          </a:lstStyle>
          <a:p>
            <a:r>
              <a:t>No Aplica Programa Escuelas al CIEN</a:t>
            </a:r>
          </a:p>
        </p:txBody>
      </p:sp>
    </p:spTree>
    <p:extLst>
      <p:ext uri="{BB962C8B-B14F-4D97-AF65-F5344CB8AC3E}">
        <p14:creationId xmlns:p14="http://schemas.microsoft.com/office/powerpoint/2010/main" val="75923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CuadroTexto 8"/>
          <p:cNvSpPr txBox="1"/>
          <p:nvPr/>
        </p:nvSpPr>
        <p:spPr>
          <a:xfrm>
            <a:off x="1819345" y="1370492"/>
            <a:ext cx="8542422" cy="4183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lgn="just">
              <a:defRPr sz="2400" b="1">
                <a:latin typeface="Arial Narrow"/>
                <a:ea typeface="Arial Narrow"/>
                <a:cs typeface="Arial Narrow"/>
                <a:sym typeface="Arial Narrow"/>
              </a:defRPr>
            </a:pPr>
            <a:r>
              <a:t>Aportaciones:</a:t>
            </a:r>
            <a:endParaRPr sz="2800"/>
          </a:p>
          <a:p>
            <a:pPr marL="257175" indent="-257175" algn="just">
              <a:buClr>
                <a:srgbClr val="203864"/>
              </a:buClr>
              <a:buSzPct val="100000"/>
              <a:buChar char="►"/>
              <a:defRPr sz="2400">
                <a:latin typeface="Arial Narrow"/>
                <a:ea typeface="Arial Narrow"/>
                <a:cs typeface="Arial Narrow"/>
                <a:sym typeface="Arial Narrow"/>
              </a:defRPr>
            </a:pPr>
            <a:r>
              <a:t>Fondo de Aportaciones para la Nómina Educativa y Gasto Operativo </a:t>
            </a:r>
            <a:endParaRPr sz="2200"/>
          </a:p>
          <a:p>
            <a:pPr marL="257175" indent="-257175" algn="just">
              <a:buClr>
                <a:srgbClr val="203864"/>
              </a:buClr>
              <a:buSzPct val="100000"/>
              <a:buChar char="►"/>
              <a:defRPr sz="2400">
                <a:latin typeface="Arial Narrow"/>
                <a:ea typeface="Arial Narrow"/>
                <a:cs typeface="Arial Narrow"/>
                <a:sym typeface="Arial Narrow"/>
              </a:defRPr>
            </a:pPr>
            <a:r>
              <a:t>Fondo de Aportaciones para los Servicios de Salud </a:t>
            </a:r>
            <a:endParaRPr sz="2200"/>
          </a:p>
          <a:p>
            <a:pPr marL="257175" indent="-257175" algn="just">
              <a:buClr>
                <a:srgbClr val="203864"/>
              </a:buClr>
              <a:buSzPct val="100000"/>
              <a:buChar char="►"/>
              <a:defRPr sz="2400">
                <a:latin typeface="Arial Narrow"/>
                <a:ea typeface="Arial Narrow"/>
                <a:cs typeface="Arial Narrow"/>
                <a:sym typeface="Arial Narrow"/>
              </a:defRPr>
            </a:pPr>
            <a:r>
              <a:t>Fondo de Aportaciones para la Infraestructura Social </a:t>
            </a:r>
            <a:endParaRPr sz="2200"/>
          </a:p>
          <a:p>
            <a:pPr marL="257175" indent="-257175" algn="just">
              <a:buClr>
                <a:srgbClr val="203864"/>
              </a:buClr>
              <a:buSzPct val="100000"/>
              <a:buChar char="►"/>
              <a:defRPr sz="2400">
                <a:latin typeface="Arial Narrow"/>
                <a:ea typeface="Arial Narrow"/>
                <a:cs typeface="Arial Narrow"/>
                <a:sym typeface="Arial Narrow"/>
              </a:defRPr>
            </a:pPr>
            <a:r>
              <a:t>Fondo de Aportaciones para el Fortalecimiento de los Municipios y de las Demarcaciones Territoriales del Distrito Federal </a:t>
            </a:r>
            <a:endParaRPr sz="2200"/>
          </a:p>
          <a:p>
            <a:pPr marL="257175" indent="-257175" algn="just">
              <a:buClr>
                <a:srgbClr val="203864"/>
              </a:buClr>
              <a:buSzPct val="100000"/>
              <a:buChar char="►"/>
              <a:defRPr sz="2400">
                <a:latin typeface="Arial Narrow"/>
                <a:ea typeface="Arial Narrow"/>
                <a:cs typeface="Arial Narrow"/>
                <a:sym typeface="Arial Narrow"/>
              </a:defRPr>
            </a:pPr>
            <a:r>
              <a:t>Fondo de Aportaciones Múltiples </a:t>
            </a:r>
            <a:endParaRPr sz="2200"/>
          </a:p>
          <a:p>
            <a:pPr marL="257175" indent="-257175" algn="just">
              <a:buClr>
                <a:srgbClr val="203864"/>
              </a:buClr>
              <a:buSzPct val="100000"/>
              <a:buChar char="►"/>
              <a:defRPr sz="2400">
                <a:latin typeface="Arial Narrow"/>
                <a:ea typeface="Arial Narrow"/>
                <a:cs typeface="Arial Narrow"/>
                <a:sym typeface="Arial Narrow"/>
              </a:defRPr>
            </a:pPr>
            <a:r>
              <a:t>Fondo de Aportaciones para la Educación Tecnológica y de Adultos </a:t>
            </a:r>
            <a:endParaRPr sz="2200"/>
          </a:p>
          <a:p>
            <a:pPr marL="257175" indent="-257175" algn="just">
              <a:buClr>
                <a:srgbClr val="203864"/>
              </a:buClr>
              <a:buSzPct val="100000"/>
              <a:buChar char="►"/>
              <a:defRPr sz="2400">
                <a:latin typeface="Arial Narrow"/>
                <a:ea typeface="Arial Narrow"/>
                <a:cs typeface="Arial Narrow"/>
                <a:sym typeface="Arial Narrow"/>
              </a:defRPr>
            </a:pPr>
            <a:r>
              <a:t>Fondo de Aportaciones para la Seguridad Pública de los Estados y del Distrito Federal </a:t>
            </a:r>
            <a:endParaRPr sz="2200"/>
          </a:p>
          <a:p>
            <a:pPr marL="257175" indent="-257175" algn="just">
              <a:buClr>
                <a:srgbClr val="203864"/>
              </a:buClr>
              <a:buSzPct val="100000"/>
              <a:buChar char="►"/>
              <a:defRPr sz="2400">
                <a:latin typeface="Arial Narrow"/>
                <a:ea typeface="Arial Narrow"/>
                <a:cs typeface="Arial Narrow"/>
                <a:sym typeface="Arial Narrow"/>
              </a:defRPr>
            </a:pPr>
            <a:r>
              <a:t>Fondo de Aportaciones para el Fortalecimiento de las Entidades Federativas</a:t>
            </a:r>
          </a:p>
        </p:txBody>
      </p:sp>
      <p:sp>
        <p:nvSpPr>
          <p:cNvPr id="877" name="4 CuadroTexto"/>
          <p:cNvSpPr txBox="1"/>
          <p:nvPr/>
        </p:nvSpPr>
        <p:spPr>
          <a:xfrm>
            <a:off x="9228535" y="5744767"/>
            <a:ext cx="127149" cy="253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lvl1pPr>
              <a:defRPr sz="1300" b="1">
                <a:solidFill>
                  <a:srgbClr val="FFFFFF"/>
                </a:solidFill>
                <a:latin typeface="Arial"/>
                <a:ea typeface="Arial"/>
                <a:cs typeface="Arial"/>
                <a:sym typeface="Arial"/>
              </a:defRPr>
            </a:lvl1pPr>
          </a:lstStyle>
          <a:p>
            <a:r>
              <a:t> </a:t>
            </a:r>
          </a:p>
        </p:txBody>
      </p:sp>
      <p:sp>
        <p:nvSpPr>
          <p:cNvPr id="878" name="Título 1"/>
          <p:cNvSpPr txBox="1"/>
          <p:nvPr/>
        </p:nvSpPr>
        <p:spPr>
          <a:xfrm>
            <a:off x="2481943" y="558720"/>
            <a:ext cx="7217227" cy="722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3200" b="1">
                <a:latin typeface="Arial Narrow"/>
                <a:ea typeface="Arial Narrow"/>
                <a:cs typeface="Arial Narrow"/>
                <a:sym typeface="Arial Narrow"/>
              </a:defRPr>
            </a:lvl1pPr>
          </a:lstStyle>
          <a:p>
            <a:r>
              <a:t>Transferencias Federales Etiquetadas</a:t>
            </a:r>
          </a:p>
        </p:txBody>
      </p:sp>
    </p:spTree>
    <p:extLst>
      <p:ext uri="{BB962C8B-B14F-4D97-AF65-F5344CB8AC3E}">
        <p14:creationId xmlns:p14="http://schemas.microsoft.com/office/powerpoint/2010/main" val="2476224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CuadroTexto 8"/>
          <p:cNvSpPr txBox="1"/>
          <p:nvPr/>
        </p:nvSpPr>
        <p:spPr>
          <a:xfrm>
            <a:off x="1783252" y="1560762"/>
            <a:ext cx="4307305" cy="4183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lgn="just">
              <a:defRPr sz="2400" b="1">
                <a:latin typeface="Arial Narrow"/>
                <a:ea typeface="Arial Narrow"/>
                <a:cs typeface="Arial Narrow"/>
                <a:sym typeface="Arial Narrow"/>
              </a:defRPr>
            </a:pPr>
            <a:r>
              <a:t>Convenios:</a:t>
            </a:r>
            <a:endParaRPr sz="2800"/>
          </a:p>
          <a:p>
            <a:pPr marL="257175" indent="-257175" algn="just">
              <a:buClr>
                <a:srgbClr val="203864"/>
              </a:buClr>
              <a:buSzPct val="100000"/>
              <a:buChar char="►"/>
              <a:defRPr sz="2400">
                <a:latin typeface="Arial Narrow"/>
                <a:ea typeface="Arial Narrow"/>
                <a:cs typeface="Arial Narrow"/>
                <a:sym typeface="Arial Narrow"/>
              </a:defRPr>
            </a:pPr>
            <a:r>
              <a:t>Convenios de Protección Social en Salud</a:t>
            </a:r>
          </a:p>
          <a:p>
            <a:pPr marL="257175" indent="-257175" algn="just">
              <a:buClr>
                <a:srgbClr val="203864"/>
              </a:buClr>
              <a:buSzPct val="100000"/>
              <a:buChar char="►"/>
              <a:defRPr sz="2400">
                <a:latin typeface="Arial Narrow"/>
                <a:ea typeface="Arial Narrow"/>
                <a:cs typeface="Arial Narrow"/>
                <a:sym typeface="Arial Narrow"/>
              </a:defRPr>
            </a:pPr>
            <a:r>
              <a:t>Convenios de Descentralización</a:t>
            </a:r>
          </a:p>
          <a:p>
            <a:pPr marL="257175" indent="-257175" algn="just">
              <a:buClr>
                <a:srgbClr val="203864"/>
              </a:buClr>
              <a:buSzPct val="100000"/>
              <a:buChar char="►"/>
              <a:defRPr sz="2400">
                <a:latin typeface="Arial Narrow"/>
                <a:ea typeface="Arial Narrow"/>
                <a:cs typeface="Arial Narrow"/>
                <a:sym typeface="Arial Narrow"/>
              </a:defRPr>
            </a:pPr>
            <a:r>
              <a:t>Convenios de Reasignación</a:t>
            </a:r>
          </a:p>
          <a:p>
            <a:pPr marL="257175" indent="-257175" algn="just">
              <a:buClr>
                <a:srgbClr val="203864"/>
              </a:buClr>
              <a:buSzPct val="100000"/>
              <a:buChar char="►"/>
              <a:defRPr sz="2400">
                <a:latin typeface="Arial Narrow"/>
                <a:ea typeface="Arial Narrow"/>
                <a:cs typeface="Arial Narrow"/>
                <a:sym typeface="Arial Narrow"/>
              </a:defRPr>
            </a:pPr>
            <a:r>
              <a:t>Otros Convenios y Subsidios</a:t>
            </a:r>
          </a:p>
          <a:p>
            <a:pPr indent="-257175" algn="just">
              <a:buClr>
                <a:srgbClr val="203864"/>
              </a:buClr>
              <a:buSzPct val="100000"/>
              <a:buChar char="►"/>
              <a:defRPr sz="2400" b="1">
                <a:latin typeface="Arial Narrow"/>
                <a:ea typeface="Arial Narrow"/>
                <a:cs typeface="Arial Narrow"/>
                <a:sym typeface="Arial Narrow"/>
              </a:defRPr>
            </a:pPr>
            <a:endParaRPr/>
          </a:p>
          <a:p>
            <a:pPr algn="just">
              <a:defRPr sz="2400" b="1">
                <a:latin typeface="Arial Narrow"/>
                <a:ea typeface="Arial Narrow"/>
                <a:cs typeface="Arial Narrow"/>
                <a:sym typeface="Arial Narrow"/>
              </a:defRPr>
            </a:pPr>
            <a:r>
              <a:t>Fondos distintos de aportaciones</a:t>
            </a:r>
          </a:p>
          <a:p>
            <a:pPr marL="257175" indent="-257175" algn="just">
              <a:buClr>
                <a:srgbClr val="203864"/>
              </a:buClr>
              <a:buSzPct val="100000"/>
              <a:buChar char="►"/>
              <a:defRPr sz="2400">
                <a:latin typeface="Arial Narrow"/>
                <a:ea typeface="Arial Narrow"/>
                <a:cs typeface="Arial Narrow"/>
                <a:sym typeface="Arial Narrow"/>
              </a:defRPr>
            </a:pPr>
            <a:r>
              <a:t>Fondo para Entidades Federativas y Municipios</a:t>
            </a:r>
          </a:p>
          <a:p>
            <a:pPr marL="257175" indent="-257175" algn="just">
              <a:buClr>
                <a:srgbClr val="203864"/>
              </a:buClr>
              <a:buSzPct val="100000"/>
              <a:buChar char="►"/>
              <a:defRPr sz="2400">
                <a:latin typeface="Arial Narrow"/>
                <a:ea typeface="Arial Narrow"/>
                <a:cs typeface="Arial Narrow"/>
                <a:sym typeface="Arial Narrow"/>
              </a:defRPr>
            </a:pPr>
            <a:r>
              <a:t>Productores de Hidrocarburos</a:t>
            </a:r>
          </a:p>
          <a:p>
            <a:pPr marL="257175" indent="-257175" algn="just">
              <a:buClr>
                <a:srgbClr val="203864"/>
              </a:buClr>
              <a:buSzPct val="100000"/>
              <a:buChar char="►"/>
              <a:defRPr sz="2400">
                <a:latin typeface="Arial Narrow"/>
                <a:ea typeface="Arial Narrow"/>
                <a:cs typeface="Arial Narrow"/>
                <a:sym typeface="Arial Narrow"/>
              </a:defRPr>
            </a:pPr>
            <a:r>
              <a:t>Fondo Minero</a:t>
            </a:r>
          </a:p>
        </p:txBody>
      </p:sp>
      <p:sp>
        <p:nvSpPr>
          <p:cNvPr id="884" name="Rectángulo 1"/>
          <p:cNvSpPr txBox="1"/>
          <p:nvPr/>
        </p:nvSpPr>
        <p:spPr>
          <a:xfrm>
            <a:off x="6990347" y="1902385"/>
            <a:ext cx="3403249" cy="2125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marL="257175" indent="-257175" algn="just">
              <a:buClr>
                <a:srgbClr val="203864"/>
              </a:buClr>
              <a:buSzPct val="100000"/>
              <a:buChar char="►"/>
              <a:defRPr sz="2400">
                <a:latin typeface="Arial Narrow"/>
                <a:ea typeface="Arial Narrow"/>
                <a:cs typeface="Arial Narrow"/>
                <a:sym typeface="Arial Narrow"/>
              </a:defRPr>
            </a:pPr>
            <a:r>
              <a:t>Transferencias, Subsidios y Subvenciones, y Pensiones y Jubilaciones</a:t>
            </a:r>
          </a:p>
          <a:p>
            <a:pPr algn="just">
              <a:defRPr sz="2400" b="1">
                <a:latin typeface="Arial Narrow"/>
                <a:ea typeface="Arial Narrow"/>
                <a:cs typeface="Arial Narrow"/>
                <a:sym typeface="Arial Narrow"/>
              </a:defRPr>
            </a:pPr>
            <a:endParaRPr/>
          </a:p>
          <a:p>
            <a:pPr marL="257175" indent="-257175" algn="just">
              <a:buClr>
                <a:srgbClr val="203864"/>
              </a:buClr>
              <a:buSzPct val="100000"/>
              <a:buChar char="►"/>
              <a:defRPr sz="2400">
                <a:latin typeface="Arial Narrow"/>
                <a:ea typeface="Arial Narrow"/>
                <a:cs typeface="Arial Narrow"/>
                <a:sym typeface="Arial Narrow"/>
              </a:defRPr>
            </a:pPr>
            <a:r>
              <a:t>Otras Transferencias Federales Etiquetadas</a:t>
            </a:r>
          </a:p>
        </p:txBody>
      </p:sp>
      <p:sp>
        <p:nvSpPr>
          <p:cNvPr id="885" name="Título 1"/>
          <p:cNvSpPr txBox="1"/>
          <p:nvPr/>
        </p:nvSpPr>
        <p:spPr>
          <a:xfrm>
            <a:off x="2481943" y="558720"/>
            <a:ext cx="7217227" cy="722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defRPr sz="3200" b="1">
                <a:latin typeface="Arial Narrow"/>
                <a:ea typeface="Arial Narrow"/>
                <a:cs typeface="Arial Narrow"/>
                <a:sym typeface="Arial Narrow"/>
              </a:defRPr>
            </a:lvl1pPr>
          </a:lstStyle>
          <a:p>
            <a:r>
              <a:t>Transferencias Federales Etiquetadas</a:t>
            </a:r>
          </a:p>
        </p:txBody>
      </p:sp>
    </p:spTree>
    <p:extLst>
      <p:ext uri="{BB962C8B-B14F-4D97-AF65-F5344CB8AC3E}">
        <p14:creationId xmlns:p14="http://schemas.microsoft.com/office/powerpoint/2010/main" val="116577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486167" y="2696884"/>
            <a:ext cx="7219665" cy="783193"/>
          </a:xfrm>
          <a:prstGeom prst="roundRect">
            <a:avLst/>
          </a:prstGeom>
          <a:solidFill>
            <a:schemeClr val="accent6">
              <a:alpha val="50000"/>
            </a:schemeClr>
          </a:solid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4000" dirty="0" smtClean="0">
                <a:solidFill>
                  <a:sysClr val="windowText" lastClr="000000"/>
                </a:solidFill>
                <a:latin typeface="Arial Narrow" charset="0"/>
                <a:ea typeface="Arial Narrow" charset="0"/>
                <a:cs typeface="Arial Narrow" charset="0"/>
              </a:rPr>
              <a:t>La </a:t>
            </a:r>
            <a:r>
              <a:rPr lang="es-MX" sz="4000" dirty="0">
                <a:solidFill>
                  <a:sysClr val="windowText" lastClr="000000"/>
                </a:solidFill>
                <a:latin typeface="Arial Narrow" charset="0"/>
                <a:ea typeface="Arial Narrow" charset="0"/>
                <a:cs typeface="Arial Narrow" charset="0"/>
              </a:rPr>
              <a:t>Deuda </a:t>
            </a:r>
            <a:r>
              <a:rPr lang="es-MX" sz="4000" dirty="0" smtClean="0">
                <a:solidFill>
                  <a:sysClr val="windowText" lastClr="000000"/>
                </a:solidFill>
                <a:latin typeface="Arial Narrow" charset="0"/>
                <a:ea typeface="Arial Narrow" charset="0"/>
                <a:cs typeface="Arial Narrow" charset="0"/>
              </a:rPr>
              <a:t>Pública </a:t>
            </a:r>
            <a:r>
              <a:rPr lang="es-MX" sz="4000" dirty="0">
                <a:solidFill>
                  <a:sysClr val="windowText" lastClr="000000"/>
                </a:solidFill>
                <a:latin typeface="Arial Narrow" charset="0"/>
                <a:ea typeface="Arial Narrow" charset="0"/>
                <a:cs typeface="Arial Narrow" charset="0"/>
              </a:rPr>
              <a:t>y Obligaciones</a:t>
            </a:r>
            <a:endParaRPr lang="es-ES_tradnl" sz="4000" dirty="0">
              <a:solidFill>
                <a:sysClr val="windowText" lastClr="000000"/>
              </a:solidFill>
              <a:latin typeface="Arial Narrow" charset="0"/>
              <a:ea typeface="Arial Narrow" charset="0"/>
              <a:cs typeface="Arial Narrow" charset="0"/>
            </a:endParaRPr>
          </a:p>
        </p:txBody>
      </p:sp>
    </p:spTree>
    <p:extLst>
      <p:ext uri="{BB962C8B-B14F-4D97-AF65-F5344CB8AC3E}">
        <p14:creationId xmlns:p14="http://schemas.microsoft.com/office/powerpoint/2010/main" val="31336099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483891" y="2328720"/>
            <a:ext cx="7219665" cy="2145268"/>
          </a:xfrm>
          <a:prstGeom prst="roundRect">
            <a:avLst/>
          </a:prstGeom>
          <a:no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4000" dirty="0">
                <a:solidFill>
                  <a:sysClr val="windowText" lastClr="000000"/>
                </a:solidFill>
                <a:latin typeface="Arial Narrow" charset="0"/>
                <a:ea typeface="Arial Narrow" charset="0"/>
                <a:cs typeface="Arial Narrow" charset="0"/>
              </a:rPr>
              <a:t>FASE 1. </a:t>
            </a:r>
            <a:br>
              <a:rPr lang="es-MX" sz="4000" dirty="0">
                <a:solidFill>
                  <a:sysClr val="windowText" lastClr="000000"/>
                </a:solidFill>
                <a:latin typeface="Arial Narrow" charset="0"/>
                <a:ea typeface="Arial Narrow" charset="0"/>
                <a:cs typeface="Arial Narrow" charset="0"/>
              </a:rPr>
            </a:br>
            <a:r>
              <a:rPr lang="es-MX" sz="4000" dirty="0">
                <a:solidFill>
                  <a:sysClr val="windowText" lastClr="000000"/>
                </a:solidFill>
                <a:latin typeface="Arial Narrow" charset="0"/>
                <a:ea typeface="Arial Narrow" charset="0"/>
                <a:cs typeface="Arial Narrow" charset="0"/>
              </a:rPr>
              <a:t>Formulación de la Ley de Ingresos: Balances Presupuestarios</a:t>
            </a:r>
            <a:endParaRPr lang="es-ES_tradnl" sz="4000" dirty="0">
              <a:solidFill>
                <a:sysClr val="windowText" lastClr="000000"/>
              </a:solidFill>
              <a:latin typeface="Arial Narrow" charset="0"/>
              <a:ea typeface="Arial Narrow" charset="0"/>
              <a:cs typeface="Arial Narrow" charset="0"/>
            </a:endParaRPr>
          </a:p>
        </p:txBody>
      </p:sp>
    </p:spTree>
    <p:extLst>
      <p:ext uri="{BB962C8B-B14F-4D97-AF65-F5344CB8AC3E}">
        <p14:creationId xmlns:p14="http://schemas.microsoft.com/office/powerpoint/2010/main" val="2213684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968991" y="1160061"/>
          <a:ext cx="10522423" cy="5286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1409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Conector recto 113"/>
          <p:cNvCxnSpPr/>
          <p:nvPr/>
        </p:nvCxnSpPr>
        <p:spPr>
          <a:xfrm flipV="1">
            <a:off x="552450" y="4083966"/>
            <a:ext cx="11183064" cy="48623"/>
          </a:xfrm>
          <a:prstGeom prst="line">
            <a:avLst/>
          </a:prstGeom>
          <a:ln w="38100"/>
        </p:spPr>
        <p:style>
          <a:lnRef idx="1">
            <a:schemeClr val="dk1"/>
          </a:lnRef>
          <a:fillRef idx="0">
            <a:schemeClr val="dk1"/>
          </a:fillRef>
          <a:effectRef idx="0">
            <a:schemeClr val="dk1"/>
          </a:effectRef>
          <a:fontRef idx="minor">
            <a:schemeClr val="tx1"/>
          </a:fontRef>
        </p:style>
      </p:cxnSp>
      <p:grpSp>
        <p:nvGrpSpPr>
          <p:cNvPr id="112" name="Grupo 111"/>
          <p:cNvGrpSpPr/>
          <p:nvPr/>
        </p:nvGrpSpPr>
        <p:grpSpPr>
          <a:xfrm>
            <a:off x="348907" y="946714"/>
            <a:ext cx="11632795" cy="5476905"/>
            <a:chOff x="348907" y="946714"/>
            <a:chExt cx="11632795" cy="5476905"/>
          </a:xfrm>
        </p:grpSpPr>
        <p:sp>
          <p:nvSpPr>
            <p:cNvPr id="5" name="CuadroTexto 4"/>
            <p:cNvSpPr txBox="1"/>
            <p:nvPr/>
          </p:nvSpPr>
          <p:spPr>
            <a:xfrm>
              <a:off x="552450" y="3516141"/>
              <a:ext cx="1025566" cy="1123712"/>
            </a:xfrm>
            <a:prstGeom prst="roundRect">
              <a:avLst/>
            </a:prstGeom>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000" dirty="0">
                  <a:solidFill>
                    <a:schemeClr val="bg1"/>
                  </a:solidFill>
                  <a:latin typeface="Arial Narrow" panose="020B0606020202030204" pitchFamily="34" charset="0"/>
                </a:rPr>
                <a:t>11 Febrero 2013</a:t>
              </a:r>
            </a:p>
          </p:txBody>
        </p:sp>
        <p:sp>
          <p:nvSpPr>
            <p:cNvPr id="38" name="CuadroTexto 37"/>
            <p:cNvSpPr txBox="1"/>
            <p:nvPr/>
          </p:nvSpPr>
          <p:spPr>
            <a:xfrm>
              <a:off x="348907" y="1067360"/>
              <a:ext cx="2222965" cy="1634490"/>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dirty="0">
                  <a:latin typeface="Arial Narrow" panose="020B0606020202030204" pitchFamily="34" charset="0"/>
                </a:rPr>
                <a:t>Se presenta al Congreso de la Unión la Iniciativa de Reforma Constitucional</a:t>
              </a:r>
            </a:p>
          </p:txBody>
        </p:sp>
        <p:sp>
          <p:nvSpPr>
            <p:cNvPr id="41" name="CuadroTexto 40"/>
            <p:cNvSpPr txBox="1"/>
            <p:nvPr/>
          </p:nvSpPr>
          <p:spPr>
            <a:xfrm>
              <a:off x="2008301" y="3558443"/>
              <a:ext cx="1001565" cy="1104067"/>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000" b="1" dirty="0">
                  <a:latin typeface="Arial Narrow" panose="020B0606020202030204" pitchFamily="34" charset="0"/>
                </a:rPr>
                <a:t>27 Mayo 2015</a:t>
              </a:r>
            </a:p>
          </p:txBody>
        </p:sp>
        <p:sp>
          <p:nvSpPr>
            <p:cNvPr id="45" name="CuadroTexto 44"/>
            <p:cNvSpPr txBox="1"/>
            <p:nvPr/>
          </p:nvSpPr>
          <p:spPr>
            <a:xfrm>
              <a:off x="1033994" y="5580206"/>
              <a:ext cx="2882831" cy="707886"/>
            </a:xfrm>
            <a:prstGeom prst="homePlate">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2000" b="1" dirty="0">
                  <a:latin typeface="Arial Narrow" panose="020B0606020202030204" pitchFamily="34" charset="0"/>
                </a:rPr>
                <a:t>Entra en vigor la Reforma Constitucional</a:t>
              </a:r>
            </a:p>
          </p:txBody>
        </p:sp>
        <p:sp>
          <p:nvSpPr>
            <p:cNvPr id="46" name="CuadroTexto 45"/>
            <p:cNvSpPr txBox="1"/>
            <p:nvPr/>
          </p:nvSpPr>
          <p:spPr>
            <a:xfrm>
              <a:off x="3416043" y="3525963"/>
              <a:ext cx="1001565" cy="1104067"/>
            </a:xfrm>
            <a:prstGeom prst="roundRect">
              <a:avLst/>
            </a:prstGeom>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000" dirty="0">
                  <a:solidFill>
                    <a:schemeClr val="bg1"/>
                  </a:solidFill>
                  <a:latin typeface="Arial Narrow" panose="020B0606020202030204" pitchFamily="34" charset="0"/>
                </a:rPr>
                <a:t>17 Agosto 2015</a:t>
              </a:r>
            </a:p>
          </p:txBody>
        </p:sp>
        <p:sp>
          <p:nvSpPr>
            <p:cNvPr id="48" name="CuadroTexto 47"/>
            <p:cNvSpPr txBox="1"/>
            <p:nvPr/>
          </p:nvSpPr>
          <p:spPr>
            <a:xfrm>
              <a:off x="3034430" y="946714"/>
              <a:ext cx="2588644" cy="1736646"/>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600" dirty="0">
                  <a:latin typeface="Arial Narrow" panose="020B0606020202030204" pitchFamily="34" charset="0"/>
                </a:rPr>
                <a:t>El Presidente de la República envía al Congreso de la Unión la Iniciativa de Ley de Disciplina Financiera de las Entidades Federativas y los Municipios (LDF)</a:t>
              </a:r>
            </a:p>
          </p:txBody>
        </p:sp>
        <p:sp>
          <p:nvSpPr>
            <p:cNvPr id="49" name="CuadroTexto 48"/>
            <p:cNvSpPr txBox="1"/>
            <p:nvPr/>
          </p:nvSpPr>
          <p:spPr>
            <a:xfrm>
              <a:off x="4847893" y="3496808"/>
              <a:ext cx="1248159" cy="1123712"/>
            </a:xfrm>
            <a:prstGeom prst="roundRect">
              <a:avLst/>
            </a:prstGeom>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000" dirty="0">
                  <a:solidFill>
                    <a:schemeClr val="bg1"/>
                  </a:solidFill>
                  <a:latin typeface="Arial Narrow" panose="020B0606020202030204" pitchFamily="34" charset="0"/>
                </a:rPr>
                <a:t>03 Diciembre 2015</a:t>
              </a:r>
            </a:p>
          </p:txBody>
        </p:sp>
        <p:sp>
          <p:nvSpPr>
            <p:cNvPr id="51" name="CuadroTexto 50"/>
            <p:cNvSpPr txBox="1"/>
            <p:nvPr/>
          </p:nvSpPr>
          <p:spPr>
            <a:xfrm>
              <a:off x="4185044" y="5580206"/>
              <a:ext cx="2370760" cy="715089"/>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dirty="0">
                  <a:latin typeface="Arial Narrow" panose="020B0606020202030204" pitchFamily="34" charset="0"/>
                </a:rPr>
                <a:t>La Cámara de Diputados aprueba la LDF</a:t>
              </a:r>
            </a:p>
          </p:txBody>
        </p:sp>
        <p:sp>
          <p:nvSpPr>
            <p:cNvPr id="52" name="CuadroTexto 51"/>
            <p:cNvSpPr txBox="1"/>
            <p:nvPr/>
          </p:nvSpPr>
          <p:spPr>
            <a:xfrm>
              <a:off x="6555804" y="3516141"/>
              <a:ext cx="1001565" cy="1104067"/>
            </a:xfrm>
            <a:prstGeom prst="roundRect">
              <a:avLst/>
            </a:prstGeom>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000" dirty="0">
                  <a:solidFill>
                    <a:schemeClr val="bg1"/>
                  </a:solidFill>
                  <a:latin typeface="Arial Narrow" panose="020B0606020202030204" pitchFamily="34" charset="0"/>
                </a:rPr>
                <a:t>15 Marzo 2016</a:t>
              </a:r>
            </a:p>
          </p:txBody>
        </p:sp>
        <p:sp>
          <p:nvSpPr>
            <p:cNvPr id="57" name="CuadroTexto 56"/>
            <p:cNvSpPr txBox="1"/>
            <p:nvPr/>
          </p:nvSpPr>
          <p:spPr>
            <a:xfrm>
              <a:off x="6199932" y="1949037"/>
              <a:ext cx="2298018" cy="783193"/>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2000" dirty="0">
                  <a:latin typeface="Arial Narrow" panose="020B0606020202030204" pitchFamily="34" charset="0"/>
                </a:rPr>
                <a:t>Aprobación de la LDF en el Senado</a:t>
              </a:r>
            </a:p>
          </p:txBody>
        </p:sp>
        <p:sp>
          <p:nvSpPr>
            <p:cNvPr id="60" name="CuadroTexto 59"/>
            <p:cNvSpPr txBox="1"/>
            <p:nvPr/>
          </p:nvSpPr>
          <p:spPr>
            <a:xfrm>
              <a:off x="6824023" y="5504218"/>
              <a:ext cx="3090087" cy="919401"/>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1600" dirty="0">
                  <a:latin typeface="Arial Narrow" panose="020B0606020202030204" pitchFamily="34" charset="0"/>
                </a:rPr>
                <a:t>La Cámara de Diputados aprueba las modificaciones a la LDF hechas por el Senado</a:t>
              </a:r>
            </a:p>
          </p:txBody>
        </p:sp>
        <p:sp>
          <p:nvSpPr>
            <p:cNvPr id="61" name="CuadroTexto 60"/>
            <p:cNvSpPr txBox="1"/>
            <p:nvPr/>
          </p:nvSpPr>
          <p:spPr>
            <a:xfrm>
              <a:off x="7971213" y="3516140"/>
              <a:ext cx="1001565" cy="1104067"/>
            </a:xfrm>
            <a:prstGeom prst="roundRect">
              <a:avLst/>
            </a:prstGeom>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000" dirty="0">
                  <a:solidFill>
                    <a:schemeClr val="bg1"/>
                  </a:solidFill>
                  <a:latin typeface="Arial Narrow" panose="020B0606020202030204" pitchFamily="34" charset="0"/>
                </a:rPr>
                <a:t>17 Marzo 2016</a:t>
              </a:r>
            </a:p>
          </p:txBody>
        </p:sp>
        <p:sp>
          <p:nvSpPr>
            <p:cNvPr id="62" name="CuadroTexto 61"/>
            <p:cNvSpPr txBox="1"/>
            <p:nvPr/>
          </p:nvSpPr>
          <p:spPr>
            <a:xfrm>
              <a:off x="9405300" y="3535786"/>
              <a:ext cx="1001565" cy="1104067"/>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000" b="1" dirty="0">
                  <a:latin typeface="Arial Narrow" panose="020B0606020202030204" pitchFamily="34" charset="0"/>
                </a:rPr>
                <a:t>27  Abril 2016</a:t>
              </a:r>
            </a:p>
          </p:txBody>
        </p:sp>
        <p:sp>
          <p:nvSpPr>
            <p:cNvPr id="64" name="CuadroTexto 63"/>
            <p:cNvSpPr txBox="1"/>
            <p:nvPr/>
          </p:nvSpPr>
          <p:spPr>
            <a:xfrm>
              <a:off x="9079036" y="1993964"/>
              <a:ext cx="2057400" cy="707886"/>
            </a:xfrm>
            <a:prstGeom prst="homePlate">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sz="2000" b="1" dirty="0">
                  <a:latin typeface="Arial Narrow" panose="020B0606020202030204" pitchFamily="34" charset="0"/>
                </a:rPr>
                <a:t>Entra en vigor de la LDF</a:t>
              </a:r>
            </a:p>
          </p:txBody>
        </p:sp>
        <p:sp>
          <p:nvSpPr>
            <p:cNvPr id="87" name="CuadroTexto 86"/>
            <p:cNvSpPr txBox="1"/>
            <p:nvPr/>
          </p:nvSpPr>
          <p:spPr>
            <a:xfrm>
              <a:off x="10733949" y="3477340"/>
              <a:ext cx="1001565" cy="1104067"/>
            </a:xfrm>
            <a:prstGeom prst="roundRect">
              <a:avLst/>
            </a:prstGeom>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000" b="1" dirty="0">
                  <a:solidFill>
                    <a:schemeClr val="tx1"/>
                  </a:solidFill>
                  <a:latin typeface="Arial Narrow" panose="020B0606020202030204" pitchFamily="34" charset="0"/>
                </a:rPr>
                <a:t>30 Enero 2018</a:t>
              </a:r>
            </a:p>
          </p:txBody>
        </p:sp>
        <p:sp>
          <p:nvSpPr>
            <p:cNvPr id="88" name="CuadroTexto 87"/>
            <p:cNvSpPr txBox="1"/>
            <p:nvPr/>
          </p:nvSpPr>
          <p:spPr>
            <a:xfrm>
              <a:off x="10487760" y="5573003"/>
              <a:ext cx="1493942" cy="715089"/>
            </a:xfrm>
            <a:prstGeom prst="roundRect">
              <a:avLst/>
            </a:prstGeom>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dirty="0">
                  <a:latin typeface="Arial Narrow" panose="020B0606020202030204" pitchFamily="34" charset="0"/>
                </a:rPr>
                <a:t>Decreto Reforma LDF</a:t>
              </a:r>
            </a:p>
          </p:txBody>
        </p:sp>
        <p:cxnSp>
          <p:nvCxnSpPr>
            <p:cNvPr id="97" name="Conector recto de flecha 96"/>
            <p:cNvCxnSpPr/>
            <p:nvPr/>
          </p:nvCxnSpPr>
          <p:spPr>
            <a:xfrm>
              <a:off x="1067950" y="2876550"/>
              <a:ext cx="0" cy="5626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8" name="Conector recto de flecha 97"/>
            <p:cNvCxnSpPr/>
            <p:nvPr/>
          </p:nvCxnSpPr>
          <p:spPr>
            <a:xfrm>
              <a:off x="3963550" y="2895600"/>
              <a:ext cx="0" cy="5626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9" name="Conector recto de flecha 98"/>
            <p:cNvCxnSpPr/>
            <p:nvPr/>
          </p:nvCxnSpPr>
          <p:spPr>
            <a:xfrm>
              <a:off x="7087750" y="2876550"/>
              <a:ext cx="0" cy="5626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0" name="Conector recto de flecha 99"/>
            <p:cNvCxnSpPr/>
            <p:nvPr/>
          </p:nvCxnSpPr>
          <p:spPr>
            <a:xfrm>
              <a:off x="9869050" y="2895600"/>
              <a:ext cx="0" cy="5626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1" name="Conector recto de flecha 100"/>
            <p:cNvCxnSpPr/>
            <p:nvPr/>
          </p:nvCxnSpPr>
          <p:spPr>
            <a:xfrm flipV="1">
              <a:off x="2475409" y="4897852"/>
              <a:ext cx="0" cy="5823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6" name="Conector recto de flecha 105"/>
            <p:cNvCxnSpPr/>
            <p:nvPr/>
          </p:nvCxnSpPr>
          <p:spPr>
            <a:xfrm flipV="1">
              <a:off x="5371009" y="4878802"/>
              <a:ext cx="0" cy="5823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07" name="Conector recto de flecha 106"/>
            <p:cNvCxnSpPr/>
            <p:nvPr/>
          </p:nvCxnSpPr>
          <p:spPr>
            <a:xfrm flipV="1">
              <a:off x="11143159" y="4897852"/>
              <a:ext cx="0" cy="5823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1" name="Conector recto de flecha 110"/>
            <p:cNvCxnSpPr/>
            <p:nvPr/>
          </p:nvCxnSpPr>
          <p:spPr>
            <a:xfrm flipV="1">
              <a:off x="8438059" y="4878802"/>
              <a:ext cx="0" cy="5823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739592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redondeado 19"/>
          <p:cNvSpPr/>
          <p:nvPr/>
        </p:nvSpPr>
        <p:spPr>
          <a:xfrm>
            <a:off x="1714286" y="5028650"/>
            <a:ext cx="2881313" cy="102323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300" dirty="0">
                <a:solidFill>
                  <a:schemeClr val="tx1"/>
                </a:solidFill>
                <a:latin typeface="Arial Narrow" panose="020B0606020202030204" pitchFamily="34" charset="0"/>
                <a:cs typeface="Arial" panose="020B0604020202020204" pitchFamily="34" charset="0"/>
              </a:rPr>
              <a:t>Obligaciones derivadas de APP</a:t>
            </a:r>
          </a:p>
        </p:txBody>
      </p:sp>
      <p:sp>
        <p:nvSpPr>
          <p:cNvPr id="24" name="Rectángulo redondeado 23"/>
          <p:cNvSpPr/>
          <p:nvPr/>
        </p:nvSpPr>
        <p:spPr>
          <a:xfrm>
            <a:off x="4883702" y="5000378"/>
            <a:ext cx="6197385" cy="105150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300" dirty="0">
                <a:solidFill>
                  <a:schemeClr val="tx1"/>
                </a:solidFill>
                <a:latin typeface="Arial Narrow" panose="020B0606020202030204" pitchFamily="34" charset="0"/>
                <a:cs typeface="Arial" panose="020B0604020202020204" pitchFamily="34" charset="0"/>
              </a:rPr>
              <a:t>Evaluación debe considerar las erogaciones pendientes de pago destinadas a cubrir los gastos correspondientes a la Inversión Pública Productiva</a:t>
            </a:r>
          </a:p>
        </p:txBody>
      </p:sp>
      <p:sp>
        <p:nvSpPr>
          <p:cNvPr id="28" name="Rectángulo redondeado 27"/>
          <p:cNvSpPr/>
          <p:nvPr/>
        </p:nvSpPr>
        <p:spPr>
          <a:xfrm>
            <a:off x="5100881" y="3933354"/>
            <a:ext cx="5168900" cy="88643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300" dirty="0">
                <a:latin typeface="Arial Narrow" panose="020B0606020202030204" pitchFamily="34" charset="0"/>
                <a:cs typeface="Arial" panose="020B0604020202020204" pitchFamily="34" charset="0"/>
              </a:rPr>
              <a:t>Se publicará en la página de la SHCP</a:t>
            </a:r>
          </a:p>
          <a:p>
            <a:pPr algn="ctr">
              <a:defRPr/>
            </a:pPr>
            <a:r>
              <a:rPr lang="es-MX" sz="2300" dirty="0">
                <a:latin typeface="Arial Narrow" panose="020B0606020202030204" pitchFamily="34" charset="0"/>
                <a:cs typeface="Arial" panose="020B0604020202020204" pitchFamily="34" charset="0"/>
              </a:rPr>
              <a:t>Actualizarse periódicamente</a:t>
            </a:r>
          </a:p>
        </p:txBody>
      </p:sp>
      <p:grpSp>
        <p:nvGrpSpPr>
          <p:cNvPr id="3" name="Grupo 2"/>
          <p:cNvGrpSpPr/>
          <p:nvPr/>
        </p:nvGrpSpPr>
        <p:grpSpPr>
          <a:xfrm>
            <a:off x="1379635" y="579964"/>
            <a:ext cx="8329848" cy="1253042"/>
            <a:chOff x="1822571" y="554953"/>
            <a:chExt cx="7459285" cy="1253042"/>
          </a:xfrm>
        </p:grpSpPr>
        <p:sp>
          <p:nvSpPr>
            <p:cNvPr id="19" name="CuadroTexto 1"/>
            <p:cNvSpPr txBox="1">
              <a:spLocks noChangeArrowheads="1"/>
            </p:cNvSpPr>
            <p:nvPr/>
          </p:nvSpPr>
          <p:spPr bwMode="auto">
            <a:xfrm>
              <a:off x="1822571" y="1284775"/>
              <a:ext cx="3386595"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43 LDFEFM</a:t>
              </a:r>
            </a:p>
          </p:txBody>
        </p:sp>
        <p:sp>
          <p:nvSpPr>
            <p:cNvPr id="22" name="Rectángulo 21"/>
            <p:cNvSpPr/>
            <p:nvPr/>
          </p:nvSpPr>
          <p:spPr>
            <a:xfrm>
              <a:off x="2570696" y="554953"/>
              <a:ext cx="6711160" cy="477054"/>
            </a:xfrm>
            <a:prstGeom prst="rect">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sz="2500" dirty="0">
                  <a:latin typeface="Arial Narrow" charset="0"/>
                  <a:ea typeface="Arial Narrow" charset="0"/>
                  <a:cs typeface="Arial Narrow" charset="0"/>
                </a:rPr>
                <a:t>Operación del Sistema de Alertas</a:t>
              </a:r>
            </a:p>
          </p:txBody>
        </p:sp>
      </p:grpSp>
      <p:grpSp>
        <p:nvGrpSpPr>
          <p:cNvPr id="2" name="Grupo 1"/>
          <p:cNvGrpSpPr/>
          <p:nvPr/>
        </p:nvGrpSpPr>
        <p:grpSpPr>
          <a:xfrm>
            <a:off x="1217064" y="2091940"/>
            <a:ext cx="9815895" cy="2453030"/>
            <a:chOff x="365935" y="1479167"/>
            <a:chExt cx="8778065" cy="3048383"/>
          </a:xfrm>
        </p:grpSpPr>
        <p:grpSp>
          <p:nvGrpSpPr>
            <p:cNvPr id="27" name="Diagram group"/>
            <p:cNvGrpSpPr/>
            <p:nvPr/>
          </p:nvGrpSpPr>
          <p:grpSpPr>
            <a:xfrm>
              <a:off x="390626" y="1837144"/>
              <a:ext cx="2615333" cy="771880"/>
              <a:chOff x="-961676" y="1017336"/>
              <a:chExt cx="3572239" cy="2439489"/>
            </a:xfrm>
            <a:solidFill>
              <a:schemeClr val="tx2">
                <a:lumMod val="40000"/>
                <a:lumOff val="60000"/>
              </a:schemeClr>
            </a:solidFill>
            <a:scene3d>
              <a:camera prst="orthographicFront" zoom="95000"/>
              <a:lightRig rig="flat" dir="t"/>
            </a:scene3d>
          </p:grpSpPr>
          <p:grpSp>
            <p:nvGrpSpPr>
              <p:cNvPr id="46" name="Grupo 45"/>
              <p:cNvGrpSpPr/>
              <p:nvPr/>
            </p:nvGrpSpPr>
            <p:grpSpPr>
              <a:xfrm>
                <a:off x="-961676" y="1017336"/>
                <a:ext cx="3572239" cy="2439489"/>
                <a:chOff x="-961676" y="1017336"/>
                <a:chExt cx="3572239" cy="2439489"/>
              </a:xfrm>
              <a:grpFill/>
            </p:grpSpPr>
            <p:sp>
              <p:nvSpPr>
                <p:cNvPr id="47" name="Cheurón 4"/>
                <p:cNvSpPr txBox="1"/>
                <p:nvPr/>
              </p:nvSpPr>
              <p:spPr>
                <a:xfrm>
                  <a:off x="-791946" y="1195574"/>
                  <a:ext cx="3225146" cy="2066043"/>
                </a:xfrm>
                <a:prstGeom prst="roundRect">
                  <a:avLst/>
                </a:prstGeom>
                <a:grpFill/>
                <a:ln w="76200">
                  <a:noFill/>
                </a:ln>
                <a:sp3d/>
              </p:spPr>
              <p:style>
                <a:lnRef idx="0">
                  <a:scrgbClr r="0" g="0" b="0"/>
                </a:lnRef>
                <a:fillRef idx="0">
                  <a:scrgbClr r="0" g="0" b="0"/>
                </a:fillRef>
                <a:effectRef idx="0">
                  <a:scrgbClr r="0" g="0" b="0"/>
                </a:effectRef>
                <a:fontRef idx="minor">
                  <a:schemeClr val="lt1"/>
                </a:fontRef>
              </p:style>
              <p:txBody>
                <a:bodyPr spcFirstLastPara="0" vert="horz" wrap="square" lIns="126016" tIns="42005" rIns="42005" bIns="42005" numCol="1" spcCol="1270" anchor="ctr" anchorCtr="0">
                  <a:noAutofit/>
                </a:bodyPr>
                <a:lstStyle/>
                <a:p>
                  <a:pPr algn="ctr" defTabSz="1400175">
                    <a:lnSpc>
                      <a:spcPct val="90000"/>
                    </a:lnSpc>
                    <a:spcBef>
                      <a:spcPct val="0"/>
                    </a:spcBef>
                    <a:spcAft>
                      <a:spcPct val="35000"/>
                    </a:spcAft>
                  </a:pPr>
                  <a:r>
                    <a:rPr lang="es-MX" sz="2300" dirty="0">
                      <a:solidFill>
                        <a:schemeClr val="tx1"/>
                      </a:solidFill>
                      <a:latin typeface="Arial Narrow" panose="020B0606020202030204" pitchFamily="34" charset="0"/>
                    </a:rPr>
                    <a:t>SHCP</a:t>
                  </a:r>
                  <a:endParaRPr lang="es-ES" sz="2300" dirty="0">
                    <a:solidFill>
                      <a:schemeClr val="tx1"/>
                    </a:solidFill>
                    <a:latin typeface="Arial Narrow" panose="020B0606020202030204" pitchFamily="34" charset="0"/>
                  </a:endParaRPr>
                </a:p>
              </p:txBody>
            </p:sp>
            <p:sp>
              <p:nvSpPr>
                <p:cNvPr id="48" name="Cheurón 12"/>
                <p:cNvSpPr/>
                <p:nvPr/>
              </p:nvSpPr>
              <p:spPr>
                <a:xfrm>
                  <a:off x="-961676" y="1017336"/>
                  <a:ext cx="3572239" cy="2439489"/>
                </a:xfrm>
                <a:prstGeom prst="roundRect">
                  <a:avLst/>
                </a:prstGeom>
                <a:grpFill/>
                <a:ln w="76200">
                  <a:solidFill>
                    <a:srgbClr val="002060"/>
                  </a:solidFill>
                </a:ln>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29" name="Diagram group"/>
            <p:cNvGrpSpPr/>
            <p:nvPr/>
          </p:nvGrpSpPr>
          <p:grpSpPr>
            <a:xfrm>
              <a:off x="365935" y="2684827"/>
              <a:ext cx="2640024" cy="1508542"/>
              <a:chOff x="2381" y="2266947"/>
              <a:chExt cx="2901156" cy="1166805"/>
            </a:xfrm>
            <a:solidFill>
              <a:schemeClr val="bg1"/>
            </a:solidFill>
            <a:scene3d>
              <a:camera prst="orthographicFront" zoom="95000"/>
              <a:lightRig rig="flat" dir="t"/>
            </a:scene3d>
          </p:grpSpPr>
          <p:grpSp>
            <p:nvGrpSpPr>
              <p:cNvPr id="43" name="Grupo 42"/>
              <p:cNvGrpSpPr/>
              <p:nvPr/>
            </p:nvGrpSpPr>
            <p:grpSpPr>
              <a:xfrm>
                <a:off x="2381" y="2266947"/>
                <a:ext cx="2901156" cy="1166805"/>
                <a:chOff x="2381" y="2266947"/>
                <a:chExt cx="2901156" cy="1166805"/>
              </a:xfrm>
              <a:grpFill/>
            </p:grpSpPr>
            <p:sp>
              <p:nvSpPr>
                <p:cNvPr id="44" name="Cheurón 4"/>
                <p:cNvSpPr txBox="1"/>
                <p:nvPr/>
              </p:nvSpPr>
              <p:spPr>
                <a:xfrm>
                  <a:off x="29515" y="2393767"/>
                  <a:ext cx="2744210" cy="935754"/>
                </a:xfrm>
                <a:prstGeom prst="roundRect">
                  <a:avLst/>
                </a:prstGeom>
                <a:solidFill>
                  <a:schemeClr val="tx2">
                    <a:lumMod val="40000"/>
                    <a:lumOff val="60000"/>
                  </a:schemeClr>
                </a:solidFill>
                <a:ln w="28575">
                  <a:noFill/>
                </a:ln>
                <a:sp3d/>
              </p:spPr>
              <p:style>
                <a:lnRef idx="0">
                  <a:scrgbClr r="0" g="0" b="0"/>
                </a:lnRef>
                <a:fillRef idx="0">
                  <a:scrgbClr r="0" g="0" b="0"/>
                </a:fillRef>
                <a:effectRef idx="0">
                  <a:scrgbClr r="0" g="0" b="0"/>
                </a:effectRef>
                <a:fontRef idx="minor">
                  <a:schemeClr val="lt1"/>
                </a:fontRef>
              </p:style>
              <p:txBody>
                <a:bodyPr spcFirstLastPara="0" vert="horz" wrap="square" lIns="126016" tIns="42005" rIns="42005" bIns="42005" numCol="1" spcCol="1270" anchor="ctr" anchorCtr="0">
                  <a:noAutofit/>
                </a:bodyPr>
                <a:lstStyle/>
                <a:p>
                  <a:pPr algn="ctr" defTabSz="1400175">
                    <a:lnSpc>
                      <a:spcPct val="90000"/>
                    </a:lnSpc>
                    <a:spcBef>
                      <a:spcPct val="0"/>
                    </a:spcBef>
                    <a:spcAft>
                      <a:spcPct val="35000"/>
                    </a:spcAft>
                  </a:pPr>
                  <a:r>
                    <a:rPr lang="es-MX" sz="2300" dirty="0">
                      <a:solidFill>
                        <a:schemeClr val="tx1"/>
                      </a:solidFill>
                      <a:latin typeface="Arial Narrow" panose="020B0606020202030204" pitchFamily="34" charset="0"/>
                    </a:rPr>
                    <a:t>Fuente Información del Ente Público RPU </a:t>
                  </a:r>
                </a:p>
              </p:txBody>
            </p:sp>
            <p:sp>
              <p:nvSpPr>
                <p:cNvPr id="45" name="Cheurón 51"/>
                <p:cNvSpPr/>
                <p:nvPr/>
              </p:nvSpPr>
              <p:spPr>
                <a:xfrm>
                  <a:off x="2381" y="2266947"/>
                  <a:ext cx="2901156" cy="1166805"/>
                </a:xfrm>
                <a:prstGeom prst="roundRect">
                  <a:avLst/>
                </a:prstGeom>
                <a:solidFill>
                  <a:schemeClr val="tx2">
                    <a:lumMod val="40000"/>
                    <a:lumOff val="60000"/>
                  </a:schemeClr>
                </a:solidFill>
                <a:ln w="76200">
                  <a:solidFill>
                    <a:srgbClr val="002060"/>
                  </a:solidFill>
                </a:ln>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30" name="Abrir llave 29"/>
            <p:cNvSpPr/>
            <p:nvPr/>
          </p:nvSpPr>
          <p:spPr>
            <a:xfrm rot="10800000">
              <a:off x="2684000" y="1479167"/>
              <a:ext cx="727531" cy="3048383"/>
            </a:xfrm>
            <a:prstGeom prst="leftBrace">
              <a:avLst>
                <a:gd name="adj1" fmla="val 83442"/>
                <a:gd name="adj2" fmla="val 52007"/>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2300"/>
            </a:p>
          </p:txBody>
        </p:sp>
        <p:grpSp>
          <p:nvGrpSpPr>
            <p:cNvPr id="31" name="Diagram group"/>
            <p:cNvGrpSpPr/>
            <p:nvPr/>
          </p:nvGrpSpPr>
          <p:grpSpPr>
            <a:xfrm>
              <a:off x="3359703" y="2287751"/>
              <a:ext cx="3032393" cy="1333431"/>
              <a:chOff x="2381" y="2129102"/>
              <a:chExt cx="2901156" cy="1166805"/>
            </a:xfrm>
            <a:solidFill>
              <a:schemeClr val="bg1"/>
            </a:solidFill>
            <a:scene3d>
              <a:camera prst="orthographicFront" zoom="95000"/>
              <a:lightRig rig="flat" dir="t"/>
            </a:scene3d>
          </p:grpSpPr>
          <p:grpSp>
            <p:nvGrpSpPr>
              <p:cNvPr id="40" name="Grupo 39"/>
              <p:cNvGrpSpPr/>
              <p:nvPr/>
            </p:nvGrpSpPr>
            <p:grpSpPr>
              <a:xfrm>
                <a:off x="2381" y="2129102"/>
                <a:ext cx="2901156" cy="1166805"/>
                <a:chOff x="2381" y="2129102"/>
                <a:chExt cx="2901156" cy="1166805"/>
              </a:xfrm>
              <a:grpFill/>
            </p:grpSpPr>
            <p:sp>
              <p:nvSpPr>
                <p:cNvPr id="41" name="Cheurón 4"/>
                <p:cNvSpPr txBox="1"/>
                <p:nvPr/>
              </p:nvSpPr>
              <p:spPr>
                <a:xfrm>
                  <a:off x="185860" y="2222066"/>
                  <a:ext cx="2496899" cy="994735"/>
                </a:xfrm>
                <a:prstGeom prst="roundRect">
                  <a:avLst/>
                </a:prstGeom>
                <a:solidFill>
                  <a:schemeClr val="tx2">
                    <a:lumMod val="40000"/>
                    <a:lumOff val="60000"/>
                  </a:schemeClr>
                </a:solidFill>
                <a:ln w="28575">
                  <a:noFill/>
                </a:ln>
                <a:sp3d/>
              </p:spPr>
              <p:style>
                <a:lnRef idx="0">
                  <a:scrgbClr r="0" g="0" b="0"/>
                </a:lnRef>
                <a:fillRef idx="0">
                  <a:scrgbClr r="0" g="0" b="0"/>
                </a:fillRef>
                <a:effectRef idx="0">
                  <a:scrgbClr r="0" g="0" b="0"/>
                </a:effectRef>
                <a:fontRef idx="minor">
                  <a:schemeClr val="lt1"/>
                </a:fontRef>
              </p:style>
              <p:txBody>
                <a:bodyPr spcFirstLastPara="0" vert="horz" wrap="square" lIns="126016" tIns="42005" rIns="42005" bIns="42005" numCol="1" spcCol="1270" anchor="ctr" anchorCtr="0">
                  <a:noAutofit/>
                </a:bodyPr>
                <a:lstStyle/>
                <a:p>
                  <a:pPr algn="ctr" defTabSz="1400175">
                    <a:lnSpc>
                      <a:spcPct val="90000"/>
                    </a:lnSpc>
                    <a:spcBef>
                      <a:spcPct val="0"/>
                    </a:spcBef>
                    <a:spcAft>
                      <a:spcPct val="35000"/>
                    </a:spcAft>
                  </a:pPr>
                  <a:r>
                    <a:rPr lang="es-MX" sz="2300" dirty="0">
                      <a:solidFill>
                        <a:schemeClr val="tx1"/>
                      </a:solidFill>
                      <a:latin typeface="Arial Narrow" panose="020B0606020202030204" pitchFamily="34" charset="0"/>
                    </a:rPr>
                    <a:t>Evaluación a Entes Públicos sobre nivel de endeudamiento</a:t>
                  </a:r>
                </a:p>
              </p:txBody>
            </p:sp>
            <p:sp>
              <p:nvSpPr>
                <p:cNvPr id="42" name="Cheurón 51"/>
                <p:cNvSpPr/>
                <p:nvPr/>
              </p:nvSpPr>
              <p:spPr>
                <a:xfrm>
                  <a:off x="2381" y="2129102"/>
                  <a:ext cx="2901156" cy="1166805"/>
                </a:xfrm>
                <a:prstGeom prst="roundRect">
                  <a:avLst/>
                </a:prstGeom>
                <a:solidFill>
                  <a:schemeClr val="tx2">
                    <a:lumMod val="40000"/>
                    <a:lumOff val="60000"/>
                  </a:schemeClr>
                </a:solidFill>
                <a:ln w="76200">
                  <a:solidFill>
                    <a:srgbClr val="002060"/>
                  </a:solidFill>
                </a:ln>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32" name="Diagram group"/>
            <p:cNvGrpSpPr/>
            <p:nvPr/>
          </p:nvGrpSpPr>
          <p:grpSpPr>
            <a:xfrm>
              <a:off x="6429753" y="2089693"/>
              <a:ext cx="2714247" cy="608594"/>
              <a:chOff x="2381" y="2129102"/>
              <a:chExt cx="2901156" cy="1166805"/>
            </a:xfrm>
            <a:solidFill>
              <a:schemeClr val="accent1">
                <a:lumMod val="40000"/>
                <a:lumOff val="60000"/>
              </a:schemeClr>
            </a:solidFill>
            <a:scene3d>
              <a:camera prst="orthographicFront" zoom="95000"/>
              <a:lightRig rig="flat" dir="t"/>
            </a:scene3d>
          </p:grpSpPr>
          <p:grpSp>
            <p:nvGrpSpPr>
              <p:cNvPr id="37" name="Grupo 36"/>
              <p:cNvGrpSpPr/>
              <p:nvPr/>
            </p:nvGrpSpPr>
            <p:grpSpPr>
              <a:xfrm>
                <a:off x="2381" y="2129102"/>
                <a:ext cx="2901156" cy="1166805"/>
                <a:chOff x="2381" y="2129102"/>
                <a:chExt cx="2901156" cy="1166805"/>
              </a:xfrm>
              <a:grpFill/>
            </p:grpSpPr>
            <p:sp>
              <p:nvSpPr>
                <p:cNvPr id="38" name="Cheurón 4"/>
                <p:cNvSpPr txBox="1"/>
                <p:nvPr/>
              </p:nvSpPr>
              <p:spPr>
                <a:xfrm>
                  <a:off x="185860" y="2222066"/>
                  <a:ext cx="2614699" cy="994735"/>
                </a:xfrm>
                <a:prstGeom prst="roundRect">
                  <a:avLst/>
                </a:prstGeom>
                <a:grpFill/>
                <a:ln w="28575">
                  <a:noFill/>
                </a:ln>
                <a:sp3d/>
              </p:spPr>
              <p:style>
                <a:lnRef idx="0">
                  <a:scrgbClr r="0" g="0" b="0"/>
                </a:lnRef>
                <a:fillRef idx="0">
                  <a:scrgbClr r="0" g="0" b="0"/>
                </a:fillRef>
                <a:effectRef idx="0">
                  <a:scrgbClr r="0" g="0" b="0"/>
                </a:effectRef>
                <a:fontRef idx="minor">
                  <a:schemeClr val="lt1"/>
                </a:fontRef>
              </p:style>
              <p:txBody>
                <a:bodyPr spcFirstLastPara="0" vert="horz" wrap="square" lIns="126016" tIns="42005" rIns="42005" bIns="42005" numCol="1" spcCol="1270" anchor="ctr" anchorCtr="0">
                  <a:noAutofit/>
                </a:bodyPr>
                <a:lstStyle/>
                <a:p>
                  <a:pPr algn="ctr" defTabSz="1400175">
                    <a:lnSpc>
                      <a:spcPct val="90000"/>
                    </a:lnSpc>
                    <a:spcBef>
                      <a:spcPct val="0"/>
                    </a:spcBef>
                    <a:spcAft>
                      <a:spcPct val="35000"/>
                    </a:spcAft>
                  </a:pPr>
                  <a:r>
                    <a:rPr lang="es-MX" sz="2300" dirty="0">
                      <a:solidFill>
                        <a:schemeClr val="tx1"/>
                      </a:solidFill>
                      <a:latin typeface="Arial Narrow" panose="020B0606020202030204" pitchFamily="34" charset="0"/>
                    </a:rPr>
                    <a:t>Financiamientos </a:t>
                  </a:r>
                  <a:endParaRPr lang="es-ES" sz="2300" dirty="0">
                    <a:solidFill>
                      <a:schemeClr val="tx1"/>
                    </a:solidFill>
                    <a:latin typeface="Arial Narrow" panose="020B0606020202030204" pitchFamily="34" charset="0"/>
                  </a:endParaRPr>
                </a:p>
              </p:txBody>
            </p:sp>
            <p:sp>
              <p:nvSpPr>
                <p:cNvPr id="39" name="Cheurón 51"/>
                <p:cNvSpPr/>
                <p:nvPr/>
              </p:nvSpPr>
              <p:spPr>
                <a:xfrm>
                  <a:off x="2381" y="2129102"/>
                  <a:ext cx="2901156" cy="1166805"/>
                </a:xfrm>
                <a:prstGeom prst="roundRect">
                  <a:avLst/>
                </a:prstGeom>
                <a:grpFill/>
                <a:ln w="76200">
                  <a:solidFill>
                    <a:srgbClr val="002060"/>
                  </a:solidFill>
                </a:ln>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nvGrpSpPr>
            <p:cNvPr id="33" name="Diagram group"/>
            <p:cNvGrpSpPr/>
            <p:nvPr/>
          </p:nvGrpSpPr>
          <p:grpSpPr>
            <a:xfrm>
              <a:off x="6392096" y="2859018"/>
              <a:ext cx="2714247" cy="608594"/>
              <a:chOff x="2381" y="2129102"/>
              <a:chExt cx="2901156" cy="1166805"/>
            </a:xfrm>
            <a:solidFill>
              <a:schemeClr val="accent1">
                <a:lumMod val="40000"/>
                <a:lumOff val="60000"/>
              </a:schemeClr>
            </a:solidFill>
            <a:scene3d>
              <a:camera prst="orthographicFront" zoom="95000"/>
              <a:lightRig rig="flat" dir="t"/>
            </a:scene3d>
          </p:grpSpPr>
          <p:grpSp>
            <p:nvGrpSpPr>
              <p:cNvPr id="34" name="Grupo 33"/>
              <p:cNvGrpSpPr/>
              <p:nvPr/>
            </p:nvGrpSpPr>
            <p:grpSpPr>
              <a:xfrm>
                <a:off x="2381" y="2129102"/>
                <a:ext cx="2901156" cy="1166805"/>
                <a:chOff x="2381" y="2129102"/>
                <a:chExt cx="2901156" cy="1166805"/>
              </a:xfrm>
              <a:grpFill/>
            </p:grpSpPr>
            <p:sp>
              <p:nvSpPr>
                <p:cNvPr id="35" name="Cheurón 4"/>
                <p:cNvSpPr txBox="1"/>
                <p:nvPr/>
              </p:nvSpPr>
              <p:spPr>
                <a:xfrm>
                  <a:off x="185860" y="2222066"/>
                  <a:ext cx="2614699" cy="994735"/>
                </a:xfrm>
                <a:prstGeom prst="roundRect">
                  <a:avLst/>
                </a:prstGeom>
                <a:grpFill/>
                <a:ln w="28575">
                  <a:noFill/>
                </a:ln>
                <a:sp3d/>
              </p:spPr>
              <p:style>
                <a:lnRef idx="0">
                  <a:scrgbClr r="0" g="0" b="0"/>
                </a:lnRef>
                <a:fillRef idx="0">
                  <a:scrgbClr r="0" g="0" b="0"/>
                </a:fillRef>
                <a:effectRef idx="0">
                  <a:scrgbClr r="0" g="0" b="0"/>
                </a:effectRef>
                <a:fontRef idx="minor">
                  <a:schemeClr val="lt1"/>
                </a:fontRef>
              </p:style>
              <p:txBody>
                <a:bodyPr spcFirstLastPara="0" vert="horz" wrap="square" lIns="126016" tIns="42005" rIns="42005" bIns="42005" numCol="1" spcCol="1270" anchor="ctr" anchorCtr="0">
                  <a:noAutofit/>
                </a:bodyPr>
                <a:lstStyle/>
                <a:p>
                  <a:pPr algn="ctr" defTabSz="1400175">
                    <a:lnSpc>
                      <a:spcPct val="90000"/>
                    </a:lnSpc>
                    <a:spcBef>
                      <a:spcPct val="0"/>
                    </a:spcBef>
                    <a:spcAft>
                      <a:spcPct val="35000"/>
                    </a:spcAft>
                  </a:pPr>
                  <a:r>
                    <a:rPr lang="es-MX" sz="2300" dirty="0">
                      <a:solidFill>
                        <a:schemeClr val="tx1"/>
                      </a:solidFill>
                      <a:latin typeface="Arial Narrow" panose="020B0606020202030204" pitchFamily="34" charset="0"/>
                    </a:rPr>
                    <a:t>Obligaciones</a:t>
                  </a:r>
                  <a:endParaRPr lang="es-ES" sz="2300" dirty="0">
                    <a:solidFill>
                      <a:schemeClr val="tx1"/>
                    </a:solidFill>
                    <a:latin typeface="Arial Narrow" panose="020B0606020202030204" pitchFamily="34" charset="0"/>
                  </a:endParaRPr>
                </a:p>
              </p:txBody>
            </p:sp>
            <p:sp>
              <p:nvSpPr>
                <p:cNvPr id="36" name="Cheurón 51"/>
                <p:cNvSpPr/>
                <p:nvPr/>
              </p:nvSpPr>
              <p:spPr>
                <a:xfrm>
                  <a:off x="2381" y="2129102"/>
                  <a:ext cx="2901156" cy="1166805"/>
                </a:xfrm>
                <a:prstGeom prst="roundRect">
                  <a:avLst/>
                </a:prstGeom>
                <a:grpFill/>
                <a:ln w="76200">
                  <a:solidFill>
                    <a:srgbClr val="002060"/>
                  </a:solidFill>
                </a:ln>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grpSp>
    </p:spTree>
    <p:extLst>
      <p:ext uri="{BB962C8B-B14F-4D97-AF65-F5344CB8AC3E}">
        <p14:creationId xmlns:p14="http://schemas.microsoft.com/office/powerpoint/2010/main" val="36842511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u="sng" dirty="0" smtClean="0">
                <a:solidFill>
                  <a:schemeClr val="accent6"/>
                </a:solidFill>
                <a:effectLst>
                  <a:outerShdw blurRad="38100" dist="38100" dir="2700000" algn="tl">
                    <a:srgbClr val="000000">
                      <a:alpha val="43137"/>
                    </a:srgbClr>
                  </a:outerShdw>
                </a:effectLst>
              </a:rPr>
              <a:t>FINANCIAMIENTO NETO</a:t>
            </a:r>
            <a:endParaRPr lang="es-MX" b="1" u="sng" dirty="0">
              <a:solidFill>
                <a:schemeClr val="accent6"/>
              </a:solidFill>
              <a:effectLst>
                <a:outerShdw blurRad="38100" dist="38100" dir="2700000" algn="tl">
                  <a:srgbClr val="000000">
                    <a:alpha val="43137"/>
                  </a:srgbClr>
                </a:outerShdw>
              </a:effectLst>
            </a:endParaRPr>
          </a:p>
        </p:txBody>
      </p:sp>
      <p:sp>
        <p:nvSpPr>
          <p:cNvPr id="4" name="Marcador de contenido 3"/>
          <p:cNvSpPr>
            <a:spLocks noGrp="1"/>
          </p:cNvSpPr>
          <p:nvPr>
            <p:ph sz="half" idx="2"/>
          </p:nvPr>
        </p:nvSpPr>
        <p:spPr>
          <a:ln w="28575">
            <a:solidFill>
              <a:schemeClr val="tx1"/>
            </a:solidFill>
          </a:ln>
        </p:spPr>
        <p:txBody>
          <a:bodyPr>
            <a:normAutofit fontScale="92500" lnSpcReduction="20000"/>
          </a:bodyPr>
          <a:lstStyle/>
          <a:p>
            <a:pPr marL="0" indent="0" algn="ctr">
              <a:buNone/>
            </a:pPr>
            <a:r>
              <a:rPr lang="es-MX" sz="2000" b="1" dirty="0" smtClean="0"/>
              <a:t>LEY DE DISCIPLINA FINANCIERA DE LAS ENTIDADES FEDERATIVAS Y LOS MUNICIPIOS</a:t>
            </a:r>
          </a:p>
          <a:p>
            <a:pPr marL="0" indent="0">
              <a:buNone/>
            </a:pPr>
            <a:endParaRPr lang="es-MX" dirty="0" smtClean="0"/>
          </a:p>
          <a:p>
            <a:pPr marL="0" indent="0">
              <a:buNone/>
            </a:pPr>
            <a:r>
              <a:rPr lang="es-MX" sz="2400" b="1" dirty="0" smtClean="0"/>
              <a:t>Artículo 2</a:t>
            </a:r>
            <a:endParaRPr lang="es-MX" b="1" dirty="0" smtClean="0"/>
          </a:p>
          <a:p>
            <a:pPr marL="0" indent="0">
              <a:buNone/>
            </a:pPr>
            <a:r>
              <a:rPr lang="es-MX" sz="2400" dirty="0" smtClean="0"/>
              <a:t>[…]</a:t>
            </a:r>
          </a:p>
          <a:p>
            <a:pPr marL="0" indent="0">
              <a:buNone/>
            </a:pPr>
            <a:r>
              <a:rPr lang="es-MX" b="1" dirty="0" smtClean="0">
                <a:effectLst>
                  <a:outerShdw blurRad="38100" dist="38100" dir="2700000" algn="tl">
                    <a:srgbClr val="000000">
                      <a:alpha val="43137"/>
                    </a:srgbClr>
                  </a:outerShdw>
                </a:effectLst>
              </a:rPr>
              <a:t>XII. Financiamiento Neto</a:t>
            </a:r>
            <a:r>
              <a:rPr lang="es-MX" dirty="0" smtClean="0"/>
              <a:t>: la suma de las disposiciones realizadas de un Financiamiento, y las Disponibilidades, menos las amortizaciones efectuadas de la Deuda Pública.</a:t>
            </a:r>
          </a:p>
          <a:p>
            <a:pPr marL="0" indent="0">
              <a:buNone/>
            </a:pPr>
            <a:endParaRPr lang="es-MX" dirty="0"/>
          </a:p>
          <a:p>
            <a:pPr marL="0" indent="0" algn="ctr">
              <a:buNone/>
            </a:pPr>
            <a:r>
              <a:rPr lang="es-MX" sz="1800" b="1" dirty="0" smtClean="0">
                <a:solidFill>
                  <a:srgbClr val="CC3300"/>
                </a:solidFill>
                <a:effectLst>
                  <a:outerShdw blurRad="38100" dist="38100" dir="2700000" algn="tl">
                    <a:srgbClr val="000000">
                      <a:alpha val="43137"/>
                    </a:srgbClr>
                  </a:outerShdw>
                </a:effectLst>
              </a:rPr>
              <a:t>FN = (Disposiciones + Disponibilidades)-Amortizaciones</a:t>
            </a:r>
            <a:endParaRPr lang="es-MX" sz="1800" b="1" dirty="0">
              <a:solidFill>
                <a:srgbClr val="CC330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2"/>
          <a:stretch>
            <a:fillRect/>
          </a:stretch>
        </p:blipFill>
        <p:spPr>
          <a:xfrm>
            <a:off x="566057" y="2562225"/>
            <a:ext cx="5086350" cy="3105150"/>
          </a:xfrm>
          <a:prstGeom prst="rect">
            <a:avLst/>
          </a:prstGeom>
        </p:spPr>
      </p:pic>
    </p:spTree>
    <p:extLst>
      <p:ext uri="{BB962C8B-B14F-4D97-AF65-F5344CB8AC3E}">
        <p14:creationId xmlns:p14="http://schemas.microsoft.com/office/powerpoint/2010/main" val="2381451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33737" y="212776"/>
            <a:ext cx="5879634" cy="6481938"/>
          </a:xfrm>
          <a:prstGeom prst="rect">
            <a:avLst/>
          </a:prstGeom>
        </p:spPr>
      </p:pic>
      <p:sp>
        <p:nvSpPr>
          <p:cNvPr id="4" name="Rectángulo redondeado 3"/>
          <p:cNvSpPr/>
          <p:nvPr/>
        </p:nvSpPr>
        <p:spPr>
          <a:xfrm>
            <a:off x="3133737" y="3624943"/>
            <a:ext cx="5879634" cy="304800"/>
          </a:xfrm>
          <a:prstGeom prst="round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Flecha derecha 4"/>
          <p:cNvSpPr/>
          <p:nvPr/>
        </p:nvSpPr>
        <p:spPr>
          <a:xfrm>
            <a:off x="1948543" y="3516086"/>
            <a:ext cx="1077686" cy="522514"/>
          </a:xfrm>
          <a:prstGeom prst="rightArrow">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3"/>
          <a:stretch>
            <a:fillRect/>
          </a:stretch>
        </p:blipFill>
        <p:spPr>
          <a:xfrm>
            <a:off x="4361625" y="315254"/>
            <a:ext cx="3857090" cy="246695"/>
          </a:xfrm>
          <a:prstGeom prst="rect">
            <a:avLst/>
          </a:prstGeom>
        </p:spPr>
      </p:pic>
      <p:sp>
        <p:nvSpPr>
          <p:cNvPr id="9" name="Rectángulo redondeado 8"/>
          <p:cNvSpPr/>
          <p:nvPr/>
        </p:nvSpPr>
        <p:spPr>
          <a:xfrm>
            <a:off x="6890657" y="561949"/>
            <a:ext cx="304800" cy="1129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redondeado 9"/>
          <p:cNvSpPr/>
          <p:nvPr/>
        </p:nvSpPr>
        <p:spPr>
          <a:xfrm>
            <a:off x="3624943" y="2036963"/>
            <a:ext cx="304800" cy="1129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47146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63686" y="90412"/>
            <a:ext cx="4887685" cy="6656334"/>
          </a:xfrm>
          <a:prstGeom prst="rect">
            <a:avLst/>
          </a:prstGeom>
        </p:spPr>
      </p:pic>
      <p:sp>
        <p:nvSpPr>
          <p:cNvPr id="3" name="Rectángulo redondeado 2"/>
          <p:cNvSpPr/>
          <p:nvPr/>
        </p:nvSpPr>
        <p:spPr>
          <a:xfrm>
            <a:off x="3363686" y="2503713"/>
            <a:ext cx="4887685" cy="283029"/>
          </a:xfrm>
          <a:prstGeom prst="round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redondeado 3"/>
          <p:cNvSpPr/>
          <p:nvPr/>
        </p:nvSpPr>
        <p:spPr>
          <a:xfrm>
            <a:off x="3363685" y="3418579"/>
            <a:ext cx="4887685" cy="239021"/>
          </a:xfrm>
          <a:prstGeom prst="round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redondeado 4"/>
          <p:cNvSpPr/>
          <p:nvPr/>
        </p:nvSpPr>
        <p:spPr>
          <a:xfrm>
            <a:off x="3363685" y="4147922"/>
            <a:ext cx="4887685" cy="283029"/>
          </a:xfrm>
          <a:prstGeom prst="round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derecha 5"/>
          <p:cNvSpPr/>
          <p:nvPr/>
        </p:nvSpPr>
        <p:spPr>
          <a:xfrm>
            <a:off x="2166257" y="2383970"/>
            <a:ext cx="1077686" cy="522514"/>
          </a:xfrm>
          <a:prstGeom prst="rightArrow">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derecha 6"/>
          <p:cNvSpPr/>
          <p:nvPr/>
        </p:nvSpPr>
        <p:spPr>
          <a:xfrm>
            <a:off x="2166257" y="3276832"/>
            <a:ext cx="1077686" cy="522514"/>
          </a:xfrm>
          <a:prstGeom prst="rightArrow">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lecha derecha 7"/>
          <p:cNvSpPr/>
          <p:nvPr/>
        </p:nvSpPr>
        <p:spPr>
          <a:xfrm>
            <a:off x="2166257" y="4028179"/>
            <a:ext cx="1077686" cy="522514"/>
          </a:xfrm>
          <a:prstGeom prst="rightArrow">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50086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11285" y="0"/>
            <a:ext cx="5225143" cy="6782637"/>
          </a:xfrm>
          <a:prstGeom prst="rect">
            <a:avLst/>
          </a:prstGeom>
        </p:spPr>
      </p:pic>
      <p:sp>
        <p:nvSpPr>
          <p:cNvPr id="3" name="Rectángulo redondeado 2"/>
          <p:cNvSpPr/>
          <p:nvPr/>
        </p:nvSpPr>
        <p:spPr>
          <a:xfrm>
            <a:off x="3211285" y="2079636"/>
            <a:ext cx="5225143" cy="283029"/>
          </a:xfrm>
          <a:prstGeom prst="round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redondeado 3"/>
          <p:cNvSpPr/>
          <p:nvPr/>
        </p:nvSpPr>
        <p:spPr>
          <a:xfrm>
            <a:off x="3211285" y="3962865"/>
            <a:ext cx="5225143" cy="283029"/>
          </a:xfrm>
          <a:prstGeom prst="round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redondeado 4"/>
          <p:cNvSpPr/>
          <p:nvPr/>
        </p:nvSpPr>
        <p:spPr>
          <a:xfrm>
            <a:off x="3211284" y="5846094"/>
            <a:ext cx="5225143" cy="283029"/>
          </a:xfrm>
          <a:prstGeom prst="round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derecha 5"/>
          <p:cNvSpPr/>
          <p:nvPr/>
        </p:nvSpPr>
        <p:spPr>
          <a:xfrm>
            <a:off x="2035629" y="1959893"/>
            <a:ext cx="1077686" cy="522514"/>
          </a:xfrm>
          <a:prstGeom prst="rightArrow">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derecha 6"/>
          <p:cNvSpPr/>
          <p:nvPr/>
        </p:nvSpPr>
        <p:spPr>
          <a:xfrm>
            <a:off x="2035629" y="3843122"/>
            <a:ext cx="1077686" cy="522514"/>
          </a:xfrm>
          <a:prstGeom prst="rightArrow">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lecha derecha 7"/>
          <p:cNvSpPr/>
          <p:nvPr/>
        </p:nvSpPr>
        <p:spPr>
          <a:xfrm>
            <a:off x="2035629" y="5726351"/>
            <a:ext cx="1077686" cy="522514"/>
          </a:xfrm>
          <a:prstGeom prst="rightArrow">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426826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33058" y="38791"/>
            <a:ext cx="5148943" cy="6819209"/>
          </a:xfrm>
          <a:prstGeom prst="rect">
            <a:avLst/>
          </a:prstGeom>
        </p:spPr>
      </p:pic>
      <p:sp>
        <p:nvSpPr>
          <p:cNvPr id="3" name="Rectángulo redondeado 2"/>
          <p:cNvSpPr/>
          <p:nvPr/>
        </p:nvSpPr>
        <p:spPr>
          <a:xfrm>
            <a:off x="3194957" y="3015808"/>
            <a:ext cx="5225143" cy="283029"/>
          </a:xfrm>
          <a:prstGeom prst="round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Flecha derecha 4"/>
          <p:cNvSpPr/>
          <p:nvPr/>
        </p:nvSpPr>
        <p:spPr>
          <a:xfrm>
            <a:off x="2002972" y="2896065"/>
            <a:ext cx="1077686" cy="522514"/>
          </a:xfrm>
          <a:prstGeom prst="rightArrow">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90285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52800" y="0"/>
            <a:ext cx="5072743" cy="6809470"/>
          </a:xfrm>
          <a:prstGeom prst="rect">
            <a:avLst/>
          </a:prstGeom>
        </p:spPr>
      </p:pic>
      <p:sp>
        <p:nvSpPr>
          <p:cNvPr id="3" name="Rectángulo redondeado 2"/>
          <p:cNvSpPr/>
          <p:nvPr/>
        </p:nvSpPr>
        <p:spPr>
          <a:xfrm>
            <a:off x="3276599" y="5497750"/>
            <a:ext cx="5225143" cy="283029"/>
          </a:xfrm>
          <a:prstGeom prst="round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Flecha derecha 3"/>
          <p:cNvSpPr/>
          <p:nvPr/>
        </p:nvSpPr>
        <p:spPr>
          <a:xfrm>
            <a:off x="2122714" y="5378007"/>
            <a:ext cx="1077686" cy="522514"/>
          </a:xfrm>
          <a:prstGeom prst="rightArrow">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25783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07357" y="522517"/>
            <a:ext cx="5489960" cy="5257797"/>
          </a:xfrm>
          <a:prstGeom prst="rect">
            <a:avLst/>
          </a:prstGeom>
        </p:spPr>
      </p:pic>
    </p:spTree>
    <p:extLst>
      <p:ext uri="{BB962C8B-B14F-4D97-AF65-F5344CB8AC3E}">
        <p14:creationId xmlns:p14="http://schemas.microsoft.com/office/powerpoint/2010/main" val="1222297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83228" y="1556657"/>
            <a:ext cx="8304587" cy="3624942"/>
          </a:xfrm>
          <a:prstGeom prst="rect">
            <a:avLst/>
          </a:prstGeom>
        </p:spPr>
      </p:pic>
    </p:spTree>
    <p:extLst>
      <p:ext uri="{BB962C8B-B14F-4D97-AF65-F5344CB8AC3E}">
        <p14:creationId xmlns:p14="http://schemas.microsoft.com/office/powerpoint/2010/main" val="32386193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derecha 2"/>
          <p:cNvSpPr/>
          <p:nvPr/>
        </p:nvSpPr>
        <p:spPr>
          <a:xfrm rot="16200000">
            <a:off x="3872823" y="4868868"/>
            <a:ext cx="669008" cy="522514"/>
          </a:xfrm>
          <a:prstGeom prst="rightArrow">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1986641" y="5579392"/>
            <a:ext cx="4441371" cy="923330"/>
          </a:xfrm>
          <a:prstGeom prst="rect">
            <a:avLst/>
          </a:prstGeom>
          <a:noFill/>
          <a:ln w="28575">
            <a:solidFill>
              <a:srgbClr val="CC3300"/>
            </a:solidFill>
          </a:ln>
        </p:spPr>
        <p:txBody>
          <a:bodyPr wrap="square" rtlCol="0">
            <a:spAutoFit/>
          </a:bodyPr>
          <a:lstStyle/>
          <a:p>
            <a:pPr algn="ctr"/>
            <a:r>
              <a:rPr lang="es-MX" dirty="0" smtClean="0"/>
              <a:t>Techo de Financiamiento Neto = 15% de los Ingresos de Libre Disposición </a:t>
            </a:r>
          </a:p>
          <a:p>
            <a:pPr algn="ctr"/>
            <a:r>
              <a:rPr lang="es-MX" dirty="0" smtClean="0"/>
              <a:t>(Art. 46 LDFEFM)</a:t>
            </a:r>
            <a:endParaRPr lang="es-MX" dirty="0"/>
          </a:p>
        </p:txBody>
      </p:sp>
      <p:pic>
        <p:nvPicPr>
          <p:cNvPr id="6" name="Imagen 5"/>
          <p:cNvPicPr>
            <a:picLocks noChangeAspect="1"/>
          </p:cNvPicPr>
          <p:nvPr/>
        </p:nvPicPr>
        <p:blipFill>
          <a:blip r:embed="rId2"/>
          <a:stretch>
            <a:fillRect/>
          </a:stretch>
        </p:blipFill>
        <p:spPr>
          <a:xfrm>
            <a:off x="1578767" y="2015416"/>
            <a:ext cx="9698490" cy="2665441"/>
          </a:xfrm>
          <a:prstGeom prst="rect">
            <a:avLst/>
          </a:prstGeom>
        </p:spPr>
      </p:pic>
      <p:sp>
        <p:nvSpPr>
          <p:cNvPr id="4" name="Rectángulo redondeado 3"/>
          <p:cNvSpPr/>
          <p:nvPr/>
        </p:nvSpPr>
        <p:spPr>
          <a:xfrm>
            <a:off x="3984170" y="4397828"/>
            <a:ext cx="446315" cy="283029"/>
          </a:xfrm>
          <a:prstGeom prst="round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4932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72324" y="445700"/>
          <a:ext cx="11487579" cy="5354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100181" y="5548954"/>
            <a:ext cx="8213124" cy="830997"/>
          </a:xfrm>
          <a:prstGeom prst="rect">
            <a:avLst/>
          </a:prstGeom>
          <a:noFill/>
        </p:spPr>
        <p:txBody>
          <a:bodyPr wrap="square" rtlCol="0">
            <a:spAutoFit/>
          </a:bodyPr>
          <a:lstStyle/>
          <a:p>
            <a:r>
              <a:rPr lang="es-MX" sz="1600" b="1" dirty="0">
                <a:latin typeface="Arial Narrow" panose="020B0606020202030204" pitchFamily="34" charset="0"/>
                <a:cs typeface="Arial" panose="020B0604020202020204" pitchFamily="34" charset="0"/>
              </a:rPr>
              <a:t>Transitorios:</a:t>
            </a:r>
          </a:p>
          <a:p>
            <a:r>
              <a:rPr lang="es-MX" sz="1600" b="1" dirty="0">
                <a:latin typeface="Arial Narrow" panose="020B0606020202030204" pitchFamily="34" charset="0"/>
                <a:cs typeface="Arial" panose="020B0604020202020204" pitchFamily="34" charset="0"/>
              </a:rPr>
              <a:t>Segundo: </a:t>
            </a:r>
            <a:r>
              <a:rPr lang="es-MX" sz="1600" dirty="0">
                <a:latin typeface="Arial Narrow" panose="020B0606020202030204" pitchFamily="34" charset="0"/>
                <a:cs typeface="Arial" panose="020B0604020202020204" pitchFamily="34" charset="0"/>
              </a:rPr>
              <a:t>90 días para emitir la legislación reglamentaria</a:t>
            </a:r>
          </a:p>
          <a:p>
            <a:r>
              <a:rPr lang="es-MX" sz="1600" b="1" dirty="0">
                <a:latin typeface="Arial Narrow" panose="020B0606020202030204" pitchFamily="34" charset="0"/>
                <a:cs typeface="Arial" panose="020B0604020202020204" pitchFamily="34" charset="0"/>
              </a:rPr>
              <a:t>Tercero:  </a:t>
            </a:r>
            <a:r>
              <a:rPr lang="es-MX" sz="1600" dirty="0">
                <a:latin typeface="Arial Narrow" panose="020B0606020202030204" pitchFamily="34" charset="0"/>
                <a:cs typeface="Arial" panose="020B0604020202020204" pitchFamily="34" charset="0"/>
              </a:rPr>
              <a:t>180 días posteriores a la Ley reglamentaria se adecuará la legislación local</a:t>
            </a:r>
            <a:r>
              <a:rPr lang="es-MX" sz="1400" dirty="0">
                <a:latin typeface="Arial Narrow" panose="020B0606020202030204" pitchFamily="34" charset="0"/>
                <a:cs typeface="Arial" panose="020B0604020202020204" pitchFamily="34" charset="0"/>
              </a:rPr>
              <a:t>.</a:t>
            </a:r>
          </a:p>
        </p:txBody>
      </p:sp>
    </p:spTree>
    <p:extLst>
      <p:ext uri="{BB962C8B-B14F-4D97-AF65-F5344CB8AC3E}">
        <p14:creationId xmlns:p14="http://schemas.microsoft.com/office/powerpoint/2010/main" val="4058351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73773" y="4963886"/>
            <a:ext cx="7445829" cy="523220"/>
          </a:xfrm>
          <a:prstGeom prst="rect">
            <a:avLst/>
          </a:prstGeom>
          <a:noFill/>
          <a:ln w="28575">
            <a:solidFill>
              <a:srgbClr val="CC3300"/>
            </a:solidFill>
          </a:ln>
        </p:spPr>
        <p:txBody>
          <a:bodyPr wrap="square" rtlCol="0">
            <a:spAutoFit/>
          </a:bodyPr>
          <a:lstStyle/>
          <a:p>
            <a:r>
              <a:rPr lang="es-MX" sz="2800" dirty="0" smtClean="0"/>
              <a:t>TECHO FINANCIAMIENTO NETO = 11,215´297,642</a:t>
            </a:r>
            <a:endParaRPr lang="es-MX" sz="2800" dirty="0"/>
          </a:p>
        </p:txBody>
      </p:sp>
      <p:pic>
        <p:nvPicPr>
          <p:cNvPr id="5" name="Imagen 4"/>
          <p:cNvPicPr>
            <a:picLocks noChangeAspect="1"/>
          </p:cNvPicPr>
          <p:nvPr/>
        </p:nvPicPr>
        <p:blipFill>
          <a:blip r:embed="rId2"/>
          <a:stretch>
            <a:fillRect/>
          </a:stretch>
        </p:blipFill>
        <p:spPr>
          <a:xfrm>
            <a:off x="155206" y="1502229"/>
            <a:ext cx="11911466" cy="3077491"/>
          </a:xfrm>
          <a:prstGeom prst="rect">
            <a:avLst/>
          </a:prstGeom>
        </p:spPr>
      </p:pic>
    </p:spTree>
    <p:extLst>
      <p:ext uri="{BB962C8B-B14F-4D97-AF65-F5344CB8AC3E}">
        <p14:creationId xmlns:p14="http://schemas.microsoft.com/office/powerpoint/2010/main" val="2548586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9819" y="1382485"/>
            <a:ext cx="3800475" cy="4876800"/>
          </a:xfrm>
          <a:prstGeom prst="rect">
            <a:avLst/>
          </a:prstGeom>
        </p:spPr>
      </p:pic>
      <p:pic>
        <p:nvPicPr>
          <p:cNvPr id="3" name="Imagen 2"/>
          <p:cNvPicPr>
            <a:picLocks noChangeAspect="1"/>
          </p:cNvPicPr>
          <p:nvPr/>
        </p:nvPicPr>
        <p:blipFill>
          <a:blip r:embed="rId3"/>
          <a:stretch>
            <a:fillRect/>
          </a:stretch>
        </p:blipFill>
        <p:spPr>
          <a:xfrm>
            <a:off x="4397828" y="1628775"/>
            <a:ext cx="7478486" cy="1771650"/>
          </a:xfrm>
          <a:prstGeom prst="rect">
            <a:avLst/>
          </a:prstGeom>
          <a:ln w="28575">
            <a:solidFill>
              <a:srgbClr val="310909"/>
            </a:solidFill>
          </a:ln>
        </p:spPr>
      </p:pic>
      <p:cxnSp>
        <p:nvCxnSpPr>
          <p:cNvPr id="5" name="Conector recto 4"/>
          <p:cNvCxnSpPr/>
          <p:nvPr/>
        </p:nvCxnSpPr>
        <p:spPr>
          <a:xfrm flipV="1">
            <a:off x="3668486" y="3400425"/>
            <a:ext cx="729342" cy="2336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V="1">
            <a:off x="3668486" y="3400425"/>
            <a:ext cx="8207828" cy="2336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ángulo redondeado 13"/>
          <p:cNvSpPr/>
          <p:nvPr/>
        </p:nvSpPr>
        <p:spPr>
          <a:xfrm>
            <a:off x="4397828" y="1752600"/>
            <a:ext cx="5606143" cy="304800"/>
          </a:xfrm>
          <a:prstGeom prst="roundRect">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u="sng" dirty="0" smtClean="0">
                <a:effectLst>
                  <a:outerShdw blurRad="38100" dist="38100" dir="2700000" algn="tl">
                    <a:srgbClr val="000000">
                      <a:alpha val="43137"/>
                    </a:srgbClr>
                  </a:outerShdw>
                </a:effectLst>
              </a:rPr>
              <a:t>ANTEPROYECTO PRESUPUESTO EGRESOS</a:t>
            </a:r>
            <a:endParaRPr lang="es-MX"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2097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22514" y="2159755"/>
            <a:ext cx="11146971" cy="3054502"/>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smtClean="0">
                <a:latin typeface="Arial Narrow" panose="020B0606020202030204" pitchFamily="34" charset="0"/>
              </a:rPr>
              <a:t>Financiamiento Neto = </a:t>
            </a:r>
            <a:r>
              <a:rPr lang="es-MX" sz="2800" b="1" dirty="0">
                <a:latin typeface="Arial Narrow" panose="020B0606020202030204" pitchFamily="34" charset="0"/>
              </a:rPr>
              <a:t>(Disposiciones + Disponibilidades) – Amortizaciones</a:t>
            </a:r>
            <a:endParaRPr lang="es-MX" sz="2400" b="1" dirty="0">
              <a:latin typeface="Arial Narrow" panose="020B0606020202030204" pitchFamily="34" charset="0"/>
            </a:endParaRPr>
          </a:p>
          <a:p>
            <a:pPr algn="ctr"/>
            <a:endParaRPr lang="es-MX" sz="2400" dirty="0" smtClean="0">
              <a:latin typeface="Arial Narrow" panose="020B0606020202030204" pitchFamily="34" charset="0"/>
            </a:endParaRPr>
          </a:p>
          <a:p>
            <a:pPr algn="ctr"/>
            <a:r>
              <a:rPr lang="es-MX" sz="2400" dirty="0" smtClean="0">
                <a:latin typeface="Arial Narrow" panose="020B0606020202030204" pitchFamily="34" charset="0"/>
              </a:rPr>
              <a:t>11,215´297,642 </a:t>
            </a:r>
            <a:r>
              <a:rPr lang="es-MX" sz="2400" dirty="0">
                <a:latin typeface="Arial Narrow" panose="020B0606020202030204" pitchFamily="34" charset="0"/>
              </a:rPr>
              <a:t>= </a:t>
            </a:r>
            <a:r>
              <a:rPr lang="es-MX" sz="24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(X) </a:t>
            </a:r>
            <a:r>
              <a:rPr lang="es-MX" sz="2400" dirty="0" smtClean="0">
                <a:latin typeface="Arial Narrow" panose="020B0606020202030204" pitchFamily="34" charset="0"/>
              </a:rPr>
              <a:t>– 286´218,518</a:t>
            </a:r>
            <a:endParaRPr lang="es-MX" sz="2400" dirty="0">
              <a:latin typeface="Arial Narrow" panose="020B0606020202030204" pitchFamily="34" charset="0"/>
            </a:endParaRPr>
          </a:p>
          <a:p>
            <a:pPr algn="ctr"/>
            <a:r>
              <a:rPr lang="es-MX" sz="2400" b="1" i="1" dirty="0">
                <a:solidFill>
                  <a:srgbClr val="C00000"/>
                </a:solidFill>
                <a:effectLst>
                  <a:outerShdw blurRad="38100" dist="38100" dir="2700000" algn="tl">
                    <a:srgbClr val="000000">
                      <a:alpha val="43137"/>
                    </a:srgbClr>
                  </a:outerShdw>
                </a:effectLst>
                <a:latin typeface="Arial Narrow" panose="020B0606020202030204" pitchFamily="34" charset="0"/>
              </a:rPr>
              <a:t>(X)</a:t>
            </a:r>
            <a:r>
              <a:rPr lang="es-MX" sz="2400" i="1" dirty="0" smtClean="0">
                <a:latin typeface="Arial Narrow" panose="020B0606020202030204" pitchFamily="34" charset="0"/>
              </a:rPr>
              <a:t> </a:t>
            </a:r>
            <a:r>
              <a:rPr lang="es-MX" sz="2400" dirty="0">
                <a:latin typeface="Arial Narrow" panose="020B0606020202030204" pitchFamily="34" charset="0"/>
              </a:rPr>
              <a:t>= 11,215´297,642 + 286´218,518</a:t>
            </a:r>
          </a:p>
          <a:p>
            <a:pPr algn="ctr"/>
            <a:r>
              <a:rPr lang="es-MX" sz="2400" b="1" i="1" dirty="0" smtClean="0">
                <a:solidFill>
                  <a:srgbClr val="C00000"/>
                </a:solidFill>
                <a:effectLst>
                  <a:outerShdw blurRad="38100" dist="38100" dir="2700000" algn="tl">
                    <a:srgbClr val="000000">
                      <a:alpha val="43137"/>
                    </a:srgbClr>
                  </a:outerShdw>
                </a:effectLst>
                <a:latin typeface="Arial Narrow" panose="020B0606020202030204" pitchFamily="34" charset="0"/>
              </a:rPr>
              <a:t>(X)</a:t>
            </a:r>
            <a:r>
              <a:rPr lang="es-MX" sz="2400" b="1" i="1" dirty="0" smtClean="0">
                <a:latin typeface="Arial Narrow" panose="020B0606020202030204" pitchFamily="34" charset="0"/>
              </a:rPr>
              <a:t> </a:t>
            </a:r>
            <a:r>
              <a:rPr lang="es-MX" sz="2400" b="1" dirty="0">
                <a:latin typeface="Arial Narrow" panose="020B0606020202030204" pitchFamily="34" charset="0"/>
              </a:rPr>
              <a:t>= </a:t>
            </a:r>
            <a:r>
              <a:rPr lang="es-MX" sz="2400" b="1" dirty="0" smtClean="0">
                <a:latin typeface="Arial Narrow" panose="020B0606020202030204" pitchFamily="34" charset="0"/>
              </a:rPr>
              <a:t>11,501´516,160</a:t>
            </a:r>
            <a:endParaRPr lang="es-MX" sz="2400" b="1" dirty="0">
              <a:latin typeface="Arial Narrow" panose="020B0606020202030204" pitchFamily="34" charset="0"/>
            </a:endParaRPr>
          </a:p>
        </p:txBody>
      </p:sp>
      <p:sp>
        <p:nvSpPr>
          <p:cNvPr id="3" name="Título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u="sng" dirty="0" smtClean="0">
                <a:effectLst>
                  <a:outerShdw blurRad="38100" dist="38100" dir="2700000" algn="tl">
                    <a:srgbClr val="000000">
                      <a:alpha val="43137"/>
                    </a:srgbClr>
                  </a:outerShdw>
                </a:effectLst>
              </a:rPr>
              <a:t>LÍMITE DE FINANCIAMIENTO A CONSIDERAR EN LA INICIATIVA DE LEY DE INGRESOS PARA EL PRÓXIMO EJERCICIO FISCAL</a:t>
            </a:r>
            <a:endParaRPr lang="es-MX" sz="3600" b="1" u="sng" dirty="0">
              <a:effectLst>
                <a:outerShdw blurRad="38100" dist="38100" dir="2700000" algn="tl">
                  <a:srgbClr val="000000">
                    <a:alpha val="43137"/>
                  </a:srgbClr>
                </a:outerShdw>
              </a:effectLst>
            </a:endParaRPr>
          </a:p>
        </p:txBody>
      </p:sp>
      <p:sp>
        <p:nvSpPr>
          <p:cNvPr id="4" name="CuadroTexto 3"/>
          <p:cNvSpPr txBox="1"/>
          <p:nvPr/>
        </p:nvSpPr>
        <p:spPr>
          <a:xfrm>
            <a:off x="838200" y="5175492"/>
            <a:ext cx="10515601" cy="1015663"/>
          </a:xfrm>
          <a:prstGeom prst="rect">
            <a:avLst/>
          </a:prstGeom>
          <a:noFill/>
          <a:ln w="28575">
            <a:solidFill>
              <a:srgbClr val="CC3300"/>
            </a:solidFill>
          </a:ln>
        </p:spPr>
        <p:txBody>
          <a:bodyPr wrap="square" rtlCol="0">
            <a:spAutoFit/>
          </a:bodyPr>
          <a:lstStyle/>
          <a:p>
            <a:pPr algn="ctr"/>
            <a:r>
              <a:rPr lang="es-MX" sz="2000" b="1" dirty="0" smtClean="0">
                <a:effectLst>
                  <a:outerShdw blurRad="38100" dist="38100" dir="2700000" algn="tl">
                    <a:srgbClr val="000000">
                      <a:alpha val="43137"/>
                    </a:srgbClr>
                  </a:outerShdw>
                </a:effectLst>
              </a:rPr>
              <a:t>LÍMITE </a:t>
            </a:r>
            <a:r>
              <a:rPr lang="es-MX" sz="2000" b="1" dirty="0">
                <a:effectLst>
                  <a:outerShdw blurRad="38100" dist="38100" dir="2700000" algn="tl">
                    <a:srgbClr val="000000">
                      <a:alpha val="43137"/>
                    </a:srgbClr>
                  </a:outerShdw>
                </a:effectLst>
              </a:rPr>
              <a:t>DE FINANCIAMIENTO A CONSIDERAR EN LA INICIATIVA DE LEY DE INGRESOS PARA EL PRÓXIMO EJERCICIO FISCAL</a:t>
            </a:r>
          </a:p>
          <a:p>
            <a:pPr algn="ctr"/>
            <a:r>
              <a:rPr lang="es-MX" sz="2000" b="1" dirty="0" smtClean="0">
                <a:effectLst>
                  <a:outerShdw blurRad="38100" dist="38100" dir="2700000" algn="tl">
                    <a:srgbClr val="000000">
                      <a:alpha val="43137"/>
                    </a:srgbClr>
                  </a:outerShdw>
                </a:effectLst>
              </a:rPr>
              <a:t> = 11,501´516,160</a:t>
            </a:r>
            <a:endParaRPr lang="es-MX"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9775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483891" y="2328720"/>
            <a:ext cx="7219665" cy="2145268"/>
          </a:xfrm>
          <a:prstGeom prst="roundRect">
            <a:avLst/>
          </a:prstGeom>
          <a:no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4000" dirty="0">
                <a:solidFill>
                  <a:sysClr val="windowText" lastClr="000000"/>
                </a:solidFill>
                <a:latin typeface="Arial Narrow" charset="0"/>
                <a:ea typeface="Arial Narrow" charset="0"/>
                <a:cs typeface="Arial Narrow" charset="0"/>
              </a:rPr>
              <a:t>FASE 2. </a:t>
            </a:r>
            <a:br>
              <a:rPr lang="es-MX" sz="4000" dirty="0">
                <a:solidFill>
                  <a:sysClr val="windowText" lastClr="000000"/>
                </a:solidFill>
                <a:latin typeface="Arial Narrow" charset="0"/>
                <a:ea typeface="Arial Narrow" charset="0"/>
                <a:cs typeface="Arial Narrow" charset="0"/>
              </a:rPr>
            </a:br>
            <a:r>
              <a:rPr lang="es-MX" sz="4000" dirty="0">
                <a:solidFill>
                  <a:sysClr val="windowText" lastClr="000000"/>
                </a:solidFill>
                <a:latin typeface="Arial Narrow" charset="0"/>
                <a:ea typeface="Arial Narrow" charset="0"/>
                <a:cs typeface="Arial Narrow" charset="0"/>
              </a:rPr>
              <a:t>La Autorización de Financiamientos y Obligaciones </a:t>
            </a:r>
            <a:endParaRPr lang="es-ES_tradnl" sz="4000" dirty="0">
              <a:solidFill>
                <a:sysClr val="windowText" lastClr="000000"/>
              </a:solidFill>
              <a:latin typeface="Arial Narrow" charset="0"/>
              <a:ea typeface="Arial Narrow" charset="0"/>
              <a:cs typeface="Arial Narrow" charset="0"/>
            </a:endParaRPr>
          </a:p>
        </p:txBody>
      </p:sp>
    </p:spTree>
    <p:extLst>
      <p:ext uri="{BB962C8B-B14F-4D97-AF65-F5344CB8AC3E}">
        <p14:creationId xmlns:p14="http://schemas.microsoft.com/office/powerpoint/2010/main" val="25343195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901713" y="2130369"/>
            <a:ext cx="8530389" cy="3975007"/>
            <a:chOff x="534604" y="2104297"/>
            <a:chExt cx="7949380" cy="3975007"/>
          </a:xfrm>
        </p:grpSpPr>
        <p:sp>
          <p:nvSpPr>
            <p:cNvPr id="12" name="CuadroTexto 8"/>
            <p:cNvSpPr txBox="1">
              <a:spLocks noChangeArrowheads="1"/>
            </p:cNvSpPr>
            <p:nvPr/>
          </p:nvSpPr>
          <p:spPr bwMode="auto">
            <a:xfrm>
              <a:off x="534604" y="2104297"/>
              <a:ext cx="6155852" cy="461665"/>
            </a:xfrm>
            <a:prstGeom prst="rect">
              <a:avLst/>
            </a:prstGeom>
            <a:noFill/>
            <a:ln w="9525">
              <a:noFill/>
              <a:miter lim="800000"/>
              <a:headEnd/>
              <a:tailEnd/>
            </a:ln>
          </p:spPr>
          <p:txBody>
            <a:bodyPr wrap="none">
              <a:spAutoFit/>
            </a:bodyPr>
            <a:lstStyle/>
            <a:p>
              <a:r>
                <a:rPr lang="es-MX" altLang="es-MX" sz="2400" dirty="0">
                  <a:latin typeface="Arial Narrow" panose="020B0606020202030204" pitchFamily="34" charset="0"/>
                </a:rPr>
                <a:t>Autorización de 2/3 partes de legisladores presentes.</a:t>
              </a:r>
            </a:p>
          </p:txBody>
        </p:sp>
        <p:sp>
          <p:nvSpPr>
            <p:cNvPr id="14" name="CuadroTexto 8"/>
            <p:cNvSpPr txBox="1">
              <a:spLocks noChangeArrowheads="1"/>
            </p:cNvSpPr>
            <p:nvPr/>
          </p:nvSpPr>
          <p:spPr bwMode="auto">
            <a:xfrm>
              <a:off x="995527" y="2596477"/>
              <a:ext cx="6583854" cy="830997"/>
            </a:xfrm>
            <a:prstGeom prst="rect">
              <a:avLst/>
            </a:prstGeom>
            <a:noFill/>
            <a:ln>
              <a:noFill/>
            </a:ln>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indent="-342900">
                <a:buFont typeface="Arial" panose="020B0604020202020204" pitchFamily="34" charset="0"/>
                <a:buChar char="•"/>
                <a:defRPr/>
              </a:pPr>
              <a:r>
                <a:rPr lang="es-MX" altLang="es-MX" sz="2400" dirty="0">
                  <a:latin typeface="Arial Narrow" panose="020B0606020202030204" pitchFamily="34" charset="0"/>
                </a:rPr>
                <a:t>Montos Máximos de contratación de Financiamiento y</a:t>
              </a:r>
            </a:p>
            <a:p>
              <a:pPr>
                <a:defRPr/>
              </a:pPr>
              <a:r>
                <a:rPr lang="es-MX" altLang="es-MX" sz="2400" dirty="0">
                  <a:latin typeface="Arial Narrow" panose="020B0606020202030204" pitchFamily="34" charset="0"/>
                </a:rPr>
                <a:t>    Obligaciones</a:t>
              </a:r>
            </a:p>
          </p:txBody>
        </p:sp>
        <p:sp>
          <p:nvSpPr>
            <p:cNvPr id="15" name="Rectángulo redondeado 14"/>
            <p:cNvSpPr/>
            <p:nvPr/>
          </p:nvSpPr>
          <p:spPr>
            <a:xfrm>
              <a:off x="848109" y="3488504"/>
              <a:ext cx="7635875" cy="2590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La Legislatura </a:t>
              </a:r>
              <a:r>
                <a:rPr lang="es-MX" sz="2400" b="1" u="sng" dirty="0">
                  <a:solidFill>
                    <a:schemeClr val="tx1"/>
                  </a:solidFill>
                  <a:latin typeface="Arial Narrow" panose="020B0606020202030204" pitchFamily="34" charset="0"/>
                  <a:cs typeface="Arial" panose="020B0604020202020204" pitchFamily="34" charset="0"/>
                </a:rPr>
                <a:t>previo</a:t>
              </a:r>
              <a:r>
                <a:rPr lang="es-MX" sz="2400" dirty="0">
                  <a:solidFill>
                    <a:schemeClr val="tx1"/>
                  </a:solidFill>
                  <a:latin typeface="Arial Narrow" panose="020B0606020202030204" pitchFamily="34" charset="0"/>
                  <a:cs typeface="Arial" panose="020B0604020202020204" pitchFamily="34" charset="0"/>
                </a:rPr>
                <a:t> a autorizar, debe realizar un </a:t>
              </a:r>
              <a:r>
                <a:rPr lang="es-MX" sz="2400" b="1" u="sng" dirty="0">
                  <a:solidFill>
                    <a:schemeClr val="tx1"/>
                  </a:solidFill>
                  <a:latin typeface="Arial Narrow" panose="020B0606020202030204" pitchFamily="34" charset="0"/>
                  <a:cs typeface="Arial" panose="020B0604020202020204" pitchFamily="34" charset="0"/>
                </a:rPr>
                <a:t>análisis</a:t>
              </a:r>
              <a:r>
                <a:rPr lang="es-MX" sz="2400" dirty="0">
                  <a:solidFill>
                    <a:schemeClr val="tx1"/>
                  </a:solidFill>
                  <a:latin typeface="Arial Narrow" panose="020B0606020202030204" pitchFamily="34" charset="0"/>
                  <a:cs typeface="Arial" panose="020B0604020202020204" pitchFamily="34" charset="0"/>
                </a:rPr>
                <a:t>:</a:t>
              </a:r>
            </a:p>
            <a:p>
              <a:pPr algn="ctr">
                <a:defRPr/>
              </a:pPr>
              <a:endParaRPr lang="es-MX" sz="2400" dirty="0">
                <a:solidFill>
                  <a:schemeClr val="tx1"/>
                </a:solidFill>
                <a:latin typeface="Arial Narrow" panose="020B0606020202030204" pitchFamily="34" charset="0"/>
                <a:cs typeface="Arial" panose="020B0604020202020204" pitchFamily="34" charset="0"/>
              </a:endParaRPr>
            </a:p>
            <a:p>
              <a:pPr marL="627063" indent="-265113">
                <a:buFont typeface="Arial" panose="020B0604020202020204" pitchFamily="34" charset="0"/>
                <a:buChar char="•"/>
                <a:defRPr/>
              </a:pPr>
              <a:r>
                <a:rPr lang="es-MX" sz="2400" dirty="0">
                  <a:solidFill>
                    <a:schemeClr val="tx1"/>
                  </a:solidFill>
                  <a:latin typeface="Arial Narrow" panose="020B0606020202030204" pitchFamily="34" charset="0"/>
                  <a:cs typeface="Arial" panose="020B0604020202020204" pitchFamily="34" charset="0"/>
                </a:rPr>
                <a:t>Capacidad de pago</a:t>
              </a:r>
            </a:p>
            <a:p>
              <a:pPr marL="627063" indent="-265113">
                <a:buFont typeface="Arial" panose="020B0604020202020204" pitchFamily="34" charset="0"/>
                <a:buChar char="•"/>
                <a:defRPr/>
              </a:pPr>
              <a:r>
                <a:rPr lang="es-MX" sz="2400" dirty="0">
                  <a:solidFill>
                    <a:schemeClr val="tx1"/>
                  </a:solidFill>
                  <a:latin typeface="Arial Narrow" panose="020B0606020202030204" pitchFamily="34" charset="0"/>
                  <a:cs typeface="Arial" panose="020B0604020202020204" pitchFamily="34" charset="0"/>
                </a:rPr>
                <a:t>Del destino</a:t>
              </a:r>
            </a:p>
            <a:p>
              <a:pPr marL="627063" indent="-265113">
                <a:buFont typeface="Arial" panose="020B0604020202020204" pitchFamily="34" charset="0"/>
                <a:buChar char="•"/>
                <a:defRPr/>
              </a:pPr>
              <a:r>
                <a:rPr lang="es-MX" sz="2400" dirty="0">
                  <a:solidFill>
                    <a:schemeClr val="tx1"/>
                  </a:solidFill>
                  <a:latin typeface="Arial Narrow" panose="020B0606020202030204" pitchFamily="34" charset="0"/>
                  <a:cs typeface="Arial" panose="020B0604020202020204" pitchFamily="34" charset="0"/>
                </a:rPr>
                <a:t>Del otorgamiento de recursos como fuente o garantía de pago</a:t>
              </a:r>
            </a:p>
          </p:txBody>
        </p:sp>
      </p:grpSp>
      <p:grpSp>
        <p:nvGrpSpPr>
          <p:cNvPr id="20" name="Grupo 19"/>
          <p:cNvGrpSpPr/>
          <p:nvPr/>
        </p:nvGrpSpPr>
        <p:grpSpPr>
          <a:xfrm>
            <a:off x="1379186" y="578948"/>
            <a:ext cx="8342460" cy="1254058"/>
            <a:chOff x="1822571" y="553937"/>
            <a:chExt cx="7481457" cy="1254058"/>
          </a:xfrm>
        </p:grpSpPr>
        <p:sp>
          <p:nvSpPr>
            <p:cNvPr id="21" name="CuadroTexto 1"/>
            <p:cNvSpPr txBox="1">
              <a:spLocks noChangeArrowheads="1"/>
            </p:cNvSpPr>
            <p:nvPr/>
          </p:nvSpPr>
          <p:spPr bwMode="auto">
            <a:xfrm>
              <a:off x="1822571" y="1284775"/>
              <a:ext cx="3386595"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23 LDFEFM</a:t>
              </a:r>
            </a:p>
          </p:txBody>
        </p:sp>
        <p:sp>
          <p:nvSpPr>
            <p:cNvPr id="23" name="Rectángulo 22"/>
            <p:cNvSpPr/>
            <p:nvPr/>
          </p:nvSpPr>
          <p:spPr>
            <a:xfrm>
              <a:off x="2592867" y="553937"/>
              <a:ext cx="6711161" cy="477054"/>
            </a:xfrm>
            <a:prstGeom prst="rect">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sz="2500" dirty="0">
                  <a:latin typeface="Arial Narrow" charset="0"/>
                  <a:ea typeface="Arial Narrow" charset="0"/>
                  <a:cs typeface="Arial Narrow" charset="0"/>
                </a:rPr>
                <a:t>Autorización de los Financiamientos y Obligaciones</a:t>
              </a:r>
            </a:p>
          </p:txBody>
        </p:sp>
      </p:grpSp>
    </p:spTree>
    <p:extLst>
      <p:ext uri="{BB962C8B-B14F-4D97-AF65-F5344CB8AC3E}">
        <p14:creationId xmlns:p14="http://schemas.microsoft.com/office/powerpoint/2010/main" val="999180238"/>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275519" y="1828938"/>
            <a:ext cx="9914021" cy="2816323"/>
            <a:chOff x="762672" y="1166813"/>
            <a:chExt cx="7716560" cy="2816323"/>
          </a:xfrm>
        </p:grpSpPr>
        <p:sp>
          <p:nvSpPr>
            <p:cNvPr id="16" name="CuadroTexto 8"/>
            <p:cNvSpPr txBox="1">
              <a:spLocks noChangeArrowheads="1"/>
            </p:cNvSpPr>
            <p:nvPr/>
          </p:nvSpPr>
          <p:spPr bwMode="auto">
            <a:xfrm>
              <a:off x="762672" y="1166813"/>
              <a:ext cx="4916731" cy="461665"/>
            </a:xfrm>
            <a:prstGeom prst="rect">
              <a:avLst/>
            </a:prstGeom>
            <a:noFill/>
            <a:ln w="9525">
              <a:noFill/>
              <a:miter lim="800000"/>
              <a:headEnd/>
              <a:tailEnd/>
            </a:ln>
          </p:spPr>
          <p:txBody>
            <a:bodyPr wrap="none">
              <a:spAutoFit/>
            </a:bodyPr>
            <a:lstStyle/>
            <a:p>
              <a:pPr algn="ctr"/>
              <a:r>
                <a:rPr lang="es-MX" altLang="es-MX" sz="2400" dirty="0">
                  <a:latin typeface="Arial Narrow" panose="020B0606020202030204" pitchFamily="34" charset="0"/>
                </a:rPr>
                <a:t>Destino de Financiamiento y Obligaciones</a:t>
              </a:r>
            </a:p>
          </p:txBody>
        </p:sp>
        <p:sp>
          <p:nvSpPr>
            <p:cNvPr id="17" name="Pentágono 16"/>
            <p:cNvSpPr/>
            <p:nvPr/>
          </p:nvSpPr>
          <p:spPr>
            <a:xfrm>
              <a:off x="1009650" y="1700214"/>
              <a:ext cx="4714875" cy="597254"/>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Inversión Pública Productiva</a:t>
              </a:r>
            </a:p>
          </p:txBody>
        </p:sp>
        <p:sp>
          <p:nvSpPr>
            <p:cNvPr id="18" name="Pentágono 17"/>
            <p:cNvSpPr/>
            <p:nvPr/>
          </p:nvSpPr>
          <p:spPr>
            <a:xfrm>
              <a:off x="1008062" y="2380126"/>
              <a:ext cx="4714875" cy="607012"/>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Refinanciamientos</a:t>
              </a:r>
            </a:p>
          </p:txBody>
        </p:sp>
        <p:sp>
          <p:nvSpPr>
            <p:cNvPr id="19" name="CuadroTexto 18"/>
            <p:cNvSpPr txBox="1">
              <a:spLocks noChangeArrowheads="1"/>
            </p:cNvSpPr>
            <p:nvPr/>
          </p:nvSpPr>
          <p:spPr bwMode="auto">
            <a:xfrm>
              <a:off x="5921770" y="1674812"/>
              <a:ext cx="2557462" cy="2308324"/>
            </a:xfrm>
            <a:prstGeom prst="rect">
              <a:avLst/>
            </a:prstGeom>
            <a:noFill/>
            <a:ln w="9525">
              <a:noFill/>
              <a:miter lim="800000"/>
              <a:headEnd/>
              <a:tailEnd/>
            </a:ln>
          </p:spPr>
          <p:txBody>
            <a:bodyPr>
              <a:spAutoFit/>
            </a:bodyPr>
            <a:lstStyle/>
            <a:p>
              <a:r>
                <a:rPr lang="es-MX" altLang="es-MX" sz="2400" dirty="0">
                  <a:latin typeface="Arial Narrow" panose="020B0606020202030204" pitchFamily="34" charset="0"/>
                </a:rPr>
                <a:t>Incluye:</a:t>
              </a:r>
            </a:p>
            <a:p>
              <a:endParaRPr lang="es-MX" altLang="es-MX" sz="2400" dirty="0">
                <a:latin typeface="Arial Narrow" panose="020B0606020202030204" pitchFamily="34" charset="0"/>
              </a:endParaRPr>
            </a:p>
            <a:p>
              <a:r>
                <a:rPr lang="es-MX" altLang="es-MX" sz="2400" dirty="0">
                  <a:latin typeface="Arial Narrow" panose="020B0606020202030204" pitchFamily="34" charset="0"/>
                </a:rPr>
                <a:t>Gastos y Costos por contratación</a:t>
              </a:r>
            </a:p>
            <a:p>
              <a:endParaRPr lang="es-MX" altLang="es-MX" sz="2400" dirty="0">
                <a:latin typeface="Arial Narrow" panose="020B0606020202030204" pitchFamily="34" charset="0"/>
              </a:endParaRPr>
            </a:p>
            <a:p>
              <a:r>
                <a:rPr lang="es-MX" altLang="es-MX" sz="2400" dirty="0">
                  <a:latin typeface="Arial Narrow" panose="020B0606020202030204" pitchFamily="34" charset="0"/>
                </a:rPr>
                <a:t>Reservas</a:t>
              </a:r>
            </a:p>
          </p:txBody>
        </p:sp>
        <p:sp>
          <p:nvSpPr>
            <p:cNvPr id="21" name="Pentágono 20"/>
            <p:cNvSpPr/>
            <p:nvPr/>
          </p:nvSpPr>
          <p:spPr>
            <a:xfrm>
              <a:off x="1008061" y="3112561"/>
              <a:ext cx="4714875" cy="634324"/>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Reestructuras</a:t>
              </a:r>
            </a:p>
          </p:txBody>
        </p:sp>
        <p:sp>
          <p:nvSpPr>
            <p:cNvPr id="22" name="Cerrar corchete 21"/>
            <p:cNvSpPr/>
            <p:nvPr/>
          </p:nvSpPr>
          <p:spPr>
            <a:xfrm>
              <a:off x="5667770" y="1557665"/>
              <a:ext cx="254000" cy="2357953"/>
            </a:xfrm>
            <a:prstGeom prst="rightBracket">
              <a:avLst/>
            </a:prstGeom>
            <a:ln w="34925">
              <a:solidFill>
                <a:srgbClr val="DA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2400">
                <a:latin typeface="Arial Narrow" panose="020B0606020202030204" pitchFamily="34" charset="0"/>
              </a:endParaRPr>
            </a:p>
          </p:txBody>
        </p:sp>
      </p:grpSp>
      <p:grpSp>
        <p:nvGrpSpPr>
          <p:cNvPr id="8" name="Grupo 7"/>
          <p:cNvGrpSpPr/>
          <p:nvPr/>
        </p:nvGrpSpPr>
        <p:grpSpPr>
          <a:xfrm>
            <a:off x="2259720" y="4774116"/>
            <a:ext cx="8929821" cy="1614369"/>
            <a:chOff x="725378" y="4662196"/>
            <a:chExt cx="7807435" cy="1614369"/>
          </a:xfrm>
        </p:grpSpPr>
        <p:sp>
          <p:nvSpPr>
            <p:cNvPr id="20" name="Rectángulo redondeado 19"/>
            <p:cNvSpPr/>
            <p:nvPr/>
          </p:nvSpPr>
          <p:spPr>
            <a:xfrm>
              <a:off x="788276" y="5084764"/>
              <a:ext cx="7744537" cy="76706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No contratar, directa o indirectamente con Gobiernos de otras naciones o sociedades o particulares extranjeros</a:t>
              </a:r>
            </a:p>
          </p:txBody>
        </p:sp>
        <p:sp>
          <p:nvSpPr>
            <p:cNvPr id="23" name="CuadroTexto 8"/>
            <p:cNvSpPr txBox="1">
              <a:spLocks noChangeArrowheads="1"/>
            </p:cNvSpPr>
            <p:nvPr/>
          </p:nvSpPr>
          <p:spPr bwMode="auto">
            <a:xfrm>
              <a:off x="725378" y="4662196"/>
              <a:ext cx="5577169" cy="510778"/>
            </a:xfrm>
            <a:prstGeom prst="roundRect">
              <a:avLst/>
            </a:prstGeom>
            <a:noFill/>
            <a:ln w="9525">
              <a:noFill/>
              <a:miter lim="800000"/>
              <a:headEnd/>
              <a:tailEnd/>
            </a:ln>
          </p:spPr>
          <p:txBody>
            <a:bodyPr wrap="none">
              <a:spAutoFit/>
            </a:bodyPr>
            <a:lstStyle/>
            <a:p>
              <a:pPr algn="ctr"/>
              <a:r>
                <a:rPr lang="es-MX" altLang="es-MX" sz="2400" dirty="0">
                  <a:latin typeface="Arial Narrow" panose="020B0606020202030204" pitchFamily="34" charset="0"/>
                </a:rPr>
                <a:t>Restricciones de Financiamiento y Obligaciones</a:t>
              </a:r>
            </a:p>
          </p:txBody>
        </p:sp>
        <p:sp>
          <p:nvSpPr>
            <p:cNvPr id="24" name="Rectángulo redondeado 23"/>
            <p:cNvSpPr/>
            <p:nvPr/>
          </p:nvSpPr>
          <p:spPr>
            <a:xfrm>
              <a:off x="788275" y="5937973"/>
              <a:ext cx="7744537" cy="338592"/>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No contratarse en moneda extranjera o fuera de México</a:t>
              </a:r>
            </a:p>
          </p:txBody>
        </p:sp>
      </p:grpSp>
      <p:grpSp>
        <p:nvGrpSpPr>
          <p:cNvPr id="34" name="Grupo 33"/>
          <p:cNvGrpSpPr/>
          <p:nvPr/>
        </p:nvGrpSpPr>
        <p:grpSpPr>
          <a:xfrm>
            <a:off x="1368893" y="579964"/>
            <a:ext cx="8364653" cy="1253042"/>
            <a:chOff x="1822571" y="554953"/>
            <a:chExt cx="7459285" cy="1253042"/>
          </a:xfrm>
        </p:grpSpPr>
        <p:sp>
          <p:nvSpPr>
            <p:cNvPr id="35" name="CuadroTexto 1"/>
            <p:cNvSpPr txBox="1">
              <a:spLocks noChangeArrowheads="1"/>
            </p:cNvSpPr>
            <p:nvPr/>
          </p:nvSpPr>
          <p:spPr bwMode="auto">
            <a:xfrm>
              <a:off x="1822571" y="1284775"/>
              <a:ext cx="3386595"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22 LDFEFM</a:t>
              </a:r>
            </a:p>
          </p:txBody>
        </p:sp>
        <p:sp>
          <p:nvSpPr>
            <p:cNvPr id="37" name="Rectángulo 36"/>
            <p:cNvSpPr/>
            <p:nvPr/>
          </p:nvSpPr>
          <p:spPr>
            <a:xfrm>
              <a:off x="2570696" y="554953"/>
              <a:ext cx="6711160" cy="477054"/>
            </a:xfrm>
            <a:prstGeom prst="rect">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sz="2500" dirty="0">
                  <a:latin typeface="Arial Narrow" charset="0"/>
                  <a:ea typeface="Arial Narrow" charset="0"/>
                  <a:cs typeface="Arial Narrow" charset="0"/>
                </a:rPr>
                <a:t>Destino de Financiamientos y Obligaciones</a:t>
              </a:r>
            </a:p>
          </p:txBody>
        </p:sp>
      </p:grpSp>
    </p:spTree>
    <p:extLst>
      <p:ext uri="{BB962C8B-B14F-4D97-AF65-F5344CB8AC3E}">
        <p14:creationId xmlns:p14="http://schemas.microsoft.com/office/powerpoint/2010/main" val="41164494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792705" y="2328720"/>
            <a:ext cx="8602579" cy="2145268"/>
          </a:xfrm>
          <a:prstGeom prst="roundRect">
            <a:avLst/>
          </a:prstGeom>
          <a:no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4000" dirty="0">
                <a:solidFill>
                  <a:sysClr val="windowText" lastClr="000000"/>
                </a:solidFill>
                <a:latin typeface="Arial Narrow" charset="0"/>
                <a:ea typeface="Arial Narrow" charset="0"/>
                <a:cs typeface="Arial Narrow" charset="0"/>
              </a:rPr>
              <a:t>FASE 3. </a:t>
            </a:r>
            <a:br>
              <a:rPr lang="es-MX" sz="4000" dirty="0">
                <a:solidFill>
                  <a:sysClr val="windowText" lastClr="000000"/>
                </a:solidFill>
                <a:latin typeface="Arial Narrow" charset="0"/>
                <a:ea typeface="Arial Narrow" charset="0"/>
                <a:cs typeface="Arial Narrow" charset="0"/>
              </a:rPr>
            </a:br>
            <a:r>
              <a:rPr lang="es-MX" sz="4000" dirty="0">
                <a:solidFill>
                  <a:sysClr val="windowText" lastClr="000000"/>
                </a:solidFill>
                <a:latin typeface="Arial Narrow" charset="0"/>
                <a:ea typeface="Arial Narrow" charset="0"/>
                <a:cs typeface="Arial Narrow" charset="0"/>
              </a:rPr>
              <a:t>Reglas para el Proceso Competitivo de los Financiamientos y Obligaciones </a:t>
            </a:r>
            <a:endParaRPr lang="es-ES_tradnl" sz="4000" dirty="0">
              <a:solidFill>
                <a:sysClr val="windowText" lastClr="000000"/>
              </a:solidFill>
              <a:latin typeface="Arial Narrow" charset="0"/>
              <a:ea typeface="Arial Narrow" charset="0"/>
              <a:cs typeface="Arial Narrow" charset="0"/>
            </a:endParaRPr>
          </a:p>
        </p:txBody>
      </p:sp>
    </p:spTree>
    <p:extLst>
      <p:ext uri="{BB962C8B-B14F-4D97-AF65-F5344CB8AC3E}">
        <p14:creationId xmlns:p14="http://schemas.microsoft.com/office/powerpoint/2010/main" val="30577152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057310" y="4030990"/>
            <a:ext cx="5068011" cy="2357165"/>
            <a:chOff x="1763713" y="4221163"/>
            <a:chExt cx="5903912" cy="2592388"/>
          </a:xfrm>
        </p:grpSpPr>
        <p:sp>
          <p:nvSpPr>
            <p:cNvPr id="11" name="Pentágono 10"/>
            <p:cNvSpPr/>
            <p:nvPr/>
          </p:nvSpPr>
          <p:spPr>
            <a:xfrm>
              <a:off x="1763713" y="4221163"/>
              <a:ext cx="5903912" cy="863600"/>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bg1"/>
                  </a:solidFill>
                  <a:latin typeface="Arial Narrow" panose="020B0606020202030204" pitchFamily="34" charset="0"/>
                  <a:cs typeface="Arial" panose="020B0604020202020204" pitchFamily="34" charset="0"/>
                </a:rPr>
                <a:t>Información detallada de cada Financiamiento u Obligación</a:t>
              </a:r>
            </a:p>
          </p:txBody>
        </p:sp>
        <p:sp>
          <p:nvSpPr>
            <p:cNvPr id="18" name="Pentágono 17"/>
            <p:cNvSpPr/>
            <p:nvPr/>
          </p:nvSpPr>
          <p:spPr>
            <a:xfrm>
              <a:off x="1763713" y="5157788"/>
              <a:ext cx="2879725" cy="503237"/>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Importe</a:t>
              </a:r>
            </a:p>
          </p:txBody>
        </p:sp>
        <p:sp>
          <p:nvSpPr>
            <p:cNvPr id="19" name="Pentágono 18"/>
            <p:cNvSpPr/>
            <p:nvPr/>
          </p:nvSpPr>
          <p:spPr>
            <a:xfrm>
              <a:off x="4787900" y="5157788"/>
              <a:ext cx="2879725" cy="503237"/>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Tasa</a:t>
              </a:r>
            </a:p>
          </p:txBody>
        </p:sp>
        <p:sp>
          <p:nvSpPr>
            <p:cNvPr id="20" name="Pentágono 19"/>
            <p:cNvSpPr/>
            <p:nvPr/>
          </p:nvSpPr>
          <p:spPr>
            <a:xfrm>
              <a:off x="1763713" y="5732463"/>
              <a:ext cx="2879725" cy="504825"/>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Plazo</a:t>
              </a:r>
            </a:p>
          </p:txBody>
        </p:sp>
        <p:sp>
          <p:nvSpPr>
            <p:cNvPr id="21" name="Pentágono 20"/>
            <p:cNvSpPr/>
            <p:nvPr/>
          </p:nvSpPr>
          <p:spPr>
            <a:xfrm>
              <a:off x="4787900" y="5732463"/>
              <a:ext cx="2879725" cy="504825"/>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Comisiones</a:t>
              </a:r>
            </a:p>
          </p:txBody>
        </p:sp>
        <p:sp>
          <p:nvSpPr>
            <p:cNvPr id="22" name="Pentágono 21"/>
            <p:cNvSpPr/>
            <p:nvPr/>
          </p:nvSpPr>
          <p:spPr>
            <a:xfrm>
              <a:off x="2627313" y="6308726"/>
              <a:ext cx="4176712" cy="504825"/>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Accesorios Pactados</a:t>
              </a:r>
            </a:p>
          </p:txBody>
        </p:sp>
      </p:grpSp>
      <p:graphicFrame>
        <p:nvGraphicFramePr>
          <p:cNvPr id="27" name="Diagrama 26"/>
          <p:cNvGraphicFramePr/>
          <p:nvPr>
            <p:extLst/>
          </p:nvPr>
        </p:nvGraphicFramePr>
        <p:xfrm>
          <a:off x="1789950" y="1579821"/>
          <a:ext cx="8569240" cy="2721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upo 15"/>
          <p:cNvGrpSpPr/>
          <p:nvPr/>
        </p:nvGrpSpPr>
        <p:grpSpPr>
          <a:xfrm>
            <a:off x="1367173" y="423548"/>
            <a:ext cx="8318248" cy="1409458"/>
            <a:chOff x="1822571" y="398537"/>
            <a:chExt cx="7459285" cy="1409458"/>
          </a:xfrm>
        </p:grpSpPr>
        <p:sp>
          <p:nvSpPr>
            <p:cNvPr id="17" name="CuadroTexto 1"/>
            <p:cNvSpPr txBox="1">
              <a:spLocks noChangeArrowheads="1"/>
            </p:cNvSpPr>
            <p:nvPr/>
          </p:nvSpPr>
          <p:spPr bwMode="auto">
            <a:xfrm>
              <a:off x="1822571" y="1284775"/>
              <a:ext cx="3386595"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25 LDFEFM</a:t>
              </a:r>
            </a:p>
          </p:txBody>
        </p:sp>
        <p:sp>
          <p:nvSpPr>
            <p:cNvPr id="28" name="Rectángulo 27"/>
            <p:cNvSpPr/>
            <p:nvPr/>
          </p:nvSpPr>
          <p:spPr>
            <a:xfrm>
              <a:off x="2570695" y="398537"/>
              <a:ext cx="6711161" cy="461665"/>
            </a:xfrm>
            <a:prstGeom prst="rect">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sz="2400" dirty="0">
                  <a:latin typeface="Arial Narrow" charset="0"/>
                  <a:ea typeface="Arial Narrow" charset="0"/>
                  <a:cs typeface="Arial Narrow" charset="0"/>
                </a:rPr>
                <a:t>Proceso Competitivo para los Financiamientos y Obligaciones</a:t>
              </a:r>
            </a:p>
          </p:txBody>
        </p:sp>
      </p:grpSp>
    </p:spTree>
    <p:extLst>
      <p:ext uri="{BB962C8B-B14F-4D97-AF65-F5344CB8AC3E}">
        <p14:creationId xmlns:p14="http://schemas.microsoft.com/office/powerpoint/2010/main" val="1790932172"/>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CuadroTexto 8"/>
          <p:cNvSpPr txBox="1">
            <a:spLocks noChangeArrowheads="1"/>
          </p:cNvSpPr>
          <p:nvPr/>
        </p:nvSpPr>
        <p:spPr bwMode="auto">
          <a:xfrm>
            <a:off x="2268373" y="1924618"/>
            <a:ext cx="7787125" cy="1200329"/>
          </a:xfrm>
          <a:prstGeom prst="rect">
            <a:avLst/>
          </a:prstGeom>
          <a:noFill/>
          <a:ln w="9525">
            <a:solidFill>
              <a:srgbClr val="000000"/>
            </a:solidFill>
            <a:miter lim="800000"/>
            <a:headEnd/>
            <a:tailEnd/>
          </a:ln>
        </p:spPr>
        <p:txBody>
          <a:bodyPr wrap="square">
            <a:spAutoFit/>
          </a:bodyPr>
          <a:lstStyle/>
          <a:p>
            <a:pPr algn="ctr"/>
            <a:r>
              <a:rPr lang="es-MX" altLang="es-MX" sz="2400" dirty="0">
                <a:latin typeface="Arial Narrow" panose="020B0606020202030204" pitchFamily="34" charset="0"/>
              </a:rPr>
              <a:t>Secretario de Finanzas y el Tesorero Municipal, </a:t>
            </a:r>
            <a:r>
              <a:rPr lang="es-MX" altLang="es-MX" sz="2400" dirty="0">
                <a:solidFill>
                  <a:srgbClr val="FF0000"/>
                </a:solidFill>
                <a:latin typeface="Arial Narrow" panose="020B0606020202030204" pitchFamily="34" charset="0"/>
              </a:rPr>
              <a:t>responsable</a:t>
            </a:r>
            <a:r>
              <a:rPr lang="es-MX" altLang="es-MX" sz="2400" dirty="0">
                <a:latin typeface="Arial Narrow" panose="020B0606020202030204" pitchFamily="34" charset="0"/>
              </a:rPr>
              <a:t> </a:t>
            </a:r>
          </a:p>
          <a:p>
            <a:pPr algn="ctr"/>
            <a:r>
              <a:rPr lang="es-MX" altLang="es-MX" sz="2400" dirty="0">
                <a:latin typeface="Arial Narrow" panose="020B0606020202030204" pitchFamily="34" charset="0"/>
              </a:rPr>
              <a:t>de confirmar que el Financiamiento fue celebrado en las </a:t>
            </a:r>
          </a:p>
          <a:p>
            <a:pPr algn="ctr"/>
            <a:r>
              <a:rPr lang="es-MX" altLang="es-MX" sz="2400" dirty="0">
                <a:solidFill>
                  <a:srgbClr val="FF0000"/>
                </a:solidFill>
                <a:latin typeface="Arial Narrow" panose="020B0606020202030204" pitchFamily="34" charset="0"/>
              </a:rPr>
              <a:t>mejores condiciones del mercado</a:t>
            </a:r>
          </a:p>
        </p:txBody>
      </p:sp>
      <p:sp>
        <p:nvSpPr>
          <p:cNvPr id="3" name="Rectángulo 2"/>
          <p:cNvSpPr/>
          <p:nvPr/>
        </p:nvSpPr>
        <p:spPr>
          <a:xfrm>
            <a:off x="2268372" y="3283292"/>
            <a:ext cx="3167062" cy="14398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Entidad Federativa</a:t>
            </a:r>
          </a:p>
          <a:p>
            <a:pPr algn="ctr">
              <a:defRPr/>
            </a:pPr>
            <a:r>
              <a:rPr lang="es-MX" sz="2400" dirty="0">
                <a:latin typeface="Arial Narrow" panose="020B0606020202030204" pitchFamily="34" charset="0"/>
                <a:cs typeface="Arial" panose="020B0604020202020204" pitchFamily="34" charset="0"/>
              </a:rPr>
              <a:t>Mayor a 40 Millones</a:t>
            </a:r>
          </a:p>
          <a:p>
            <a:pPr algn="ctr">
              <a:defRPr/>
            </a:pPr>
            <a:r>
              <a:rPr lang="es-MX" sz="2400" dirty="0">
                <a:latin typeface="Arial Narrow" panose="020B0606020202030204" pitchFamily="34" charset="0"/>
                <a:cs typeface="Arial" panose="020B0604020202020204" pitchFamily="34" charset="0"/>
              </a:rPr>
              <a:t>UDIS</a:t>
            </a:r>
          </a:p>
        </p:txBody>
      </p:sp>
      <p:sp>
        <p:nvSpPr>
          <p:cNvPr id="16" name="Rectángulo 15"/>
          <p:cNvSpPr/>
          <p:nvPr/>
        </p:nvSpPr>
        <p:spPr>
          <a:xfrm>
            <a:off x="2268372" y="4867617"/>
            <a:ext cx="3167062" cy="143986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Municipios </a:t>
            </a:r>
          </a:p>
          <a:p>
            <a:pPr algn="ctr">
              <a:defRPr/>
            </a:pPr>
            <a:r>
              <a:rPr lang="es-MX" sz="2400" dirty="0">
                <a:solidFill>
                  <a:schemeClr val="tx1"/>
                </a:solidFill>
                <a:latin typeface="Arial Narrow" panose="020B0606020202030204" pitchFamily="34" charset="0"/>
                <a:cs typeface="Arial" panose="020B0604020202020204" pitchFamily="34" charset="0"/>
              </a:rPr>
              <a:t>Mayor a 10 Millones</a:t>
            </a:r>
          </a:p>
          <a:p>
            <a:pPr algn="ctr">
              <a:defRPr/>
            </a:pPr>
            <a:r>
              <a:rPr lang="es-MX" sz="2400" dirty="0">
                <a:solidFill>
                  <a:schemeClr val="tx1"/>
                </a:solidFill>
                <a:latin typeface="Arial Narrow" panose="020B0606020202030204" pitchFamily="34" charset="0"/>
                <a:cs typeface="Arial" panose="020B0604020202020204" pitchFamily="34" charset="0"/>
              </a:rPr>
              <a:t>UDIS</a:t>
            </a:r>
          </a:p>
        </p:txBody>
      </p:sp>
      <p:sp>
        <p:nvSpPr>
          <p:cNvPr id="17" name="Rectángulo 16"/>
          <p:cNvSpPr/>
          <p:nvPr/>
        </p:nvSpPr>
        <p:spPr>
          <a:xfrm>
            <a:off x="5724359" y="3283291"/>
            <a:ext cx="1511300" cy="30241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Plazo </a:t>
            </a:r>
          </a:p>
          <a:p>
            <a:pPr algn="ctr">
              <a:defRPr/>
            </a:pPr>
            <a:r>
              <a:rPr lang="es-MX" sz="2400" dirty="0">
                <a:latin typeface="Arial Narrow" panose="020B0606020202030204" pitchFamily="34" charset="0"/>
                <a:cs typeface="Arial" panose="020B0604020202020204" pitchFamily="34" charset="0"/>
              </a:rPr>
              <a:t>&gt; 1 año</a:t>
            </a:r>
          </a:p>
        </p:txBody>
      </p:sp>
      <p:sp>
        <p:nvSpPr>
          <p:cNvPr id="4" name="Elipse 3"/>
          <p:cNvSpPr/>
          <p:nvPr/>
        </p:nvSpPr>
        <p:spPr>
          <a:xfrm>
            <a:off x="7524585" y="3499191"/>
            <a:ext cx="2663825" cy="28082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Proceso Competitivo</a:t>
            </a:r>
          </a:p>
        </p:txBody>
      </p:sp>
      <p:grpSp>
        <p:nvGrpSpPr>
          <p:cNvPr id="12" name="Grupo 11"/>
          <p:cNvGrpSpPr/>
          <p:nvPr/>
        </p:nvGrpSpPr>
        <p:grpSpPr>
          <a:xfrm>
            <a:off x="1356860" y="356816"/>
            <a:ext cx="8364655" cy="1409457"/>
            <a:chOff x="1822571" y="398538"/>
            <a:chExt cx="7459285" cy="1409457"/>
          </a:xfrm>
        </p:grpSpPr>
        <p:sp>
          <p:nvSpPr>
            <p:cNvPr id="19" name="CuadroTexto 1"/>
            <p:cNvSpPr txBox="1">
              <a:spLocks noChangeArrowheads="1"/>
            </p:cNvSpPr>
            <p:nvPr/>
          </p:nvSpPr>
          <p:spPr bwMode="auto">
            <a:xfrm>
              <a:off x="1822571" y="1284775"/>
              <a:ext cx="3386595"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26 LDFEFM</a:t>
              </a:r>
            </a:p>
          </p:txBody>
        </p:sp>
        <p:sp>
          <p:nvSpPr>
            <p:cNvPr id="21" name="Rectángulo 20"/>
            <p:cNvSpPr/>
            <p:nvPr/>
          </p:nvSpPr>
          <p:spPr>
            <a:xfrm>
              <a:off x="2570695" y="398538"/>
              <a:ext cx="6711161" cy="830997"/>
            </a:xfrm>
            <a:prstGeom prst="rect">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sz="2400" dirty="0">
                  <a:latin typeface="Arial Narrow" charset="0"/>
                  <a:ea typeface="Arial Narrow" charset="0"/>
                  <a:cs typeface="Arial Narrow" charset="0"/>
                </a:rPr>
                <a:t>Proceso Competitivo según el Monto de los Financiamientos y Obligaciones</a:t>
              </a:r>
            </a:p>
          </p:txBody>
        </p:sp>
      </p:grpSp>
      <p:sp>
        <p:nvSpPr>
          <p:cNvPr id="10" name="CuadroTexto 9"/>
          <p:cNvSpPr txBox="1"/>
          <p:nvPr/>
        </p:nvSpPr>
        <p:spPr>
          <a:xfrm>
            <a:off x="282977" y="4610719"/>
            <a:ext cx="1840932" cy="369332"/>
          </a:xfrm>
          <a:prstGeom prst="rect">
            <a:avLst/>
          </a:prstGeom>
          <a:solidFill>
            <a:schemeClr val="accent6">
              <a:lumMod val="40000"/>
              <a:lumOff val="60000"/>
            </a:schemeClr>
          </a:solidFill>
          <a:ln>
            <a:solidFill>
              <a:schemeClr val="accent6">
                <a:lumMod val="75000"/>
              </a:schemeClr>
            </a:solidFill>
          </a:ln>
        </p:spPr>
        <p:txBody>
          <a:bodyPr wrap="square" rtlCol="0">
            <a:spAutoFit/>
          </a:bodyPr>
          <a:lstStyle/>
          <a:p>
            <a:r>
              <a:rPr lang="es-MX" dirty="0" smtClean="0"/>
              <a:t>UDI = $ </a:t>
            </a:r>
            <a:r>
              <a:rPr lang="es-MX" dirty="0"/>
              <a:t>6.606988</a:t>
            </a:r>
          </a:p>
        </p:txBody>
      </p:sp>
    </p:spTree>
    <p:extLst>
      <p:ext uri="{BB962C8B-B14F-4D97-AF65-F5344CB8AC3E}">
        <p14:creationId xmlns:p14="http://schemas.microsoft.com/office/powerpoint/2010/main" val="4282596223"/>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158173" y="1807857"/>
            <a:ext cx="8212555" cy="4584392"/>
            <a:chOff x="1268346" y="1821712"/>
            <a:chExt cx="7200900" cy="4584392"/>
          </a:xfrm>
        </p:grpSpPr>
        <p:sp>
          <p:nvSpPr>
            <p:cNvPr id="18" name="Rectángulo redondeado 17"/>
            <p:cNvSpPr/>
            <p:nvPr/>
          </p:nvSpPr>
          <p:spPr>
            <a:xfrm>
              <a:off x="1857961" y="1821712"/>
              <a:ext cx="5645150" cy="54639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b="1" dirty="0">
                  <a:latin typeface="Arial Narrow" panose="020B0606020202030204" pitchFamily="34" charset="0"/>
                  <a:cs typeface="Arial" panose="020B0604020202020204" pitchFamily="34" charset="0"/>
                </a:rPr>
                <a:t>MAYOR A 100 MILLONES UDIS</a:t>
              </a:r>
            </a:p>
          </p:txBody>
        </p:sp>
        <p:sp>
          <p:nvSpPr>
            <p:cNvPr id="10" name="Rectángulo redondeado 9"/>
            <p:cNvSpPr/>
            <p:nvPr/>
          </p:nvSpPr>
          <p:spPr>
            <a:xfrm>
              <a:off x="1857961" y="2551313"/>
              <a:ext cx="5645150" cy="65563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Públicamente y Simultáneo</a:t>
              </a:r>
            </a:p>
          </p:txBody>
        </p:sp>
        <p:sp>
          <p:nvSpPr>
            <p:cNvPr id="3" name="Documento 2"/>
            <p:cNvSpPr/>
            <p:nvPr/>
          </p:nvSpPr>
          <p:spPr>
            <a:xfrm>
              <a:off x="1268346" y="3475556"/>
              <a:ext cx="2631418" cy="1674047"/>
            </a:xfrm>
            <a:prstGeom prst="flowChartDocumen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rPr>
                <a:t>Entrega de propuestas en fecha, hora y lugar establecido </a:t>
              </a:r>
            </a:p>
          </p:txBody>
        </p:sp>
        <p:sp>
          <p:nvSpPr>
            <p:cNvPr id="4" name="Elipse 3"/>
            <p:cNvSpPr/>
            <p:nvPr/>
          </p:nvSpPr>
          <p:spPr>
            <a:xfrm>
              <a:off x="4099035" y="3278859"/>
              <a:ext cx="2538960" cy="187074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Las propuestas serán dadas a conocer en la sesión</a:t>
              </a:r>
            </a:p>
          </p:txBody>
        </p:sp>
        <p:sp>
          <p:nvSpPr>
            <p:cNvPr id="6" name="CuadroTexto 5"/>
            <p:cNvSpPr txBox="1">
              <a:spLocks noChangeArrowheads="1"/>
            </p:cNvSpPr>
            <p:nvPr/>
          </p:nvSpPr>
          <p:spPr bwMode="auto">
            <a:xfrm>
              <a:off x="6795225" y="3499725"/>
              <a:ext cx="1535998" cy="1200329"/>
            </a:xfrm>
            <a:prstGeom prst="rect">
              <a:avLst/>
            </a:prstGeom>
            <a:noFill/>
            <a:ln w="9525">
              <a:noFill/>
              <a:miter lim="800000"/>
              <a:headEnd/>
              <a:tailEnd/>
            </a:ln>
          </p:spPr>
          <p:txBody>
            <a:bodyPr wrap="none">
              <a:spAutoFit/>
            </a:bodyPr>
            <a:lstStyle/>
            <a:p>
              <a:r>
                <a:rPr lang="es-MX" altLang="es-MX" sz="2400" dirty="0">
                  <a:latin typeface="Arial Narrow" panose="020B0606020202030204" pitchFamily="34" charset="0"/>
                </a:rPr>
                <a:t>Uso de</a:t>
              </a:r>
            </a:p>
            <a:p>
              <a:r>
                <a:rPr lang="es-MX" altLang="es-MX" sz="2400" dirty="0">
                  <a:latin typeface="Arial Narrow" panose="020B0606020202030204" pitchFamily="34" charset="0"/>
                </a:rPr>
                <a:t>medios </a:t>
              </a:r>
            </a:p>
            <a:p>
              <a:r>
                <a:rPr lang="es-MX" altLang="es-MX" sz="2400" dirty="0">
                  <a:latin typeface="Arial Narrow" panose="020B0606020202030204" pitchFamily="34" charset="0"/>
                </a:rPr>
                <a:t>electrónicos</a:t>
              </a:r>
            </a:p>
          </p:txBody>
        </p:sp>
        <p:sp>
          <p:nvSpPr>
            <p:cNvPr id="14" name="Rectángulo redondeado 13"/>
            <p:cNvSpPr/>
            <p:nvPr/>
          </p:nvSpPr>
          <p:spPr>
            <a:xfrm>
              <a:off x="1709229" y="5255294"/>
              <a:ext cx="6408737" cy="50323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Dar a conocer al ganador: máximo 2 días</a:t>
              </a:r>
            </a:p>
          </p:txBody>
        </p:sp>
        <p:sp>
          <p:nvSpPr>
            <p:cNvPr id="15" name="Rectángulo redondeado 14"/>
            <p:cNvSpPr/>
            <p:nvPr/>
          </p:nvSpPr>
          <p:spPr>
            <a:xfrm>
              <a:off x="1268346" y="5856829"/>
              <a:ext cx="7200900" cy="54927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Publica en Internet comparativo de propuestas </a:t>
              </a:r>
            </a:p>
          </p:txBody>
        </p:sp>
      </p:grpSp>
      <p:grpSp>
        <p:nvGrpSpPr>
          <p:cNvPr id="24" name="Grupo 23"/>
          <p:cNvGrpSpPr/>
          <p:nvPr/>
        </p:nvGrpSpPr>
        <p:grpSpPr>
          <a:xfrm>
            <a:off x="1356860" y="356816"/>
            <a:ext cx="8364655" cy="1409457"/>
            <a:chOff x="1822571" y="398538"/>
            <a:chExt cx="7459285" cy="1409457"/>
          </a:xfrm>
        </p:grpSpPr>
        <p:sp>
          <p:nvSpPr>
            <p:cNvPr id="25" name="CuadroTexto 1"/>
            <p:cNvSpPr txBox="1">
              <a:spLocks noChangeArrowheads="1"/>
            </p:cNvSpPr>
            <p:nvPr/>
          </p:nvSpPr>
          <p:spPr bwMode="auto">
            <a:xfrm>
              <a:off x="1822571" y="1284775"/>
              <a:ext cx="3386595"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29 LDFEFM</a:t>
              </a:r>
            </a:p>
          </p:txBody>
        </p:sp>
        <p:sp>
          <p:nvSpPr>
            <p:cNvPr id="27" name="Rectángulo 26"/>
            <p:cNvSpPr/>
            <p:nvPr/>
          </p:nvSpPr>
          <p:spPr>
            <a:xfrm>
              <a:off x="2570695" y="398538"/>
              <a:ext cx="6711161" cy="830997"/>
            </a:xfrm>
            <a:prstGeom prst="rect">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sz="2400" dirty="0">
                  <a:latin typeface="Arial Narrow" charset="0"/>
                  <a:ea typeface="Arial Narrow" charset="0"/>
                  <a:cs typeface="Arial Narrow" charset="0"/>
                </a:rPr>
                <a:t>Contratación de Financiamientos y Obligaciones, bajo las mejores condiciones de mercado</a:t>
              </a:r>
            </a:p>
          </p:txBody>
        </p:sp>
      </p:grpSp>
    </p:spTree>
    <p:extLst>
      <p:ext uri="{BB962C8B-B14F-4D97-AF65-F5344CB8AC3E}">
        <p14:creationId xmlns:p14="http://schemas.microsoft.com/office/powerpoint/2010/main" val="267950615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83128" y="1698513"/>
            <a:ext cx="10047514" cy="3785652"/>
          </a:xfrm>
          <a:prstGeom prst="rect">
            <a:avLst/>
          </a:prstGeom>
          <a:noFill/>
        </p:spPr>
        <p:txBody>
          <a:bodyPr wrap="square">
            <a:spAutoFit/>
          </a:bodyPr>
          <a:lstStyle/>
          <a:p>
            <a:pPr marL="342900" indent="-342900" algn="just">
              <a:buClr>
                <a:schemeClr val="accent5">
                  <a:lumMod val="50000"/>
                </a:schemeClr>
              </a:buClr>
              <a:buFont typeface="Arial Narrow" panose="020B0606020202030204" pitchFamily="34" charset="0"/>
              <a:buChar char="►"/>
              <a:defRPr/>
            </a:pPr>
            <a:r>
              <a:rPr lang="es-MX" sz="2400" b="1" dirty="0">
                <a:latin typeface="Arial Narrow" panose="020B0606020202030204" pitchFamily="34" charset="0"/>
              </a:rPr>
              <a:t>Objeto</a:t>
            </a:r>
          </a:p>
          <a:p>
            <a:pPr marL="800100" lvl="1" indent="-342900" algn="just">
              <a:buClr>
                <a:srgbClr val="92D050"/>
              </a:buClr>
              <a:buFont typeface="Wingdings" panose="05000000000000000000" pitchFamily="2" charset="2"/>
              <a:buChar char="Ø"/>
              <a:defRPr/>
            </a:pPr>
            <a:r>
              <a:rPr lang="es-MX" sz="2400" dirty="0">
                <a:latin typeface="Arial Narrow" panose="020B0606020202030204" pitchFamily="34" charset="0"/>
              </a:rPr>
              <a:t>Establecer los criterios generales de </a:t>
            </a:r>
            <a:r>
              <a:rPr lang="es-MX" sz="2400" b="1" u="sng" dirty="0">
                <a:latin typeface="Arial Narrow" panose="020B0606020202030204" pitchFamily="34" charset="0"/>
              </a:rPr>
              <a:t>responsabilidad hacendaria y financiera</a:t>
            </a:r>
            <a:r>
              <a:rPr lang="es-MX" sz="2400" dirty="0">
                <a:latin typeface="Arial Narrow" panose="020B0606020202030204" pitchFamily="34" charset="0"/>
              </a:rPr>
              <a:t> que regirán a las Entidades Federativas y los Municipios, así como a sus respectivos Entes Públicos, para un </a:t>
            </a:r>
            <a:r>
              <a:rPr lang="es-MX" sz="2400" b="1" u="sng" dirty="0">
                <a:latin typeface="Arial Narrow" panose="020B0606020202030204" pitchFamily="34" charset="0"/>
              </a:rPr>
              <a:t>manejo sostenible de sus finanzas públicas.</a:t>
            </a:r>
          </a:p>
          <a:p>
            <a:pPr marL="800100" lvl="1" indent="-342900" algn="just">
              <a:buClr>
                <a:srgbClr val="92D050"/>
              </a:buClr>
              <a:buFont typeface="Wingdings" panose="05000000000000000000" pitchFamily="2" charset="2"/>
              <a:buChar char="Ø"/>
              <a:defRPr/>
            </a:pPr>
            <a:endParaRPr lang="es-MX" sz="2400" dirty="0">
              <a:latin typeface="Arial Narrow" panose="020B0606020202030204" pitchFamily="34" charset="0"/>
            </a:endParaRPr>
          </a:p>
          <a:p>
            <a:pPr marL="800100" lvl="1" indent="-342900" algn="just">
              <a:buClr>
                <a:srgbClr val="92D050"/>
              </a:buClr>
              <a:buFont typeface="Wingdings" panose="05000000000000000000" pitchFamily="2" charset="2"/>
              <a:buChar char="Ø"/>
              <a:defRPr/>
            </a:pPr>
            <a:r>
              <a:rPr lang="es-MX" sz="2400" dirty="0">
                <a:latin typeface="Arial Narrow" panose="020B0606020202030204" pitchFamily="34" charset="0"/>
              </a:rPr>
              <a:t>Las Entidades Federativas y los Municipios y sus Entes Públicos </a:t>
            </a:r>
            <a:r>
              <a:rPr lang="es-MX" sz="2400" b="1" u="sng" dirty="0">
                <a:latin typeface="Arial Narrow" panose="020B0606020202030204" pitchFamily="34" charset="0"/>
              </a:rPr>
              <a:t>administrarán sus recursos con base en los principios</a:t>
            </a:r>
            <a:r>
              <a:rPr lang="es-MX" sz="2400" b="1" dirty="0">
                <a:latin typeface="Arial Narrow" panose="020B0606020202030204" pitchFamily="34" charset="0"/>
              </a:rPr>
              <a:t> </a:t>
            </a:r>
            <a:r>
              <a:rPr lang="es-MX" sz="2400" dirty="0">
                <a:latin typeface="Arial Narrow" panose="020B0606020202030204" pitchFamily="34" charset="0"/>
              </a:rPr>
              <a:t>de legalidad, honestidad, eficiencia, economía, racionalidad, austeridad, transparencia, control y rendición de cuentas.</a:t>
            </a:r>
          </a:p>
        </p:txBody>
      </p:sp>
      <p:sp>
        <p:nvSpPr>
          <p:cNvPr id="21509" name="4 CuadroTexto"/>
          <p:cNvSpPr txBox="1">
            <a:spLocks noChangeArrowheads="1"/>
          </p:cNvSpPr>
          <p:nvPr/>
        </p:nvSpPr>
        <p:spPr bwMode="auto">
          <a:xfrm>
            <a:off x="10272713" y="6516689"/>
            <a:ext cx="254000" cy="369887"/>
          </a:xfrm>
          <a:prstGeom prst="rect">
            <a:avLst/>
          </a:prstGeom>
          <a:noFill/>
          <a:ln w="9525">
            <a:noFill/>
            <a:miter lim="800000"/>
            <a:headEnd/>
            <a:tailEnd/>
          </a:ln>
        </p:spPr>
        <p:txBody>
          <a:bodyPr wrap="none">
            <a:spAutoFit/>
          </a:bodyPr>
          <a:lstStyle/>
          <a:p>
            <a:pPr eaLnBrk="1" hangingPunct="1"/>
            <a:r>
              <a:rPr lang="es-MX" altLang="es-MX" b="1">
                <a:solidFill>
                  <a:schemeClr val="bg1"/>
                </a:solidFill>
                <a:latin typeface="Arial" pitchFamily="34" charset="0"/>
              </a:rPr>
              <a:t> </a:t>
            </a:r>
          </a:p>
        </p:txBody>
      </p:sp>
      <p:sp>
        <p:nvSpPr>
          <p:cNvPr id="6" name="Rectángulo 5"/>
          <p:cNvSpPr/>
          <p:nvPr/>
        </p:nvSpPr>
        <p:spPr>
          <a:xfrm>
            <a:off x="3243943" y="5495051"/>
            <a:ext cx="5736771" cy="7921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b="1" dirty="0">
                <a:latin typeface="Arial Narrow" panose="020B0606020202030204" pitchFamily="34" charset="0"/>
                <a:cs typeface="Arial" panose="020B0604020202020204" pitchFamily="34" charset="0"/>
              </a:rPr>
              <a:t>Responsabilidad Hacendaria y Financiera, </a:t>
            </a:r>
          </a:p>
          <a:p>
            <a:pPr algn="ctr">
              <a:defRPr/>
            </a:pPr>
            <a:r>
              <a:rPr lang="es-MX" sz="2400" b="1" dirty="0">
                <a:latin typeface="Arial Narrow" panose="020B0606020202030204" pitchFamily="34" charset="0"/>
                <a:cs typeface="Arial" panose="020B0604020202020204" pitchFamily="34" charset="0"/>
              </a:rPr>
              <a:t>no sólo Deuda Pública</a:t>
            </a:r>
          </a:p>
        </p:txBody>
      </p:sp>
      <p:sp>
        <p:nvSpPr>
          <p:cNvPr id="7" name="Título 1"/>
          <p:cNvSpPr txBox="1">
            <a:spLocks/>
          </p:cNvSpPr>
          <p:nvPr/>
        </p:nvSpPr>
        <p:spPr>
          <a:xfrm>
            <a:off x="2514599" y="567647"/>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3200" b="1" dirty="0">
                <a:latin typeface="Arial Narrow" panose="020B0606020202030204" pitchFamily="34" charset="0"/>
                <a:cs typeface="Segoe UI Light" panose="020B0502040204020203" pitchFamily="34" charset="0"/>
              </a:rPr>
              <a:t>Ley de Disciplina Financiera de las Entidades Federativas y los Municipios</a:t>
            </a:r>
          </a:p>
        </p:txBody>
      </p:sp>
    </p:spTree>
    <p:extLst>
      <p:ext uri="{BB962C8B-B14F-4D97-AF65-F5344CB8AC3E}">
        <p14:creationId xmlns:p14="http://schemas.microsoft.com/office/powerpoint/2010/main" val="3571476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490538" y="2328720"/>
            <a:ext cx="7206916" cy="2145268"/>
          </a:xfrm>
          <a:prstGeom prst="roundRect">
            <a:avLst/>
          </a:prstGeom>
          <a:no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4000" dirty="0">
                <a:solidFill>
                  <a:sysClr val="windowText" lastClr="000000"/>
                </a:solidFill>
                <a:latin typeface="Arial Narrow" charset="0"/>
                <a:ea typeface="Arial Narrow" charset="0"/>
                <a:cs typeface="Arial Narrow" charset="0"/>
              </a:rPr>
              <a:t>FASE 4. </a:t>
            </a:r>
            <a:br>
              <a:rPr lang="es-MX" sz="4000" dirty="0">
                <a:solidFill>
                  <a:sysClr val="windowText" lastClr="000000"/>
                </a:solidFill>
                <a:latin typeface="Arial Narrow" charset="0"/>
                <a:ea typeface="Arial Narrow" charset="0"/>
                <a:cs typeface="Arial Narrow" charset="0"/>
              </a:rPr>
            </a:br>
            <a:r>
              <a:rPr lang="es-MX" sz="4000" dirty="0">
                <a:solidFill>
                  <a:sysClr val="windowText" lastClr="000000"/>
                </a:solidFill>
                <a:latin typeface="Arial Narrow" charset="0"/>
                <a:ea typeface="Arial Narrow" charset="0"/>
                <a:cs typeface="Arial Narrow" charset="0"/>
              </a:rPr>
              <a:t>Reglas para la Contratación de Financiamientos y Obligaciones </a:t>
            </a:r>
            <a:endParaRPr lang="es-ES_tradnl" sz="4000" dirty="0">
              <a:solidFill>
                <a:sysClr val="windowText" lastClr="000000"/>
              </a:solidFill>
              <a:latin typeface="Arial Narrow" charset="0"/>
              <a:ea typeface="Arial Narrow" charset="0"/>
              <a:cs typeface="Arial Narrow" charset="0"/>
            </a:endParaRPr>
          </a:p>
        </p:txBody>
      </p:sp>
    </p:spTree>
    <p:extLst>
      <p:ext uri="{BB962C8B-B14F-4D97-AF65-F5344CB8AC3E}">
        <p14:creationId xmlns:p14="http://schemas.microsoft.com/office/powerpoint/2010/main" val="10404678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0" name="CuadroTexto 2"/>
          <p:cNvSpPr txBox="1">
            <a:spLocks noChangeArrowheads="1"/>
          </p:cNvSpPr>
          <p:nvPr/>
        </p:nvSpPr>
        <p:spPr bwMode="auto">
          <a:xfrm>
            <a:off x="2629469" y="1630157"/>
            <a:ext cx="6470913" cy="830997"/>
          </a:xfrm>
          <a:prstGeom prst="rect">
            <a:avLst/>
          </a:prstGeom>
          <a:noFill/>
          <a:ln w="9525">
            <a:solidFill>
              <a:schemeClr val="tx1"/>
            </a:solidFill>
            <a:miter lim="800000"/>
            <a:headEnd/>
            <a:tailEnd/>
          </a:ln>
        </p:spPr>
        <p:txBody>
          <a:bodyPr wrap="square">
            <a:spAutoFit/>
          </a:bodyPr>
          <a:lstStyle/>
          <a:p>
            <a:pPr algn="ctr"/>
            <a:r>
              <a:rPr lang="es-MX" altLang="es-MX" sz="2400" dirty="0">
                <a:latin typeface="Arial Narrow" panose="020B0606020202030204" pitchFamily="34" charset="0"/>
              </a:rPr>
              <a:t>Contratar la oferta que represente las mejores </a:t>
            </a:r>
          </a:p>
          <a:p>
            <a:pPr algn="ctr"/>
            <a:r>
              <a:rPr lang="es-MX" altLang="es-MX" sz="2400" dirty="0">
                <a:latin typeface="Arial Narrow" panose="020B0606020202030204" pitchFamily="34" charset="0"/>
              </a:rPr>
              <a:t>condiciones de mercado</a:t>
            </a:r>
          </a:p>
        </p:txBody>
      </p:sp>
      <p:sp>
        <p:nvSpPr>
          <p:cNvPr id="9" name="CuadroTexto 1"/>
          <p:cNvSpPr txBox="1">
            <a:spLocks noChangeArrowheads="1"/>
          </p:cNvSpPr>
          <p:nvPr/>
        </p:nvSpPr>
        <p:spPr bwMode="auto">
          <a:xfrm>
            <a:off x="1672390" y="787786"/>
            <a:ext cx="3069522"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26 LDFEFM</a:t>
            </a:r>
          </a:p>
        </p:txBody>
      </p:sp>
      <p:graphicFrame>
        <p:nvGraphicFramePr>
          <p:cNvPr id="12" name="Diagrama 11"/>
          <p:cNvGraphicFramePr/>
          <p:nvPr>
            <p:extLst>
              <p:ext uri="{D42A27DB-BD31-4B8C-83A1-F6EECF244321}">
                <p14:modId xmlns:p14="http://schemas.microsoft.com/office/powerpoint/2010/main" val="338101502"/>
              </p:ext>
            </p:extLst>
          </p:nvPr>
        </p:nvGraphicFramePr>
        <p:xfrm>
          <a:off x="1765448" y="2659988"/>
          <a:ext cx="8641868" cy="3500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7963986"/>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o 36"/>
          <p:cNvGrpSpPr/>
          <p:nvPr/>
        </p:nvGrpSpPr>
        <p:grpSpPr>
          <a:xfrm>
            <a:off x="1840834" y="1766273"/>
            <a:ext cx="8734924" cy="4607375"/>
            <a:chOff x="1098194" y="970154"/>
            <a:chExt cx="7003985" cy="5199215"/>
          </a:xfrm>
        </p:grpSpPr>
        <p:graphicFrame>
          <p:nvGraphicFramePr>
            <p:cNvPr id="38" name="Diagrama 37"/>
            <p:cNvGraphicFramePr/>
            <p:nvPr>
              <p:extLst/>
            </p:nvPr>
          </p:nvGraphicFramePr>
          <p:xfrm>
            <a:off x="1098194" y="970154"/>
            <a:ext cx="4968456" cy="2735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9" name="Grupo 38"/>
            <p:cNvGrpSpPr/>
            <p:nvPr/>
          </p:nvGrpSpPr>
          <p:grpSpPr>
            <a:xfrm>
              <a:off x="1970542" y="3849517"/>
              <a:ext cx="1804933" cy="2319852"/>
              <a:chOff x="3310912" y="41929"/>
              <a:chExt cx="1577671" cy="2069454"/>
            </a:xfrm>
          </p:grpSpPr>
          <p:sp>
            <p:nvSpPr>
              <p:cNvPr id="51" name="Elipse 50"/>
              <p:cNvSpPr/>
              <p:nvPr/>
            </p:nvSpPr>
            <p:spPr>
              <a:xfrm>
                <a:off x="3368170" y="41929"/>
                <a:ext cx="1502706" cy="2069454"/>
              </a:xfrm>
              <a:prstGeom prst="ellipse">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shade val="50000"/>
                  <a:hueOff val="402493"/>
                  <a:satOff val="-9802"/>
                  <a:lumOff val="42896"/>
                  <a:alphaOff val="0"/>
                </a:schemeClr>
              </a:effectRef>
              <a:fontRef idx="minor">
                <a:schemeClr val="lt1"/>
              </a:fontRef>
            </p:style>
          </p:sp>
          <p:sp>
            <p:nvSpPr>
              <p:cNvPr id="52" name="Elipse 4"/>
              <p:cNvSpPr txBox="1"/>
              <p:nvPr/>
            </p:nvSpPr>
            <p:spPr>
              <a:xfrm>
                <a:off x="3310912" y="255160"/>
                <a:ext cx="1577671" cy="1734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422400">
                  <a:lnSpc>
                    <a:spcPct val="90000"/>
                  </a:lnSpc>
                  <a:spcBef>
                    <a:spcPct val="0"/>
                  </a:spcBef>
                  <a:spcAft>
                    <a:spcPct val="35000"/>
                  </a:spcAft>
                </a:pPr>
                <a:r>
                  <a:rPr lang="es-MX" sz="2400" b="1" dirty="0">
                    <a:solidFill>
                      <a:schemeClr val="tx1"/>
                    </a:solidFill>
                    <a:latin typeface="Arial Narrow" panose="020B0606020202030204" pitchFamily="34" charset="0"/>
                    <a:cs typeface="Arial" panose="020B0604020202020204" pitchFamily="34" charset="0"/>
                  </a:rPr>
                  <a:t>APP</a:t>
                </a:r>
              </a:p>
            </p:txBody>
          </p:sp>
        </p:grpSp>
        <p:grpSp>
          <p:nvGrpSpPr>
            <p:cNvPr id="40" name="Grupo 39"/>
            <p:cNvGrpSpPr/>
            <p:nvPr/>
          </p:nvGrpSpPr>
          <p:grpSpPr>
            <a:xfrm>
              <a:off x="5139113" y="1731381"/>
              <a:ext cx="2963066" cy="1583141"/>
              <a:chOff x="2232" y="0"/>
              <a:chExt cx="4760140" cy="2723426"/>
            </a:xfrm>
          </p:grpSpPr>
          <p:sp>
            <p:nvSpPr>
              <p:cNvPr id="49" name="Rectángulo redondeado 48"/>
              <p:cNvSpPr/>
              <p:nvPr/>
            </p:nvSpPr>
            <p:spPr>
              <a:xfrm>
                <a:off x="2232" y="0"/>
                <a:ext cx="4760140" cy="2723426"/>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0" name="CuadroTexto 49"/>
              <p:cNvSpPr txBox="1"/>
              <p:nvPr/>
            </p:nvSpPr>
            <p:spPr>
              <a:xfrm>
                <a:off x="179840" y="213941"/>
                <a:ext cx="4451334" cy="2204026"/>
              </a:xfrm>
              <a:prstGeom prst="round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defTabSz="1600200">
                  <a:lnSpc>
                    <a:spcPct val="90000"/>
                  </a:lnSpc>
                  <a:spcBef>
                    <a:spcPct val="0"/>
                  </a:spcBef>
                  <a:spcAft>
                    <a:spcPct val="35000"/>
                  </a:spcAft>
                </a:pPr>
                <a:r>
                  <a:rPr lang="es-ES" sz="2400" dirty="0">
                    <a:solidFill>
                      <a:schemeClr val="tx1"/>
                    </a:solidFill>
                    <a:latin typeface="Arial Narrow" panose="020B0606020202030204" pitchFamily="34" charset="0"/>
                  </a:rPr>
                  <a:t>PROCESO COMPETITIVO</a:t>
                </a:r>
              </a:p>
            </p:txBody>
          </p:sp>
        </p:grpSp>
        <p:grpSp>
          <p:nvGrpSpPr>
            <p:cNvPr id="41" name="Grupo 40"/>
            <p:cNvGrpSpPr/>
            <p:nvPr/>
          </p:nvGrpSpPr>
          <p:grpSpPr>
            <a:xfrm>
              <a:off x="5188766" y="4352398"/>
              <a:ext cx="2913413" cy="1692322"/>
              <a:chOff x="6666429" y="0"/>
              <a:chExt cx="4760140" cy="2723426"/>
            </a:xfrm>
          </p:grpSpPr>
          <p:sp>
            <p:nvSpPr>
              <p:cNvPr id="47" name="Rectángulo redondeado 46"/>
              <p:cNvSpPr/>
              <p:nvPr/>
            </p:nvSpPr>
            <p:spPr>
              <a:xfrm>
                <a:off x="6666429" y="0"/>
                <a:ext cx="4760140" cy="2723426"/>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8" name="CuadroTexto 47"/>
              <p:cNvSpPr txBox="1"/>
              <p:nvPr/>
            </p:nvSpPr>
            <p:spPr>
              <a:xfrm>
                <a:off x="6799863" y="302238"/>
                <a:ext cx="4493273" cy="2114439"/>
              </a:xfrm>
              <a:prstGeom prst="round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defTabSz="1600200">
                  <a:lnSpc>
                    <a:spcPct val="90000"/>
                  </a:lnSpc>
                  <a:spcBef>
                    <a:spcPct val="0"/>
                  </a:spcBef>
                  <a:spcAft>
                    <a:spcPct val="35000"/>
                  </a:spcAft>
                </a:pPr>
                <a:r>
                  <a:rPr lang="es-MX" sz="2400" dirty="0">
                    <a:solidFill>
                      <a:schemeClr val="tx1"/>
                    </a:solidFill>
                    <a:latin typeface="Arial Narrow" panose="020B0606020202030204" pitchFamily="34" charset="0"/>
                  </a:rPr>
                  <a:t>Hacer públicos todos los costos</a:t>
                </a:r>
                <a:endParaRPr lang="es-ES" sz="2400" dirty="0">
                  <a:solidFill>
                    <a:schemeClr val="tx1"/>
                  </a:solidFill>
                  <a:latin typeface="Arial Narrow" panose="020B0606020202030204" pitchFamily="34" charset="0"/>
                </a:endParaRPr>
              </a:p>
            </p:txBody>
          </p:sp>
        </p:grpSp>
        <p:grpSp>
          <p:nvGrpSpPr>
            <p:cNvPr id="42" name="Grupo 41"/>
            <p:cNvGrpSpPr/>
            <p:nvPr/>
          </p:nvGrpSpPr>
          <p:grpSpPr>
            <a:xfrm rot="5400000">
              <a:off x="6177657" y="3411495"/>
              <a:ext cx="832078" cy="1006797"/>
              <a:chOff x="5238386" y="771455"/>
              <a:chExt cx="1009149" cy="1180514"/>
            </a:xfrm>
          </p:grpSpPr>
          <p:sp>
            <p:nvSpPr>
              <p:cNvPr id="45" name="Flecha derecha 44"/>
              <p:cNvSpPr/>
              <p:nvPr/>
            </p:nvSpPr>
            <p:spPr>
              <a:xfrm>
                <a:off x="5238386" y="771455"/>
                <a:ext cx="1009149" cy="1180514"/>
              </a:xfrm>
              <a:prstGeom prst="rightArrow">
                <a:avLst>
                  <a:gd name="adj1" fmla="val 60000"/>
                  <a:gd name="adj2" fmla="val 50000"/>
                </a:avLst>
              </a:prstGeom>
            </p:spPr>
            <p:style>
              <a:lnRef idx="0">
                <a:schemeClr val="dk2">
                  <a:tint val="60000"/>
                  <a:hueOff val="0"/>
                  <a:satOff val="0"/>
                  <a:lumOff val="0"/>
                  <a:alphaOff val="0"/>
                </a:schemeClr>
              </a:lnRef>
              <a:fillRef idx="3">
                <a:schemeClr val="dk2">
                  <a:tint val="60000"/>
                  <a:hueOff val="0"/>
                  <a:satOff val="0"/>
                  <a:lumOff val="0"/>
                  <a:alphaOff val="0"/>
                </a:schemeClr>
              </a:fillRef>
              <a:effectRef idx="2">
                <a:schemeClr val="dk2">
                  <a:tint val="60000"/>
                  <a:hueOff val="0"/>
                  <a:satOff val="0"/>
                  <a:lumOff val="0"/>
                  <a:alphaOff val="0"/>
                </a:schemeClr>
              </a:effectRef>
              <a:fontRef idx="minor">
                <a:schemeClr val="lt1"/>
              </a:fontRef>
            </p:style>
          </p:sp>
          <p:sp>
            <p:nvSpPr>
              <p:cNvPr id="46" name="Flecha derecha 4"/>
              <p:cNvSpPr txBox="1"/>
              <p:nvPr/>
            </p:nvSpPr>
            <p:spPr>
              <a:xfrm>
                <a:off x="5238386" y="1007558"/>
                <a:ext cx="706404" cy="708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444750">
                  <a:lnSpc>
                    <a:spcPct val="90000"/>
                  </a:lnSpc>
                  <a:spcBef>
                    <a:spcPct val="0"/>
                  </a:spcBef>
                  <a:spcAft>
                    <a:spcPct val="35000"/>
                  </a:spcAft>
                </a:pPr>
                <a:endParaRPr lang="es-ES" sz="2400">
                  <a:solidFill>
                    <a:schemeClr val="tx1"/>
                  </a:solidFill>
                  <a:latin typeface="Arial Narrow" panose="020B0606020202030204" pitchFamily="34" charset="0"/>
                </a:endParaRPr>
              </a:p>
            </p:txBody>
          </p:sp>
        </p:grpSp>
        <p:cxnSp>
          <p:nvCxnSpPr>
            <p:cNvPr id="43" name="Conector recto de flecha 42"/>
            <p:cNvCxnSpPr/>
            <p:nvPr/>
          </p:nvCxnSpPr>
          <p:spPr>
            <a:xfrm>
              <a:off x="3904565" y="2337880"/>
              <a:ext cx="1022277"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4" name="Conector recto de flecha 43"/>
            <p:cNvCxnSpPr/>
            <p:nvPr/>
          </p:nvCxnSpPr>
          <p:spPr>
            <a:xfrm flipV="1">
              <a:off x="3709970" y="3293752"/>
              <a:ext cx="1248688" cy="11115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grpSp>
        <p:nvGrpSpPr>
          <p:cNvPr id="23" name="Grupo 22"/>
          <p:cNvGrpSpPr/>
          <p:nvPr/>
        </p:nvGrpSpPr>
        <p:grpSpPr>
          <a:xfrm>
            <a:off x="1356860" y="356816"/>
            <a:ext cx="8364655" cy="1409457"/>
            <a:chOff x="1822571" y="398538"/>
            <a:chExt cx="7459285" cy="1409457"/>
          </a:xfrm>
        </p:grpSpPr>
        <p:sp>
          <p:nvSpPr>
            <p:cNvPr id="24" name="CuadroTexto 1"/>
            <p:cNvSpPr txBox="1">
              <a:spLocks noChangeArrowheads="1"/>
            </p:cNvSpPr>
            <p:nvPr/>
          </p:nvSpPr>
          <p:spPr bwMode="auto">
            <a:xfrm>
              <a:off x="1822571" y="1284775"/>
              <a:ext cx="3386595"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27 LDFEFM</a:t>
              </a:r>
            </a:p>
          </p:txBody>
        </p:sp>
        <p:sp>
          <p:nvSpPr>
            <p:cNvPr id="26" name="Rectángulo 25"/>
            <p:cNvSpPr/>
            <p:nvPr/>
          </p:nvSpPr>
          <p:spPr>
            <a:xfrm>
              <a:off x="2570695" y="398538"/>
              <a:ext cx="6711161" cy="830997"/>
            </a:xfrm>
            <a:prstGeom prst="rect">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sz="2400" dirty="0">
                  <a:latin typeface="Arial Narrow" charset="0"/>
                  <a:ea typeface="Arial Narrow" charset="0"/>
                  <a:cs typeface="Arial Narrow" charset="0"/>
                </a:rPr>
                <a:t>Contratación de Arrendamientos y APPs, bajo las mejores condiciones de mercado</a:t>
              </a:r>
            </a:p>
          </p:txBody>
        </p:sp>
      </p:grpSp>
    </p:spTree>
    <p:extLst>
      <p:ext uri="{BB962C8B-B14F-4D97-AF65-F5344CB8AC3E}">
        <p14:creationId xmlns:p14="http://schemas.microsoft.com/office/powerpoint/2010/main" val="1214208418"/>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1739900" y="1973483"/>
            <a:ext cx="3384550" cy="1871662"/>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Disposición o Desembolsos</a:t>
            </a:r>
          </a:p>
        </p:txBody>
      </p:sp>
      <p:sp>
        <p:nvSpPr>
          <p:cNvPr id="3" name="Rectángulo 2"/>
          <p:cNvSpPr/>
          <p:nvPr/>
        </p:nvSpPr>
        <p:spPr>
          <a:xfrm>
            <a:off x="7175500" y="2080063"/>
            <a:ext cx="3024188" cy="158432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Inscripción en el RPU</a:t>
            </a:r>
          </a:p>
        </p:txBody>
      </p:sp>
      <p:sp>
        <p:nvSpPr>
          <p:cNvPr id="4" name="Flecha derecha 3"/>
          <p:cNvSpPr/>
          <p:nvPr/>
        </p:nvSpPr>
        <p:spPr>
          <a:xfrm>
            <a:off x="5232401" y="2295962"/>
            <a:ext cx="1871663" cy="120015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2400" dirty="0">
                <a:solidFill>
                  <a:schemeClr val="tx1"/>
                </a:solidFill>
                <a:latin typeface="Arial Narrow" panose="020B0606020202030204" pitchFamily="34" charset="0"/>
                <a:cs typeface="Arial" panose="020B0604020202020204" pitchFamily="34" charset="0"/>
              </a:rPr>
              <a:t>Condición</a:t>
            </a:r>
          </a:p>
        </p:txBody>
      </p:sp>
      <p:sp>
        <p:nvSpPr>
          <p:cNvPr id="6" name="Rectángulo redondeado 5"/>
          <p:cNvSpPr/>
          <p:nvPr/>
        </p:nvSpPr>
        <p:spPr>
          <a:xfrm>
            <a:off x="2106202" y="4115456"/>
            <a:ext cx="3455988" cy="18002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solidFill>
                  <a:schemeClr val="tx1"/>
                </a:solidFill>
                <a:latin typeface="Arial Narrow" panose="020B0606020202030204" pitchFamily="34" charset="0"/>
                <a:cs typeface="Arial" panose="020B0604020202020204" pitchFamily="34" charset="0"/>
              </a:rPr>
              <a:t>No aplica a Obligaciones a CP</a:t>
            </a:r>
          </a:p>
          <a:p>
            <a:pPr algn="ctr">
              <a:defRPr/>
            </a:pPr>
            <a:r>
              <a:rPr lang="es-MX" sz="2400" dirty="0">
                <a:solidFill>
                  <a:schemeClr val="tx1"/>
                </a:solidFill>
                <a:latin typeface="Arial Narrow" panose="020B0606020202030204" pitchFamily="34" charset="0"/>
                <a:cs typeface="Arial" panose="020B0604020202020204" pitchFamily="34" charset="0"/>
              </a:rPr>
              <a:t>o Emisiones de Valores</a:t>
            </a:r>
          </a:p>
        </p:txBody>
      </p:sp>
      <p:sp>
        <p:nvSpPr>
          <p:cNvPr id="9" name="Documento 8"/>
          <p:cNvSpPr/>
          <p:nvPr/>
        </p:nvSpPr>
        <p:spPr>
          <a:xfrm>
            <a:off x="6572771" y="3925826"/>
            <a:ext cx="3313113" cy="2295525"/>
          </a:xfrm>
          <a:prstGeom prst="flowChartDocumen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Obligación de Presentar la Solicitud de Inscripción </a:t>
            </a:r>
          </a:p>
        </p:txBody>
      </p:sp>
      <p:grpSp>
        <p:nvGrpSpPr>
          <p:cNvPr id="16" name="Grupo 15"/>
          <p:cNvGrpSpPr/>
          <p:nvPr/>
        </p:nvGrpSpPr>
        <p:grpSpPr>
          <a:xfrm>
            <a:off x="1356860" y="356816"/>
            <a:ext cx="8364655" cy="1409457"/>
            <a:chOff x="1822571" y="398538"/>
            <a:chExt cx="7459285" cy="1409457"/>
          </a:xfrm>
        </p:grpSpPr>
        <p:sp>
          <p:nvSpPr>
            <p:cNvPr id="17" name="CuadroTexto 1"/>
            <p:cNvSpPr txBox="1">
              <a:spLocks noChangeArrowheads="1"/>
            </p:cNvSpPr>
            <p:nvPr/>
          </p:nvSpPr>
          <p:spPr bwMode="auto">
            <a:xfrm>
              <a:off x="1822571" y="1284775"/>
              <a:ext cx="3386595"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53 LDFEFM</a:t>
              </a:r>
            </a:p>
          </p:txBody>
        </p:sp>
        <p:sp>
          <p:nvSpPr>
            <p:cNvPr id="19" name="Rectángulo 18"/>
            <p:cNvSpPr/>
            <p:nvPr/>
          </p:nvSpPr>
          <p:spPr>
            <a:xfrm>
              <a:off x="2570695" y="398538"/>
              <a:ext cx="6711161" cy="461665"/>
            </a:xfrm>
            <a:prstGeom prst="rect">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sz="2400" dirty="0">
                  <a:latin typeface="Arial Narrow" charset="0"/>
                  <a:ea typeface="Arial Narrow" charset="0"/>
                  <a:cs typeface="Arial Narrow" charset="0"/>
                </a:rPr>
                <a:t>Disposición de Recursos de los Financiamientos y Obligaciones</a:t>
              </a:r>
            </a:p>
          </p:txBody>
        </p:sp>
      </p:grpSp>
    </p:spTree>
    <p:extLst>
      <p:ext uri="{BB962C8B-B14F-4D97-AF65-F5344CB8AC3E}">
        <p14:creationId xmlns:p14="http://schemas.microsoft.com/office/powerpoint/2010/main" val="25658865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490538" y="2328720"/>
            <a:ext cx="7206916" cy="2145268"/>
          </a:xfrm>
          <a:prstGeom prst="roundRect">
            <a:avLst/>
          </a:prstGeom>
          <a:no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4000" dirty="0">
                <a:solidFill>
                  <a:sysClr val="windowText" lastClr="000000"/>
                </a:solidFill>
                <a:latin typeface="Arial Narrow" charset="0"/>
                <a:ea typeface="Arial Narrow" charset="0"/>
                <a:cs typeface="Arial Narrow" charset="0"/>
              </a:rPr>
              <a:t>FASE 5. </a:t>
            </a:r>
            <a:br>
              <a:rPr lang="es-MX" sz="4000" dirty="0">
                <a:solidFill>
                  <a:sysClr val="windowText" lastClr="000000"/>
                </a:solidFill>
                <a:latin typeface="Arial Narrow" charset="0"/>
                <a:ea typeface="Arial Narrow" charset="0"/>
                <a:cs typeface="Arial Narrow" charset="0"/>
              </a:rPr>
            </a:br>
            <a:r>
              <a:rPr lang="es-MX" sz="4000" dirty="0">
                <a:solidFill>
                  <a:sysClr val="windowText" lastClr="000000"/>
                </a:solidFill>
                <a:latin typeface="Arial Narrow" charset="0"/>
                <a:ea typeface="Arial Narrow" charset="0"/>
                <a:cs typeface="Arial Narrow" charset="0"/>
              </a:rPr>
              <a:t>Reglas para el Registro de los Financiamientos y Obligaciones </a:t>
            </a:r>
            <a:endParaRPr lang="es-ES_tradnl" sz="4000" dirty="0">
              <a:solidFill>
                <a:sysClr val="windowText" lastClr="000000"/>
              </a:solidFill>
              <a:latin typeface="Arial Narrow" charset="0"/>
              <a:ea typeface="Arial Narrow" charset="0"/>
              <a:cs typeface="Arial Narrow" charset="0"/>
            </a:endParaRPr>
          </a:p>
        </p:txBody>
      </p:sp>
    </p:spTree>
    <p:extLst>
      <p:ext uri="{BB962C8B-B14F-4D97-AF65-F5344CB8AC3E}">
        <p14:creationId xmlns:p14="http://schemas.microsoft.com/office/powerpoint/2010/main" val="32841427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2537591" y="2289846"/>
            <a:ext cx="2520950" cy="2016125"/>
          </a:xfrm>
          <a:prstGeom prst="ellipse">
            <a:avLst/>
          </a:prstGeom>
          <a:solidFill>
            <a:srgbClr val="DA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A cargo de SHCP</a:t>
            </a:r>
          </a:p>
        </p:txBody>
      </p:sp>
      <p:sp>
        <p:nvSpPr>
          <p:cNvPr id="4" name="Rectángulo redondeado 3"/>
          <p:cNvSpPr/>
          <p:nvPr/>
        </p:nvSpPr>
        <p:spPr>
          <a:xfrm>
            <a:off x="5949518" y="2431104"/>
            <a:ext cx="4481861" cy="1467128"/>
          </a:xfrm>
          <a:prstGeom prst="roundRect">
            <a:avLst/>
          </a:prstGeom>
          <a:solidFill>
            <a:srgbClr val="3C1A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Objeto: Inscribir y Transparentar la totalidad de Financiamientos y Obligaciones</a:t>
            </a:r>
          </a:p>
        </p:txBody>
      </p:sp>
      <p:sp>
        <p:nvSpPr>
          <p:cNvPr id="6" name="CuadroTexto 5"/>
          <p:cNvSpPr txBox="1">
            <a:spLocks noChangeArrowheads="1"/>
          </p:cNvSpPr>
          <p:nvPr/>
        </p:nvSpPr>
        <p:spPr bwMode="auto">
          <a:xfrm>
            <a:off x="2129589" y="4473517"/>
            <a:ext cx="3637843" cy="1200329"/>
          </a:xfrm>
          <a:prstGeom prst="rect">
            <a:avLst/>
          </a:prstGeom>
          <a:noFill/>
          <a:ln w="9525">
            <a:noFill/>
            <a:miter lim="800000"/>
            <a:headEnd/>
            <a:tailEnd/>
          </a:ln>
        </p:spPr>
        <p:txBody>
          <a:bodyPr wrap="square">
            <a:spAutoFit/>
          </a:bodyPr>
          <a:lstStyle/>
          <a:p>
            <a:r>
              <a:rPr lang="es-MX" altLang="es-MX" sz="2400" dirty="0">
                <a:latin typeface="Arial Narrow" panose="020B0606020202030204" pitchFamily="34" charset="0"/>
              </a:rPr>
              <a:t>No prejuzga ni valida los actos jurídicos por los cuales se celebraron las operaciones</a:t>
            </a:r>
          </a:p>
        </p:txBody>
      </p:sp>
      <p:sp>
        <p:nvSpPr>
          <p:cNvPr id="19" name="Rectángulo redondeado 18"/>
          <p:cNvSpPr/>
          <p:nvPr/>
        </p:nvSpPr>
        <p:spPr>
          <a:xfrm>
            <a:off x="5949518" y="4184759"/>
            <a:ext cx="4481861" cy="1249333"/>
          </a:xfrm>
          <a:prstGeom prst="roundRect">
            <a:avLst/>
          </a:prstGeom>
          <a:solidFill>
            <a:srgbClr val="3C1A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a:latin typeface="Arial Narrow" panose="020B0606020202030204" pitchFamily="34" charset="0"/>
                <a:cs typeface="Arial" panose="020B0604020202020204" pitchFamily="34" charset="0"/>
              </a:rPr>
              <a:t>Efectos: Declarativos e Informativos</a:t>
            </a:r>
          </a:p>
        </p:txBody>
      </p:sp>
      <p:grpSp>
        <p:nvGrpSpPr>
          <p:cNvPr id="11" name="Grupo 10"/>
          <p:cNvGrpSpPr/>
          <p:nvPr/>
        </p:nvGrpSpPr>
        <p:grpSpPr>
          <a:xfrm>
            <a:off x="1356860" y="546139"/>
            <a:ext cx="8355521" cy="1220134"/>
            <a:chOff x="1822571" y="587861"/>
            <a:chExt cx="7451140" cy="1220134"/>
          </a:xfrm>
        </p:grpSpPr>
        <p:sp>
          <p:nvSpPr>
            <p:cNvPr id="12" name="CuadroTexto 1"/>
            <p:cNvSpPr txBox="1">
              <a:spLocks noChangeArrowheads="1"/>
            </p:cNvSpPr>
            <p:nvPr/>
          </p:nvSpPr>
          <p:spPr bwMode="auto">
            <a:xfrm>
              <a:off x="1822571" y="1284775"/>
              <a:ext cx="3386595"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49 LDFEFM</a:t>
              </a:r>
            </a:p>
          </p:txBody>
        </p:sp>
        <p:sp>
          <p:nvSpPr>
            <p:cNvPr id="17" name="Rectángulo 16"/>
            <p:cNvSpPr/>
            <p:nvPr/>
          </p:nvSpPr>
          <p:spPr>
            <a:xfrm>
              <a:off x="2562550" y="587861"/>
              <a:ext cx="6711161" cy="461665"/>
            </a:xfrm>
            <a:prstGeom prst="rect">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sz="2400" dirty="0">
                  <a:latin typeface="Arial Narrow" charset="0"/>
                  <a:ea typeface="Arial Narrow" charset="0"/>
                  <a:cs typeface="Arial Narrow" charset="0"/>
                </a:rPr>
                <a:t>Registro de Financiamientos y Obligaciones</a:t>
              </a:r>
            </a:p>
          </p:txBody>
        </p:sp>
      </p:grpSp>
    </p:spTree>
    <p:extLst>
      <p:ext uri="{BB962C8B-B14F-4D97-AF65-F5344CB8AC3E}">
        <p14:creationId xmlns:p14="http://schemas.microsoft.com/office/powerpoint/2010/main" val="130574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a 19"/>
          <p:cNvGraphicFramePr/>
          <p:nvPr>
            <p:extLst/>
          </p:nvPr>
        </p:nvGraphicFramePr>
        <p:xfrm>
          <a:off x="1215918" y="1748559"/>
          <a:ext cx="9937356" cy="4539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upo 13"/>
          <p:cNvGrpSpPr/>
          <p:nvPr/>
        </p:nvGrpSpPr>
        <p:grpSpPr>
          <a:xfrm>
            <a:off x="1356860" y="356816"/>
            <a:ext cx="8364655" cy="1409457"/>
            <a:chOff x="1822571" y="398538"/>
            <a:chExt cx="7459285" cy="1409457"/>
          </a:xfrm>
        </p:grpSpPr>
        <p:sp>
          <p:nvSpPr>
            <p:cNvPr id="15" name="CuadroTexto 1"/>
            <p:cNvSpPr txBox="1">
              <a:spLocks noChangeArrowheads="1"/>
            </p:cNvSpPr>
            <p:nvPr/>
          </p:nvSpPr>
          <p:spPr bwMode="auto">
            <a:xfrm>
              <a:off x="1822571" y="1284775"/>
              <a:ext cx="3386595"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51 LDFEFM</a:t>
              </a:r>
            </a:p>
          </p:txBody>
        </p:sp>
        <p:sp>
          <p:nvSpPr>
            <p:cNvPr id="22" name="Rectángulo 21"/>
            <p:cNvSpPr/>
            <p:nvPr/>
          </p:nvSpPr>
          <p:spPr>
            <a:xfrm>
              <a:off x="2570695" y="398538"/>
              <a:ext cx="6711161" cy="461665"/>
            </a:xfrm>
            <a:prstGeom prst="rect">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sz="2400" dirty="0">
                  <a:latin typeface="Arial Narrow" charset="0"/>
                  <a:ea typeface="Arial Narrow" charset="0"/>
                  <a:cs typeface="Arial Narrow" charset="0"/>
                </a:rPr>
                <a:t>Requisitos para la Inscripción de Financiamientos u obligaciones</a:t>
              </a:r>
            </a:p>
          </p:txBody>
        </p:sp>
      </p:grpSp>
    </p:spTree>
    <p:extLst>
      <p:ext uri="{BB962C8B-B14F-4D97-AF65-F5344CB8AC3E}">
        <p14:creationId xmlns:p14="http://schemas.microsoft.com/office/powerpoint/2010/main" val="598430693"/>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a 15"/>
          <p:cNvGraphicFramePr/>
          <p:nvPr>
            <p:extLst/>
          </p:nvPr>
        </p:nvGraphicFramePr>
        <p:xfrm>
          <a:off x="1407695" y="1445743"/>
          <a:ext cx="9649326" cy="4702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1"/>
          <p:cNvSpPr txBox="1">
            <a:spLocks noChangeArrowheads="1"/>
          </p:cNvSpPr>
          <p:nvPr/>
        </p:nvSpPr>
        <p:spPr bwMode="auto">
          <a:xfrm>
            <a:off x="1068102" y="617411"/>
            <a:ext cx="3797643" cy="523220"/>
          </a:xfrm>
          <a:prstGeom prst="rect">
            <a:avLst/>
          </a:prstGeom>
          <a:noFill/>
          <a:ln w="9525">
            <a:noFill/>
            <a:miter lim="800000"/>
            <a:headEnd/>
            <a:tailEnd/>
          </a:ln>
        </p:spPr>
        <p:txBody>
          <a:bodyPr wrap="square">
            <a:spAutoFit/>
          </a:bodyPr>
          <a:lstStyle/>
          <a:p>
            <a:r>
              <a:rPr lang="es-MX" altLang="es-MX" sz="2800" b="1" dirty="0">
                <a:latin typeface="Arial Narrow" panose="020B0606020202030204" pitchFamily="34" charset="0"/>
              </a:rPr>
              <a:t>Artículo 51 LDFEFM</a:t>
            </a:r>
          </a:p>
        </p:txBody>
      </p:sp>
    </p:spTree>
    <p:extLst>
      <p:ext uri="{BB962C8B-B14F-4D97-AF65-F5344CB8AC3E}">
        <p14:creationId xmlns:p14="http://schemas.microsoft.com/office/powerpoint/2010/main" val="1001519762"/>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486167" y="2696884"/>
            <a:ext cx="7219665" cy="1464231"/>
          </a:xfrm>
          <a:prstGeom prst="roundRect">
            <a:avLst/>
          </a:prstGeom>
          <a:solidFill>
            <a:schemeClr val="accent6">
              <a:alpha val="50000"/>
            </a:schemeClr>
          </a:solid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4000" dirty="0">
                <a:solidFill>
                  <a:sysClr val="windowText" lastClr="000000"/>
                </a:solidFill>
                <a:latin typeface="Arial Narrow" charset="0"/>
                <a:ea typeface="Arial Narrow" charset="0"/>
                <a:cs typeface="Arial Narrow" charset="0"/>
              </a:rPr>
              <a:t>De la Contratación de Obligaciones a Corto Plazo</a:t>
            </a:r>
            <a:endParaRPr lang="es-ES_tradnl" sz="4000" dirty="0">
              <a:solidFill>
                <a:sysClr val="windowText" lastClr="000000"/>
              </a:solidFill>
              <a:latin typeface="Arial Narrow" charset="0"/>
              <a:ea typeface="Arial Narrow" charset="0"/>
              <a:cs typeface="Arial Narrow" charset="0"/>
            </a:endParaRPr>
          </a:p>
        </p:txBody>
      </p:sp>
    </p:spTree>
    <p:extLst>
      <p:ext uri="{BB962C8B-B14F-4D97-AF65-F5344CB8AC3E}">
        <p14:creationId xmlns:p14="http://schemas.microsoft.com/office/powerpoint/2010/main" val="1578753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936171" y="-67891"/>
            <a:ext cx="10069285"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De la Contratación de Obligaciones a Corto Plazo</a:t>
            </a:r>
          </a:p>
        </p:txBody>
      </p:sp>
      <p:sp>
        <p:nvSpPr>
          <p:cNvPr id="6" name="CuadroTexto 5"/>
          <p:cNvSpPr txBox="1"/>
          <p:nvPr/>
        </p:nvSpPr>
        <p:spPr>
          <a:xfrm>
            <a:off x="748472" y="696094"/>
            <a:ext cx="10809027" cy="6001643"/>
          </a:xfrm>
          <a:prstGeom prst="rect">
            <a:avLst/>
          </a:prstGeom>
          <a:noFill/>
        </p:spPr>
        <p:txBody>
          <a:bodyPr wrap="square" rtlCol="0">
            <a:spAutoFit/>
          </a:bodyPr>
          <a:lstStyle/>
          <a:p>
            <a:r>
              <a:rPr lang="es-MX" sz="2400" b="1" dirty="0" smtClean="0"/>
              <a:t>Artículo 30 LDFEFM</a:t>
            </a:r>
          </a:p>
          <a:p>
            <a:r>
              <a:rPr lang="es-MX" sz="2400" dirty="0"/>
              <a:t>Las Entidades Federativas y los Municipios podrán contratar Obligaciones a corto plazo sin autorización de la Legislatura local, siempre y cuando se cumplan las siguientes condiciones</a:t>
            </a:r>
            <a:r>
              <a:rPr lang="es-MX" sz="2400" dirty="0" smtClean="0"/>
              <a:t>:</a:t>
            </a:r>
          </a:p>
          <a:p>
            <a:endParaRPr lang="es-MX" sz="2400" b="1" dirty="0" smtClean="0"/>
          </a:p>
          <a:p>
            <a:pPr marL="514350" indent="-514350">
              <a:buFont typeface="+mj-lt"/>
              <a:buAutoNum type="romanUcPeriod"/>
            </a:pPr>
            <a:r>
              <a:rPr lang="es-MX" sz="2400" dirty="0" smtClean="0"/>
              <a:t>El saldo </a:t>
            </a:r>
            <a:r>
              <a:rPr lang="es-MX" sz="2400" dirty="0"/>
              <a:t>insoluto total del monto principal </a:t>
            </a:r>
            <a:r>
              <a:rPr lang="es-MX" sz="2400" b="1" dirty="0" smtClean="0"/>
              <a:t>no </a:t>
            </a:r>
            <a:r>
              <a:rPr lang="es-MX" sz="2400" b="1" dirty="0"/>
              <a:t>exceda del 6 por ciento de los Ingresos totales</a:t>
            </a:r>
            <a:r>
              <a:rPr lang="es-MX" sz="2400" dirty="0"/>
              <a:t> aprobados en su Ley de Ingresos, </a:t>
            </a:r>
            <a:r>
              <a:rPr lang="es-MX" sz="2400" b="1" dirty="0"/>
              <a:t>sin incluir Financiamiento Neto</a:t>
            </a:r>
            <a:r>
              <a:rPr lang="es-MX" sz="2400" dirty="0"/>
              <a:t>, </a:t>
            </a:r>
            <a:r>
              <a:rPr lang="es-MX" sz="2400" dirty="0" smtClean="0"/>
              <a:t>durante </a:t>
            </a:r>
            <a:r>
              <a:rPr lang="es-MX" sz="2400" dirty="0"/>
              <a:t>el ejercicio fiscal correspondiente</a:t>
            </a:r>
            <a:r>
              <a:rPr lang="es-MX" sz="2400" dirty="0" smtClean="0"/>
              <a:t>;</a:t>
            </a:r>
          </a:p>
          <a:p>
            <a:pPr marL="514350" indent="-514350">
              <a:buFont typeface="+mj-lt"/>
              <a:buAutoNum type="romanUcPeriod"/>
            </a:pPr>
            <a:endParaRPr lang="es-MX" sz="2400" dirty="0" smtClean="0"/>
          </a:p>
          <a:p>
            <a:pPr marL="514350" indent="-514350">
              <a:buFont typeface="+mj-lt"/>
              <a:buAutoNum type="romanUcPeriod"/>
            </a:pPr>
            <a:r>
              <a:rPr lang="es-MX" sz="2400" b="1" dirty="0" smtClean="0"/>
              <a:t>Queden </a:t>
            </a:r>
            <a:r>
              <a:rPr lang="es-MX" sz="2400" b="1" dirty="0"/>
              <a:t>totalmente pagadas a más tardar tres meses antes de que concluya el periodo de gobierno </a:t>
            </a:r>
            <a:r>
              <a:rPr lang="es-MX" sz="2400" dirty="0"/>
              <a:t>de la administración correspondiente, no pudiendo contratar nuevas Obligaciones a corto plazo durante esos últimos tres meses</a:t>
            </a:r>
            <a:r>
              <a:rPr lang="es-MX" sz="2400" dirty="0" smtClean="0"/>
              <a:t>;</a:t>
            </a:r>
          </a:p>
          <a:p>
            <a:pPr marL="514350" indent="-514350">
              <a:buFont typeface="+mj-lt"/>
              <a:buAutoNum type="romanUcPeriod"/>
            </a:pPr>
            <a:endParaRPr lang="es-MX" sz="2400" dirty="0" smtClean="0"/>
          </a:p>
          <a:p>
            <a:r>
              <a:rPr lang="es-MX" sz="2400" dirty="0"/>
              <a:t>III. Las Obligaciones a corto plazo </a:t>
            </a:r>
            <a:r>
              <a:rPr lang="es-MX" sz="2400" b="1" dirty="0"/>
              <a:t>deberán ser quirografarias</a:t>
            </a:r>
            <a:r>
              <a:rPr lang="es-MX" sz="2400" dirty="0"/>
              <a:t>, y</a:t>
            </a:r>
          </a:p>
          <a:p>
            <a:endParaRPr lang="es-MX" sz="2400" dirty="0"/>
          </a:p>
          <a:p>
            <a:r>
              <a:rPr lang="es-MX" sz="2400" dirty="0"/>
              <a:t>IV. Ser </a:t>
            </a:r>
            <a:r>
              <a:rPr lang="es-MX" sz="2400" b="1" dirty="0"/>
              <a:t>inscritas en el Registro Público Único</a:t>
            </a:r>
            <a:r>
              <a:rPr lang="es-MX" sz="2400" dirty="0" smtClean="0"/>
              <a:t>.</a:t>
            </a:r>
            <a:endParaRPr lang="es-MX" sz="2400" dirty="0"/>
          </a:p>
        </p:txBody>
      </p:sp>
    </p:spTree>
    <p:extLst>
      <p:ext uri="{BB962C8B-B14F-4D97-AF65-F5344CB8AC3E}">
        <p14:creationId xmlns:p14="http://schemas.microsoft.com/office/powerpoint/2010/main" val="2227398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514599" y="1787896"/>
            <a:ext cx="7184573" cy="4524315"/>
          </a:xfrm>
          <a:prstGeom prst="rect">
            <a:avLst/>
          </a:prstGeom>
          <a:noFill/>
        </p:spPr>
        <p:txBody>
          <a:bodyPr wrap="square">
            <a:spAutoFit/>
          </a:bodyPr>
          <a:lstStyle/>
          <a:p>
            <a:pPr marL="342900" indent="-342900" algn="just">
              <a:buClr>
                <a:schemeClr val="accent5">
                  <a:lumMod val="50000"/>
                </a:schemeClr>
              </a:buClr>
              <a:buFont typeface="Arial Narrow" panose="020B0606020202030204" pitchFamily="34" charset="0"/>
              <a:buChar char="►"/>
              <a:defRPr/>
            </a:pPr>
            <a:r>
              <a:rPr lang="es-MX" sz="2400" b="1" dirty="0">
                <a:latin typeface="Arial Narrow" panose="020B0606020202030204" pitchFamily="34" charset="0"/>
              </a:rPr>
              <a:t>Sujetos obligados</a:t>
            </a:r>
          </a:p>
          <a:p>
            <a:pPr marL="800100" lvl="1" indent="-342900" algn="just">
              <a:buClr>
                <a:srgbClr val="92D050"/>
              </a:buClr>
              <a:buFont typeface="Wingdings" panose="05000000000000000000" pitchFamily="2" charset="2"/>
              <a:buChar char="Ø"/>
              <a:defRPr/>
            </a:pPr>
            <a:r>
              <a:rPr lang="es-MX" sz="2400" dirty="0">
                <a:latin typeface="Arial Narrow" panose="020B0606020202030204" pitchFamily="34" charset="0"/>
              </a:rPr>
              <a:t>Poder Ejecutivo</a:t>
            </a:r>
          </a:p>
          <a:p>
            <a:pPr marL="800100" lvl="1" indent="-342900" algn="just">
              <a:buClr>
                <a:srgbClr val="92D050"/>
              </a:buClr>
              <a:buFont typeface="Wingdings" panose="05000000000000000000" pitchFamily="2" charset="2"/>
              <a:buChar char="Ø"/>
              <a:defRPr/>
            </a:pPr>
            <a:r>
              <a:rPr lang="es-MX" sz="2400" dirty="0">
                <a:latin typeface="Arial Narrow" panose="020B0606020202030204" pitchFamily="34" charset="0"/>
              </a:rPr>
              <a:t>Poder Legislativo</a:t>
            </a:r>
          </a:p>
          <a:p>
            <a:pPr marL="800100" lvl="1" indent="-342900" algn="just">
              <a:buClr>
                <a:srgbClr val="92D050"/>
              </a:buClr>
              <a:buFont typeface="Wingdings" panose="05000000000000000000" pitchFamily="2" charset="2"/>
              <a:buChar char="Ø"/>
              <a:defRPr/>
            </a:pPr>
            <a:r>
              <a:rPr lang="es-MX" sz="2400" dirty="0">
                <a:latin typeface="Arial Narrow" panose="020B0606020202030204" pitchFamily="34" charset="0"/>
              </a:rPr>
              <a:t>Poder Judicial</a:t>
            </a:r>
          </a:p>
          <a:p>
            <a:pPr marL="800100" lvl="1" indent="-342900" algn="just">
              <a:buClr>
                <a:srgbClr val="92D050"/>
              </a:buClr>
              <a:buFont typeface="Wingdings" panose="05000000000000000000" pitchFamily="2" charset="2"/>
              <a:buChar char="Ø"/>
              <a:defRPr/>
            </a:pPr>
            <a:r>
              <a:rPr lang="es-MX" sz="2400" dirty="0">
                <a:latin typeface="Arial Narrow" panose="020B0606020202030204" pitchFamily="34" charset="0"/>
              </a:rPr>
              <a:t>Organismos Autónomos</a:t>
            </a:r>
          </a:p>
          <a:p>
            <a:pPr marL="800100" lvl="1" indent="-342900" algn="just">
              <a:buClr>
                <a:srgbClr val="92D050"/>
              </a:buClr>
              <a:buFont typeface="Wingdings" panose="05000000000000000000" pitchFamily="2" charset="2"/>
              <a:buChar char="Ø"/>
              <a:defRPr/>
            </a:pPr>
            <a:r>
              <a:rPr lang="es-MX" sz="2400" dirty="0">
                <a:latin typeface="Arial Narrow" panose="020B0606020202030204" pitchFamily="34" charset="0"/>
              </a:rPr>
              <a:t>Municipios</a:t>
            </a:r>
          </a:p>
          <a:p>
            <a:pPr marL="800100" lvl="1" indent="-342900" algn="just">
              <a:buClr>
                <a:srgbClr val="92D050"/>
              </a:buClr>
              <a:buFont typeface="Wingdings" panose="05000000000000000000" pitchFamily="2" charset="2"/>
              <a:buChar char="Ø"/>
              <a:defRPr/>
            </a:pPr>
            <a:r>
              <a:rPr lang="es-MX" sz="2400" dirty="0">
                <a:latin typeface="Arial Narrow" panose="020B0606020202030204" pitchFamily="34" charset="0"/>
              </a:rPr>
              <a:t>Entidades del Sector Paraestatal</a:t>
            </a:r>
          </a:p>
          <a:p>
            <a:pPr marL="1255713" lvl="1" indent="-450850" algn="just">
              <a:buClr>
                <a:schemeClr val="tx2">
                  <a:lumMod val="75000"/>
                </a:schemeClr>
              </a:buClr>
              <a:buFont typeface="Arial" panose="020B0604020202020204" pitchFamily="34" charset="0"/>
              <a:buChar char="•"/>
              <a:defRPr/>
            </a:pPr>
            <a:r>
              <a:rPr lang="es-MX" sz="2400" dirty="0">
                <a:latin typeface="Arial Narrow" panose="020B0606020202030204" pitchFamily="34" charset="0"/>
              </a:rPr>
              <a:t>Organismos Públicos Descentralizados</a:t>
            </a:r>
          </a:p>
          <a:p>
            <a:pPr marL="1255713" lvl="1" indent="-450850" algn="just">
              <a:buClr>
                <a:schemeClr val="tx2">
                  <a:lumMod val="75000"/>
                </a:schemeClr>
              </a:buClr>
              <a:buFont typeface="Arial" panose="020B0604020202020204" pitchFamily="34" charset="0"/>
              <a:buChar char="•"/>
              <a:defRPr/>
            </a:pPr>
            <a:r>
              <a:rPr lang="es-MX" sz="2400" dirty="0">
                <a:latin typeface="Arial Narrow" panose="020B0606020202030204" pitchFamily="34" charset="0"/>
              </a:rPr>
              <a:t>Empresas de Participación Estatal Mayoritaria  </a:t>
            </a:r>
          </a:p>
          <a:p>
            <a:pPr marL="1255713" lvl="1" indent="-450850" algn="just">
              <a:buClr>
                <a:schemeClr val="tx2">
                  <a:lumMod val="75000"/>
                </a:schemeClr>
              </a:buClr>
              <a:buFont typeface="Arial" panose="020B0604020202020204" pitchFamily="34" charset="0"/>
              <a:buChar char="•"/>
              <a:defRPr/>
            </a:pPr>
            <a:r>
              <a:rPr lang="es-MX" sz="2400" dirty="0">
                <a:latin typeface="Arial Narrow" panose="020B0606020202030204" pitchFamily="34" charset="0"/>
              </a:rPr>
              <a:t>Fideicomisos Públicos</a:t>
            </a:r>
          </a:p>
          <a:p>
            <a:pPr marL="800100" lvl="1" indent="-342900" algn="just">
              <a:buClr>
                <a:schemeClr val="tx2">
                  <a:lumMod val="75000"/>
                </a:schemeClr>
              </a:buClr>
              <a:buFont typeface="Arial" panose="020B0604020202020204" pitchFamily="34" charset="0"/>
              <a:buChar char="•"/>
              <a:defRPr/>
            </a:pPr>
            <a:r>
              <a:rPr lang="es-MX" sz="2400" dirty="0">
                <a:latin typeface="Arial Narrow" panose="020B0606020202030204" pitchFamily="34" charset="0"/>
              </a:rPr>
              <a:t>Universidades Públicas</a:t>
            </a:r>
          </a:p>
          <a:p>
            <a:pPr marL="800100" lvl="1" indent="-342900" algn="just">
              <a:buClr>
                <a:srgbClr val="92D050"/>
              </a:buClr>
              <a:buFont typeface="Wingdings" panose="05000000000000000000" pitchFamily="2" charset="2"/>
              <a:buChar char="Ø"/>
              <a:defRPr/>
            </a:pPr>
            <a:r>
              <a:rPr lang="es-MX" sz="2400" dirty="0">
                <a:latin typeface="Arial Narrow" panose="020B0606020202030204" pitchFamily="34" charset="0"/>
              </a:rPr>
              <a:t>Cualquier otro ente sobre el que se tenga control</a:t>
            </a:r>
          </a:p>
        </p:txBody>
      </p:sp>
      <p:sp>
        <p:nvSpPr>
          <p:cNvPr id="21509" name="4 CuadroTexto"/>
          <p:cNvSpPr txBox="1">
            <a:spLocks noChangeArrowheads="1"/>
          </p:cNvSpPr>
          <p:nvPr/>
        </p:nvSpPr>
        <p:spPr bwMode="auto">
          <a:xfrm>
            <a:off x="10272713" y="6516689"/>
            <a:ext cx="254000" cy="369887"/>
          </a:xfrm>
          <a:prstGeom prst="rect">
            <a:avLst/>
          </a:prstGeom>
          <a:noFill/>
          <a:ln w="9525">
            <a:noFill/>
            <a:miter lim="800000"/>
            <a:headEnd/>
            <a:tailEnd/>
          </a:ln>
        </p:spPr>
        <p:txBody>
          <a:bodyPr wrap="none">
            <a:spAutoFit/>
          </a:bodyPr>
          <a:lstStyle/>
          <a:p>
            <a:pPr eaLnBrk="1" hangingPunct="1"/>
            <a:r>
              <a:rPr lang="es-MX" altLang="es-MX" b="1">
                <a:solidFill>
                  <a:schemeClr val="bg1"/>
                </a:solidFill>
                <a:latin typeface="Arial" pitchFamily="34" charset="0"/>
              </a:rPr>
              <a:t> </a:t>
            </a:r>
          </a:p>
        </p:txBody>
      </p:sp>
      <p:sp>
        <p:nvSpPr>
          <p:cNvPr id="7" name="Título 1"/>
          <p:cNvSpPr txBox="1">
            <a:spLocks/>
          </p:cNvSpPr>
          <p:nvPr/>
        </p:nvSpPr>
        <p:spPr>
          <a:xfrm>
            <a:off x="2514599" y="567647"/>
            <a:ext cx="7184573"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3200" b="1" dirty="0">
                <a:latin typeface="Arial Narrow" panose="020B0606020202030204" pitchFamily="34" charset="0"/>
                <a:cs typeface="Segoe UI Light" panose="020B0502040204020203" pitchFamily="34" charset="0"/>
              </a:rPr>
              <a:t>Ley de Disciplina Financiera de las Entidades Federativas y los Municipios</a:t>
            </a:r>
          </a:p>
        </p:txBody>
      </p:sp>
    </p:spTree>
    <p:extLst>
      <p:ext uri="{BB962C8B-B14F-4D97-AF65-F5344CB8AC3E}">
        <p14:creationId xmlns:p14="http://schemas.microsoft.com/office/powerpoint/2010/main" val="2977692815"/>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936171" y="-67891"/>
            <a:ext cx="10069285"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De la Contratación de Obligaciones a Corto Plazo</a:t>
            </a:r>
          </a:p>
        </p:txBody>
      </p:sp>
      <p:sp>
        <p:nvSpPr>
          <p:cNvPr id="6" name="CuadroTexto 5"/>
          <p:cNvSpPr txBox="1"/>
          <p:nvPr/>
        </p:nvSpPr>
        <p:spPr>
          <a:xfrm>
            <a:off x="748472" y="696094"/>
            <a:ext cx="10809027" cy="5632311"/>
          </a:xfrm>
          <a:prstGeom prst="rect">
            <a:avLst/>
          </a:prstGeom>
          <a:noFill/>
        </p:spPr>
        <p:txBody>
          <a:bodyPr wrap="square" rtlCol="0">
            <a:spAutoFit/>
          </a:bodyPr>
          <a:lstStyle/>
          <a:p>
            <a:r>
              <a:rPr lang="es-MX" sz="2400" b="1" dirty="0" smtClean="0"/>
              <a:t>Artículo 31 LDFEFM</a:t>
            </a:r>
          </a:p>
          <a:p>
            <a:endParaRPr lang="es-MX" sz="2400" dirty="0" smtClean="0"/>
          </a:p>
          <a:p>
            <a:r>
              <a:rPr lang="es-MX" sz="2400" dirty="0" smtClean="0"/>
              <a:t>Los </a:t>
            </a:r>
            <a:r>
              <a:rPr lang="es-MX" sz="2400" dirty="0"/>
              <a:t>recursos derivados de las Obligaciones a corto plazo deberán ser </a:t>
            </a:r>
            <a:r>
              <a:rPr lang="es-MX" sz="2400" b="1" dirty="0"/>
              <a:t>destinados exclusivamente a cubrir </a:t>
            </a:r>
            <a:r>
              <a:rPr lang="es-MX" sz="2400" dirty="0"/>
              <a:t>necesidades de corto plazo, entendiendo dichas necesidades como </a:t>
            </a:r>
            <a:r>
              <a:rPr lang="es-MX" sz="2400" b="1" dirty="0"/>
              <a:t>insuficiencias de liquidez de carácter temporal</a:t>
            </a:r>
            <a:r>
              <a:rPr lang="es-MX" sz="2400" dirty="0" smtClean="0"/>
              <a:t>.</a:t>
            </a:r>
          </a:p>
          <a:p>
            <a:endParaRPr lang="es-MX" sz="2400" dirty="0" smtClean="0"/>
          </a:p>
          <a:p>
            <a:r>
              <a:rPr lang="es-MX" sz="2400" dirty="0" smtClean="0"/>
              <a:t>Las Entidades Federativas y los Municipios </a:t>
            </a:r>
            <a:r>
              <a:rPr lang="es-MX" sz="2400" b="1" dirty="0" smtClean="0"/>
              <a:t>presentarán informes periódicos</a:t>
            </a:r>
            <a:r>
              <a:rPr lang="es-MX" sz="2400" dirty="0" smtClean="0"/>
              <a:t> y en su respectiva cuenta pública la información detallada de las Obligaciones a corto plazo contraídas, incluyendo por lo menos </a:t>
            </a:r>
            <a:r>
              <a:rPr lang="es-MX" sz="2400" b="1" dirty="0" smtClean="0"/>
              <a:t>importe, tasas, plazo, comisiones y cualquier costo relacionado </a:t>
            </a:r>
            <a:r>
              <a:rPr lang="es-MX" sz="2400" dirty="0" smtClean="0"/>
              <a:t>(Formato 2 LDFEFM).</a:t>
            </a:r>
          </a:p>
          <a:p>
            <a:endParaRPr lang="es-MX" sz="2400" dirty="0"/>
          </a:p>
          <a:p>
            <a:r>
              <a:rPr lang="es-MX" sz="2400" dirty="0" smtClean="0"/>
              <a:t>Adicionalmente</a:t>
            </a:r>
            <a:r>
              <a:rPr lang="es-MX" sz="2400" dirty="0"/>
              <a:t>, deberá incluir la </a:t>
            </a:r>
            <a:r>
              <a:rPr lang="es-MX" sz="2400" b="1" u="sng" dirty="0"/>
              <a:t>tasa efectiva</a:t>
            </a:r>
            <a:r>
              <a:rPr lang="es-MX" sz="2400" dirty="0"/>
              <a:t> de las Obligaciones a corto plazo a que hace referencia el artículo 26, fracción IV, </a:t>
            </a:r>
            <a:r>
              <a:rPr lang="es-MX" sz="2400" b="1" dirty="0"/>
              <a:t>calculada conforme a la metodología que para tal efecto emita la Secretaría</a:t>
            </a:r>
            <a:r>
              <a:rPr lang="es-MX" sz="2400" dirty="0"/>
              <a:t>.</a:t>
            </a:r>
            <a:endParaRPr lang="es-MX" sz="2400" dirty="0" smtClean="0"/>
          </a:p>
          <a:p>
            <a:endParaRPr lang="es-MX" sz="2400" dirty="0"/>
          </a:p>
        </p:txBody>
      </p:sp>
    </p:spTree>
    <p:extLst>
      <p:ext uri="{BB962C8B-B14F-4D97-AF65-F5344CB8AC3E}">
        <p14:creationId xmlns:p14="http://schemas.microsoft.com/office/powerpoint/2010/main" val="1702024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936171" y="-67891"/>
            <a:ext cx="10069285" cy="763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De la Contratación de Obligaciones a Corto Plazo</a:t>
            </a:r>
          </a:p>
        </p:txBody>
      </p:sp>
      <p:sp>
        <p:nvSpPr>
          <p:cNvPr id="6" name="CuadroTexto 5"/>
          <p:cNvSpPr txBox="1"/>
          <p:nvPr/>
        </p:nvSpPr>
        <p:spPr>
          <a:xfrm>
            <a:off x="748472" y="696094"/>
            <a:ext cx="10809027" cy="1569660"/>
          </a:xfrm>
          <a:prstGeom prst="rect">
            <a:avLst/>
          </a:prstGeom>
          <a:noFill/>
        </p:spPr>
        <p:txBody>
          <a:bodyPr wrap="square" rtlCol="0">
            <a:spAutoFit/>
          </a:bodyPr>
          <a:lstStyle/>
          <a:p>
            <a:r>
              <a:rPr lang="es-MX" sz="2400" b="1" dirty="0" smtClean="0"/>
              <a:t>Artículo 32 LDFEFM</a:t>
            </a:r>
          </a:p>
          <a:p>
            <a:endParaRPr lang="es-MX" sz="2400" dirty="0" smtClean="0"/>
          </a:p>
          <a:p>
            <a:r>
              <a:rPr lang="es-MX" sz="2400" dirty="0"/>
              <a:t>Las Obligaciones a corto plazo a que se refiere el presente Capítulo </a:t>
            </a:r>
            <a:r>
              <a:rPr lang="es-MX" sz="2400" b="1" dirty="0"/>
              <a:t>no podrán ser objeto de Refinanciamiento o Reestructura a plazos mayores a un año</a:t>
            </a:r>
            <a:r>
              <a:rPr lang="es-MX" sz="2400" dirty="0"/>
              <a:t>.</a:t>
            </a:r>
          </a:p>
        </p:txBody>
      </p:sp>
    </p:spTree>
    <p:extLst>
      <p:ext uri="{BB962C8B-B14F-4D97-AF65-F5344CB8AC3E}">
        <p14:creationId xmlns:p14="http://schemas.microsoft.com/office/powerpoint/2010/main" val="18554543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431576" y="2191917"/>
            <a:ext cx="7219665" cy="2826306"/>
          </a:xfrm>
          <a:prstGeom prst="roundRect">
            <a:avLst/>
          </a:prstGeom>
          <a:solidFill>
            <a:schemeClr val="accent6">
              <a:alpha val="50000"/>
            </a:schemeClr>
          </a:solidFill>
          <a:ln w="38100">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4000" dirty="0">
                <a:solidFill>
                  <a:sysClr val="windowText" lastClr="000000"/>
                </a:solidFill>
                <a:latin typeface="Arial Narrow" charset="0"/>
                <a:ea typeface="Arial Narrow" charset="0"/>
                <a:cs typeface="Arial Narrow" charset="0"/>
              </a:rPr>
              <a:t>Temas Especiales d</a:t>
            </a:r>
            <a:r>
              <a:rPr lang="es-MX" sz="4000" dirty="0" smtClean="0">
                <a:solidFill>
                  <a:sysClr val="windowText" lastClr="000000"/>
                </a:solidFill>
                <a:latin typeface="Arial Narrow" charset="0"/>
                <a:ea typeface="Arial Narrow" charset="0"/>
                <a:cs typeface="Arial Narrow" charset="0"/>
              </a:rPr>
              <a:t>e La Ley de Disciplina Financiera </a:t>
            </a:r>
            <a:r>
              <a:rPr lang="es-MX" sz="4000" dirty="0">
                <a:solidFill>
                  <a:sysClr val="windowText" lastClr="000000"/>
                </a:solidFill>
                <a:latin typeface="Arial Narrow" charset="0"/>
                <a:ea typeface="Arial Narrow" charset="0"/>
                <a:cs typeface="Arial Narrow" charset="0"/>
              </a:rPr>
              <a:t>d</a:t>
            </a:r>
            <a:r>
              <a:rPr lang="es-MX" sz="4000" dirty="0" smtClean="0">
                <a:solidFill>
                  <a:sysClr val="windowText" lastClr="000000"/>
                </a:solidFill>
                <a:latin typeface="Arial Narrow" charset="0"/>
                <a:ea typeface="Arial Narrow" charset="0"/>
                <a:cs typeface="Arial Narrow" charset="0"/>
              </a:rPr>
              <a:t>e las Entidades Federativas y </a:t>
            </a:r>
            <a:r>
              <a:rPr lang="es-MX" sz="4000" dirty="0">
                <a:solidFill>
                  <a:sysClr val="windowText" lastClr="000000"/>
                </a:solidFill>
                <a:latin typeface="Arial Narrow" charset="0"/>
                <a:ea typeface="Arial Narrow" charset="0"/>
                <a:cs typeface="Arial Narrow" charset="0"/>
              </a:rPr>
              <a:t>l</a:t>
            </a:r>
            <a:r>
              <a:rPr lang="es-MX" sz="4000" dirty="0" smtClean="0">
                <a:solidFill>
                  <a:sysClr val="windowText" lastClr="000000"/>
                </a:solidFill>
                <a:latin typeface="Arial Narrow" charset="0"/>
                <a:ea typeface="Arial Narrow" charset="0"/>
                <a:cs typeface="Arial Narrow" charset="0"/>
              </a:rPr>
              <a:t>os Municipios </a:t>
            </a:r>
            <a:endParaRPr lang="es-ES_tradnl" sz="4000" dirty="0">
              <a:solidFill>
                <a:sysClr val="windowText" lastClr="000000"/>
              </a:solidFill>
              <a:latin typeface="Arial Narrow" charset="0"/>
              <a:ea typeface="Arial Narrow" charset="0"/>
              <a:cs typeface="Arial Narrow" charset="0"/>
            </a:endParaRPr>
          </a:p>
        </p:txBody>
      </p:sp>
    </p:spTree>
    <p:extLst>
      <p:ext uri="{BB962C8B-B14F-4D97-AF65-F5344CB8AC3E}">
        <p14:creationId xmlns:p14="http://schemas.microsoft.com/office/powerpoint/2010/main" val="33115634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5227" y="478020"/>
            <a:ext cx="10069285" cy="76398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err="1" smtClean="0">
                <a:latin typeface="Arial Narrow" panose="020B0606020202030204" pitchFamily="34" charset="0"/>
                <a:cs typeface="Segoe UI Light" panose="020B0502040204020203" pitchFamily="34" charset="0"/>
              </a:rPr>
              <a:t>Ldfefm</a:t>
            </a:r>
            <a:r>
              <a:rPr lang="es-MX" sz="2800" b="1" cap="all" dirty="0" smtClean="0">
                <a:latin typeface="Arial Narrow" panose="020B0606020202030204" pitchFamily="34" charset="0"/>
                <a:cs typeface="Segoe UI Light" panose="020B0502040204020203" pitchFamily="34" charset="0"/>
              </a:rPr>
              <a:t> - DISPONIBILIDADES</a:t>
            </a:r>
            <a:endParaRPr lang="es-MX" sz="2800" b="1" cap="all" dirty="0">
              <a:latin typeface="Arial Narrow" panose="020B0606020202030204" pitchFamily="34" charset="0"/>
              <a:cs typeface="Segoe UI Light" panose="020B0502040204020203" pitchFamily="34" charset="0"/>
            </a:endParaRPr>
          </a:p>
        </p:txBody>
      </p:sp>
      <p:sp>
        <p:nvSpPr>
          <p:cNvPr id="6" name="CuadroTexto 5"/>
          <p:cNvSpPr txBox="1"/>
          <p:nvPr/>
        </p:nvSpPr>
        <p:spPr>
          <a:xfrm>
            <a:off x="734824" y="1569551"/>
            <a:ext cx="10809027" cy="3785652"/>
          </a:xfrm>
          <a:prstGeom prst="rect">
            <a:avLst/>
          </a:prstGeom>
          <a:noFill/>
        </p:spPr>
        <p:txBody>
          <a:bodyPr wrap="square" rtlCol="0">
            <a:spAutoFit/>
          </a:bodyPr>
          <a:lstStyle/>
          <a:p>
            <a:r>
              <a:rPr lang="es-MX" sz="2400" b="1" dirty="0"/>
              <a:t>Art. 2 de la Ley de Disciplina Financiera de las Entidades Federativa y los Municipios (</a:t>
            </a:r>
            <a:r>
              <a:rPr lang="es-MX" sz="2400" b="1" dirty="0" smtClean="0"/>
              <a:t>LDF)</a:t>
            </a:r>
            <a:r>
              <a:rPr lang="es-MX" sz="2400" b="1" baseline="30000" dirty="0" smtClean="0"/>
              <a:t>1</a:t>
            </a:r>
            <a:endParaRPr lang="es-MX" sz="2400" b="1" baseline="30000" dirty="0"/>
          </a:p>
          <a:p>
            <a:endParaRPr lang="es-MX" sz="2400" b="1" dirty="0"/>
          </a:p>
          <a:p>
            <a:pPr algn="just"/>
            <a:r>
              <a:rPr lang="es-MX" sz="2400" b="1" dirty="0"/>
              <a:t>Fracción VIII Bis. Disponibilidades: </a:t>
            </a:r>
            <a:r>
              <a:rPr lang="es-MX" sz="2400" dirty="0"/>
              <a:t>los recursos provenientes de los ingresos que durante los ejercicios fiscales anteriores </a:t>
            </a:r>
            <a:r>
              <a:rPr lang="es-MX" sz="2400" b="1" u="sng" dirty="0">
                <a:solidFill>
                  <a:srgbClr val="FF0000"/>
                </a:solidFill>
                <a:effectLst>
                  <a:outerShdw blurRad="38100" dist="38100" dir="2700000" algn="tl">
                    <a:srgbClr val="000000">
                      <a:alpha val="43137"/>
                    </a:srgbClr>
                  </a:outerShdw>
                </a:effectLst>
              </a:rPr>
              <a:t>no fueron pagados ni devengados</a:t>
            </a:r>
            <a:r>
              <a:rPr lang="es-MX" sz="2400" dirty="0">
                <a:solidFill>
                  <a:srgbClr val="FF0000"/>
                </a:solidFill>
              </a:rPr>
              <a:t> </a:t>
            </a:r>
            <a:r>
              <a:rPr lang="es-MX" sz="2400" dirty="0"/>
              <a:t>para algún rubro del gasto presupuestado, excluyendo a las Transferencias federales etiquetadas;</a:t>
            </a:r>
          </a:p>
          <a:p>
            <a:endParaRPr lang="es-MX" sz="2400" b="1" dirty="0"/>
          </a:p>
          <a:p>
            <a:pPr algn="just"/>
            <a:r>
              <a:rPr lang="es-MX" sz="2400" b="1" dirty="0"/>
              <a:t>Fracción XII. Financiamiento Neto: </a:t>
            </a:r>
            <a:r>
              <a:rPr lang="es-MX" sz="2400" dirty="0"/>
              <a:t>la suma de las disposiciones realizadas de un Financiamiento, y las </a:t>
            </a:r>
            <a:r>
              <a:rPr lang="es-MX" sz="2400" b="1" u="sng" dirty="0">
                <a:solidFill>
                  <a:srgbClr val="FF0000"/>
                </a:solidFill>
                <a:effectLst>
                  <a:outerShdw blurRad="38100" dist="38100" dir="2700000" algn="tl">
                    <a:srgbClr val="000000">
                      <a:alpha val="43137"/>
                    </a:srgbClr>
                  </a:outerShdw>
                </a:effectLst>
              </a:rPr>
              <a:t>Disponibilidades</a:t>
            </a:r>
            <a:r>
              <a:rPr lang="es-MX" sz="2400" dirty="0"/>
              <a:t>, menos las amortizaciones efectuadas de la Deuda Pública;</a:t>
            </a:r>
          </a:p>
        </p:txBody>
      </p:sp>
      <p:sp>
        <p:nvSpPr>
          <p:cNvPr id="2" name="CuadroTexto 1"/>
          <p:cNvSpPr txBox="1"/>
          <p:nvPr/>
        </p:nvSpPr>
        <p:spPr>
          <a:xfrm>
            <a:off x="734824" y="6332562"/>
            <a:ext cx="4574155" cy="369332"/>
          </a:xfrm>
          <a:prstGeom prst="rect">
            <a:avLst/>
          </a:prstGeom>
          <a:noFill/>
          <a:ln>
            <a:solidFill>
              <a:srgbClr val="310909"/>
            </a:solidFill>
          </a:ln>
        </p:spPr>
        <p:txBody>
          <a:bodyPr wrap="square" rtlCol="0">
            <a:spAutoFit/>
          </a:bodyPr>
          <a:lstStyle/>
          <a:p>
            <a:r>
              <a:rPr lang="es-MX" baseline="30000" dirty="0" smtClean="0"/>
              <a:t>1</a:t>
            </a:r>
            <a:r>
              <a:rPr lang="es-MX" dirty="0" smtClean="0"/>
              <a:t>. Publicada </a:t>
            </a:r>
            <a:r>
              <a:rPr lang="es-MX" dirty="0"/>
              <a:t>en el DOF el 27 de abril de 2016.</a:t>
            </a:r>
          </a:p>
        </p:txBody>
      </p:sp>
    </p:spTree>
    <p:extLst>
      <p:ext uri="{BB962C8B-B14F-4D97-AF65-F5344CB8AC3E}">
        <p14:creationId xmlns:p14="http://schemas.microsoft.com/office/powerpoint/2010/main" val="10577514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5227" y="478020"/>
            <a:ext cx="10069285" cy="76398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err="1" smtClean="0">
                <a:latin typeface="Arial Narrow" panose="020B0606020202030204" pitchFamily="34" charset="0"/>
                <a:cs typeface="Segoe UI Light" panose="020B0502040204020203" pitchFamily="34" charset="0"/>
              </a:rPr>
              <a:t>Ldfefm</a:t>
            </a:r>
            <a:r>
              <a:rPr lang="es-MX" sz="2800" b="1" cap="all" dirty="0" smtClean="0">
                <a:latin typeface="Arial Narrow" panose="020B0606020202030204" pitchFamily="34" charset="0"/>
                <a:cs typeface="Segoe UI Light" panose="020B0502040204020203" pitchFamily="34" charset="0"/>
              </a:rPr>
              <a:t> - DISPONIBILIDADES</a:t>
            </a:r>
            <a:endParaRPr lang="es-MX" sz="2800" b="1" cap="all" dirty="0">
              <a:latin typeface="Arial Narrow" panose="020B0606020202030204" pitchFamily="34" charset="0"/>
              <a:cs typeface="Segoe UI Light" panose="020B0502040204020203" pitchFamily="34" charset="0"/>
            </a:endParaRPr>
          </a:p>
        </p:txBody>
      </p:sp>
      <p:sp>
        <p:nvSpPr>
          <p:cNvPr id="6" name="CuadroTexto 5"/>
          <p:cNvSpPr txBox="1"/>
          <p:nvPr/>
        </p:nvSpPr>
        <p:spPr>
          <a:xfrm>
            <a:off x="734824" y="1569551"/>
            <a:ext cx="10809027" cy="3785652"/>
          </a:xfrm>
          <a:prstGeom prst="rect">
            <a:avLst/>
          </a:prstGeom>
          <a:noFill/>
        </p:spPr>
        <p:txBody>
          <a:bodyPr wrap="square" rtlCol="0">
            <a:spAutoFit/>
          </a:bodyPr>
          <a:lstStyle/>
          <a:p>
            <a:r>
              <a:rPr lang="es-MX" sz="2400" b="1" dirty="0"/>
              <a:t>Notas: </a:t>
            </a:r>
          </a:p>
          <a:p>
            <a:endParaRPr lang="es-MX" sz="2400" b="1" dirty="0" smtClean="0"/>
          </a:p>
          <a:p>
            <a:pPr algn="just"/>
            <a:r>
              <a:rPr lang="es-MX" sz="2400" dirty="0" smtClean="0"/>
              <a:t>1. Es </a:t>
            </a:r>
            <a:r>
              <a:rPr lang="es-MX" sz="2400" dirty="0"/>
              <a:t>importante cuantificar las Disponibilidades, toda vez que cuentan para efectos de determinar el Financiamiento Neto. </a:t>
            </a:r>
          </a:p>
          <a:p>
            <a:pPr algn="just"/>
            <a:endParaRPr lang="es-MX" sz="2400" dirty="0" smtClean="0"/>
          </a:p>
          <a:p>
            <a:pPr algn="just"/>
            <a:r>
              <a:rPr lang="es-MX" sz="2400" dirty="0" smtClean="0"/>
              <a:t>2. Asimismo</a:t>
            </a:r>
            <a:r>
              <a:rPr lang="es-MX" sz="2400" dirty="0"/>
              <a:t>, es relevante incorporar su cuantificación (estimación) en la Ley de Ingresos, por la razón de que, al final del ejercicio, deberán corresponder a ingresos del ejercicio anterior que efectivamente fueron utilizados como fuente de financiamiento del gasto (Formato 4 Balances </a:t>
            </a:r>
            <a:r>
              <a:rPr lang="es-MX" sz="2400" dirty="0" smtClean="0"/>
              <a:t>Presupuestarios-LDF)</a:t>
            </a:r>
            <a:r>
              <a:rPr lang="es-MX" sz="2400" baseline="30000" dirty="0" smtClean="0"/>
              <a:t>2</a:t>
            </a:r>
            <a:r>
              <a:rPr lang="es-MX" sz="2400" dirty="0" smtClean="0"/>
              <a:t>. </a:t>
            </a:r>
            <a:r>
              <a:rPr lang="es-MX" sz="2400" dirty="0"/>
              <a:t>Es decir, deben permitir alcanzar el equilibrio ingreso-gasto en el ejercicio fiscal de que se trate.</a:t>
            </a:r>
          </a:p>
        </p:txBody>
      </p:sp>
      <p:sp>
        <p:nvSpPr>
          <p:cNvPr id="4" name="CuadroTexto 3"/>
          <p:cNvSpPr txBox="1"/>
          <p:nvPr/>
        </p:nvSpPr>
        <p:spPr>
          <a:xfrm>
            <a:off x="734823" y="5800299"/>
            <a:ext cx="10809027" cy="923330"/>
          </a:xfrm>
          <a:prstGeom prst="rect">
            <a:avLst/>
          </a:prstGeom>
          <a:noFill/>
          <a:ln>
            <a:solidFill>
              <a:srgbClr val="310909"/>
            </a:solidFill>
          </a:ln>
        </p:spPr>
        <p:txBody>
          <a:bodyPr wrap="square" rtlCol="0">
            <a:spAutoFit/>
          </a:bodyPr>
          <a:lstStyle/>
          <a:p>
            <a:r>
              <a:rPr lang="es-MX" baseline="30000" dirty="0"/>
              <a:t>2</a:t>
            </a:r>
            <a:r>
              <a:rPr lang="es-MX" dirty="0" smtClean="0"/>
              <a:t>. </a:t>
            </a:r>
            <a:r>
              <a:rPr lang="es-MX" dirty="0"/>
              <a:t>CONAC, “CRITERIOS para la elaboración y presentación homogénea de la información financiera y de los formatos a que hace referencia la Ley de Disciplina Financiera de las Entidades Federativas y los Municipios” (DOF 11 de octubre de 2016), pág. 22..</a:t>
            </a:r>
          </a:p>
        </p:txBody>
      </p:sp>
    </p:spTree>
    <p:extLst>
      <p:ext uri="{BB962C8B-B14F-4D97-AF65-F5344CB8AC3E}">
        <p14:creationId xmlns:p14="http://schemas.microsoft.com/office/powerpoint/2010/main" val="28827488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5227" y="464372"/>
            <a:ext cx="10069285" cy="76398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CONSEJO NACIONAL PARA LA ARMONIZACIÓN CONTABLE (CONAC)- ADEFAS:</a:t>
            </a:r>
          </a:p>
        </p:txBody>
      </p:sp>
      <p:sp>
        <p:nvSpPr>
          <p:cNvPr id="6" name="CuadroTexto 5"/>
          <p:cNvSpPr txBox="1"/>
          <p:nvPr/>
        </p:nvSpPr>
        <p:spPr>
          <a:xfrm>
            <a:off x="734824" y="1569551"/>
            <a:ext cx="10809027" cy="1938992"/>
          </a:xfrm>
          <a:prstGeom prst="rect">
            <a:avLst/>
          </a:prstGeom>
          <a:noFill/>
        </p:spPr>
        <p:txBody>
          <a:bodyPr wrap="square" rtlCol="0">
            <a:spAutoFit/>
          </a:bodyPr>
          <a:lstStyle/>
          <a:p>
            <a:pPr algn="just"/>
            <a:r>
              <a:rPr lang="es-MX" sz="2400" dirty="0"/>
              <a:t>“Asignaciones destinadas a cubrir las erogaciones devengadas y pendientes de liquidar al cierre del ejercicio fiscal anterior, derivadas de la contratación de bienes y servicios requeridos en el desempeño de las funciones de los entes públicos, para las cuales existió asignación presupuestal con saldo disponible al cierre del ejercicio fiscal en que se devengaron</a:t>
            </a:r>
            <a:r>
              <a:rPr lang="es-MX" sz="2400" dirty="0" smtClean="0"/>
              <a:t>”.</a:t>
            </a:r>
            <a:r>
              <a:rPr lang="es-MX" sz="2400" baseline="30000" dirty="0" smtClean="0"/>
              <a:t>3</a:t>
            </a:r>
            <a:endParaRPr lang="es-MX" sz="2400" baseline="30000" dirty="0"/>
          </a:p>
        </p:txBody>
      </p:sp>
      <p:sp>
        <p:nvSpPr>
          <p:cNvPr id="2" name="CuadroTexto 1"/>
          <p:cNvSpPr txBox="1"/>
          <p:nvPr/>
        </p:nvSpPr>
        <p:spPr>
          <a:xfrm>
            <a:off x="734825" y="6332562"/>
            <a:ext cx="9692066" cy="369332"/>
          </a:xfrm>
          <a:prstGeom prst="rect">
            <a:avLst/>
          </a:prstGeom>
          <a:noFill/>
          <a:ln>
            <a:solidFill>
              <a:srgbClr val="310909"/>
            </a:solidFill>
          </a:ln>
        </p:spPr>
        <p:txBody>
          <a:bodyPr wrap="square" rtlCol="0">
            <a:spAutoFit/>
          </a:bodyPr>
          <a:lstStyle/>
          <a:p>
            <a:r>
              <a:rPr lang="es-MX" baseline="30000" dirty="0" smtClean="0"/>
              <a:t>3</a:t>
            </a:r>
            <a:r>
              <a:rPr lang="es-MX" dirty="0" smtClean="0"/>
              <a:t>. </a:t>
            </a:r>
            <a:r>
              <a:rPr lang="es-MX" dirty="0"/>
              <a:t>CONAC, Clasificador por Objeto del Gasto (DOF 09 de diciembre d 2009), Capítulo 9000, página </a:t>
            </a:r>
            <a:r>
              <a:rPr lang="es-MX" dirty="0" smtClean="0"/>
              <a:t>55.</a:t>
            </a:r>
            <a:endParaRPr lang="es-MX" dirty="0"/>
          </a:p>
        </p:txBody>
      </p:sp>
    </p:spTree>
    <p:extLst>
      <p:ext uri="{BB962C8B-B14F-4D97-AF65-F5344CB8AC3E}">
        <p14:creationId xmlns:p14="http://schemas.microsoft.com/office/powerpoint/2010/main" val="37880167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5227" y="478020"/>
            <a:ext cx="10069285" cy="76398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CONSEJO NACIONAL PARA LA ARMONIZACIÓN CONTABLE (CONAC)- ADEFAS:</a:t>
            </a:r>
          </a:p>
        </p:txBody>
      </p:sp>
      <p:sp>
        <p:nvSpPr>
          <p:cNvPr id="6" name="CuadroTexto 5"/>
          <p:cNvSpPr txBox="1"/>
          <p:nvPr/>
        </p:nvSpPr>
        <p:spPr>
          <a:xfrm>
            <a:off x="734822" y="1275984"/>
            <a:ext cx="10809027" cy="4708981"/>
          </a:xfrm>
          <a:prstGeom prst="rect">
            <a:avLst/>
          </a:prstGeom>
          <a:noFill/>
        </p:spPr>
        <p:txBody>
          <a:bodyPr wrap="square" rtlCol="0">
            <a:spAutoFit/>
          </a:bodyPr>
          <a:lstStyle/>
          <a:p>
            <a:r>
              <a:rPr lang="es-MX" sz="2400" b="1" dirty="0" smtClean="0"/>
              <a:t>Nota: </a:t>
            </a:r>
            <a:endParaRPr lang="es-MX" sz="2400" b="1" dirty="0"/>
          </a:p>
          <a:p>
            <a:pPr algn="just"/>
            <a:r>
              <a:rPr lang="es-MX" sz="2400" dirty="0" smtClean="0"/>
              <a:t>Para </a:t>
            </a:r>
            <a:r>
              <a:rPr lang="es-MX" sz="2400" dirty="0"/>
              <a:t>liquidar estas obligaciones de pago, en el Presupuesto de Egresos, el Clasificador por Objeto del Gasto, se incorpora el monto asignado, de la siguiente forma:</a:t>
            </a:r>
          </a:p>
          <a:p>
            <a:pPr algn="just"/>
            <a:endParaRPr lang="es-MX" sz="1200" dirty="0" smtClean="0"/>
          </a:p>
          <a:p>
            <a:pPr algn="just"/>
            <a:endParaRPr lang="es-MX" sz="1200" dirty="0"/>
          </a:p>
          <a:p>
            <a:pPr algn="just"/>
            <a:endParaRPr lang="es-MX" sz="1200" dirty="0" smtClean="0"/>
          </a:p>
          <a:p>
            <a:pPr algn="just"/>
            <a:r>
              <a:rPr lang="es-MX" sz="2400" dirty="0"/>
              <a:t>	</a:t>
            </a:r>
            <a:r>
              <a:rPr lang="es-MX" sz="2400" b="1" dirty="0" smtClean="0"/>
              <a:t>CLASIFICADOR </a:t>
            </a:r>
            <a:r>
              <a:rPr lang="es-MX" sz="2400" b="1" dirty="0"/>
              <a:t>POR OBJETO DEL GASTO</a:t>
            </a:r>
          </a:p>
          <a:p>
            <a:pPr algn="just"/>
            <a:r>
              <a:rPr lang="es-MX" sz="2400" dirty="0" smtClean="0"/>
              <a:t>	(</a:t>
            </a:r>
            <a:r>
              <a:rPr lang="es-MX" sz="2400" dirty="0"/>
              <a:t>CAPÍTULO, CONCEPTO Y PARTIDA GENÉRICA)</a:t>
            </a:r>
          </a:p>
          <a:p>
            <a:pPr algn="just"/>
            <a:r>
              <a:rPr lang="es-MX" sz="2400" dirty="0" smtClean="0"/>
              <a:t>	</a:t>
            </a:r>
            <a:r>
              <a:rPr lang="es-MX" sz="2400" b="1" dirty="0" smtClean="0"/>
              <a:t>CAPÍTULO </a:t>
            </a:r>
            <a:r>
              <a:rPr lang="es-MX" sz="2400" b="1" dirty="0"/>
              <a:t>9000 DEUDA PÚBLICA </a:t>
            </a:r>
          </a:p>
          <a:p>
            <a:pPr algn="just"/>
            <a:r>
              <a:rPr lang="es-MX" sz="2400" dirty="0" smtClean="0"/>
              <a:t>	…</a:t>
            </a:r>
            <a:endParaRPr lang="es-MX" sz="2400" dirty="0"/>
          </a:p>
          <a:p>
            <a:pPr algn="just"/>
            <a:r>
              <a:rPr lang="es-MX" sz="2400" dirty="0" smtClean="0"/>
              <a:t>	…</a:t>
            </a:r>
            <a:endParaRPr lang="es-MX" sz="2400" dirty="0"/>
          </a:p>
          <a:p>
            <a:pPr algn="just"/>
            <a:r>
              <a:rPr lang="es-MX" sz="2400" dirty="0" smtClean="0"/>
              <a:t>	…</a:t>
            </a:r>
            <a:endParaRPr lang="es-MX" sz="2400" dirty="0"/>
          </a:p>
          <a:p>
            <a:pPr algn="just"/>
            <a:r>
              <a:rPr lang="es-MX" sz="2400" dirty="0" smtClean="0"/>
              <a:t>	9900 </a:t>
            </a:r>
            <a:r>
              <a:rPr lang="es-MX" sz="2400" dirty="0"/>
              <a:t>ADEUDOS DE EJERCICIOS FISCALES ANTERIORES (ADEFAS) </a:t>
            </a:r>
          </a:p>
          <a:p>
            <a:pPr algn="just"/>
            <a:r>
              <a:rPr lang="es-MX" sz="2400" dirty="0" smtClean="0"/>
              <a:t>		991 ADEFAS</a:t>
            </a:r>
            <a:endParaRPr lang="es-MX" sz="2400" dirty="0"/>
          </a:p>
        </p:txBody>
      </p:sp>
      <p:cxnSp>
        <p:nvCxnSpPr>
          <p:cNvPr id="3" name="Conector recto 2"/>
          <p:cNvCxnSpPr/>
          <p:nvPr/>
        </p:nvCxnSpPr>
        <p:spPr>
          <a:xfrm>
            <a:off x="1514901" y="3005879"/>
            <a:ext cx="0" cy="28250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7724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5227" y="464372"/>
            <a:ext cx="10069285" cy="76398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LDF-ADEFAS Y CUENTAS POR PAGAR:</a:t>
            </a:r>
          </a:p>
        </p:txBody>
      </p:sp>
      <p:sp>
        <p:nvSpPr>
          <p:cNvPr id="6" name="CuadroTexto 5"/>
          <p:cNvSpPr txBox="1"/>
          <p:nvPr/>
        </p:nvSpPr>
        <p:spPr>
          <a:xfrm>
            <a:off x="734824" y="1569551"/>
            <a:ext cx="10809027" cy="3046988"/>
          </a:xfrm>
          <a:prstGeom prst="rect">
            <a:avLst/>
          </a:prstGeom>
          <a:noFill/>
        </p:spPr>
        <p:txBody>
          <a:bodyPr wrap="square" rtlCol="0">
            <a:spAutoFit/>
          </a:bodyPr>
          <a:lstStyle/>
          <a:p>
            <a:pPr algn="just"/>
            <a:r>
              <a:rPr lang="es-MX" sz="2400" dirty="0"/>
              <a:t>Artículo 13 Ley de Disciplina Financiera de las Entidades Federativa y los Municipios</a:t>
            </a:r>
          </a:p>
          <a:p>
            <a:pPr algn="just"/>
            <a:endParaRPr lang="es-MX" sz="2400" dirty="0" smtClean="0"/>
          </a:p>
          <a:p>
            <a:pPr algn="just"/>
            <a:r>
              <a:rPr lang="es-MX" sz="2400" dirty="0" smtClean="0"/>
              <a:t>VIII</a:t>
            </a:r>
            <a:r>
              <a:rPr lang="es-MX" sz="2400" dirty="0"/>
              <a:t>. Una vez concluida la vigencia del Presupuesto de Egresos, sólo procederá realizar pagos con base en dicho presupuesto, por los conceptos efectivamente </a:t>
            </a:r>
            <a:r>
              <a:rPr lang="es-MX" sz="2400" b="1" u="sng" dirty="0">
                <a:effectLst>
                  <a:outerShdw blurRad="38100" dist="38100" dir="2700000" algn="tl">
                    <a:srgbClr val="000000">
                      <a:alpha val="43137"/>
                    </a:srgbClr>
                  </a:outerShdw>
                </a:effectLst>
              </a:rPr>
              <a:t>devengados</a:t>
            </a:r>
            <a:r>
              <a:rPr lang="es-MX" sz="2400" dirty="0"/>
              <a:t> en el año que corresponda y que se hubieren registrado en el informe de </a:t>
            </a:r>
            <a:r>
              <a:rPr lang="es-MX" sz="2400" b="1" u="sng" dirty="0">
                <a:effectLst>
                  <a:outerShdw blurRad="38100" dist="38100" dir="2700000" algn="tl">
                    <a:srgbClr val="000000">
                      <a:alpha val="43137"/>
                    </a:srgbClr>
                  </a:outerShdw>
                </a:effectLst>
              </a:rPr>
              <a:t>cuentas por pagar y que integran el pasivo circulante</a:t>
            </a:r>
            <a:r>
              <a:rPr lang="es-MX" sz="2400" dirty="0"/>
              <a:t> al cierre del ejercicio. En el caso de las Transferencias federales etiquetadas se estará a lo dispuesto en el artículo 17 de esta Ley.</a:t>
            </a:r>
          </a:p>
        </p:txBody>
      </p:sp>
    </p:spTree>
    <p:extLst>
      <p:ext uri="{BB962C8B-B14F-4D97-AF65-F5344CB8AC3E}">
        <p14:creationId xmlns:p14="http://schemas.microsoft.com/office/powerpoint/2010/main" val="35180362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5227" y="464372"/>
            <a:ext cx="10069285" cy="76398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LDF-ADEFAS Y CUENTAS POR PAGAR:</a:t>
            </a:r>
          </a:p>
        </p:txBody>
      </p:sp>
      <p:sp>
        <p:nvSpPr>
          <p:cNvPr id="6" name="CuadroTexto 5"/>
          <p:cNvSpPr txBox="1"/>
          <p:nvPr/>
        </p:nvSpPr>
        <p:spPr>
          <a:xfrm>
            <a:off x="734824" y="1569551"/>
            <a:ext cx="10809027" cy="3416320"/>
          </a:xfrm>
          <a:prstGeom prst="rect">
            <a:avLst/>
          </a:prstGeom>
          <a:noFill/>
        </p:spPr>
        <p:txBody>
          <a:bodyPr wrap="square" rtlCol="0">
            <a:spAutoFit/>
          </a:bodyPr>
          <a:lstStyle/>
          <a:p>
            <a:pPr algn="just"/>
            <a:r>
              <a:rPr lang="es-MX" sz="2400" b="1" dirty="0">
                <a:effectLst>
                  <a:outerShdw blurRad="38100" dist="38100" dir="2700000" algn="tl">
                    <a:srgbClr val="000000">
                      <a:alpha val="43137"/>
                    </a:srgbClr>
                  </a:outerShdw>
                </a:effectLst>
              </a:rPr>
              <a:t>Notas: </a:t>
            </a:r>
          </a:p>
          <a:p>
            <a:pPr algn="just"/>
            <a:endParaRPr lang="es-MX" sz="2400" dirty="0" smtClean="0"/>
          </a:p>
          <a:p>
            <a:pPr algn="just"/>
            <a:r>
              <a:rPr lang="es-MX" sz="2400" dirty="0" smtClean="0"/>
              <a:t>1. Es </a:t>
            </a:r>
            <a:r>
              <a:rPr lang="es-MX" sz="2400" dirty="0"/>
              <a:t>posible que, al cierre del ejercicio fiscal, permanezcan operaciones </a:t>
            </a:r>
            <a:r>
              <a:rPr lang="es-MX" sz="2400" b="1" u="sng" dirty="0" smtClean="0">
                <a:effectLst>
                  <a:outerShdw blurRad="38100" dist="38100" dir="2700000" algn="tl">
                    <a:srgbClr val="000000">
                      <a:alpha val="43137"/>
                    </a:srgbClr>
                  </a:outerShdw>
                </a:effectLst>
              </a:rPr>
              <a:t>	</a:t>
            </a:r>
            <a:r>
              <a:rPr lang="es-MX" sz="2400" dirty="0" smtClean="0"/>
              <a:t>, </a:t>
            </a:r>
            <a:r>
              <a:rPr lang="es-MX" sz="2400" dirty="0"/>
              <a:t>derivadas de la contratación de bienes y servicios requeridos en el desempeño de las funciones de los entes públicos. En este caso, se deban presupuestar recursos, para el siguiente ejercicio, en el Capítulo 9000, bajo el concepto de ADEFAS.</a:t>
            </a:r>
          </a:p>
          <a:p>
            <a:pPr algn="just"/>
            <a:endParaRPr lang="es-MX" sz="2400" dirty="0" smtClean="0"/>
          </a:p>
          <a:p>
            <a:pPr algn="just"/>
            <a:r>
              <a:rPr lang="es-MX" sz="2400" dirty="0" smtClean="0"/>
              <a:t>2. El </a:t>
            </a:r>
            <a:r>
              <a:rPr lang="es-MX" sz="2400" dirty="0"/>
              <a:t>requisito es que se hubieren registrado en el informe de cuentas por pagar y que integran el pasivo circulante al cierre del ejercicio anterior.</a:t>
            </a:r>
          </a:p>
        </p:txBody>
      </p:sp>
    </p:spTree>
    <p:extLst>
      <p:ext uri="{BB962C8B-B14F-4D97-AF65-F5344CB8AC3E}">
        <p14:creationId xmlns:p14="http://schemas.microsoft.com/office/powerpoint/2010/main" val="33405383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5227" y="464372"/>
            <a:ext cx="10069285" cy="76398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800" b="1" cap="all" dirty="0">
                <a:latin typeface="Arial Narrow" panose="020B0606020202030204" pitchFamily="34" charset="0"/>
                <a:cs typeface="Segoe UI Light" panose="020B0502040204020203" pitchFamily="34" charset="0"/>
              </a:rPr>
              <a:t>CONAC-REMANENTES</a:t>
            </a:r>
          </a:p>
        </p:txBody>
      </p:sp>
      <p:sp>
        <p:nvSpPr>
          <p:cNvPr id="6" name="CuadroTexto 5"/>
          <p:cNvSpPr txBox="1"/>
          <p:nvPr/>
        </p:nvSpPr>
        <p:spPr>
          <a:xfrm>
            <a:off x="734824" y="1569551"/>
            <a:ext cx="10809027" cy="3416320"/>
          </a:xfrm>
          <a:prstGeom prst="rect">
            <a:avLst/>
          </a:prstGeom>
          <a:noFill/>
        </p:spPr>
        <p:txBody>
          <a:bodyPr wrap="square" rtlCol="0">
            <a:spAutoFit/>
          </a:bodyPr>
          <a:lstStyle/>
          <a:p>
            <a:pPr algn="just"/>
            <a:r>
              <a:rPr lang="es-MX" sz="2400" b="1" dirty="0"/>
              <a:t>Instructivo para el llenado del Formato 4 Balances Presupuestarios LDF</a:t>
            </a:r>
          </a:p>
          <a:p>
            <a:pPr algn="just"/>
            <a:endParaRPr lang="es-MX" sz="2400" dirty="0" smtClean="0"/>
          </a:p>
          <a:p>
            <a:pPr algn="just"/>
            <a:r>
              <a:rPr lang="es-MX" sz="2400" dirty="0" smtClean="0"/>
              <a:t>De </a:t>
            </a:r>
            <a:r>
              <a:rPr lang="es-MX" sz="2400" dirty="0"/>
              <a:t>conformidad con la normativa emitida por el </a:t>
            </a:r>
            <a:r>
              <a:rPr lang="es-MX" sz="2400" dirty="0" smtClean="0"/>
              <a:t>CONAC</a:t>
            </a:r>
            <a:r>
              <a:rPr lang="es-MX" sz="2400" baseline="30000" dirty="0" smtClean="0"/>
              <a:t>4</a:t>
            </a:r>
            <a:r>
              <a:rPr lang="es-MX" sz="2400" dirty="0" smtClean="0"/>
              <a:t>, </a:t>
            </a:r>
            <a:r>
              <a:rPr lang="es-MX" sz="2400" dirty="0"/>
              <a:t>Los </a:t>
            </a:r>
            <a:r>
              <a:rPr lang="es-MX" sz="2400" b="1" dirty="0">
                <a:effectLst>
                  <a:outerShdw blurRad="38100" dist="38100" dir="2700000" algn="tl">
                    <a:srgbClr val="000000">
                      <a:alpha val="43137"/>
                    </a:srgbClr>
                  </a:outerShdw>
                </a:effectLst>
              </a:rPr>
              <a:t>remanentes del ejercicio anterior deben ser parte de Efectivo y Equivalentes</a:t>
            </a:r>
            <a:r>
              <a:rPr lang="es-MX" sz="2400" dirty="0"/>
              <a:t>, dentro del Activo Circulante del Estado de Situación Financiera Detallado - LDF. </a:t>
            </a:r>
            <a:r>
              <a:rPr lang="es-MX" sz="2400" b="1" dirty="0">
                <a:effectLst>
                  <a:outerShdw blurRad="38100" dist="38100" dir="2700000" algn="tl">
                    <a:srgbClr val="000000">
                      <a:alpha val="43137"/>
                    </a:srgbClr>
                  </a:outerShdw>
                </a:effectLst>
              </a:rPr>
              <a:t>Dichos remanentes deberán corresponder a ingresos efectivamente utilizados como fuente de financiamiento del gasto</a:t>
            </a:r>
            <a:r>
              <a:rPr lang="es-MX" sz="2400" dirty="0"/>
              <a:t>, es decir, </a:t>
            </a:r>
            <a:r>
              <a:rPr lang="es-MX" sz="2400" b="1" dirty="0">
                <a:effectLst>
                  <a:outerShdw blurRad="38100" dist="38100" dir="2700000" algn="tl">
                    <a:srgbClr val="000000">
                      <a:alpha val="43137"/>
                    </a:srgbClr>
                  </a:outerShdw>
                </a:effectLst>
              </a:rPr>
              <a:t>no deberán ser considerados aquellos</a:t>
            </a:r>
            <a:r>
              <a:rPr lang="es-MX" sz="2400" dirty="0"/>
              <a:t> remanentes del ejercicio anterior </a:t>
            </a:r>
            <a:r>
              <a:rPr lang="es-MX" sz="2400" b="1" dirty="0">
                <a:effectLst>
                  <a:outerShdw blurRad="38100" dist="38100" dir="2700000" algn="tl">
                    <a:srgbClr val="000000">
                      <a:alpha val="43137"/>
                    </a:srgbClr>
                  </a:outerShdw>
                </a:effectLst>
              </a:rPr>
              <a:t>que no fueron utilizados para el pago de algún concepto de egresos</a:t>
            </a:r>
            <a:r>
              <a:rPr lang="es-MX" sz="2400" dirty="0"/>
              <a:t>.</a:t>
            </a:r>
          </a:p>
        </p:txBody>
      </p:sp>
      <p:sp>
        <p:nvSpPr>
          <p:cNvPr id="4" name="CuadroTexto 3"/>
          <p:cNvSpPr txBox="1"/>
          <p:nvPr/>
        </p:nvSpPr>
        <p:spPr>
          <a:xfrm>
            <a:off x="734824" y="5800300"/>
            <a:ext cx="9692066" cy="923330"/>
          </a:xfrm>
          <a:prstGeom prst="rect">
            <a:avLst/>
          </a:prstGeom>
          <a:noFill/>
          <a:ln>
            <a:solidFill>
              <a:srgbClr val="310909"/>
            </a:solidFill>
          </a:ln>
        </p:spPr>
        <p:txBody>
          <a:bodyPr wrap="square" rtlCol="0">
            <a:spAutoFit/>
          </a:bodyPr>
          <a:lstStyle/>
          <a:p>
            <a:r>
              <a:rPr lang="es-MX" baseline="30000" dirty="0" smtClean="0"/>
              <a:t>4</a:t>
            </a:r>
            <a:r>
              <a:rPr lang="es-MX" dirty="0" smtClean="0"/>
              <a:t>. </a:t>
            </a:r>
            <a:r>
              <a:rPr lang="es-MX" dirty="0"/>
              <a:t>CONAC, “CRITERIOS para la elaboración y presentación homogénea de la información financiera y de los formatos a que hace referencia la Ley de Disciplina Financiera de las Entidades Federativas y los Municipios” (DOF 11 de octubre de 2016), pág. 21.</a:t>
            </a:r>
          </a:p>
        </p:txBody>
      </p:sp>
    </p:spTree>
    <p:extLst>
      <p:ext uri="{BB962C8B-B14F-4D97-AF65-F5344CB8AC3E}">
        <p14:creationId xmlns:p14="http://schemas.microsoft.com/office/powerpoint/2010/main" val="312574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5843</TotalTime>
  <Words>10573</Words>
  <Application>Microsoft Office PowerPoint</Application>
  <PresentationFormat>Personalizado</PresentationFormat>
  <Paragraphs>1629</Paragraphs>
  <Slides>143</Slides>
  <Notes>19</Notes>
  <HiddenSlides>0</HiddenSlides>
  <MMClips>0</MMClips>
  <ScaleCrop>false</ScaleCrop>
  <HeadingPairs>
    <vt:vector size="4" baseType="variant">
      <vt:variant>
        <vt:lpstr>Tema</vt:lpstr>
      </vt:variant>
      <vt:variant>
        <vt:i4>2</vt:i4>
      </vt:variant>
      <vt:variant>
        <vt:lpstr>Títulos de diapositiva</vt:lpstr>
      </vt:variant>
      <vt:variant>
        <vt:i4>143</vt:i4>
      </vt:variant>
    </vt:vector>
  </HeadingPairs>
  <TitlesOfParts>
    <vt:vector size="145" baseType="lpstr">
      <vt:lpstr>Tema de Office</vt:lpstr>
      <vt:lpstr>1_Tema de Office</vt:lpstr>
      <vt:lpstr>Presentación de PowerPoint</vt:lpstr>
      <vt:lpstr>Apartado 1. Introducción a la Ley de Disciplina Financiera de las Entidades Federativas y los Municipios.</vt:lpstr>
      <vt:lpstr>Apartado 1. Introducción a la Ley de Disciplina Financiera de las Entidades Federativas y los Municipios.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Apartado 1. Introducción a la Ley de Disciplina Financiera de las Entidades Federativas y los Municipios.</vt:lpstr>
      <vt:lpstr>Apartado 2. Contenido de la Ley de Disciplina Financiera de las Entidades Federativas y los Municipios.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FINANCIAMIENTO NETO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Apartado 1. Introducción a la Ley de Disciplina Financiera de las Entidades Federativas y los Municipios.</vt:lpstr>
      <vt:lpstr>Apartado 3. Reglamentación Secundaria de la Ley de Disciplina Financiera de las Entidades Federativas y los Municipios.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Índice</vt:lpstr>
      <vt:lpstr>Marco Jurídico del Registro Público Único</vt:lpstr>
      <vt:lpstr>Marco Jurídico del Registro Público Único</vt:lpstr>
      <vt:lpstr>Normatividad Complementaria</vt:lpstr>
      <vt:lpstr>Índice</vt:lpstr>
      <vt:lpstr>Objeto del Registro Público Único</vt:lpstr>
      <vt:lpstr>Trámites del Registro Público Único</vt:lpstr>
      <vt:lpstr>Financiamientos y Obligaciones a Registrar</vt:lpstr>
      <vt:lpstr>Procedimiento Registral</vt:lpstr>
      <vt:lpstr>Destino de los Financiamientos y Obligaciones</vt:lpstr>
      <vt:lpstr>Definición de Inversión Pública Productiva</vt:lpstr>
      <vt:lpstr>Clasificador por Objeto de Gasto (CONAC)</vt:lpstr>
      <vt:lpstr>Índice</vt:lpstr>
      <vt:lpstr>Financiamientos Mayores a un 1 año</vt:lpstr>
      <vt:lpstr>Ejemplo de Especificación del Destino IPP</vt:lpstr>
      <vt:lpstr>Ejemplo de Especificación del Destino IPP</vt:lpstr>
      <vt:lpstr>Contrato y sus Anexos Financiamientos</vt:lpstr>
      <vt:lpstr>Mejores Condiciones de Mercado</vt:lpstr>
      <vt:lpstr>Presentación de PowerPoint</vt:lpstr>
      <vt:lpstr>El saldo insoluto de las obligaciones a Corto  Plazo se integra de la siguiente manera:</vt:lpstr>
      <vt:lpstr>Refinanciamiento sin Autorización</vt:lpstr>
      <vt:lpstr>Reestructuras con Autorización</vt:lpstr>
      <vt:lpstr>Reestructura sin Autorización</vt:lpstr>
      <vt:lpstr>Solicitudes de Cancelación</vt:lpstr>
      <vt:lpstr>Índice</vt:lpstr>
      <vt:lpstr>Contenido</vt:lpstr>
      <vt:lpstr>Reporte Diario</vt:lpstr>
      <vt:lpstr>Información Trimestral</vt:lpstr>
      <vt:lpstr>Información Trimestral</vt:lpstr>
      <vt:lpstr>Nueva Publicación de la Deuda</vt:lpstr>
      <vt:lpstr>Conciliación con la CNBV</vt:lpstr>
      <vt:lpstr>Muchas gracias… INDETEC Para mayor información de asistencia técnica y capacitación sobre estos temas y otros de interés consulte nuestro sitio:  www.indetec.gob.mx  Telfs. 01 (33) 36 69 55 50 AL 55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Claudia Patricia Acosta Arce</cp:lastModifiedBy>
  <cp:revision>254</cp:revision>
  <dcterms:created xsi:type="dcterms:W3CDTF">2018-04-18T19:29:20Z</dcterms:created>
  <dcterms:modified xsi:type="dcterms:W3CDTF">2021-08-10T22:23:06Z</dcterms:modified>
</cp:coreProperties>
</file>