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7" r:id="rId2"/>
  </p:sldMasterIdLst>
  <p:sldIdLst>
    <p:sldId id="256" r:id="rId3"/>
    <p:sldId id="257" r:id="rId4"/>
    <p:sldId id="278" r:id="rId5"/>
    <p:sldId id="418" r:id="rId6"/>
    <p:sldId id="266" r:id="rId7"/>
    <p:sldId id="419" r:id="rId8"/>
    <p:sldId id="427" r:id="rId9"/>
    <p:sldId id="273" r:id="rId10"/>
    <p:sldId id="265" r:id="rId11"/>
    <p:sldId id="379" r:id="rId12"/>
    <p:sldId id="281" r:id="rId13"/>
    <p:sldId id="286" r:id="rId14"/>
    <p:sldId id="287" r:id="rId15"/>
    <p:sldId id="294" r:id="rId16"/>
    <p:sldId id="291" r:id="rId17"/>
    <p:sldId id="292" r:id="rId18"/>
    <p:sldId id="293" r:id="rId19"/>
    <p:sldId id="295" r:id="rId20"/>
    <p:sldId id="296" r:id="rId21"/>
    <p:sldId id="303" r:id="rId22"/>
    <p:sldId id="364" r:id="rId23"/>
    <p:sldId id="365" r:id="rId24"/>
    <p:sldId id="283" r:id="rId25"/>
    <p:sldId id="290" r:id="rId26"/>
    <p:sldId id="297" r:id="rId27"/>
    <p:sldId id="298" r:id="rId28"/>
    <p:sldId id="299" r:id="rId29"/>
    <p:sldId id="300" r:id="rId30"/>
    <p:sldId id="301" r:id="rId31"/>
    <p:sldId id="434" r:id="rId32"/>
    <p:sldId id="435" r:id="rId33"/>
    <p:sldId id="428" r:id="rId34"/>
    <p:sldId id="302" r:id="rId35"/>
    <p:sldId id="274" r:id="rId36"/>
    <p:sldId id="268" r:id="rId37"/>
    <p:sldId id="305" r:id="rId38"/>
    <p:sldId id="306" r:id="rId39"/>
    <p:sldId id="276" r:id="rId40"/>
    <p:sldId id="347" r:id="rId41"/>
    <p:sldId id="348" r:id="rId42"/>
    <p:sldId id="356" r:id="rId43"/>
    <p:sldId id="357" r:id="rId44"/>
    <p:sldId id="358" r:id="rId45"/>
    <p:sldId id="359" r:id="rId46"/>
    <p:sldId id="360" r:id="rId47"/>
    <p:sldId id="429" r:id="rId48"/>
    <p:sldId id="422" r:id="rId49"/>
    <p:sldId id="423" r:id="rId50"/>
    <p:sldId id="424" r:id="rId51"/>
    <p:sldId id="425" r:id="rId52"/>
    <p:sldId id="426" r:id="rId53"/>
    <p:sldId id="430" r:id="rId54"/>
    <p:sldId id="442" r:id="rId55"/>
    <p:sldId id="431" r:id="rId56"/>
    <p:sldId id="432" r:id="rId57"/>
    <p:sldId id="433" r:id="rId58"/>
    <p:sldId id="420" r:id="rId59"/>
    <p:sldId id="421" r:id="rId60"/>
    <p:sldId id="277" r:id="rId61"/>
    <p:sldId id="361" r:id="rId62"/>
    <p:sldId id="362" r:id="rId63"/>
    <p:sldId id="381" r:id="rId64"/>
    <p:sldId id="405" r:id="rId65"/>
    <p:sldId id="436" r:id="rId66"/>
    <p:sldId id="437" r:id="rId67"/>
    <p:sldId id="438" r:id="rId68"/>
    <p:sldId id="439" r:id="rId69"/>
    <p:sldId id="440" r:id="rId70"/>
    <p:sldId id="441" r:id="rId71"/>
    <p:sldId id="387" r:id="rId72"/>
    <p:sldId id="388" r:id="rId73"/>
    <p:sldId id="389" r:id="rId74"/>
    <p:sldId id="390" r:id="rId75"/>
    <p:sldId id="391" r:id="rId76"/>
    <p:sldId id="392" r:id="rId77"/>
    <p:sldId id="393" r:id="rId78"/>
    <p:sldId id="394" r:id="rId79"/>
    <p:sldId id="395" r:id="rId80"/>
    <p:sldId id="396" r:id="rId81"/>
    <p:sldId id="397" r:id="rId82"/>
    <p:sldId id="398" r:id="rId83"/>
    <p:sldId id="399" r:id="rId84"/>
    <p:sldId id="400" r:id="rId85"/>
    <p:sldId id="401" r:id="rId86"/>
    <p:sldId id="402" r:id="rId87"/>
    <p:sldId id="403" r:id="rId88"/>
    <p:sldId id="404" r:id="rId89"/>
    <p:sldId id="363"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681"/>
    <a:srgbClr val="366680"/>
    <a:srgbClr val="2D6483"/>
    <a:srgbClr val="B1D1E3"/>
    <a:srgbClr val="A6A6A6"/>
    <a:srgbClr val="816301"/>
    <a:srgbClr val="4CB196"/>
    <a:srgbClr val="FFFFFF"/>
    <a:srgbClr val="8ABAD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0" d="100"/>
          <a:sy n="70" d="100"/>
        </p:scale>
        <p:origin x="660" y="48"/>
      </p:cViewPr>
      <p:guideLst>
        <p:guide orient="horz" pos="2205"/>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86101-9810-46E8-9483-7D05BFD61772}" type="doc">
      <dgm:prSet loTypeId="urn:microsoft.com/office/officeart/2005/8/layout/hProcess11" loCatId="process" qsTypeId="urn:microsoft.com/office/officeart/2005/8/quickstyle/simple1" qsCatId="simple" csTypeId="urn:microsoft.com/office/officeart/2005/8/colors/accent0_3" csCatId="mainScheme" phldr="1"/>
      <dgm:spPr/>
    </dgm:pt>
    <dgm:pt modelId="{F4681DCA-2183-4814-A4EB-4CC8AE7B6A01}">
      <dgm:prSet phldrT="[Texto]" custT="1"/>
      <dgm:spPr/>
      <dgm:t>
        <a:bodyPr/>
        <a:lstStyle/>
        <a:p>
          <a:r>
            <a:rPr lang="es-ES" sz="3200" b="1" dirty="0" smtClean="0">
              <a:solidFill>
                <a:schemeClr val="tx1"/>
              </a:solidFill>
            </a:rPr>
            <a:t>2016</a:t>
          </a:r>
          <a:endParaRPr lang="es-ES" sz="3200" b="1" dirty="0">
            <a:solidFill>
              <a:schemeClr val="tx1"/>
            </a:solidFill>
          </a:endParaRPr>
        </a:p>
      </dgm:t>
    </dgm:pt>
    <dgm:pt modelId="{D6BD9F71-B72A-4C20-901B-F381E09BF361}" type="parTrans" cxnId="{E375A0F3-CE4D-4536-81E7-8943FFC5F83D}">
      <dgm:prSet/>
      <dgm:spPr/>
      <dgm:t>
        <a:bodyPr/>
        <a:lstStyle/>
        <a:p>
          <a:endParaRPr lang="es-ES"/>
        </a:p>
      </dgm:t>
    </dgm:pt>
    <dgm:pt modelId="{FA89E0AB-5E66-4A44-B3B7-BA3DE3E62C70}" type="sibTrans" cxnId="{E375A0F3-CE4D-4536-81E7-8943FFC5F83D}">
      <dgm:prSet/>
      <dgm:spPr/>
      <dgm:t>
        <a:bodyPr/>
        <a:lstStyle/>
        <a:p>
          <a:endParaRPr lang="es-ES"/>
        </a:p>
      </dgm:t>
    </dgm:pt>
    <dgm:pt modelId="{CEE5B4B3-729C-48A2-99D3-8B16F14943A3}">
      <dgm:prSet phldrT="[Texto]" custT="1"/>
      <dgm:spPr/>
      <dgm:t>
        <a:bodyPr/>
        <a:lstStyle/>
        <a:p>
          <a:r>
            <a:rPr lang="es-ES" sz="3200" b="1" dirty="0" smtClean="0">
              <a:solidFill>
                <a:schemeClr val="tx1"/>
              </a:solidFill>
            </a:rPr>
            <a:t>2018</a:t>
          </a:r>
          <a:endParaRPr lang="es-ES" sz="3200" b="1" dirty="0">
            <a:solidFill>
              <a:schemeClr val="tx1"/>
            </a:solidFill>
          </a:endParaRPr>
        </a:p>
      </dgm:t>
    </dgm:pt>
    <dgm:pt modelId="{A29B38B4-A18B-4E11-9A3D-60949FB03F59}" type="parTrans" cxnId="{5781E83B-F2D2-4B8D-80B4-9F38E0751346}">
      <dgm:prSet/>
      <dgm:spPr/>
      <dgm:t>
        <a:bodyPr/>
        <a:lstStyle/>
        <a:p>
          <a:endParaRPr lang="es-ES"/>
        </a:p>
      </dgm:t>
    </dgm:pt>
    <dgm:pt modelId="{F88AA7C0-E095-4C52-9BAC-0265FDFE2601}" type="sibTrans" cxnId="{5781E83B-F2D2-4B8D-80B4-9F38E0751346}">
      <dgm:prSet/>
      <dgm:spPr/>
      <dgm:t>
        <a:bodyPr/>
        <a:lstStyle/>
        <a:p>
          <a:endParaRPr lang="es-ES"/>
        </a:p>
      </dgm:t>
    </dgm:pt>
    <dgm:pt modelId="{45106A5F-EBCD-40B3-93F5-1C3A34CBFD09}" type="pres">
      <dgm:prSet presAssocID="{56B86101-9810-46E8-9483-7D05BFD61772}" presName="Name0" presStyleCnt="0">
        <dgm:presLayoutVars>
          <dgm:dir/>
          <dgm:resizeHandles val="exact"/>
        </dgm:presLayoutVars>
      </dgm:prSet>
      <dgm:spPr/>
    </dgm:pt>
    <dgm:pt modelId="{C0F44F13-06DD-4A98-B039-873892419350}" type="pres">
      <dgm:prSet presAssocID="{56B86101-9810-46E8-9483-7D05BFD61772}" presName="arrow" presStyleLbl="bgShp" presStyleIdx="0" presStyleCnt="1" custScaleY="144398"/>
      <dgm:spPr>
        <a:solidFill>
          <a:schemeClr val="accent1">
            <a:lumMod val="60000"/>
            <a:lumOff val="40000"/>
          </a:schemeClr>
        </a:solidFill>
      </dgm:spPr>
    </dgm:pt>
    <dgm:pt modelId="{936019F0-9862-450C-A39B-ACB29873FBF5}" type="pres">
      <dgm:prSet presAssocID="{56B86101-9810-46E8-9483-7D05BFD61772}" presName="points" presStyleCnt="0"/>
      <dgm:spPr/>
    </dgm:pt>
    <dgm:pt modelId="{0670569F-0DA9-4238-8296-C5440F6565B6}" type="pres">
      <dgm:prSet presAssocID="{F4681DCA-2183-4814-A4EB-4CC8AE7B6A01}" presName="compositeA" presStyleCnt="0"/>
      <dgm:spPr/>
    </dgm:pt>
    <dgm:pt modelId="{30087CEC-3D30-4D8F-A096-260E3D8D6BC8}" type="pres">
      <dgm:prSet presAssocID="{F4681DCA-2183-4814-A4EB-4CC8AE7B6A01}" presName="textA" presStyleLbl="revTx" presStyleIdx="0" presStyleCnt="2">
        <dgm:presLayoutVars>
          <dgm:bulletEnabled val="1"/>
        </dgm:presLayoutVars>
      </dgm:prSet>
      <dgm:spPr/>
      <dgm:t>
        <a:bodyPr/>
        <a:lstStyle/>
        <a:p>
          <a:endParaRPr lang="es-ES"/>
        </a:p>
      </dgm:t>
    </dgm:pt>
    <dgm:pt modelId="{0A3A8B53-407B-462A-AB1E-26EC903CDE53}" type="pres">
      <dgm:prSet presAssocID="{F4681DCA-2183-4814-A4EB-4CC8AE7B6A01}" presName="circleA" presStyleLbl="node1" presStyleIdx="0" presStyleCnt="2" custScaleX="265821" custScaleY="265821"/>
      <dgm:spPr>
        <a:solidFill>
          <a:schemeClr val="tx2">
            <a:lumMod val="40000"/>
            <a:lumOff val="60000"/>
          </a:schemeClr>
        </a:solidFill>
      </dgm:spPr>
    </dgm:pt>
    <dgm:pt modelId="{8536DDF1-0125-4289-A261-D1BBA0E308F5}" type="pres">
      <dgm:prSet presAssocID="{F4681DCA-2183-4814-A4EB-4CC8AE7B6A01}" presName="spaceA" presStyleCnt="0"/>
      <dgm:spPr/>
    </dgm:pt>
    <dgm:pt modelId="{30523D00-CFE1-4C83-9863-A1C42DBA9DC9}" type="pres">
      <dgm:prSet presAssocID="{FA89E0AB-5E66-4A44-B3B7-BA3DE3E62C70}" presName="space" presStyleCnt="0"/>
      <dgm:spPr/>
    </dgm:pt>
    <dgm:pt modelId="{E31FCC92-D875-492F-AA5A-9A714F036482}" type="pres">
      <dgm:prSet presAssocID="{CEE5B4B3-729C-48A2-99D3-8B16F14943A3}" presName="compositeB" presStyleCnt="0"/>
      <dgm:spPr/>
    </dgm:pt>
    <dgm:pt modelId="{8EDA2BB8-7909-47C0-8148-C3C2FF8AD0E9}" type="pres">
      <dgm:prSet presAssocID="{CEE5B4B3-729C-48A2-99D3-8B16F14943A3}" presName="textB" presStyleLbl="revTx" presStyleIdx="1" presStyleCnt="2" custLinFactNeighborY="0">
        <dgm:presLayoutVars>
          <dgm:bulletEnabled val="1"/>
        </dgm:presLayoutVars>
      </dgm:prSet>
      <dgm:spPr/>
      <dgm:t>
        <a:bodyPr/>
        <a:lstStyle/>
        <a:p>
          <a:endParaRPr lang="es-ES"/>
        </a:p>
      </dgm:t>
    </dgm:pt>
    <dgm:pt modelId="{0CB9F443-008C-4799-B243-51A895D143C2}" type="pres">
      <dgm:prSet presAssocID="{CEE5B4B3-729C-48A2-99D3-8B16F14943A3}" presName="circleB" presStyleLbl="node1" presStyleIdx="1" presStyleCnt="2" custScaleX="265821" custScaleY="265821"/>
      <dgm:spPr>
        <a:solidFill>
          <a:schemeClr val="accent1">
            <a:lumMod val="50000"/>
          </a:schemeClr>
        </a:solidFill>
      </dgm:spPr>
    </dgm:pt>
    <dgm:pt modelId="{97CE966E-B3AC-42D2-B004-30ECEFABB32F}" type="pres">
      <dgm:prSet presAssocID="{CEE5B4B3-729C-48A2-99D3-8B16F14943A3}" presName="spaceB" presStyleCnt="0"/>
      <dgm:spPr/>
    </dgm:pt>
  </dgm:ptLst>
  <dgm:cxnLst>
    <dgm:cxn modelId="{4ADCB551-36F9-49FA-88BB-D1A66D18CF2D}" type="presOf" srcId="{F4681DCA-2183-4814-A4EB-4CC8AE7B6A01}" destId="{30087CEC-3D30-4D8F-A096-260E3D8D6BC8}" srcOrd="0" destOrd="0" presId="urn:microsoft.com/office/officeart/2005/8/layout/hProcess11"/>
    <dgm:cxn modelId="{0EE1DB58-BB9F-4781-9B26-C3F2D287F76A}" type="presOf" srcId="{CEE5B4B3-729C-48A2-99D3-8B16F14943A3}" destId="{8EDA2BB8-7909-47C0-8148-C3C2FF8AD0E9}" srcOrd="0" destOrd="0" presId="urn:microsoft.com/office/officeart/2005/8/layout/hProcess11"/>
    <dgm:cxn modelId="{5781E83B-F2D2-4B8D-80B4-9F38E0751346}" srcId="{56B86101-9810-46E8-9483-7D05BFD61772}" destId="{CEE5B4B3-729C-48A2-99D3-8B16F14943A3}" srcOrd="1" destOrd="0" parTransId="{A29B38B4-A18B-4E11-9A3D-60949FB03F59}" sibTransId="{F88AA7C0-E095-4C52-9BAC-0265FDFE2601}"/>
    <dgm:cxn modelId="{B6D44CB6-72AB-4487-B7E7-4F8DD7466195}" type="presOf" srcId="{56B86101-9810-46E8-9483-7D05BFD61772}" destId="{45106A5F-EBCD-40B3-93F5-1C3A34CBFD09}" srcOrd="0" destOrd="0" presId="urn:microsoft.com/office/officeart/2005/8/layout/hProcess11"/>
    <dgm:cxn modelId="{E375A0F3-CE4D-4536-81E7-8943FFC5F83D}" srcId="{56B86101-9810-46E8-9483-7D05BFD61772}" destId="{F4681DCA-2183-4814-A4EB-4CC8AE7B6A01}" srcOrd="0" destOrd="0" parTransId="{D6BD9F71-B72A-4C20-901B-F381E09BF361}" sibTransId="{FA89E0AB-5E66-4A44-B3B7-BA3DE3E62C70}"/>
    <dgm:cxn modelId="{D72BEC52-BAA5-4693-8F67-44EEA5E50E92}" type="presParOf" srcId="{45106A5F-EBCD-40B3-93F5-1C3A34CBFD09}" destId="{C0F44F13-06DD-4A98-B039-873892419350}" srcOrd="0" destOrd="0" presId="urn:microsoft.com/office/officeart/2005/8/layout/hProcess11"/>
    <dgm:cxn modelId="{FB7DC60F-C020-47D9-B2F8-AAAB1A78EC1C}" type="presParOf" srcId="{45106A5F-EBCD-40B3-93F5-1C3A34CBFD09}" destId="{936019F0-9862-450C-A39B-ACB29873FBF5}" srcOrd="1" destOrd="0" presId="urn:microsoft.com/office/officeart/2005/8/layout/hProcess11"/>
    <dgm:cxn modelId="{77C52D3B-9974-474A-9F33-B867EB5E4D2A}" type="presParOf" srcId="{936019F0-9862-450C-A39B-ACB29873FBF5}" destId="{0670569F-0DA9-4238-8296-C5440F6565B6}" srcOrd="0" destOrd="0" presId="urn:microsoft.com/office/officeart/2005/8/layout/hProcess11"/>
    <dgm:cxn modelId="{A5E49F29-E4FC-44A2-ABA4-0554EA587160}" type="presParOf" srcId="{0670569F-0DA9-4238-8296-C5440F6565B6}" destId="{30087CEC-3D30-4D8F-A096-260E3D8D6BC8}" srcOrd="0" destOrd="0" presId="urn:microsoft.com/office/officeart/2005/8/layout/hProcess11"/>
    <dgm:cxn modelId="{8CD37514-4C34-4263-96BF-E9BD3B609A36}" type="presParOf" srcId="{0670569F-0DA9-4238-8296-C5440F6565B6}" destId="{0A3A8B53-407B-462A-AB1E-26EC903CDE53}" srcOrd="1" destOrd="0" presId="urn:microsoft.com/office/officeart/2005/8/layout/hProcess11"/>
    <dgm:cxn modelId="{2A318C4C-BD28-4701-B1D1-919FA4E3E5C3}" type="presParOf" srcId="{0670569F-0DA9-4238-8296-C5440F6565B6}" destId="{8536DDF1-0125-4289-A261-D1BBA0E308F5}" srcOrd="2" destOrd="0" presId="urn:microsoft.com/office/officeart/2005/8/layout/hProcess11"/>
    <dgm:cxn modelId="{77094DB2-5D18-4B12-8293-C30005394E37}" type="presParOf" srcId="{936019F0-9862-450C-A39B-ACB29873FBF5}" destId="{30523D00-CFE1-4C83-9863-A1C42DBA9DC9}" srcOrd="1" destOrd="0" presId="urn:microsoft.com/office/officeart/2005/8/layout/hProcess11"/>
    <dgm:cxn modelId="{7C937F4A-1303-4B90-BE29-305EC12D22EF}" type="presParOf" srcId="{936019F0-9862-450C-A39B-ACB29873FBF5}" destId="{E31FCC92-D875-492F-AA5A-9A714F036482}" srcOrd="2" destOrd="0" presId="urn:microsoft.com/office/officeart/2005/8/layout/hProcess11"/>
    <dgm:cxn modelId="{883C9F98-85F1-4663-B46F-559487669F60}" type="presParOf" srcId="{E31FCC92-D875-492F-AA5A-9A714F036482}" destId="{8EDA2BB8-7909-47C0-8148-C3C2FF8AD0E9}" srcOrd="0" destOrd="0" presId="urn:microsoft.com/office/officeart/2005/8/layout/hProcess11"/>
    <dgm:cxn modelId="{8D727F3A-0F13-4C31-92BD-B034F06FC84E}" type="presParOf" srcId="{E31FCC92-D875-492F-AA5A-9A714F036482}" destId="{0CB9F443-008C-4799-B243-51A895D143C2}" srcOrd="1" destOrd="0" presId="urn:microsoft.com/office/officeart/2005/8/layout/hProcess11"/>
    <dgm:cxn modelId="{21BD9B7E-2253-4D75-83D2-4E240FB7C164}" type="presParOf" srcId="{E31FCC92-D875-492F-AA5A-9A714F036482}" destId="{97CE966E-B3AC-42D2-B004-30ECEFABB32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B86101-9810-46E8-9483-7D05BFD61772}" type="doc">
      <dgm:prSet loTypeId="urn:microsoft.com/office/officeart/2005/8/layout/hProcess11" loCatId="process" qsTypeId="urn:microsoft.com/office/officeart/2005/8/quickstyle/simple1" qsCatId="simple" csTypeId="urn:microsoft.com/office/officeart/2005/8/colors/accent0_3" csCatId="mainScheme" phldr="1"/>
      <dgm:spPr/>
    </dgm:pt>
    <dgm:pt modelId="{A8BDE5DE-5ECD-4650-B32E-673F8D5CAC06}">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24243EE0-D7A7-4BEB-A143-29EC055B1095}" type="parTrans" cxnId="{A3FBF546-9F3A-43F8-92CC-1788B50CD40D}">
      <dgm:prSet/>
      <dgm:spPr/>
      <dgm:t>
        <a:bodyPr/>
        <a:lstStyle/>
        <a:p>
          <a:endParaRPr lang="es-ES"/>
        </a:p>
      </dgm:t>
    </dgm:pt>
    <dgm:pt modelId="{56FD307F-CB9C-4C4D-BC2F-FFA6D816C247}" type="sibTrans" cxnId="{A3FBF546-9F3A-43F8-92CC-1788B50CD40D}">
      <dgm:prSet/>
      <dgm:spPr/>
      <dgm:t>
        <a:bodyPr/>
        <a:lstStyle/>
        <a:p>
          <a:endParaRPr lang="es-ES"/>
        </a:p>
      </dgm:t>
    </dgm:pt>
    <dgm:pt modelId="{8FCA3E1A-60DA-4731-8726-06802CFDF0F9}">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6DAE1847-F6DE-43F4-B718-D6DE6947891D}" type="parTrans" cxnId="{274DC27F-E595-43ED-9883-3DCA72CB771F}">
      <dgm:prSet/>
      <dgm:spPr/>
      <dgm:t>
        <a:bodyPr/>
        <a:lstStyle/>
        <a:p>
          <a:endParaRPr lang="es-ES"/>
        </a:p>
      </dgm:t>
    </dgm:pt>
    <dgm:pt modelId="{FB727AA6-588A-46E7-A2D4-0D9B345457B9}" type="sibTrans" cxnId="{274DC27F-E595-43ED-9883-3DCA72CB771F}">
      <dgm:prSet/>
      <dgm:spPr/>
      <dgm:t>
        <a:bodyPr/>
        <a:lstStyle/>
        <a:p>
          <a:endParaRPr lang="es-ES"/>
        </a:p>
      </dgm:t>
    </dgm:pt>
    <dgm:pt modelId="{222DAB59-0237-4286-813A-7C52C07D9AA3}">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EBF54BB6-371A-4CDD-A902-F50334F74FF8}" type="parTrans" cxnId="{51757E7A-066D-4813-B16F-592CE504D3BE}">
      <dgm:prSet/>
      <dgm:spPr/>
      <dgm:t>
        <a:bodyPr/>
        <a:lstStyle/>
        <a:p>
          <a:endParaRPr lang="es-ES"/>
        </a:p>
      </dgm:t>
    </dgm:pt>
    <dgm:pt modelId="{63EC9D74-5515-4BAC-8EA9-D8B6E1F7BD93}" type="sibTrans" cxnId="{51757E7A-066D-4813-B16F-592CE504D3BE}">
      <dgm:prSet/>
      <dgm:spPr/>
      <dgm:t>
        <a:bodyPr/>
        <a:lstStyle/>
        <a:p>
          <a:endParaRPr lang="es-ES"/>
        </a:p>
      </dgm:t>
    </dgm:pt>
    <dgm:pt modelId="{949DDFB8-8EBA-475B-9538-D525DEE834E1}">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3284E0C9-0229-4BB9-87ED-1E78590CE2BA}" type="parTrans" cxnId="{5307CEB8-229E-4C55-901C-2A0B1DF2A75C}">
      <dgm:prSet/>
      <dgm:spPr/>
      <dgm:t>
        <a:bodyPr/>
        <a:lstStyle/>
        <a:p>
          <a:endParaRPr lang="es-ES"/>
        </a:p>
      </dgm:t>
    </dgm:pt>
    <dgm:pt modelId="{0393245B-30F0-4481-A5D6-BB0679BDD759}" type="sibTrans" cxnId="{5307CEB8-229E-4C55-901C-2A0B1DF2A75C}">
      <dgm:prSet/>
      <dgm:spPr/>
      <dgm:t>
        <a:bodyPr/>
        <a:lstStyle/>
        <a:p>
          <a:endParaRPr lang="es-ES"/>
        </a:p>
      </dgm:t>
    </dgm:pt>
    <dgm:pt modelId="{AA665980-2466-43CE-BA3B-F38C099390A8}">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288B282B-7F7E-4F26-9D8C-8549E4417AB2}" type="parTrans" cxnId="{4FCA730B-D736-4854-BC26-91380C32982F}">
      <dgm:prSet/>
      <dgm:spPr/>
      <dgm:t>
        <a:bodyPr/>
        <a:lstStyle/>
        <a:p>
          <a:endParaRPr lang="es-ES"/>
        </a:p>
      </dgm:t>
    </dgm:pt>
    <dgm:pt modelId="{00C5F3F6-61E0-4324-B9E0-53432D876B3E}" type="sibTrans" cxnId="{4FCA730B-D736-4854-BC26-91380C32982F}">
      <dgm:prSet/>
      <dgm:spPr/>
      <dgm:t>
        <a:bodyPr/>
        <a:lstStyle/>
        <a:p>
          <a:endParaRPr lang="es-ES"/>
        </a:p>
      </dgm:t>
    </dgm:pt>
    <dgm:pt modelId="{45106A5F-EBCD-40B3-93F5-1C3A34CBFD09}" type="pres">
      <dgm:prSet presAssocID="{56B86101-9810-46E8-9483-7D05BFD61772}" presName="Name0" presStyleCnt="0">
        <dgm:presLayoutVars>
          <dgm:dir/>
          <dgm:resizeHandles val="exact"/>
        </dgm:presLayoutVars>
      </dgm:prSet>
      <dgm:spPr/>
    </dgm:pt>
    <dgm:pt modelId="{C0F44F13-06DD-4A98-B039-873892419350}" type="pres">
      <dgm:prSet presAssocID="{56B86101-9810-46E8-9483-7D05BFD61772}" presName="arrow" presStyleLbl="bgShp" presStyleIdx="0" presStyleCnt="1" custScaleY="144398"/>
      <dgm:spPr>
        <a:solidFill>
          <a:schemeClr val="accent1">
            <a:lumMod val="60000"/>
            <a:lumOff val="40000"/>
          </a:schemeClr>
        </a:solidFill>
      </dgm:spPr>
    </dgm:pt>
    <dgm:pt modelId="{936019F0-9862-450C-A39B-ACB29873FBF5}" type="pres">
      <dgm:prSet presAssocID="{56B86101-9810-46E8-9483-7D05BFD61772}" presName="points" presStyleCnt="0"/>
      <dgm:spPr/>
    </dgm:pt>
    <dgm:pt modelId="{962C84B9-7798-4581-9D13-D866230B3A53}" type="pres">
      <dgm:prSet presAssocID="{A8BDE5DE-5ECD-4650-B32E-673F8D5CAC06}" presName="compositeA" presStyleCnt="0"/>
      <dgm:spPr/>
    </dgm:pt>
    <dgm:pt modelId="{8589C72A-4D57-4206-9CB0-0028CCB0D584}" type="pres">
      <dgm:prSet presAssocID="{A8BDE5DE-5ECD-4650-B32E-673F8D5CAC06}" presName="textA" presStyleLbl="revTx" presStyleIdx="0" presStyleCnt="5">
        <dgm:presLayoutVars>
          <dgm:bulletEnabled val="1"/>
        </dgm:presLayoutVars>
      </dgm:prSet>
      <dgm:spPr/>
      <dgm:t>
        <a:bodyPr/>
        <a:lstStyle/>
        <a:p>
          <a:endParaRPr lang="es-ES"/>
        </a:p>
      </dgm:t>
    </dgm:pt>
    <dgm:pt modelId="{3772FB6A-506A-48E3-9697-72C072D24CCE}" type="pres">
      <dgm:prSet presAssocID="{A8BDE5DE-5ECD-4650-B32E-673F8D5CAC06}" presName="circleA" presStyleLbl="node1" presStyleIdx="0" presStyleCnt="5" custScaleX="207393" custScaleY="207393"/>
      <dgm:spPr>
        <a:solidFill>
          <a:schemeClr val="tx2">
            <a:lumMod val="75000"/>
          </a:schemeClr>
        </a:solidFill>
        <a:ln w="28575">
          <a:noFill/>
        </a:ln>
      </dgm:spPr>
    </dgm:pt>
    <dgm:pt modelId="{8218ADE4-1AC3-43B0-8C32-49EB62D66745}" type="pres">
      <dgm:prSet presAssocID="{A8BDE5DE-5ECD-4650-B32E-673F8D5CAC06}" presName="spaceA" presStyleCnt="0"/>
      <dgm:spPr/>
    </dgm:pt>
    <dgm:pt modelId="{3918EA0E-3747-4451-9AD6-B04D45947B36}" type="pres">
      <dgm:prSet presAssocID="{56FD307F-CB9C-4C4D-BC2F-FFA6D816C247}" presName="space" presStyleCnt="0"/>
      <dgm:spPr/>
    </dgm:pt>
    <dgm:pt modelId="{DA027548-98CE-40E1-96E4-5A12DC3233CE}" type="pres">
      <dgm:prSet presAssocID="{8FCA3E1A-60DA-4731-8726-06802CFDF0F9}" presName="compositeB" presStyleCnt="0"/>
      <dgm:spPr/>
    </dgm:pt>
    <dgm:pt modelId="{F3831F9F-6A26-450E-9F93-0476AAF6A99C}" type="pres">
      <dgm:prSet presAssocID="{8FCA3E1A-60DA-4731-8726-06802CFDF0F9}" presName="textB" presStyleLbl="revTx" presStyleIdx="1" presStyleCnt="5">
        <dgm:presLayoutVars>
          <dgm:bulletEnabled val="1"/>
        </dgm:presLayoutVars>
      </dgm:prSet>
      <dgm:spPr/>
      <dgm:t>
        <a:bodyPr/>
        <a:lstStyle/>
        <a:p>
          <a:endParaRPr lang="es-ES"/>
        </a:p>
      </dgm:t>
    </dgm:pt>
    <dgm:pt modelId="{547C9450-C1EA-4854-A161-1CC783B30EA7}" type="pres">
      <dgm:prSet presAssocID="{8FCA3E1A-60DA-4731-8726-06802CFDF0F9}" presName="circleB" presStyleLbl="node1" presStyleIdx="1" presStyleCnt="5" custScaleX="207393" custScaleY="207393"/>
      <dgm:spPr>
        <a:solidFill>
          <a:srgbClr val="286888"/>
        </a:solidFill>
        <a:ln>
          <a:noFill/>
        </a:ln>
      </dgm:spPr>
      <dgm:t>
        <a:bodyPr/>
        <a:lstStyle/>
        <a:p>
          <a:endParaRPr lang="es-ES"/>
        </a:p>
      </dgm:t>
    </dgm:pt>
    <dgm:pt modelId="{28EB56D0-0458-448D-921D-3F75919A65A0}" type="pres">
      <dgm:prSet presAssocID="{8FCA3E1A-60DA-4731-8726-06802CFDF0F9}" presName="spaceB" presStyleCnt="0"/>
      <dgm:spPr/>
    </dgm:pt>
    <dgm:pt modelId="{FFABEF96-42FF-43A0-919E-62E4427C3B54}" type="pres">
      <dgm:prSet presAssocID="{FB727AA6-588A-46E7-A2D4-0D9B345457B9}" presName="space" presStyleCnt="0"/>
      <dgm:spPr/>
    </dgm:pt>
    <dgm:pt modelId="{C9C45D70-2816-40CB-B9F1-CB0D813DEB7F}" type="pres">
      <dgm:prSet presAssocID="{222DAB59-0237-4286-813A-7C52C07D9AA3}" presName="compositeA" presStyleCnt="0"/>
      <dgm:spPr/>
    </dgm:pt>
    <dgm:pt modelId="{E3F39A78-A48A-47F4-9122-3AF16EC6BE58}" type="pres">
      <dgm:prSet presAssocID="{222DAB59-0237-4286-813A-7C52C07D9AA3}" presName="textA" presStyleLbl="revTx" presStyleIdx="2" presStyleCnt="5">
        <dgm:presLayoutVars>
          <dgm:bulletEnabled val="1"/>
        </dgm:presLayoutVars>
      </dgm:prSet>
      <dgm:spPr/>
      <dgm:t>
        <a:bodyPr/>
        <a:lstStyle/>
        <a:p>
          <a:endParaRPr lang="es-ES"/>
        </a:p>
      </dgm:t>
    </dgm:pt>
    <dgm:pt modelId="{E2C00D89-4433-412C-BDC6-A9DC71DE7E62}" type="pres">
      <dgm:prSet presAssocID="{222DAB59-0237-4286-813A-7C52C07D9AA3}" presName="circleA" presStyleLbl="node1" presStyleIdx="2" presStyleCnt="5" custScaleX="215094" custScaleY="200000"/>
      <dgm:spPr/>
    </dgm:pt>
    <dgm:pt modelId="{BAC0D25A-59DB-425D-A616-1744699ED75E}" type="pres">
      <dgm:prSet presAssocID="{222DAB59-0237-4286-813A-7C52C07D9AA3}" presName="spaceA" presStyleCnt="0"/>
      <dgm:spPr/>
    </dgm:pt>
    <dgm:pt modelId="{3CE04667-190B-423D-AC3B-A0CCA5DA59F8}" type="pres">
      <dgm:prSet presAssocID="{63EC9D74-5515-4BAC-8EA9-D8B6E1F7BD93}" presName="space" presStyleCnt="0"/>
      <dgm:spPr/>
    </dgm:pt>
    <dgm:pt modelId="{2D3750AD-BEB8-4A70-B74D-874058FBEB8C}" type="pres">
      <dgm:prSet presAssocID="{949DDFB8-8EBA-475B-9538-D525DEE834E1}" presName="compositeB" presStyleCnt="0"/>
      <dgm:spPr/>
    </dgm:pt>
    <dgm:pt modelId="{9DE62D5D-B954-43F5-8FDD-571C66DCEDB6}" type="pres">
      <dgm:prSet presAssocID="{949DDFB8-8EBA-475B-9538-D525DEE834E1}" presName="textB" presStyleLbl="revTx" presStyleIdx="3" presStyleCnt="5">
        <dgm:presLayoutVars>
          <dgm:bulletEnabled val="1"/>
        </dgm:presLayoutVars>
      </dgm:prSet>
      <dgm:spPr/>
      <dgm:t>
        <a:bodyPr/>
        <a:lstStyle/>
        <a:p>
          <a:endParaRPr lang="es-ES"/>
        </a:p>
      </dgm:t>
    </dgm:pt>
    <dgm:pt modelId="{CC2A048A-9299-4DF2-BA91-32CE48F9142B}" type="pres">
      <dgm:prSet presAssocID="{949DDFB8-8EBA-475B-9538-D525DEE834E1}" presName="circleB" presStyleLbl="node1" presStyleIdx="3" presStyleCnt="5"/>
      <dgm:spPr/>
    </dgm:pt>
    <dgm:pt modelId="{30C28E68-A480-4AC9-B062-8B6D185A7DE8}" type="pres">
      <dgm:prSet presAssocID="{949DDFB8-8EBA-475B-9538-D525DEE834E1}" presName="spaceB" presStyleCnt="0"/>
      <dgm:spPr/>
    </dgm:pt>
    <dgm:pt modelId="{3B5884CF-9B25-49F6-9AF6-9D032B9B7B07}" type="pres">
      <dgm:prSet presAssocID="{0393245B-30F0-4481-A5D6-BB0679BDD759}" presName="space" presStyleCnt="0"/>
      <dgm:spPr/>
    </dgm:pt>
    <dgm:pt modelId="{B7CA032B-E511-457B-BA21-73BECA2F2821}" type="pres">
      <dgm:prSet presAssocID="{AA665980-2466-43CE-BA3B-F38C099390A8}" presName="compositeA" presStyleCnt="0"/>
      <dgm:spPr/>
    </dgm:pt>
    <dgm:pt modelId="{42307E14-05CE-4333-89A2-C29C563BC836}" type="pres">
      <dgm:prSet presAssocID="{AA665980-2466-43CE-BA3B-F38C099390A8}" presName="textA" presStyleLbl="revTx" presStyleIdx="4" presStyleCnt="5">
        <dgm:presLayoutVars>
          <dgm:bulletEnabled val="1"/>
        </dgm:presLayoutVars>
      </dgm:prSet>
      <dgm:spPr/>
      <dgm:t>
        <a:bodyPr/>
        <a:lstStyle/>
        <a:p>
          <a:endParaRPr lang="es-ES"/>
        </a:p>
      </dgm:t>
    </dgm:pt>
    <dgm:pt modelId="{D94C32AA-5691-430F-AB0F-8544DB97FC71}" type="pres">
      <dgm:prSet presAssocID="{AA665980-2466-43CE-BA3B-F38C099390A8}" presName="circleA" presStyleLbl="node1" presStyleIdx="4" presStyleCnt="5"/>
      <dgm:spPr/>
    </dgm:pt>
    <dgm:pt modelId="{BCDB76C4-A535-444D-B0BF-F2143C3E3FED}" type="pres">
      <dgm:prSet presAssocID="{AA665980-2466-43CE-BA3B-F38C099390A8}" presName="spaceA" presStyleCnt="0"/>
      <dgm:spPr/>
    </dgm:pt>
  </dgm:ptLst>
  <dgm:cxnLst>
    <dgm:cxn modelId="{4FCA730B-D736-4854-BC26-91380C32982F}" srcId="{56B86101-9810-46E8-9483-7D05BFD61772}" destId="{AA665980-2466-43CE-BA3B-F38C099390A8}" srcOrd="4" destOrd="0" parTransId="{288B282B-7F7E-4F26-9D8C-8549E4417AB2}" sibTransId="{00C5F3F6-61E0-4324-B9E0-53432D876B3E}"/>
    <dgm:cxn modelId="{76CBACDA-2120-4551-B262-D0361AB83D96}" type="presOf" srcId="{A8BDE5DE-5ECD-4650-B32E-673F8D5CAC06}" destId="{8589C72A-4D57-4206-9CB0-0028CCB0D584}" srcOrd="0" destOrd="0" presId="urn:microsoft.com/office/officeart/2005/8/layout/hProcess11"/>
    <dgm:cxn modelId="{A2710EEE-6950-410A-B106-5208C05A37DF}" type="presOf" srcId="{8FCA3E1A-60DA-4731-8726-06802CFDF0F9}" destId="{F3831F9F-6A26-450E-9F93-0476AAF6A99C}" srcOrd="0" destOrd="0" presId="urn:microsoft.com/office/officeart/2005/8/layout/hProcess11"/>
    <dgm:cxn modelId="{A3FBF546-9F3A-43F8-92CC-1788B50CD40D}" srcId="{56B86101-9810-46E8-9483-7D05BFD61772}" destId="{A8BDE5DE-5ECD-4650-B32E-673F8D5CAC06}" srcOrd="0" destOrd="0" parTransId="{24243EE0-D7A7-4BEB-A143-29EC055B1095}" sibTransId="{56FD307F-CB9C-4C4D-BC2F-FFA6D816C247}"/>
    <dgm:cxn modelId="{186B684C-6FD9-4D85-9925-1468496984BE}" type="presOf" srcId="{222DAB59-0237-4286-813A-7C52C07D9AA3}" destId="{E3F39A78-A48A-47F4-9122-3AF16EC6BE58}" srcOrd="0" destOrd="0" presId="urn:microsoft.com/office/officeart/2005/8/layout/hProcess11"/>
    <dgm:cxn modelId="{1B5D2C53-6503-40FA-A2CC-A81C37AA2D5E}" type="presOf" srcId="{949DDFB8-8EBA-475B-9538-D525DEE834E1}" destId="{9DE62D5D-B954-43F5-8FDD-571C66DCEDB6}" srcOrd="0" destOrd="0" presId="urn:microsoft.com/office/officeart/2005/8/layout/hProcess11"/>
    <dgm:cxn modelId="{B6D44CB6-72AB-4487-B7E7-4F8DD7466195}" type="presOf" srcId="{56B86101-9810-46E8-9483-7D05BFD61772}" destId="{45106A5F-EBCD-40B3-93F5-1C3A34CBFD09}" srcOrd="0" destOrd="0" presId="urn:microsoft.com/office/officeart/2005/8/layout/hProcess11"/>
    <dgm:cxn modelId="{5BAE1970-A3CE-4F5B-90A5-BCE193F59766}" type="presOf" srcId="{AA665980-2466-43CE-BA3B-F38C099390A8}" destId="{42307E14-05CE-4333-89A2-C29C563BC836}" srcOrd="0" destOrd="0" presId="urn:microsoft.com/office/officeart/2005/8/layout/hProcess11"/>
    <dgm:cxn modelId="{51757E7A-066D-4813-B16F-592CE504D3BE}" srcId="{56B86101-9810-46E8-9483-7D05BFD61772}" destId="{222DAB59-0237-4286-813A-7C52C07D9AA3}" srcOrd="2" destOrd="0" parTransId="{EBF54BB6-371A-4CDD-A902-F50334F74FF8}" sibTransId="{63EC9D74-5515-4BAC-8EA9-D8B6E1F7BD93}"/>
    <dgm:cxn modelId="{274DC27F-E595-43ED-9883-3DCA72CB771F}" srcId="{56B86101-9810-46E8-9483-7D05BFD61772}" destId="{8FCA3E1A-60DA-4731-8726-06802CFDF0F9}" srcOrd="1" destOrd="0" parTransId="{6DAE1847-F6DE-43F4-B718-D6DE6947891D}" sibTransId="{FB727AA6-588A-46E7-A2D4-0D9B345457B9}"/>
    <dgm:cxn modelId="{5307CEB8-229E-4C55-901C-2A0B1DF2A75C}" srcId="{56B86101-9810-46E8-9483-7D05BFD61772}" destId="{949DDFB8-8EBA-475B-9538-D525DEE834E1}" srcOrd="3" destOrd="0" parTransId="{3284E0C9-0229-4BB9-87ED-1E78590CE2BA}" sibTransId="{0393245B-30F0-4481-A5D6-BB0679BDD759}"/>
    <dgm:cxn modelId="{D72BEC52-BAA5-4693-8F67-44EEA5E50E92}" type="presParOf" srcId="{45106A5F-EBCD-40B3-93F5-1C3A34CBFD09}" destId="{C0F44F13-06DD-4A98-B039-873892419350}" srcOrd="0" destOrd="0" presId="urn:microsoft.com/office/officeart/2005/8/layout/hProcess11"/>
    <dgm:cxn modelId="{FB7DC60F-C020-47D9-B2F8-AAAB1A78EC1C}" type="presParOf" srcId="{45106A5F-EBCD-40B3-93F5-1C3A34CBFD09}" destId="{936019F0-9862-450C-A39B-ACB29873FBF5}" srcOrd="1" destOrd="0" presId="urn:microsoft.com/office/officeart/2005/8/layout/hProcess11"/>
    <dgm:cxn modelId="{33CDBD05-59A2-49A3-9050-25D0FBF5A5AD}" type="presParOf" srcId="{936019F0-9862-450C-A39B-ACB29873FBF5}" destId="{962C84B9-7798-4581-9D13-D866230B3A53}" srcOrd="0" destOrd="0" presId="urn:microsoft.com/office/officeart/2005/8/layout/hProcess11"/>
    <dgm:cxn modelId="{69AF5BCD-9ACB-4614-B434-18D24B23CE4F}" type="presParOf" srcId="{962C84B9-7798-4581-9D13-D866230B3A53}" destId="{8589C72A-4D57-4206-9CB0-0028CCB0D584}" srcOrd="0" destOrd="0" presId="urn:microsoft.com/office/officeart/2005/8/layout/hProcess11"/>
    <dgm:cxn modelId="{B213A44A-219D-48CE-90F3-641B1EA35322}" type="presParOf" srcId="{962C84B9-7798-4581-9D13-D866230B3A53}" destId="{3772FB6A-506A-48E3-9697-72C072D24CCE}" srcOrd="1" destOrd="0" presId="urn:microsoft.com/office/officeart/2005/8/layout/hProcess11"/>
    <dgm:cxn modelId="{1CF606E0-693D-448A-A004-2AA7C8F225C1}" type="presParOf" srcId="{962C84B9-7798-4581-9D13-D866230B3A53}" destId="{8218ADE4-1AC3-43B0-8C32-49EB62D66745}" srcOrd="2" destOrd="0" presId="urn:microsoft.com/office/officeart/2005/8/layout/hProcess11"/>
    <dgm:cxn modelId="{30F5DE37-FE34-4F8B-A2C4-994F3C657B0F}" type="presParOf" srcId="{936019F0-9862-450C-A39B-ACB29873FBF5}" destId="{3918EA0E-3747-4451-9AD6-B04D45947B36}" srcOrd="1" destOrd="0" presId="urn:microsoft.com/office/officeart/2005/8/layout/hProcess11"/>
    <dgm:cxn modelId="{4FAB7DA6-A508-4844-BB42-B98A9C622BEC}" type="presParOf" srcId="{936019F0-9862-450C-A39B-ACB29873FBF5}" destId="{DA027548-98CE-40E1-96E4-5A12DC3233CE}" srcOrd="2" destOrd="0" presId="urn:microsoft.com/office/officeart/2005/8/layout/hProcess11"/>
    <dgm:cxn modelId="{0738F796-A07C-4017-852E-350427B011E1}" type="presParOf" srcId="{DA027548-98CE-40E1-96E4-5A12DC3233CE}" destId="{F3831F9F-6A26-450E-9F93-0476AAF6A99C}" srcOrd="0" destOrd="0" presId="urn:microsoft.com/office/officeart/2005/8/layout/hProcess11"/>
    <dgm:cxn modelId="{47AA179E-3639-4650-9944-5EA0FBB374CD}" type="presParOf" srcId="{DA027548-98CE-40E1-96E4-5A12DC3233CE}" destId="{547C9450-C1EA-4854-A161-1CC783B30EA7}" srcOrd="1" destOrd="0" presId="urn:microsoft.com/office/officeart/2005/8/layout/hProcess11"/>
    <dgm:cxn modelId="{5FFB233C-C35E-4871-A46F-71B6D143720D}" type="presParOf" srcId="{DA027548-98CE-40E1-96E4-5A12DC3233CE}" destId="{28EB56D0-0458-448D-921D-3F75919A65A0}" srcOrd="2" destOrd="0" presId="urn:microsoft.com/office/officeart/2005/8/layout/hProcess11"/>
    <dgm:cxn modelId="{5A15376F-E66D-4DF0-B078-E88130F1004F}" type="presParOf" srcId="{936019F0-9862-450C-A39B-ACB29873FBF5}" destId="{FFABEF96-42FF-43A0-919E-62E4427C3B54}" srcOrd="3" destOrd="0" presId="urn:microsoft.com/office/officeart/2005/8/layout/hProcess11"/>
    <dgm:cxn modelId="{3FCEB606-BB84-45F7-BA9B-F3262306EDE1}" type="presParOf" srcId="{936019F0-9862-450C-A39B-ACB29873FBF5}" destId="{C9C45D70-2816-40CB-B9F1-CB0D813DEB7F}" srcOrd="4" destOrd="0" presId="urn:microsoft.com/office/officeart/2005/8/layout/hProcess11"/>
    <dgm:cxn modelId="{70E35152-3435-4003-8493-B6E95271CF2D}" type="presParOf" srcId="{C9C45D70-2816-40CB-B9F1-CB0D813DEB7F}" destId="{E3F39A78-A48A-47F4-9122-3AF16EC6BE58}" srcOrd="0" destOrd="0" presId="urn:microsoft.com/office/officeart/2005/8/layout/hProcess11"/>
    <dgm:cxn modelId="{D1A23B86-91AA-4D0E-80C8-A8BBEE1BB8FA}" type="presParOf" srcId="{C9C45D70-2816-40CB-B9F1-CB0D813DEB7F}" destId="{E2C00D89-4433-412C-BDC6-A9DC71DE7E62}" srcOrd="1" destOrd="0" presId="urn:microsoft.com/office/officeart/2005/8/layout/hProcess11"/>
    <dgm:cxn modelId="{F3A6F5F1-55A1-4980-943B-C92F38937B62}" type="presParOf" srcId="{C9C45D70-2816-40CB-B9F1-CB0D813DEB7F}" destId="{BAC0D25A-59DB-425D-A616-1744699ED75E}" srcOrd="2" destOrd="0" presId="urn:microsoft.com/office/officeart/2005/8/layout/hProcess11"/>
    <dgm:cxn modelId="{13D43EF2-4756-484A-9341-5B8AE8C1490D}" type="presParOf" srcId="{936019F0-9862-450C-A39B-ACB29873FBF5}" destId="{3CE04667-190B-423D-AC3B-A0CCA5DA59F8}" srcOrd="5" destOrd="0" presId="urn:microsoft.com/office/officeart/2005/8/layout/hProcess11"/>
    <dgm:cxn modelId="{BDFD0D0F-98FE-44C4-89F4-D660D6655E44}" type="presParOf" srcId="{936019F0-9862-450C-A39B-ACB29873FBF5}" destId="{2D3750AD-BEB8-4A70-B74D-874058FBEB8C}" srcOrd="6" destOrd="0" presId="urn:microsoft.com/office/officeart/2005/8/layout/hProcess11"/>
    <dgm:cxn modelId="{466BB369-5BFC-4435-816F-C06FCC019AFB}" type="presParOf" srcId="{2D3750AD-BEB8-4A70-B74D-874058FBEB8C}" destId="{9DE62D5D-B954-43F5-8FDD-571C66DCEDB6}" srcOrd="0" destOrd="0" presId="urn:microsoft.com/office/officeart/2005/8/layout/hProcess11"/>
    <dgm:cxn modelId="{627B36F8-BA8D-43F6-9C37-E3C301D68D26}" type="presParOf" srcId="{2D3750AD-BEB8-4A70-B74D-874058FBEB8C}" destId="{CC2A048A-9299-4DF2-BA91-32CE48F9142B}" srcOrd="1" destOrd="0" presId="urn:microsoft.com/office/officeart/2005/8/layout/hProcess11"/>
    <dgm:cxn modelId="{378732BF-01AA-49F2-B76F-EC2F620030CA}" type="presParOf" srcId="{2D3750AD-BEB8-4A70-B74D-874058FBEB8C}" destId="{30C28E68-A480-4AC9-B062-8B6D185A7DE8}" srcOrd="2" destOrd="0" presId="urn:microsoft.com/office/officeart/2005/8/layout/hProcess11"/>
    <dgm:cxn modelId="{B4C96E38-DC54-4A83-AE76-39D9F081E2F7}" type="presParOf" srcId="{936019F0-9862-450C-A39B-ACB29873FBF5}" destId="{3B5884CF-9B25-49F6-9AF6-9D032B9B7B07}" srcOrd="7" destOrd="0" presId="urn:microsoft.com/office/officeart/2005/8/layout/hProcess11"/>
    <dgm:cxn modelId="{749B34A5-EEA6-4F77-A0C6-B3429616BC8B}" type="presParOf" srcId="{936019F0-9862-450C-A39B-ACB29873FBF5}" destId="{B7CA032B-E511-457B-BA21-73BECA2F2821}" srcOrd="8" destOrd="0" presId="urn:microsoft.com/office/officeart/2005/8/layout/hProcess11"/>
    <dgm:cxn modelId="{D31720AC-E3D5-4DEE-B016-9F1B04E153A9}" type="presParOf" srcId="{B7CA032B-E511-457B-BA21-73BECA2F2821}" destId="{42307E14-05CE-4333-89A2-C29C563BC836}" srcOrd="0" destOrd="0" presId="urn:microsoft.com/office/officeart/2005/8/layout/hProcess11"/>
    <dgm:cxn modelId="{7BECD8AE-24BD-478E-87B7-DF0583105419}" type="presParOf" srcId="{B7CA032B-E511-457B-BA21-73BECA2F2821}" destId="{D94C32AA-5691-430F-AB0F-8544DB97FC71}" srcOrd="1" destOrd="0" presId="urn:microsoft.com/office/officeart/2005/8/layout/hProcess11"/>
    <dgm:cxn modelId="{B176FA5F-B632-423F-AC5A-54BC4663EB40}" type="presParOf" srcId="{B7CA032B-E511-457B-BA21-73BECA2F2821}" destId="{BCDB76C4-A535-444D-B0BF-F2143C3E3FE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86101-9810-46E8-9483-7D05BFD61772}" type="doc">
      <dgm:prSet loTypeId="urn:microsoft.com/office/officeart/2005/8/layout/hProcess11" loCatId="process" qsTypeId="urn:microsoft.com/office/officeart/2005/8/quickstyle/simple1" qsCatId="simple" csTypeId="urn:microsoft.com/office/officeart/2005/8/colors/accent0_3" csCatId="mainScheme" phldr="1"/>
      <dgm:spPr/>
      <dgm:t>
        <a:bodyPr/>
        <a:lstStyle/>
        <a:p>
          <a:endParaRPr lang="es-ES"/>
        </a:p>
      </dgm:t>
    </dgm:pt>
    <dgm:pt modelId="{F4681DCA-2183-4814-A4EB-4CC8AE7B6A01}">
      <dgm:prSet phldrT="[Texto]" custT="1"/>
      <dgm:spPr/>
      <dgm:t>
        <a:bodyPr/>
        <a:lstStyle/>
        <a:p>
          <a:r>
            <a:rPr lang="es-ES" sz="3200" b="1" dirty="0" smtClean="0">
              <a:solidFill>
                <a:schemeClr val="tx1"/>
              </a:solidFill>
            </a:rPr>
            <a:t>2016</a:t>
          </a:r>
          <a:endParaRPr lang="es-ES" sz="3200" b="1" dirty="0">
            <a:solidFill>
              <a:schemeClr val="tx1"/>
            </a:solidFill>
          </a:endParaRPr>
        </a:p>
      </dgm:t>
    </dgm:pt>
    <dgm:pt modelId="{D6BD9F71-B72A-4C20-901B-F381E09BF361}" type="parTrans" cxnId="{E375A0F3-CE4D-4536-81E7-8943FFC5F83D}">
      <dgm:prSet/>
      <dgm:spPr/>
      <dgm:t>
        <a:bodyPr/>
        <a:lstStyle/>
        <a:p>
          <a:endParaRPr lang="es-ES"/>
        </a:p>
      </dgm:t>
    </dgm:pt>
    <dgm:pt modelId="{FA89E0AB-5E66-4A44-B3B7-BA3DE3E62C70}" type="sibTrans" cxnId="{E375A0F3-CE4D-4536-81E7-8943FFC5F83D}">
      <dgm:prSet/>
      <dgm:spPr/>
      <dgm:t>
        <a:bodyPr/>
        <a:lstStyle/>
        <a:p>
          <a:endParaRPr lang="es-ES"/>
        </a:p>
      </dgm:t>
    </dgm:pt>
    <dgm:pt modelId="{CEE5B4B3-729C-48A2-99D3-8B16F14943A3}">
      <dgm:prSet phldrT="[Texto]" custT="1"/>
      <dgm:spPr/>
      <dgm:t>
        <a:bodyPr/>
        <a:lstStyle/>
        <a:p>
          <a:r>
            <a:rPr lang="es-ES" sz="3200" b="1" dirty="0" smtClean="0">
              <a:solidFill>
                <a:schemeClr val="tx1"/>
              </a:solidFill>
            </a:rPr>
            <a:t>2018</a:t>
          </a:r>
          <a:endParaRPr lang="es-ES" sz="3200" b="1" dirty="0">
            <a:solidFill>
              <a:schemeClr val="tx1"/>
            </a:solidFill>
          </a:endParaRPr>
        </a:p>
      </dgm:t>
    </dgm:pt>
    <dgm:pt modelId="{A29B38B4-A18B-4E11-9A3D-60949FB03F59}" type="parTrans" cxnId="{5781E83B-F2D2-4B8D-80B4-9F38E0751346}">
      <dgm:prSet/>
      <dgm:spPr/>
      <dgm:t>
        <a:bodyPr/>
        <a:lstStyle/>
        <a:p>
          <a:endParaRPr lang="es-ES"/>
        </a:p>
      </dgm:t>
    </dgm:pt>
    <dgm:pt modelId="{F88AA7C0-E095-4C52-9BAC-0265FDFE2601}" type="sibTrans" cxnId="{5781E83B-F2D2-4B8D-80B4-9F38E0751346}">
      <dgm:prSet/>
      <dgm:spPr/>
      <dgm:t>
        <a:bodyPr/>
        <a:lstStyle/>
        <a:p>
          <a:endParaRPr lang="es-ES"/>
        </a:p>
      </dgm:t>
    </dgm:pt>
    <dgm:pt modelId="{34E5D96B-BF17-4C64-BF84-4336E279E107}">
      <dgm:prSet custT="1"/>
      <dgm:spPr/>
      <dgm:t>
        <a:bodyPr/>
        <a:lstStyle/>
        <a:p>
          <a:r>
            <a:rPr lang="es-ES" sz="3200" b="1" dirty="0" smtClean="0">
              <a:solidFill>
                <a:schemeClr val="tx1"/>
              </a:solidFill>
            </a:rPr>
            <a:t>2017</a:t>
          </a:r>
          <a:endParaRPr lang="es-ES" sz="3200" b="1" dirty="0">
            <a:solidFill>
              <a:schemeClr val="tx1"/>
            </a:solidFill>
          </a:endParaRPr>
        </a:p>
      </dgm:t>
    </dgm:pt>
    <dgm:pt modelId="{FE8B21FE-13EA-4CBE-9D7A-0C79457648CF}" type="parTrans" cxnId="{A20E541D-765F-49C6-A51A-88BCB79CD068}">
      <dgm:prSet/>
      <dgm:spPr/>
      <dgm:t>
        <a:bodyPr/>
        <a:lstStyle/>
        <a:p>
          <a:endParaRPr lang="es-ES"/>
        </a:p>
      </dgm:t>
    </dgm:pt>
    <dgm:pt modelId="{EF59D0EA-83A5-44F1-9797-C4C716221910}" type="sibTrans" cxnId="{A20E541D-765F-49C6-A51A-88BCB79CD068}">
      <dgm:prSet/>
      <dgm:spPr/>
      <dgm:t>
        <a:bodyPr/>
        <a:lstStyle/>
        <a:p>
          <a:endParaRPr lang="es-ES"/>
        </a:p>
      </dgm:t>
    </dgm:pt>
    <dgm:pt modelId="{45106A5F-EBCD-40B3-93F5-1C3A34CBFD09}" type="pres">
      <dgm:prSet presAssocID="{56B86101-9810-46E8-9483-7D05BFD61772}" presName="Name0" presStyleCnt="0">
        <dgm:presLayoutVars>
          <dgm:dir/>
          <dgm:resizeHandles val="exact"/>
        </dgm:presLayoutVars>
      </dgm:prSet>
      <dgm:spPr/>
      <dgm:t>
        <a:bodyPr/>
        <a:lstStyle/>
        <a:p>
          <a:endParaRPr lang="es-ES"/>
        </a:p>
      </dgm:t>
    </dgm:pt>
    <dgm:pt modelId="{C0F44F13-06DD-4A98-B039-873892419350}" type="pres">
      <dgm:prSet presAssocID="{56B86101-9810-46E8-9483-7D05BFD61772}" presName="arrow" presStyleLbl="bgShp" presStyleIdx="0" presStyleCnt="1" custScaleY="144398"/>
      <dgm:spPr>
        <a:solidFill>
          <a:schemeClr val="accent1">
            <a:lumMod val="60000"/>
            <a:lumOff val="40000"/>
          </a:schemeClr>
        </a:solidFill>
      </dgm:spPr>
    </dgm:pt>
    <dgm:pt modelId="{936019F0-9862-450C-A39B-ACB29873FBF5}" type="pres">
      <dgm:prSet presAssocID="{56B86101-9810-46E8-9483-7D05BFD61772}" presName="points" presStyleCnt="0"/>
      <dgm:spPr/>
    </dgm:pt>
    <dgm:pt modelId="{0670569F-0DA9-4238-8296-C5440F6565B6}" type="pres">
      <dgm:prSet presAssocID="{F4681DCA-2183-4814-A4EB-4CC8AE7B6A01}" presName="compositeA" presStyleCnt="0"/>
      <dgm:spPr/>
    </dgm:pt>
    <dgm:pt modelId="{30087CEC-3D30-4D8F-A096-260E3D8D6BC8}" type="pres">
      <dgm:prSet presAssocID="{F4681DCA-2183-4814-A4EB-4CC8AE7B6A01}" presName="textA" presStyleLbl="revTx" presStyleIdx="0" presStyleCnt="3" custLinFactNeighborX="26868" custLinFactNeighborY="-1298">
        <dgm:presLayoutVars>
          <dgm:bulletEnabled val="1"/>
        </dgm:presLayoutVars>
      </dgm:prSet>
      <dgm:spPr/>
      <dgm:t>
        <a:bodyPr/>
        <a:lstStyle/>
        <a:p>
          <a:endParaRPr lang="es-ES"/>
        </a:p>
      </dgm:t>
    </dgm:pt>
    <dgm:pt modelId="{0A3A8B53-407B-462A-AB1E-26EC903CDE53}" type="pres">
      <dgm:prSet presAssocID="{F4681DCA-2183-4814-A4EB-4CC8AE7B6A01}" presName="circleA" presStyleLbl="node1" presStyleIdx="0" presStyleCnt="3" custScaleX="265821" custScaleY="265821" custLinFactX="110973" custLinFactNeighborX="200000" custLinFactNeighborY="0"/>
      <dgm:spPr>
        <a:blipFill rotWithShape="0">
          <a:blip xmlns:r="http://schemas.openxmlformats.org/officeDocument/2006/relationships" r:embed="rId1"/>
          <a:stretch>
            <a:fillRect/>
          </a:stretch>
        </a:blipFill>
      </dgm:spPr>
      <dgm:t>
        <a:bodyPr/>
        <a:lstStyle/>
        <a:p>
          <a:endParaRPr lang="es-ES"/>
        </a:p>
      </dgm:t>
    </dgm:pt>
    <dgm:pt modelId="{8536DDF1-0125-4289-A261-D1BBA0E308F5}" type="pres">
      <dgm:prSet presAssocID="{F4681DCA-2183-4814-A4EB-4CC8AE7B6A01}" presName="spaceA" presStyleCnt="0"/>
      <dgm:spPr/>
    </dgm:pt>
    <dgm:pt modelId="{30523D00-CFE1-4C83-9863-A1C42DBA9DC9}" type="pres">
      <dgm:prSet presAssocID="{FA89E0AB-5E66-4A44-B3B7-BA3DE3E62C70}" presName="space" presStyleCnt="0"/>
      <dgm:spPr/>
    </dgm:pt>
    <dgm:pt modelId="{E31FCC92-D875-492F-AA5A-9A714F036482}" type="pres">
      <dgm:prSet presAssocID="{CEE5B4B3-729C-48A2-99D3-8B16F14943A3}" presName="compositeB" presStyleCnt="0"/>
      <dgm:spPr/>
    </dgm:pt>
    <dgm:pt modelId="{8EDA2BB8-7909-47C0-8148-C3C2FF8AD0E9}" type="pres">
      <dgm:prSet presAssocID="{CEE5B4B3-729C-48A2-99D3-8B16F14943A3}" presName="textB" presStyleLbl="revTx" presStyleIdx="1" presStyleCnt="3" custScaleX="52414" custLinFactX="18536" custLinFactNeighborX="100000" custLinFactNeighborY="-1960">
        <dgm:presLayoutVars>
          <dgm:bulletEnabled val="1"/>
        </dgm:presLayoutVars>
      </dgm:prSet>
      <dgm:spPr/>
      <dgm:t>
        <a:bodyPr/>
        <a:lstStyle/>
        <a:p>
          <a:endParaRPr lang="es-ES"/>
        </a:p>
      </dgm:t>
    </dgm:pt>
    <dgm:pt modelId="{0CB9F443-008C-4799-B243-51A895D143C2}" type="pres">
      <dgm:prSet presAssocID="{CEE5B4B3-729C-48A2-99D3-8B16F14943A3}" presName="circleB" presStyleLbl="node1" presStyleIdx="1" presStyleCnt="3" custScaleX="265821" custScaleY="265821" custLinFactX="700000" custLinFactNeighborX="762413" custLinFactNeighborY="-3971"/>
      <dgm:spPr>
        <a:solidFill>
          <a:schemeClr val="accent1">
            <a:lumMod val="50000"/>
          </a:schemeClr>
        </a:solidFill>
      </dgm:spPr>
    </dgm:pt>
    <dgm:pt modelId="{97CE966E-B3AC-42D2-B004-30ECEFABB32F}" type="pres">
      <dgm:prSet presAssocID="{CEE5B4B3-729C-48A2-99D3-8B16F14943A3}" presName="spaceB" presStyleCnt="0"/>
      <dgm:spPr/>
    </dgm:pt>
    <dgm:pt modelId="{B681C00B-1D6F-4B7C-ABD5-B74CAA2A5B0A}" type="pres">
      <dgm:prSet presAssocID="{F88AA7C0-E095-4C52-9BAC-0265FDFE2601}" presName="space" presStyleCnt="0"/>
      <dgm:spPr/>
    </dgm:pt>
    <dgm:pt modelId="{0D2444AE-0C9B-4377-92E2-5202D642560B}" type="pres">
      <dgm:prSet presAssocID="{34E5D96B-BF17-4C64-BF84-4336E279E107}" presName="compositeA" presStyleCnt="0"/>
      <dgm:spPr/>
    </dgm:pt>
    <dgm:pt modelId="{3179EB1E-E33E-479D-A169-2E0E7C8608FC}" type="pres">
      <dgm:prSet presAssocID="{34E5D96B-BF17-4C64-BF84-4336E279E107}" presName="textA" presStyleLbl="revTx" presStyleIdx="2" presStyleCnt="3" custScaleX="50484" custLinFactX="-12697" custLinFactNeighborX="-100000">
        <dgm:presLayoutVars>
          <dgm:bulletEnabled val="1"/>
        </dgm:presLayoutVars>
      </dgm:prSet>
      <dgm:spPr/>
      <dgm:t>
        <a:bodyPr/>
        <a:lstStyle/>
        <a:p>
          <a:endParaRPr lang="es-ES"/>
        </a:p>
      </dgm:t>
    </dgm:pt>
    <dgm:pt modelId="{57330A47-B4EE-4E77-B28E-1495F2FAD24E}" type="pres">
      <dgm:prSet presAssocID="{34E5D96B-BF17-4C64-BF84-4336E279E107}" presName="circleA" presStyleLbl="node1" presStyleIdx="2" presStyleCnt="3" custFlipVert="1" custFlipHor="0" custScaleX="25746" custScaleY="24081" custLinFactX="450069" custLinFactNeighborX="500000" custLinFactNeighborY="-1"/>
      <dgm:spPr/>
    </dgm:pt>
    <dgm:pt modelId="{8C677D4C-390D-42B8-B4D9-6E6366D432F4}" type="pres">
      <dgm:prSet presAssocID="{34E5D96B-BF17-4C64-BF84-4336E279E107}" presName="spaceA" presStyleCnt="0"/>
      <dgm:spPr/>
    </dgm:pt>
  </dgm:ptLst>
  <dgm:cxnLst>
    <dgm:cxn modelId="{4ADCB551-36F9-49FA-88BB-D1A66D18CF2D}" type="presOf" srcId="{F4681DCA-2183-4814-A4EB-4CC8AE7B6A01}" destId="{30087CEC-3D30-4D8F-A096-260E3D8D6BC8}" srcOrd="0" destOrd="0" presId="urn:microsoft.com/office/officeart/2005/8/layout/hProcess11"/>
    <dgm:cxn modelId="{0EE1DB58-BB9F-4781-9B26-C3F2D287F76A}" type="presOf" srcId="{CEE5B4B3-729C-48A2-99D3-8B16F14943A3}" destId="{8EDA2BB8-7909-47C0-8148-C3C2FF8AD0E9}" srcOrd="0" destOrd="0" presId="urn:microsoft.com/office/officeart/2005/8/layout/hProcess11"/>
    <dgm:cxn modelId="{5781E83B-F2D2-4B8D-80B4-9F38E0751346}" srcId="{56B86101-9810-46E8-9483-7D05BFD61772}" destId="{CEE5B4B3-729C-48A2-99D3-8B16F14943A3}" srcOrd="1" destOrd="0" parTransId="{A29B38B4-A18B-4E11-9A3D-60949FB03F59}" sibTransId="{F88AA7C0-E095-4C52-9BAC-0265FDFE2601}"/>
    <dgm:cxn modelId="{B6D44CB6-72AB-4487-B7E7-4F8DD7466195}" type="presOf" srcId="{56B86101-9810-46E8-9483-7D05BFD61772}" destId="{45106A5F-EBCD-40B3-93F5-1C3A34CBFD09}" srcOrd="0" destOrd="0" presId="urn:microsoft.com/office/officeart/2005/8/layout/hProcess11"/>
    <dgm:cxn modelId="{19B62328-8AB1-44CA-911B-FF8FEE29E20C}" type="presOf" srcId="{34E5D96B-BF17-4C64-BF84-4336E279E107}" destId="{3179EB1E-E33E-479D-A169-2E0E7C8608FC}" srcOrd="0" destOrd="0" presId="urn:microsoft.com/office/officeart/2005/8/layout/hProcess11"/>
    <dgm:cxn modelId="{E375A0F3-CE4D-4536-81E7-8943FFC5F83D}" srcId="{56B86101-9810-46E8-9483-7D05BFD61772}" destId="{F4681DCA-2183-4814-A4EB-4CC8AE7B6A01}" srcOrd="0" destOrd="0" parTransId="{D6BD9F71-B72A-4C20-901B-F381E09BF361}" sibTransId="{FA89E0AB-5E66-4A44-B3B7-BA3DE3E62C70}"/>
    <dgm:cxn modelId="{A20E541D-765F-49C6-A51A-88BCB79CD068}" srcId="{56B86101-9810-46E8-9483-7D05BFD61772}" destId="{34E5D96B-BF17-4C64-BF84-4336E279E107}" srcOrd="2" destOrd="0" parTransId="{FE8B21FE-13EA-4CBE-9D7A-0C79457648CF}" sibTransId="{EF59D0EA-83A5-44F1-9797-C4C716221910}"/>
    <dgm:cxn modelId="{D72BEC52-BAA5-4693-8F67-44EEA5E50E92}" type="presParOf" srcId="{45106A5F-EBCD-40B3-93F5-1C3A34CBFD09}" destId="{C0F44F13-06DD-4A98-B039-873892419350}" srcOrd="0" destOrd="0" presId="urn:microsoft.com/office/officeart/2005/8/layout/hProcess11"/>
    <dgm:cxn modelId="{FB7DC60F-C020-47D9-B2F8-AAAB1A78EC1C}" type="presParOf" srcId="{45106A5F-EBCD-40B3-93F5-1C3A34CBFD09}" destId="{936019F0-9862-450C-A39B-ACB29873FBF5}" srcOrd="1" destOrd="0" presId="urn:microsoft.com/office/officeart/2005/8/layout/hProcess11"/>
    <dgm:cxn modelId="{77C52D3B-9974-474A-9F33-B867EB5E4D2A}" type="presParOf" srcId="{936019F0-9862-450C-A39B-ACB29873FBF5}" destId="{0670569F-0DA9-4238-8296-C5440F6565B6}" srcOrd="0" destOrd="0" presId="urn:microsoft.com/office/officeart/2005/8/layout/hProcess11"/>
    <dgm:cxn modelId="{A5E49F29-E4FC-44A2-ABA4-0554EA587160}" type="presParOf" srcId="{0670569F-0DA9-4238-8296-C5440F6565B6}" destId="{30087CEC-3D30-4D8F-A096-260E3D8D6BC8}" srcOrd="0" destOrd="0" presId="urn:microsoft.com/office/officeart/2005/8/layout/hProcess11"/>
    <dgm:cxn modelId="{8CD37514-4C34-4263-96BF-E9BD3B609A36}" type="presParOf" srcId="{0670569F-0DA9-4238-8296-C5440F6565B6}" destId="{0A3A8B53-407B-462A-AB1E-26EC903CDE53}" srcOrd="1" destOrd="0" presId="urn:microsoft.com/office/officeart/2005/8/layout/hProcess11"/>
    <dgm:cxn modelId="{2A318C4C-BD28-4701-B1D1-919FA4E3E5C3}" type="presParOf" srcId="{0670569F-0DA9-4238-8296-C5440F6565B6}" destId="{8536DDF1-0125-4289-A261-D1BBA0E308F5}" srcOrd="2" destOrd="0" presId="urn:microsoft.com/office/officeart/2005/8/layout/hProcess11"/>
    <dgm:cxn modelId="{77094DB2-5D18-4B12-8293-C30005394E37}" type="presParOf" srcId="{936019F0-9862-450C-A39B-ACB29873FBF5}" destId="{30523D00-CFE1-4C83-9863-A1C42DBA9DC9}" srcOrd="1" destOrd="0" presId="urn:microsoft.com/office/officeart/2005/8/layout/hProcess11"/>
    <dgm:cxn modelId="{7C937F4A-1303-4B90-BE29-305EC12D22EF}" type="presParOf" srcId="{936019F0-9862-450C-A39B-ACB29873FBF5}" destId="{E31FCC92-D875-492F-AA5A-9A714F036482}" srcOrd="2" destOrd="0" presId="urn:microsoft.com/office/officeart/2005/8/layout/hProcess11"/>
    <dgm:cxn modelId="{883C9F98-85F1-4663-B46F-559487669F60}" type="presParOf" srcId="{E31FCC92-D875-492F-AA5A-9A714F036482}" destId="{8EDA2BB8-7909-47C0-8148-C3C2FF8AD0E9}" srcOrd="0" destOrd="0" presId="urn:microsoft.com/office/officeart/2005/8/layout/hProcess11"/>
    <dgm:cxn modelId="{8D727F3A-0F13-4C31-92BD-B034F06FC84E}" type="presParOf" srcId="{E31FCC92-D875-492F-AA5A-9A714F036482}" destId="{0CB9F443-008C-4799-B243-51A895D143C2}" srcOrd="1" destOrd="0" presId="urn:microsoft.com/office/officeart/2005/8/layout/hProcess11"/>
    <dgm:cxn modelId="{21BD9B7E-2253-4D75-83D2-4E240FB7C164}" type="presParOf" srcId="{E31FCC92-D875-492F-AA5A-9A714F036482}" destId="{97CE966E-B3AC-42D2-B004-30ECEFABB32F}" srcOrd="2" destOrd="0" presId="urn:microsoft.com/office/officeart/2005/8/layout/hProcess11"/>
    <dgm:cxn modelId="{5DA575A8-97D0-4AF5-9114-95CE375DBBD6}" type="presParOf" srcId="{936019F0-9862-450C-A39B-ACB29873FBF5}" destId="{B681C00B-1D6F-4B7C-ABD5-B74CAA2A5B0A}" srcOrd="3" destOrd="0" presId="urn:microsoft.com/office/officeart/2005/8/layout/hProcess11"/>
    <dgm:cxn modelId="{01A41E19-18BB-45AB-8CAD-B1FC19549BEB}" type="presParOf" srcId="{936019F0-9862-450C-A39B-ACB29873FBF5}" destId="{0D2444AE-0C9B-4377-92E2-5202D642560B}" srcOrd="4" destOrd="0" presId="urn:microsoft.com/office/officeart/2005/8/layout/hProcess11"/>
    <dgm:cxn modelId="{A3B2450D-9AB3-472C-9B55-9962426A802E}" type="presParOf" srcId="{0D2444AE-0C9B-4377-92E2-5202D642560B}" destId="{3179EB1E-E33E-479D-A169-2E0E7C8608FC}" srcOrd="0" destOrd="0" presId="urn:microsoft.com/office/officeart/2005/8/layout/hProcess11"/>
    <dgm:cxn modelId="{8B3FE004-2CC9-4C91-93F5-FD80F48A8600}" type="presParOf" srcId="{0D2444AE-0C9B-4377-92E2-5202D642560B}" destId="{57330A47-B4EE-4E77-B28E-1495F2FAD24E}" srcOrd="1" destOrd="0" presId="urn:microsoft.com/office/officeart/2005/8/layout/hProcess11"/>
    <dgm:cxn modelId="{AB2DD21E-601E-4F70-BCE4-757093DAE057}" type="presParOf" srcId="{0D2444AE-0C9B-4377-92E2-5202D642560B}" destId="{8C677D4C-390D-42B8-B4D9-6E6366D432F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B86101-9810-46E8-9483-7D05BFD61772}" type="doc">
      <dgm:prSet loTypeId="urn:microsoft.com/office/officeart/2005/8/layout/hProcess11" loCatId="process" qsTypeId="urn:microsoft.com/office/officeart/2005/8/quickstyle/simple1" qsCatId="simple" csTypeId="urn:microsoft.com/office/officeart/2005/8/colors/accent0_3" csCatId="mainScheme" phldr="1"/>
      <dgm:spPr/>
    </dgm:pt>
    <dgm:pt modelId="{E2589E87-D795-493D-9A44-CCF93A27DCEF}">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1732CB85-223B-43C6-A1C8-446534B768F5}" type="sibTrans" cxnId="{05E020DA-31EF-42FF-A513-DEA452E4CB30}">
      <dgm:prSet/>
      <dgm:spPr/>
      <dgm:t>
        <a:bodyPr/>
        <a:lstStyle/>
        <a:p>
          <a:endParaRPr lang="es-ES"/>
        </a:p>
      </dgm:t>
    </dgm:pt>
    <dgm:pt modelId="{E541C765-2B55-4B81-BB00-3A9E1C4B81C3}" type="parTrans" cxnId="{05E020DA-31EF-42FF-A513-DEA452E4CB30}">
      <dgm:prSet/>
      <dgm:spPr/>
      <dgm:t>
        <a:bodyPr/>
        <a:lstStyle/>
        <a:p>
          <a:endParaRPr lang="es-ES"/>
        </a:p>
      </dgm:t>
    </dgm:pt>
    <dgm:pt modelId="{A8BDE5DE-5ECD-4650-B32E-673F8D5CAC06}">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24243EE0-D7A7-4BEB-A143-29EC055B1095}" type="parTrans" cxnId="{A3FBF546-9F3A-43F8-92CC-1788B50CD40D}">
      <dgm:prSet/>
      <dgm:spPr/>
      <dgm:t>
        <a:bodyPr/>
        <a:lstStyle/>
        <a:p>
          <a:endParaRPr lang="es-ES"/>
        </a:p>
      </dgm:t>
    </dgm:pt>
    <dgm:pt modelId="{56FD307F-CB9C-4C4D-BC2F-FFA6D816C247}" type="sibTrans" cxnId="{A3FBF546-9F3A-43F8-92CC-1788B50CD40D}">
      <dgm:prSet/>
      <dgm:spPr/>
      <dgm:t>
        <a:bodyPr/>
        <a:lstStyle/>
        <a:p>
          <a:endParaRPr lang="es-ES"/>
        </a:p>
      </dgm:t>
    </dgm:pt>
    <dgm:pt modelId="{8FCA3E1A-60DA-4731-8726-06802CFDF0F9}">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6DAE1847-F6DE-43F4-B718-D6DE6947891D}" type="parTrans" cxnId="{274DC27F-E595-43ED-9883-3DCA72CB771F}">
      <dgm:prSet/>
      <dgm:spPr/>
      <dgm:t>
        <a:bodyPr/>
        <a:lstStyle/>
        <a:p>
          <a:endParaRPr lang="es-ES"/>
        </a:p>
      </dgm:t>
    </dgm:pt>
    <dgm:pt modelId="{FB727AA6-588A-46E7-A2D4-0D9B345457B9}" type="sibTrans" cxnId="{274DC27F-E595-43ED-9883-3DCA72CB771F}">
      <dgm:prSet/>
      <dgm:spPr/>
      <dgm:t>
        <a:bodyPr/>
        <a:lstStyle/>
        <a:p>
          <a:endParaRPr lang="es-ES"/>
        </a:p>
      </dgm:t>
    </dgm:pt>
    <dgm:pt modelId="{453B272B-1F76-4887-BA99-ADD465E63744}">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03927311-2614-4A96-8372-798269106416}" type="parTrans" cxnId="{8D73D739-1788-4793-AA72-41B38DD16945}">
      <dgm:prSet/>
      <dgm:spPr/>
      <dgm:t>
        <a:bodyPr/>
        <a:lstStyle/>
        <a:p>
          <a:endParaRPr lang="es-ES"/>
        </a:p>
      </dgm:t>
    </dgm:pt>
    <dgm:pt modelId="{8ABFA7A7-7270-4CB1-BB20-7A173F8546F2}" type="sibTrans" cxnId="{8D73D739-1788-4793-AA72-41B38DD16945}">
      <dgm:prSet/>
      <dgm:spPr/>
      <dgm:t>
        <a:bodyPr/>
        <a:lstStyle/>
        <a:p>
          <a:endParaRPr lang="es-ES"/>
        </a:p>
      </dgm:t>
    </dgm:pt>
    <dgm:pt modelId="{222DAB59-0237-4286-813A-7C52C07D9AA3}">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EBF54BB6-371A-4CDD-A902-F50334F74FF8}" type="parTrans" cxnId="{51757E7A-066D-4813-B16F-592CE504D3BE}">
      <dgm:prSet/>
      <dgm:spPr/>
      <dgm:t>
        <a:bodyPr/>
        <a:lstStyle/>
        <a:p>
          <a:endParaRPr lang="es-ES"/>
        </a:p>
      </dgm:t>
    </dgm:pt>
    <dgm:pt modelId="{63EC9D74-5515-4BAC-8EA9-D8B6E1F7BD93}" type="sibTrans" cxnId="{51757E7A-066D-4813-B16F-592CE504D3BE}">
      <dgm:prSet/>
      <dgm:spPr/>
      <dgm:t>
        <a:bodyPr/>
        <a:lstStyle/>
        <a:p>
          <a:endParaRPr lang="es-ES"/>
        </a:p>
      </dgm:t>
    </dgm:pt>
    <dgm:pt modelId="{949DDFB8-8EBA-475B-9538-D525DEE834E1}">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3284E0C9-0229-4BB9-87ED-1E78590CE2BA}" type="parTrans" cxnId="{5307CEB8-229E-4C55-901C-2A0B1DF2A75C}">
      <dgm:prSet/>
      <dgm:spPr/>
      <dgm:t>
        <a:bodyPr/>
        <a:lstStyle/>
        <a:p>
          <a:endParaRPr lang="es-ES"/>
        </a:p>
      </dgm:t>
    </dgm:pt>
    <dgm:pt modelId="{0393245B-30F0-4481-A5D6-BB0679BDD759}" type="sibTrans" cxnId="{5307CEB8-229E-4C55-901C-2A0B1DF2A75C}">
      <dgm:prSet/>
      <dgm:spPr/>
      <dgm:t>
        <a:bodyPr/>
        <a:lstStyle/>
        <a:p>
          <a:endParaRPr lang="es-ES"/>
        </a:p>
      </dgm:t>
    </dgm:pt>
    <dgm:pt modelId="{AA665980-2466-43CE-BA3B-F38C099390A8}">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288B282B-7F7E-4F26-9D8C-8549E4417AB2}" type="parTrans" cxnId="{4FCA730B-D736-4854-BC26-91380C32982F}">
      <dgm:prSet/>
      <dgm:spPr/>
      <dgm:t>
        <a:bodyPr/>
        <a:lstStyle/>
        <a:p>
          <a:endParaRPr lang="es-ES"/>
        </a:p>
      </dgm:t>
    </dgm:pt>
    <dgm:pt modelId="{00C5F3F6-61E0-4324-B9E0-53432D876B3E}" type="sibTrans" cxnId="{4FCA730B-D736-4854-BC26-91380C32982F}">
      <dgm:prSet/>
      <dgm:spPr/>
      <dgm:t>
        <a:bodyPr/>
        <a:lstStyle/>
        <a:p>
          <a:endParaRPr lang="es-ES"/>
        </a:p>
      </dgm:t>
    </dgm:pt>
    <dgm:pt modelId="{45106A5F-EBCD-40B3-93F5-1C3A34CBFD09}" type="pres">
      <dgm:prSet presAssocID="{56B86101-9810-46E8-9483-7D05BFD61772}" presName="Name0" presStyleCnt="0">
        <dgm:presLayoutVars>
          <dgm:dir/>
          <dgm:resizeHandles val="exact"/>
        </dgm:presLayoutVars>
      </dgm:prSet>
      <dgm:spPr/>
    </dgm:pt>
    <dgm:pt modelId="{C0F44F13-06DD-4A98-B039-873892419350}" type="pres">
      <dgm:prSet presAssocID="{56B86101-9810-46E8-9483-7D05BFD61772}" presName="arrow" presStyleLbl="bgShp" presStyleIdx="0" presStyleCnt="1" custScaleY="144398"/>
      <dgm:spPr/>
      <dgm:t>
        <a:bodyPr/>
        <a:lstStyle/>
        <a:p>
          <a:endParaRPr lang="es-ES"/>
        </a:p>
      </dgm:t>
    </dgm:pt>
    <dgm:pt modelId="{936019F0-9862-450C-A39B-ACB29873FBF5}" type="pres">
      <dgm:prSet presAssocID="{56B86101-9810-46E8-9483-7D05BFD61772}" presName="points" presStyleCnt="0"/>
      <dgm:spPr/>
    </dgm:pt>
    <dgm:pt modelId="{962C84B9-7798-4581-9D13-D866230B3A53}" type="pres">
      <dgm:prSet presAssocID="{A8BDE5DE-5ECD-4650-B32E-673F8D5CAC06}" presName="compositeA" presStyleCnt="0"/>
      <dgm:spPr/>
    </dgm:pt>
    <dgm:pt modelId="{8589C72A-4D57-4206-9CB0-0028CCB0D584}" type="pres">
      <dgm:prSet presAssocID="{A8BDE5DE-5ECD-4650-B32E-673F8D5CAC06}" presName="textA" presStyleLbl="revTx" presStyleIdx="0" presStyleCnt="7">
        <dgm:presLayoutVars>
          <dgm:bulletEnabled val="1"/>
        </dgm:presLayoutVars>
      </dgm:prSet>
      <dgm:spPr/>
      <dgm:t>
        <a:bodyPr/>
        <a:lstStyle/>
        <a:p>
          <a:endParaRPr lang="es-ES"/>
        </a:p>
      </dgm:t>
    </dgm:pt>
    <dgm:pt modelId="{3772FB6A-506A-48E3-9697-72C072D24CCE}" type="pres">
      <dgm:prSet presAssocID="{A8BDE5DE-5ECD-4650-B32E-673F8D5CAC06}" presName="circleA" presStyleLbl="node1" presStyleIdx="0" presStyleCnt="7" custScaleX="207393" custScaleY="207393"/>
      <dgm:spPr>
        <a:solidFill>
          <a:schemeClr val="tx2">
            <a:lumMod val="60000"/>
            <a:lumOff val="40000"/>
          </a:schemeClr>
        </a:solidFill>
        <a:ln w="28575">
          <a:solidFill>
            <a:schemeClr val="bg1"/>
          </a:solidFill>
        </a:ln>
      </dgm:spPr>
    </dgm:pt>
    <dgm:pt modelId="{8218ADE4-1AC3-43B0-8C32-49EB62D66745}" type="pres">
      <dgm:prSet presAssocID="{A8BDE5DE-5ECD-4650-B32E-673F8D5CAC06}" presName="spaceA" presStyleCnt="0"/>
      <dgm:spPr/>
    </dgm:pt>
    <dgm:pt modelId="{3918EA0E-3747-4451-9AD6-B04D45947B36}" type="pres">
      <dgm:prSet presAssocID="{56FD307F-CB9C-4C4D-BC2F-FFA6D816C247}" presName="space" presStyleCnt="0"/>
      <dgm:spPr/>
    </dgm:pt>
    <dgm:pt modelId="{DA027548-98CE-40E1-96E4-5A12DC3233CE}" type="pres">
      <dgm:prSet presAssocID="{8FCA3E1A-60DA-4731-8726-06802CFDF0F9}" presName="compositeB" presStyleCnt="0"/>
      <dgm:spPr/>
    </dgm:pt>
    <dgm:pt modelId="{F3831F9F-6A26-450E-9F93-0476AAF6A99C}" type="pres">
      <dgm:prSet presAssocID="{8FCA3E1A-60DA-4731-8726-06802CFDF0F9}" presName="textB" presStyleLbl="revTx" presStyleIdx="1" presStyleCnt="7">
        <dgm:presLayoutVars>
          <dgm:bulletEnabled val="1"/>
        </dgm:presLayoutVars>
      </dgm:prSet>
      <dgm:spPr/>
      <dgm:t>
        <a:bodyPr/>
        <a:lstStyle/>
        <a:p>
          <a:endParaRPr lang="es-ES"/>
        </a:p>
      </dgm:t>
    </dgm:pt>
    <dgm:pt modelId="{547C9450-C1EA-4854-A161-1CC783B30EA7}" type="pres">
      <dgm:prSet presAssocID="{8FCA3E1A-60DA-4731-8726-06802CFDF0F9}" presName="circleB" presStyleLbl="node1" presStyleIdx="1" presStyleCnt="7" custScaleX="207393" custScaleY="207393"/>
      <dgm:spPr>
        <a:solidFill>
          <a:schemeClr val="tx2">
            <a:lumMod val="40000"/>
            <a:lumOff val="60000"/>
          </a:schemeClr>
        </a:solidFill>
        <a:ln>
          <a:solidFill>
            <a:schemeClr val="bg1"/>
          </a:solidFill>
        </a:ln>
      </dgm:spPr>
      <dgm:t>
        <a:bodyPr/>
        <a:lstStyle/>
        <a:p>
          <a:endParaRPr lang="es-ES"/>
        </a:p>
      </dgm:t>
    </dgm:pt>
    <dgm:pt modelId="{28EB56D0-0458-448D-921D-3F75919A65A0}" type="pres">
      <dgm:prSet presAssocID="{8FCA3E1A-60DA-4731-8726-06802CFDF0F9}" presName="spaceB" presStyleCnt="0"/>
      <dgm:spPr/>
    </dgm:pt>
    <dgm:pt modelId="{FFABEF96-42FF-43A0-919E-62E4427C3B54}" type="pres">
      <dgm:prSet presAssocID="{FB727AA6-588A-46E7-A2D4-0D9B345457B9}" presName="space" presStyleCnt="0"/>
      <dgm:spPr/>
    </dgm:pt>
    <dgm:pt modelId="{E5BC615C-38EB-4D2C-8A0F-4DFE998388B5}" type="pres">
      <dgm:prSet presAssocID="{453B272B-1F76-4887-BA99-ADD465E63744}" presName="compositeA" presStyleCnt="0"/>
      <dgm:spPr/>
    </dgm:pt>
    <dgm:pt modelId="{588CB3F4-4D73-4D4E-B618-425BC8A9689E}" type="pres">
      <dgm:prSet presAssocID="{453B272B-1F76-4887-BA99-ADD465E63744}" presName="textA" presStyleLbl="revTx" presStyleIdx="2" presStyleCnt="7">
        <dgm:presLayoutVars>
          <dgm:bulletEnabled val="1"/>
        </dgm:presLayoutVars>
      </dgm:prSet>
      <dgm:spPr/>
      <dgm:t>
        <a:bodyPr/>
        <a:lstStyle/>
        <a:p>
          <a:endParaRPr lang="es-ES"/>
        </a:p>
      </dgm:t>
    </dgm:pt>
    <dgm:pt modelId="{E3CFAAEA-1BAC-463C-BBDD-E5F5B0D3DC33}" type="pres">
      <dgm:prSet presAssocID="{453B272B-1F76-4887-BA99-ADD465E63744}" presName="circleA" presStyleLbl="node1" presStyleIdx="2" presStyleCnt="7" custScaleX="207393" custScaleY="207393"/>
      <dgm:spPr>
        <a:solidFill>
          <a:schemeClr val="bg2"/>
        </a:solidFill>
        <a:ln>
          <a:solidFill>
            <a:schemeClr val="bg1"/>
          </a:solidFill>
        </a:ln>
      </dgm:spPr>
      <dgm:t>
        <a:bodyPr/>
        <a:lstStyle/>
        <a:p>
          <a:endParaRPr lang="es-ES"/>
        </a:p>
      </dgm:t>
    </dgm:pt>
    <dgm:pt modelId="{B36CF3DB-8F37-4E7F-9459-C075236E29AC}" type="pres">
      <dgm:prSet presAssocID="{453B272B-1F76-4887-BA99-ADD465E63744}" presName="spaceA" presStyleCnt="0"/>
      <dgm:spPr/>
    </dgm:pt>
    <dgm:pt modelId="{61C58844-7E46-4A56-BC08-9B8A3CDC9F0A}" type="pres">
      <dgm:prSet presAssocID="{8ABFA7A7-7270-4CB1-BB20-7A173F8546F2}" presName="space" presStyleCnt="0"/>
      <dgm:spPr/>
    </dgm:pt>
    <dgm:pt modelId="{E8E284C0-7C58-492C-9291-D335DB118B11}" type="pres">
      <dgm:prSet presAssocID="{222DAB59-0237-4286-813A-7C52C07D9AA3}" presName="compositeB" presStyleCnt="0"/>
      <dgm:spPr/>
    </dgm:pt>
    <dgm:pt modelId="{CF577DE2-E255-4F15-85C5-AE8F2223AF6C}" type="pres">
      <dgm:prSet presAssocID="{222DAB59-0237-4286-813A-7C52C07D9AA3}" presName="textB" presStyleLbl="revTx" presStyleIdx="3" presStyleCnt="7">
        <dgm:presLayoutVars>
          <dgm:bulletEnabled val="1"/>
        </dgm:presLayoutVars>
      </dgm:prSet>
      <dgm:spPr/>
      <dgm:t>
        <a:bodyPr/>
        <a:lstStyle/>
        <a:p>
          <a:endParaRPr lang="es-ES"/>
        </a:p>
      </dgm:t>
    </dgm:pt>
    <dgm:pt modelId="{0BEC547F-A577-4E6A-889D-4B8CA5A61DD3}" type="pres">
      <dgm:prSet presAssocID="{222DAB59-0237-4286-813A-7C52C07D9AA3}" presName="circleB" presStyleLbl="node1" presStyleIdx="3" presStyleCnt="7" custScaleX="207393" custScaleY="207393"/>
      <dgm:spPr>
        <a:solidFill>
          <a:srgbClr val="235A7F"/>
        </a:solidFill>
        <a:ln>
          <a:solidFill>
            <a:schemeClr val="bg1"/>
          </a:solidFill>
        </a:ln>
      </dgm:spPr>
      <dgm:t>
        <a:bodyPr/>
        <a:lstStyle/>
        <a:p>
          <a:endParaRPr lang="es-ES"/>
        </a:p>
      </dgm:t>
    </dgm:pt>
    <dgm:pt modelId="{935A3CD2-CDC2-45C1-B0D8-87460E132083}" type="pres">
      <dgm:prSet presAssocID="{222DAB59-0237-4286-813A-7C52C07D9AA3}" presName="spaceB" presStyleCnt="0"/>
      <dgm:spPr/>
    </dgm:pt>
    <dgm:pt modelId="{3CE04667-190B-423D-AC3B-A0CCA5DA59F8}" type="pres">
      <dgm:prSet presAssocID="{63EC9D74-5515-4BAC-8EA9-D8B6E1F7BD93}" presName="space" presStyleCnt="0"/>
      <dgm:spPr/>
    </dgm:pt>
    <dgm:pt modelId="{EB5C1BE1-18CB-4959-B6D6-0115F0637070}" type="pres">
      <dgm:prSet presAssocID="{949DDFB8-8EBA-475B-9538-D525DEE834E1}" presName="compositeA" presStyleCnt="0"/>
      <dgm:spPr/>
    </dgm:pt>
    <dgm:pt modelId="{4C2A76AF-BC49-446A-86BA-2A4DB4712955}" type="pres">
      <dgm:prSet presAssocID="{949DDFB8-8EBA-475B-9538-D525DEE834E1}" presName="textA" presStyleLbl="revTx" presStyleIdx="4" presStyleCnt="7">
        <dgm:presLayoutVars>
          <dgm:bulletEnabled val="1"/>
        </dgm:presLayoutVars>
      </dgm:prSet>
      <dgm:spPr/>
      <dgm:t>
        <a:bodyPr/>
        <a:lstStyle/>
        <a:p>
          <a:endParaRPr lang="es-ES"/>
        </a:p>
      </dgm:t>
    </dgm:pt>
    <dgm:pt modelId="{D11CBA84-E17B-43BD-8899-3A89878FDF5E}" type="pres">
      <dgm:prSet presAssocID="{949DDFB8-8EBA-475B-9538-D525DEE834E1}" presName="circleA" presStyleLbl="node1" presStyleIdx="4" presStyleCnt="7" custScaleX="207393" custScaleY="207393"/>
      <dgm:spPr>
        <a:solidFill>
          <a:srgbClr val="286888"/>
        </a:solidFill>
        <a:ln>
          <a:solidFill>
            <a:schemeClr val="bg1"/>
          </a:solidFill>
        </a:ln>
      </dgm:spPr>
      <dgm:t>
        <a:bodyPr/>
        <a:lstStyle/>
        <a:p>
          <a:endParaRPr lang="es-ES"/>
        </a:p>
      </dgm:t>
    </dgm:pt>
    <dgm:pt modelId="{5A0A9173-6E45-45CA-BB50-1277965DB96B}" type="pres">
      <dgm:prSet presAssocID="{949DDFB8-8EBA-475B-9538-D525DEE834E1}" presName="spaceA" presStyleCnt="0"/>
      <dgm:spPr/>
    </dgm:pt>
    <dgm:pt modelId="{3B5884CF-9B25-49F6-9AF6-9D032B9B7B07}" type="pres">
      <dgm:prSet presAssocID="{0393245B-30F0-4481-A5D6-BB0679BDD759}" presName="space" presStyleCnt="0"/>
      <dgm:spPr/>
    </dgm:pt>
    <dgm:pt modelId="{F972D698-4AC2-45A8-8359-E3B536DED128}" type="pres">
      <dgm:prSet presAssocID="{AA665980-2466-43CE-BA3B-F38C099390A8}" presName="compositeB" presStyleCnt="0"/>
      <dgm:spPr/>
    </dgm:pt>
    <dgm:pt modelId="{6563DEB6-B84D-49A5-979D-74B8E23DFD79}" type="pres">
      <dgm:prSet presAssocID="{AA665980-2466-43CE-BA3B-F38C099390A8}" presName="textB" presStyleLbl="revTx" presStyleIdx="5" presStyleCnt="7">
        <dgm:presLayoutVars>
          <dgm:bulletEnabled val="1"/>
        </dgm:presLayoutVars>
      </dgm:prSet>
      <dgm:spPr/>
      <dgm:t>
        <a:bodyPr/>
        <a:lstStyle/>
        <a:p>
          <a:endParaRPr lang="es-ES"/>
        </a:p>
      </dgm:t>
    </dgm:pt>
    <dgm:pt modelId="{358F1E43-BBC9-4254-BB91-9C5F214DAA52}" type="pres">
      <dgm:prSet presAssocID="{AA665980-2466-43CE-BA3B-F38C099390A8}" presName="circleB" presStyleLbl="node1" presStyleIdx="5" presStyleCnt="7" custScaleX="207393" custScaleY="207393"/>
      <dgm:spPr>
        <a:solidFill>
          <a:srgbClr val="5B7C8B"/>
        </a:solidFill>
        <a:ln>
          <a:solidFill>
            <a:schemeClr val="bg1"/>
          </a:solidFill>
        </a:ln>
      </dgm:spPr>
      <dgm:t>
        <a:bodyPr/>
        <a:lstStyle/>
        <a:p>
          <a:endParaRPr lang="es-ES"/>
        </a:p>
      </dgm:t>
    </dgm:pt>
    <dgm:pt modelId="{0A4475EE-29FE-4E72-AB3A-CAB9FF4003FD}" type="pres">
      <dgm:prSet presAssocID="{AA665980-2466-43CE-BA3B-F38C099390A8}" presName="spaceB" presStyleCnt="0"/>
      <dgm:spPr/>
    </dgm:pt>
    <dgm:pt modelId="{4459DB26-965A-4B39-9A99-757DEBF12678}" type="pres">
      <dgm:prSet presAssocID="{00C5F3F6-61E0-4324-B9E0-53432D876B3E}" presName="space" presStyleCnt="0"/>
      <dgm:spPr/>
    </dgm:pt>
    <dgm:pt modelId="{AB64F6EB-054E-4492-B83D-25EFC455664F}" type="pres">
      <dgm:prSet presAssocID="{E2589E87-D795-493D-9A44-CCF93A27DCEF}" presName="compositeA" presStyleCnt="0"/>
      <dgm:spPr/>
    </dgm:pt>
    <dgm:pt modelId="{1956C609-4A11-460E-A959-65249A18810C}" type="pres">
      <dgm:prSet presAssocID="{E2589E87-D795-493D-9A44-CCF93A27DCEF}" presName="textA" presStyleLbl="revTx" presStyleIdx="6" presStyleCnt="7">
        <dgm:presLayoutVars>
          <dgm:bulletEnabled val="1"/>
        </dgm:presLayoutVars>
      </dgm:prSet>
      <dgm:spPr/>
      <dgm:t>
        <a:bodyPr/>
        <a:lstStyle/>
        <a:p>
          <a:endParaRPr lang="es-ES"/>
        </a:p>
      </dgm:t>
    </dgm:pt>
    <dgm:pt modelId="{DE896F8B-E6F6-4DF4-8253-C25A21037902}" type="pres">
      <dgm:prSet presAssocID="{E2589E87-D795-493D-9A44-CCF93A27DCEF}" presName="circleA" presStyleLbl="node1" presStyleIdx="6" presStyleCnt="7" custScaleX="207393" custScaleY="207393"/>
      <dgm:spPr>
        <a:solidFill>
          <a:srgbClr val="2683BC"/>
        </a:solidFill>
        <a:ln>
          <a:solidFill>
            <a:schemeClr val="bg1"/>
          </a:solidFill>
        </a:ln>
      </dgm:spPr>
      <dgm:t>
        <a:bodyPr/>
        <a:lstStyle/>
        <a:p>
          <a:endParaRPr lang="es-ES"/>
        </a:p>
      </dgm:t>
    </dgm:pt>
    <dgm:pt modelId="{161BFC0C-2D62-4E11-9AEA-510ECB308F8C}" type="pres">
      <dgm:prSet presAssocID="{E2589E87-D795-493D-9A44-CCF93A27DCEF}" presName="spaceA" presStyleCnt="0"/>
      <dgm:spPr/>
    </dgm:pt>
  </dgm:ptLst>
  <dgm:cxnLst>
    <dgm:cxn modelId="{05E020DA-31EF-42FF-A513-DEA452E4CB30}" srcId="{56B86101-9810-46E8-9483-7D05BFD61772}" destId="{E2589E87-D795-493D-9A44-CCF93A27DCEF}" srcOrd="6" destOrd="0" parTransId="{E541C765-2B55-4B81-BB00-3A9E1C4B81C3}" sibTransId="{1732CB85-223B-43C6-A1C8-446534B768F5}"/>
    <dgm:cxn modelId="{8D73D739-1788-4793-AA72-41B38DD16945}" srcId="{56B86101-9810-46E8-9483-7D05BFD61772}" destId="{453B272B-1F76-4887-BA99-ADD465E63744}" srcOrd="2" destOrd="0" parTransId="{03927311-2614-4A96-8372-798269106416}" sibTransId="{8ABFA7A7-7270-4CB1-BB20-7A173F8546F2}"/>
    <dgm:cxn modelId="{A3FBF546-9F3A-43F8-92CC-1788B50CD40D}" srcId="{56B86101-9810-46E8-9483-7D05BFD61772}" destId="{A8BDE5DE-5ECD-4650-B32E-673F8D5CAC06}" srcOrd="0" destOrd="0" parTransId="{24243EE0-D7A7-4BEB-A143-29EC055B1095}" sibTransId="{56FD307F-CB9C-4C4D-BC2F-FFA6D816C247}"/>
    <dgm:cxn modelId="{51757E7A-066D-4813-B16F-592CE504D3BE}" srcId="{56B86101-9810-46E8-9483-7D05BFD61772}" destId="{222DAB59-0237-4286-813A-7C52C07D9AA3}" srcOrd="3" destOrd="0" parTransId="{EBF54BB6-371A-4CDD-A902-F50334F74FF8}" sibTransId="{63EC9D74-5515-4BAC-8EA9-D8B6E1F7BD93}"/>
    <dgm:cxn modelId="{32CF0E4D-4FC0-4769-B57B-C8CC1D4AEE3E}" type="presOf" srcId="{453B272B-1F76-4887-BA99-ADD465E63744}" destId="{588CB3F4-4D73-4D4E-B618-425BC8A9689E}" srcOrd="0" destOrd="0" presId="urn:microsoft.com/office/officeart/2005/8/layout/hProcess11"/>
    <dgm:cxn modelId="{76CBACDA-2120-4551-B262-D0361AB83D96}" type="presOf" srcId="{A8BDE5DE-5ECD-4650-B32E-673F8D5CAC06}" destId="{8589C72A-4D57-4206-9CB0-0028CCB0D584}" srcOrd="0" destOrd="0" presId="urn:microsoft.com/office/officeart/2005/8/layout/hProcess11"/>
    <dgm:cxn modelId="{B6D44CB6-72AB-4487-B7E7-4F8DD7466195}" type="presOf" srcId="{56B86101-9810-46E8-9483-7D05BFD61772}" destId="{45106A5F-EBCD-40B3-93F5-1C3A34CBFD09}" srcOrd="0" destOrd="0" presId="urn:microsoft.com/office/officeart/2005/8/layout/hProcess11"/>
    <dgm:cxn modelId="{274DC27F-E595-43ED-9883-3DCA72CB771F}" srcId="{56B86101-9810-46E8-9483-7D05BFD61772}" destId="{8FCA3E1A-60DA-4731-8726-06802CFDF0F9}" srcOrd="1" destOrd="0" parTransId="{6DAE1847-F6DE-43F4-B718-D6DE6947891D}" sibTransId="{FB727AA6-588A-46E7-A2D4-0D9B345457B9}"/>
    <dgm:cxn modelId="{5307CEB8-229E-4C55-901C-2A0B1DF2A75C}" srcId="{56B86101-9810-46E8-9483-7D05BFD61772}" destId="{949DDFB8-8EBA-475B-9538-D525DEE834E1}" srcOrd="4" destOrd="0" parTransId="{3284E0C9-0229-4BB9-87ED-1E78590CE2BA}" sibTransId="{0393245B-30F0-4481-A5D6-BB0679BDD759}"/>
    <dgm:cxn modelId="{E297BE66-D1AC-40AF-88CC-0BC3E0C99DA4}" type="presOf" srcId="{222DAB59-0237-4286-813A-7C52C07D9AA3}" destId="{CF577DE2-E255-4F15-85C5-AE8F2223AF6C}" srcOrd="0" destOrd="0" presId="urn:microsoft.com/office/officeart/2005/8/layout/hProcess11"/>
    <dgm:cxn modelId="{FC609827-C21D-4E52-88EA-3731F39A33D8}" type="presOf" srcId="{E2589E87-D795-493D-9A44-CCF93A27DCEF}" destId="{1956C609-4A11-460E-A959-65249A18810C}" srcOrd="0" destOrd="0" presId="urn:microsoft.com/office/officeart/2005/8/layout/hProcess11"/>
    <dgm:cxn modelId="{4FCA730B-D736-4854-BC26-91380C32982F}" srcId="{56B86101-9810-46E8-9483-7D05BFD61772}" destId="{AA665980-2466-43CE-BA3B-F38C099390A8}" srcOrd="5" destOrd="0" parTransId="{288B282B-7F7E-4F26-9D8C-8549E4417AB2}" sibTransId="{00C5F3F6-61E0-4324-B9E0-53432D876B3E}"/>
    <dgm:cxn modelId="{A26F9C63-8431-494D-8D1D-F51F25691C09}" type="presOf" srcId="{AA665980-2466-43CE-BA3B-F38C099390A8}" destId="{6563DEB6-B84D-49A5-979D-74B8E23DFD79}" srcOrd="0" destOrd="0" presId="urn:microsoft.com/office/officeart/2005/8/layout/hProcess11"/>
    <dgm:cxn modelId="{EF5C8C8E-9361-4070-BA41-A5E9E8893357}" type="presOf" srcId="{949DDFB8-8EBA-475B-9538-D525DEE834E1}" destId="{4C2A76AF-BC49-446A-86BA-2A4DB4712955}" srcOrd="0" destOrd="0" presId="urn:microsoft.com/office/officeart/2005/8/layout/hProcess11"/>
    <dgm:cxn modelId="{A2710EEE-6950-410A-B106-5208C05A37DF}" type="presOf" srcId="{8FCA3E1A-60DA-4731-8726-06802CFDF0F9}" destId="{F3831F9F-6A26-450E-9F93-0476AAF6A99C}" srcOrd="0" destOrd="0" presId="urn:microsoft.com/office/officeart/2005/8/layout/hProcess11"/>
    <dgm:cxn modelId="{D72BEC52-BAA5-4693-8F67-44EEA5E50E92}" type="presParOf" srcId="{45106A5F-EBCD-40B3-93F5-1C3A34CBFD09}" destId="{C0F44F13-06DD-4A98-B039-873892419350}" srcOrd="0" destOrd="0" presId="urn:microsoft.com/office/officeart/2005/8/layout/hProcess11"/>
    <dgm:cxn modelId="{FB7DC60F-C020-47D9-B2F8-AAAB1A78EC1C}" type="presParOf" srcId="{45106A5F-EBCD-40B3-93F5-1C3A34CBFD09}" destId="{936019F0-9862-450C-A39B-ACB29873FBF5}" srcOrd="1" destOrd="0" presId="urn:microsoft.com/office/officeart/2005/8/layout/hProcess11"/>
    <dgm:cxn modelId="{33CDBD05-59A2-49A3-9050-25D0FBF5A5AD}" type="presParOf" srcId="{936019F0-9862-450C-A39B-ACB29873FBF5}" destId="{962C84B9-7798-4581-9D13-D866230B3A53}" srcOrd="0" destOrd="0" presId="urn:microsoft.com/office/officeart/2005/8/layout/hProcess11"/>
    <dgm:cxn modelId="{69AF5BCD-9ACB-4614-B434-18D24B23CE4F}" type="presParOf" srcId="{962C84B9-7798-4581-9D13-D866230B3A53}" destId="{8589C72A-4D57-4206-9CB0-0028CCB0D584}" srcOrd="0" destOrd="0" presId="urn:microsoft.com/office/officeart/2005/8/layout/hProcess11"/>
    <dgm:cxn modelId="{B213A44A-219D-48CE-90F3-641B1EA35322}" type="presParOf" srcId="{962C84B9-7798-4581-9D13-D866230B3A53}" destId="{3772FB6A-506A-48E3-9697-72C072D24CCE}" srcOrd="1" destOrd="0" presId="urn:microsoft.com/office/officeart/2005/8/layout/hProcess11"/>
    <dgm:cxn modelId="{1CF606E0-693D-448A-A004-2AA7C8F225C1}" type="presParOf" srcId="{962C84B9-7798-4581-9D13-D866230B3A53}" destId="{8218ADE4-1AC3-43B0-8C32-49EB62D66745}" srcOrd="2" destOrd="0" presId="urn:microsoft.com/office/officeart/2005/8/layout/hProcess11"/>
    <dgm:cxn modelId="{30F5DE37-FE34-4F8B-A2C4-994F3C657B0F}" type="presParOf" srcId="{936019F0-9862-450C-A39B-ACB29873FBF5}" destId="{3918EA0E-3747-4451-9AD6-B04D45947B36}" srcOrd="1" destOrd="0" presId="urn:microsoft.com/office/officeart/2005/8/layout/hProcess11"/>
    <dgm:cxn modelId="{4FAB7DA6-A508-4844-BB42-B98A9C622BEC}" type="presParOf" srcId="{936019F0-9862-450C-A39B-ACB29873FBF5}" destId="{DA027548-98CE-40E1-96E4-5A12DC3233CE}" srcOrd="2" destOrd="0" presId="urn:microsoft.com/office/officeart/2005/8/layout/hProcess11"/>
    <dgm:cxn modelId="{0738F796-A07C-4017-852E-350427B011E1}" type="presParOf" srcId="{DA027548-98CE-40E1-96E4-5A12DC3233CE}" destId="{F3831F9F-6A26-450E-9F93-0476AAF6A99C}" srcOrd="0" destOrd="0" presId="urn:microsoft.com/office/officeart/2005/8/layout/hProcess11"/>
    <dgm:cxn modelId="{47AA179E-3639-4650-9944-5EA0FBB374CD}" type="presParOf" srcId="{DA027548-98CE-40E1-96E4-5A12DC3233CE}" destId="{547C9450-C1EA-4854-A161-1CC783B30EA7}" srcOrd="1" destOrd="0" presId="urn:microsoft.com/office/officeart/2005/8/layout/hProcess11"/>
    <dgm:cxn modelId="{5FFB233C-C35E-4871-A46F-71B6D143720D}" type="presParOf" srcId="{DA027548-98CE-40E1-96E4-5A12DC3233CE}" destId="{28EB56D0-0458-448D-921D-3F75919A65A0}" srcOrd="2" destOrd="0" presId="urn:microsoft.com/office/officeart/2005/8/layout/hProcess11"/>
    <dgm:cxn modelId="{5A15376F-E66D-4DF0-B078-E88130F1004F}" type="presParOf" srcId="{936019F0-9862-450C-A39B-ACB29873FBF5}" destId="{FFABEF96-42FF-43A0-919E-62E4427C3B54}" srcOrd="3" destOrd="0" presId="urn:microsoft.com/office/officeart/2005/8/layout/hProcess11"/>
    <dgm:cxn modelId="{4E15D8B3-CDE8-4B19-9A44-AD00ADCE15D0}" type="presParOf" srcId="{936019F0-9862-450C-A39B-ACB29873FBF5}" destId="{E5BC615C-38EB-4D2C-8A0F-4DFE998388B5}" srcOrd="4" destOrd="0" presId="urn:microsoft.com/office/officeart/2005/8/layout/hProcess11"/>
    <dgm:cxn modelId="{13C12042-C8D9-4B74-B832-A3C416A81A27}" type="presParOf" srcId="{E5BC615C-38EB-4D2C-8A0F-4DFE998388B5}" destId="{588CB3F4-4D73-4D4E-B618-425BC8A9689E}" srcOrd="0" destOrd="0" presId="urn:microsoft.com/office/officeart/2005/8/layout/hProcess11"/>
    <dgm:cxn modelId="{A5C1BB34-85E7-416B-BBFB-47F1DE32745E}" type="presParOf" srcId="{E5BC615C-38EB-4D2C-8A0F-4DFE998388B5}" destId="{E3CFAAEA-1BAC-463C-BBDD-E5F5B0D3DC33}" srcOrd="1" destOrd="0" presId="urn:microsoft.com/office/officeart/2005/8/layout/hProcess11"/>
    <dgm:cxn modelId="{25E084AF-31E7-461E-859C-DFC73AAA5C70}" type="presParOf" srcId="{E5BC615C-38EB-4D2C-8A0F-4DFE998388B5}" destId="{B36CF3DB-8F37-4E7F-9459-C075236E29AC}" srcOrd="2" destOrd="0" presId="urn:microsoft.com/office/officeart/2005/8/layout/hProcess11"/>
    <dgm:cxn modelId="{8844FAC3-A373-49CE-A7CD-24142204201F}" type="presParOf" srcId="{936019F0-9862-450C-A39B-ACB29873FBF5}" destId="{61C58844-7E46-4A56-BC08-9B8A3CDC9F0A}" srcOrd="5" destOrd="0" presId="urn:microsoft.com/office/officeart/2005/8/layout/hProcess11"/>
    <dgm:cxn modelId="{D0C4F041-17AB-40C8-B233-C733A5119C79}" type="presParOf" srcId="{936019F0-9862-450C-A39B-ACB29873FBF5}" destId="{E8E284C0-7C58-492C-9291-D335DB118B11}" srcOrd="6" destOrd="0" presId="urn:microsoft.com/office/officeart/2005/8/layout/hProcess11"/>
    <dgm:cxn modelId="{096F0ABB-4685-49EB-A64B-27A1AE2B77A6}" type="presParOf" srcId="{E8E284C0-7C58-492C-9291-D335DB118B11}" destId="{CF577DE2-E255-4F15-85C5-AE8F2223AF6C}" srcOrd="0" destOrd="0" presId="urn:microsoft.com/office/officeart/2005/8/layout/hProcess11"/>
    <dgm:cxn modelId="{714E7B3F-0AEF-4997-B26F-85D3865A0AA3}" type="presParOf" srcId="{E8E284C0-7C58-492C-9291-D335DB118B11}" destId="{0BEC547F-A577-4E6A-889D-4B8CA5A61DD3}" srcOrd="1" destOrd="0" presId="urn:microsoft.com/office/officeart/2005/8/layout/hProcess11"/>
    <dgm:cxn modelId="{EDFEC212-F18F-41B9-A31A-D594EF445E28}" type="presParOf" srcId="{E8E284C0-7C58-492C-9291-D335DB118B11}" destId="{935A3CD2-CDC2-45C1-B0D8-87460E132083}" srcOrd="2" destOrd="0" presId="urn:microsoft.com/office/officeart/2005/8/layout/hProcess11"/>
    <dgm:cxn modelId="{13D43EF2-4756-484A-9341-5B8AE8C1490D}" type="presParOf" srcId="{936019F0-9862-450C-A39B-ACB29873FBF5}" destId="{3CE04667-190B-423D-AC3B-A0CCA5DA59F8}" srcOrd="7" destOrd="0" presId="urn:microsoft.com/office/officeart/2005/8/layout/hProcess11"/>
    <dgm:cxn modelId="{498D2D5F-423E-4CA4-B609-1055F5860E85}" type="presParOf" srcId="{936019F0-9862-450C-A39B-ACB29873FBF5}" destId="{EB5C1BE1-18CB-4959-B6D6-0115F0637070}" srcOrd="8" destOrd="0" presId="urn:microsoft.com/office/officeart/2005/8/layout/hProcess11"/>
    <dgm:cxn modelId="{93306466-819A-4F9B-9E44-0080CA9BFEB4}" type="presParOf" srcId="{EB5C1BE1-18CB-4959-B6D6-0115F0637070}" destId="{4C2A76AF-BC49-446A-86BA-2A4DB4712955}" srcOrd="0" destOrd="0" presId="urn:microsoft.com/office/officeart/2005/8/layout/hProcess11"/>
    <dgm:cxn modelId="{24366C09-F103-46AC-B1B5-7255D4F88ECD}" type="presParOf" srcId="{EB5C1BE1-18CB-4959-B6D6-0115F0637070}" destId="{D11CBA84-E17B-43BD-8899-3A89878FDF5E}" srcOrd="1" destOrd="0" presId="urn:microsoft.com/office/officeart/2005/8/layout/hProcess11"/>
    <dgm:cxn modelId="{F056E769-DDB8-4EDF-B800-C736C8AD2FA1}" type="presParOf" srcId="{EB5C1BE1-18CB-4959-B6D6-0115F0637070}" destId="{5A0A9173-6E45-45CA-BB50-1277965DB96B}" srcOrd="2" destOrd="0" presId="urn:microsoft.com/office/officeart/2005/8/layout/hProcess11"/>
    <dgm:cxn modelId="{B4C96E38-DC54-4A83-AE76-39D9F081E2F7}" type="presParOf" srcId="{936019F0-9862-450C-A39B-ACB29873FBF5}" destId="{3B5884CF-9B25-49F6-9AF6-9D032B9B7B07}" srcOrd="9" destOrd="0" presId="urn:microsoft.com/office/officeart/2005/8/layout/hProcess11"/>
    <dgm:cxn modelId="{220B4D9A-226D-4FA4-9512-4BADEEF69484}" type="presParOf" srcId="{936019F0-9862-450C-A39B-ACB29873FBF5}" destId="{F972D698-4AC2-45A8-8359-E3B536DED128}" srcOrd="10" destOrd="0" presId="urn:microsoft.com/office/officeart/2005/8/layout/hProcess11"/>
    <dgm:cxn modelId="{628E689B-AA5C-4CA3-B2A0-A27E6E191D02}" type="presParOf" srcId="{F972D698-4AC2-45A8-8359-E3B536DED128}" destId="{6563DEB6-B84D-49A5-979D-74B8E23DFD79}" srcOrd="0" destOrd="0" presId="urn:microsoft.com/office/officeart/2005/8/layout/hProcess11"/>
    <dgm:cxn modelId="{3BB64347-05A6-4785-A603-52967CBA1B63}" type="presParOf" srcId="{F972D698-4AC2-45A8-8359-E3B536DED128}" destId="{358F1E43-BBC9-4254-BB91-9C5F214DAA52}" srcOrd="1" destOrd="0" presId="urn:microsoft.com/office/officeart/2005/8/layout/hProcess11"/>
    <dgm:cxn modelId="{D7B63B46-BA1E-40FF-A542-3D4CB3890912}" type="presParOf" srcId="{F972D698-4AC2-45A8-8359-E3B536DED128}" destId="{0A4475EE-29FE-4E72-AB3A-CAB9FF4003FD}" srcOrd="2" destOrd="0" presId="urn:microsoft.com/office/officeart/2005/8/layout/hProcess11"/>
    <dgm:cxn modelId="{FE4A5575-28CA-4E88-810F-8298A74C81B9}" type="presParOf" srcId="{936019F0-9862-450C-A39B-ACB29873FBF5}" destId="{4459DB26-965A-4B39-9A99-757DEBF12678}" srcOrd="11" destOrd="0" presId="urn:microsoft.com/office/officeart/2005/8/layout/hProcess11"/>
    <dgm:cxn modelId="{5CB5E1E9-109D-4F55-9E38-01D7DDDDBD66}" type="presParOf" srcId="{936019F0-9862-450C-A39B-ACB29873FBF5}" destId="{AB64F6EB-054E-4492-B83D-25EFC455664F}" srcOrd="12" destOrd="0" presId="urn:microsoft.com/office/officeart/2005/8/layout/hProcess11"/>
    <dgm:cxn modelId="{30B4C3D8-473D-47B9-80FD-286DC87202D0}" type="presParOf" srcId="{AB64F6EB-054E-4492-B83D-25EFC455664F}" destId="{1956C609-4A11-460E-A959-65249A18810C}" srcOrd="0" destOrd="0" presId="urn:microsoft.com/office/officeart/2005/8/layout/hProcess11"/>
    <dgm:cxn modelId="{C6991D1A-BCF6-434C-835E-6C85F4CE03AB}" type="presParOf" srcId="{AB64F6EB-054E-4492-B83D-25EFC455664F}" destId="{DE896F8B-E6F6-4DF4-8253-C25A21037902}" srcOrd="1" destOrd="0" presId="urn:microsoft.com/office/officeart/2005/8/layout/hProcess11"/>
    <dgm:cxn modelId="{3C05F449-D72E-4114-BA11-396D79ECEA73}" type="presParOf" srcId="{AB64F6EB-054E-4492-B83D-25EFC455664F}" destId="{161BFC0C-2D62-4E11-9AEA-510ECB308F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8624A9-568A-427B-954E-0E3180BB6EC9}"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s-ES"/>
        </a:p>
      </dgm:t>
    </dgm:pt>
    <dgm:pt modelId="{E9345BFE-D8CF-42D6-8CDE-DE2F5EE6AC06}">
      <dgm:prSet custT="1"/>
      <dgm:spPr/>
      <dgm:t>
        <a:bodyPr/>
        <a:lstStyle/>
        <a:p>
          <a:pPr algn="ctr" rtl="0"/>
          <a:r>
            <a:rPr lang="es-MX" sz="4000" b="1" smtClean="0"/>
            <a:t>2016</a:t>
          </a:r>
          <a:endParaRPr lang="es-MX" sz="4000"/>
        </a:p>
      </dgm:t>
    </dgm:pt>
    <dgm:pt modelId="{B2D83911-C935-46EA-990D-085D1157DE80}" type="parTrans" cxnId="{379DA63E-CC35-4C7E-9D52-EDBECA8A1EC2}">
      <dgm:prSet/>
      <dgm:spPr/>
      <dgm:t>
        <a:bodyPr/>
        <a:lstStyle/>
        <a:p>
          <a:pPr algn="ctr"/>
          <a:endParaRPr lang="es-ES" sz="3200"/>
        </a:p>
      </dgm:t>
    </dgm:pt>
    <dgm:pt modelId="{5584B356-FE96-4017-80DC-A4DE8BED20FE}" type="sibTrans" cxnId="{379DA63E-CC35-4C7E-9D52-EDBECA8A1EC2}">
      <dgm:prSet/>
      <dgm:spPr/>
      <dgm:t>
        <a:bodyPr/>
        <a:lstStyle/>
        <a:p>
          <a:pPr algn="ctr"/>
          <a:endParaRPr lang="es-ES" sz="3200"/>
        </a:p>
      </dgm:t>
    </dgm:pt>
    <dgm:pt modelId="{E7C4193F-9A21-4B48-8453-434B2556E345}" type="pres">
      <dgm:prSet presAssocID="{C08624A9-568A-427B-954E-0E3180BB6EC9}" presName="linear" presStyleCnt="0">
        <dgm:presLayoutVars>
          <dgm:animLvl val="lvl"/>
          <dgm:resizeHandles val="exact"/>
        </dgm:presLayoutVars>
      </dgm:prSet>
      <dgm:spPr/>
      <dgm:t>
        <a:bodyPr/>
        <a:lstStyle/>
        <a:p>
          <a:endParaRPr lang="es-ES"/>
        </a:p>
      </dgm:t>
    </dgm:pt>
    <dgm:pt modelId="{EE9FA612-5250-4750-A212-E474F6142406}" type="pres">
      <dgm:prSet presAssocID="{E9345BFE-D8CF-42D6-8CDE-DE2F5EE6AC06}" presName="parentText" presStyleLbl="node1" presStyleIdx="0" presStyleCnt="1" custLinFactNeighborY="2249">
        <dgm:presLayoutVars>
          <dgm:chMax val="0"/>
          <dgm:bulletEnabled val="1"/>
        </dgm:presLayoutVars>
      </dgm:prSet>
      <dgm:spPr/>
      <dgm:t>
        <a:bodyPr/>
        <a:lstStyle/>
        <a:p>
          <a:endParaRPr lang="es-ES"/>
        </a:p>
      </dgm:t>
    </dgm:pt>
  </dgm:ptLst>
  <dgm:cxnLst>
    <dgm:cxn modelId="{E625C564-5268-4A55-A9E4-EB742437AF43}" type="presOf" srcId="{E9345BFE-D8CF-42D6-8CDE-DE2F5EE6AC06}" destId="{EE9FA612-5250-4750-A212-E474F6142406}" srcOrd="0" destOrd="0" presId="urn:microsoft.com/office/officeart/2005/8/layout/vList2"/>
    <dgm:cxn modelId="{379DA63E-CC35-4C7E-9D52-EDBECA8A1EC2}" srcId="{C08624A9-568A-427B-954E-0E3180BB6EC9}" destId="{E9345BFE-D8CF-42D6-8CDE-DE2F5EE6AC06}" srcOrd="0" destOrd="0" parTransId="{B2D83911-C935-46EA-990D-085D1157DE80}" sibTransId="{5584B356-FE96-4017-80DC-A4DE8BED20FE}"/>
    <dgm:cxn modelId="{FF2E27D8-C47A-4DA6-B7F4-5B2DC5CA4799}" type="presOf" srcId="{C08624A9-568A-427B-954E-0E3180BB6EC9}" destId="{E7C4193F-9A21-4B48-8453-434B2556E345}" srcOrd="0" destOrd="0" presId="urn:microsoft.com/office/officeart/2005/8/layout/vList2"/>
    <dgm:cxn modelId="{45C4CD8A-6BE5-4524-8FE5-29A644D4B00F}" type="presParOf" srcId="{E7C4193F-9A21-4B48-8453-434B2556E345}" destId="{EE9FA612-5250-4750-A212-E474F61424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B35068-35E0-4A33-AAEC-7BE9A6D4807C}"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E907E200-0A88-4A87-B8FD-6D6CF94CB20D}">
      <dgm:prSet custT="1"/>
      <dgm:spPr/>
      <dgm:t>
        <a:bodyPr/>
        <a:lstStyle/>
        <a:p>
          <a:pPr rtl="0"/>
          <a:r>
            <a:rPr lang="es-ES" sz="1400" dirty="0" smtClean="0">
              <a:latin typeface="Arial Black" panose="020B0A04020102020204" pitchFamily="34" charset="0"/>
            </a:rPr>
            <a:t>11.	Recursos Fiscales</a:t>
          </a:r>
          <a:endParaRPr lang="es-MX" sz="1400" dirty="0">
            <a:latin typeface="Arial Black" panose="020B0A04020102020204" pitchFamily="34" charset="0"/>
          </a:endParaRPr>
        </a:p>
      </dgm:t>
    </dgm:pt>
    <dgm:pt modelId="{4A45A56B-7D6F-425F-903B-1F13CED1AE5E}" type="parTrans" cxnId="{E0C74482-8F98-422A-A531-3D5DCC75A3B4}">
      <dgm:prSet/>
      <dgm:spPr/>
      <dgm:t>
        <a:bodyPr/>
        <a:lstStyle/>
        <a:p>
          <a:endParaRPr lang="es-ES"/>
        </a:p>
      </dgm:t>
    </dgm:pt>
    <dgm:pt modelId="{1241C31A-71C7-4A71-B7C7-169DACF76349}" type="sibTrans" cxnId="{E0C74482-8F98-422A-A531-3D5DCC75A3B4}">
      <dgm:prSet/>
      <dgm:spPr/>
      <dgm:t>
        <a:bodyPr/>
        <a:lstStyle/>
        <a:p>
          <a:endParaRPr lang="es-ES"/>
        </a:p>
      </dgm:t>
    </dgm:pt>
    <dgm:pt modelId="{C3F0BBB0-8303-47B7-BEDA-A332F5D41E0C}">
      <dgm:prSet custT="1"/>
      <dgm:spPr/>
      <dgm:t>
        <a:bodyPr/>
        <a:lstStyle/>
        <a:p>
          <a:pPr rtl="0"/>
          <a:r>
            <a:rPr lang="es-ES" sz="1400" dirty="0" smtClean="0">
              <a:latin typeface="Arial Black" panose="020B0A04020102020204" pitchFamily="34" charset="0"/>
            </a:rPr>
            <a:t>12.	Financiamientos Internos</a:t>
          </a:r>
          <a:endParaRPr lang="es-MX" sz="1400" dirty="0">
            <a:latin typeface="Arial Black" panose="020B0A04020102020204" pitchFamily="34" charset="0"/>
          </a:endParaRPr>
        </a:p>
      </dgm:t>
    </dgm:pt>
    <dgm:pt modelId="{07E5A2CB-54AA-4D5A-9D38-337A41897778}" type="parTrans" cxnId="{C9D7D3F5-2723-4896-9220-A5188F360264}">
      <dgm:prSet/>
      <dgm:spPr/>
      <dgm:t>
        <a:bodyPr/>
        <a:lstStyle/>
        <a:p>
          <a:endParaRPr lang="es-ES"/>
        </a:p>
      </dgm:t>
    </dgm:pt>
    <dgm:pt modelId="{4B0D28F9-FCEB-450E-A850-BCB7DFD3F8E7}" type="sibTrans" cxnId="{C9D7D3F5-2723-4896-9220-A5188F360264}">
      <dgm:prSet/>
      <dgm:spPr/>
      <dgm:t>
        <a:bodyPr/>
        <a:lstStyle/>
        <a:p>
          <a:endParaRPr lang="es-ES"/>
        </a:p>
      </dgm:t>
    </dgm:pt>
    <dgm:pt modelId="{0388FF07-4EAC-4C4D-B94A-3973F955AC46}">
      <dgm:prSet custT="1"/>
      <dgm:spPr/>
      <dgm:t>
        <a:bodyPr/>
        <a:lstStyle/>
        <a:p>
          <a:pPr rtl="0"/>
          <a:r>
            <a:rPr lang="es-ES" sz="1400" dirty="0" smtClean="0">
              <a:latin typeface="Arial Black" panose="020B0A04020102020204" pitchFamily="34" charset="0"/>
            </a:rPr>
            <a:t>13.	Financiamientos Externos</a:t>
          </a:r>
          <a:endParaRPr lang="es-MX" sz="1400" dirty="0">
            <a:latin typeface="Arial Black" panose="020B0A04020102020204" pitchFamily="34" charset="0"/>
          </a:endParaRPr>
        </a:p>
      </dgm:t>
    </dgm:pt>
    <dgm:pt modelId="{156DBD1C-245D-41C7-AAD2-BE522BAD3F96}" type="parTrans" cxnId="{D9602E7C-5054-4FA9-8936-EC5ADF310324}">
      <dgm:prSet/>
      <dgm:spPr/>
      <dgm:t>
        <a:bodyPr/>
        <a:lstStyle/>
        <a:p>
          <a:endParaRPr lang="es-ES"/>
        </a:p>
      </dgm:t>
    </dgm:pt>
    <dgm:pt modelId="{551DB279-D576-43BD-988B-013402F98658}" type="sibTrans" cxnId="{D9602E7C-5054-4FA9-8936-EC5ADF310324}">
      <dgm:prSet/>
      <dgm:spPr/>
      <dgm:t>
        <a:bodyPr/>
        <a:lstStyle/>
        <a:p>
          <a:endParaRPr lang="es-ES"/>
        </a:p>
      </dgm:t>
    </dgm:pt>
    <dgm:pt modelId="{F58FCF0F-1276-461A-8253-3812B4432D32}">
      <dgm:prSet custT="1"/>
      <dgm:spPr/>
      <dgm:t>
        <a:bodyPr/>
        <a:lstStyle/>
        <a:p>
          <a:pPr rtl="0"/>
          <a:r>
            <a:rPr lang="es-ES" sz="1400" smtClean="0">
              <a:latin typeface="Arial Black" panose="020B0A04020102020204" pitchFamily="34" charset="0"/>
            </a:rPr>
            <a:t>14.	Ingresos Propios</a:t>
          </a:r>
          <a:endParaRPr lang="es-MX" sz="1400">
            <a:latin typeface="Arial Black" panose="020B0A04020102020204" pitchFamily="34" charset="0"/>
          </a:endParaRPr>
        </a:p>
      </dgm:t>
    </dgm:pt>
    <dgm:pt modelId="{F0CF9DB3-2241-4C4E-815F-4BC8DFFE792B}" type="parTrans" cxnId="{38678622-C8A4-45A4-91BE-160ACA1843CD}">
      <dgm:prSet/>
      <dgm:spPr/>
      <dgm:t>
        <a:bodyPr/>
        <a:lstStyle/>
        <a:p>
          <a:endParaRPr lang="es-ES"/>
        </a:p>
      </dgm:t>
    </dgm:pt>
    <dgm:pt modelId="{86DF1D08-2950-4229-AFB7-D638C78AC832}" type="sibTrans" cxnId="{38678622-C8A4-45A4-91BE-160ACA1843CD}">
      <dgm:prSet/>
      <dgm:spPr/>
      <dgm:t>
        <a:bodyPr/>
        <a:lstStyle/>
        <a:p>
          <a:endParaRPr lang="es-ES"/>
        </a:p>
      </dgm:t>
    </dgm:pt>
    <dgm:pt modelId="{34C07AFD-3273-49CF-ABEE-4F93531AB02B}">
      <dgm:prSet custT="1"/>
      <dgm:spPr/>
      <dgm:t>
        <a:bodyPr/>
        <a:lstStyle/>
        <a:p>
          <a:pPr rtl="0"/>
          <a:r>
            <a:rPr lang="es-ES" sz="1400" smtClean="0">
              <a:latin typeface="Arial Black" panose="020B0A04020102020204" pitchFamily="34" charset="0"/>
            </a:rPr>
            <a:t>15.	Recursos Federales</a:t>
          </a:r>
          <a:endParaRPr lang="es-MX" sz="1400">
            <a:latin typeface="Arial Black" panose="020B0A04020102020204" pitchFamily="34" charset="0"/>
          </a:endParaRPr>
        </a:p>
      </dgm:t>
    </dgm:pt>
    <dgm:pt modelId="{E6D18029-8319-4EA1-AC14-D0F5B73902D7}" type="parTrans" cxnId="{2F7217A7-624F-49D6-9A0B-88FEDB8958B1}">
      <dgm:prSet/>
      <dgm:spPr/>
      <dgm:t>
        <a:bodyPr/>
        <a:lstStyle/>
        <a:p>
          <a:endParaRPr lang="es-ES"/>
        </a:p>
      </dgm:t>
    </dgm:pt>
    <dgm:pt modelId="{CC90834F-0DEB-42BC-8E0A-4A3B422C5FF2}" type="sibTrans" cxnId="{2F7217A7-624F-49D6-9A0B-88FEDB8958B1}">
      <dgm:prSet/>
      <dgm:spPr/>
      <dgm:t>
        <a:bodyPr/>
        <a:lstStyle/>
        <a:p>
          <a:endParaRPr lang="es-ES"/>
        </a:p>
      </dgm:t>
    </dgm:pt>
    <dgm:pt modelId="{4D1C8D2B-7E69-4F91-B2AF-B031F857D482}">
      <dgm:prSet custT="1"/>
      <dgm:spPr/>
      <dgm:t>
        <a:bodyPr/>
        <a:lstStyle/>
        <a:p>
          <a:pPr rtl="0"/>
          <a:r>
            <a:rPr lang="es-ES" sz="1400" smtClean="0">
              <a:latin typeface="Arial Black" panose="020B0A04020102020204" pitchFamily="34" charset="0"/>
            </a:rPr>
            <a:t>16.	Recursos Estatales</a:t>
          </a:r>
          <a:endParaRPr lang="es-MX" sz="1400">
            <a:latin typeface="Arial Black" panose="020B0A04020102020204" pitchFamily="34" charset="0"/>
          </a:endParaRPr>
        </a:p>
      </dgm:t>
    </dgm:pt>
    <dgm:pt modelId="{F3281CEF-CCBB-4937-80FE-2AA3E287C5FB}" type="parTrans" cxnId="{D4C20CA5-193B-48C3-9622-8907B136D9AF}">
      <dgm:prSet/>
      <dgm:spPr/>
      <dgm:t>
        <a:bodyPr/>
        <a:lstStyle/>
        <a:p>
          <a:endParaRPr lang="es-ES"/>
        </a:p>
      </dgm:t>
    </dgm:pt>
    <dgm:pt modelId="{B9AE8CF4-6F25-4C7F-A1E8-27FB6B639D72}" type="sibTrans" cxnId="{D4C20CA5-193B-48C3-9622-8907B136D9AF}">
      <dgm:prSet/>
      <dgm:spPr/>
      <dgm:t>
        <a:bodyPr/>
        <a:lstStyle/>
        <a:p>
          <a:endParaRPr lang="es-ES"/>
        </a:p>
      </dgm:t>
    </dgm:pt>
    <dgm:pt modelId="{63EDD881-4DD7-47CD-8F91-D92B413E1594}">
      <dgm:prSet custT="1"/>
      <dgm:spPr/>
      <dgm:t>
        <a:bodyPr/>
        <a:lstStyle/>
        <a:p>
          <a:pPr rtl="0"/>
          <a:r>
            <a:rPr lang="es-ES" sz="1400" dirty="0" smtClean="0">
              <a:latin typeface="Arial Black" panose="020B0A04020102020204" pitchFamily="34" charset="0"/>
            </a:rPr>
            <a:t>17.	Otros Recursos</a:t>
          </a:r>
          <a:r>
            <a:rPr lang="es-ES" sz="1400" u="sng" dirty="0" smtClean="0">
              <a:latin typeface="Arial Black" panose="020B0A04020102020204" pitchFamily="34" charset="0"/>
            </a:rPr>
            <a:t> de Libre Disposición</a:t>
          </a:r>
          <a:endParaRPr lang="es-MX" sz="1400" dirty="0">
            <a:latin typeface="Arial Black" panose="020B0A04020102020204" pitchFamily="34" charset="0"/>
          </a:endParaRPr>
        </a:p>
      </dgm:t>
    </dgm:pt>
    <dgm:pt modelId="{C3D702AA-8500-44D8-9EBA-C4EDB7482C09}" type="parTrans" cxnId="{1B2E2794-3E4A-4367-B4FC-F98CDA0962C5}">
      <dgm:prSet/>
      <dgm:spPr/>
      <dgm:t>
        <a:bodyPr/>
        <a:lstStyle/>
        <a:p>
          <a:endParaRPr lang="es-ES"/>
        </a:p>
      </dgm:t>
    </dgm:pt>
    <dgm:pt modelId="{62815645-BB6C-4E07-AF24-7B26EFA31794}" type="sibTrans" cxnId="{1B2E2794-3E4A-4367-B4FC-F98CDA0962C5}">
      <dgm:prSet/>
      <dgm:spPr/>
      <dgm:t>
        <a:bodyPr/>
        <a:lstStyle/>
        <a:p>
          <a:endParaRPr lang="es-ES"/>
        </a:p>
      </dgm:t>
    </dgm:pt>
    <dgm:pt modelId="{AD290386-3E0C-4C44-852E-48E5C26CFBC8}" type="pres">
      <dgm:prSet presAssocID="{41B35068-35E0-4A33-AAEC-7BE9A6D4807C}" presName="compositeShape" presStyleCnt="0">
        <dgm:presLayoutVars>
          <dgm:chMax val="7"/>
          <dgm:dir/>
          <dgm:resizeHandles val="exact"/>
        </dgm:presLayoutVars>
      </dgm:prSet>
      <dgm:spPr/>
      <dgm:t>
        <a:bodyPr/>
        <a:lstStyle/>
        <a:p>
          <a:endParaRPr lang="es-ES"/>
        </a:p>
      </dgm:t>
    </dgm:pt>
    <dgm:pt modelId="{4B0F859A-BABA-4DB7-9CFA-93752DA0DCFD}" type="pres">
      <dgm:prSet presAssocID="{E907E200-0A88-4A87-B8FD-6D6CF94CB20D}" presName="circ1" presStyleLbl="vennNode1" presStyleIdx="0" presStyleCnt="7"/>
      <dgm:spPr/>
    </dgm:pt>
    <dgm:pt modelId="{F3E19764-8CBD-43A1-B6D4-0CC34932C796}" type="pres">
      <dgm:prSet presAssocID="{E907E200-0A88-4A87-B8FD-6D6CF94CB20D}" presName="circ1Tx" presStyleLbl="revTx" presStyleIdx="0" presStyleCnt="0">
        <dgm:presLayoutVars>
          <dgm:chMax val="0"/>
          <dgm:chPref val="0"/>
          <dgm:bulletEnabled val="1"/>
        </dgm:presLayoutVars>
      </dgm:prSet>
      <dgm:spPr/>
      <dgm:t>
        <a:bodyPr/>
        <a:lstStyle/>
        <a:p>
          <a:endParaRPr lang="es-ES"/>
        </a:p>
      </dgm:t>
    </dgm:pt>
    <dgm:pt modelId="{D3BD7DEB-AF00-4144-995A-63B65CD13466}" type="pres">
      <dgm:prSet presAssocID="{C3F0BBB0-8303-47B7-BEDA-A332F5D41E0C}" presName="circ2" presStyleLbl="vennNode1" presStyleIdx="1" presStyleCnt="7"/>
      <dgm:spPr/>
    </dgm:pt>
    <dgm:pt modelId="{14B76F06-C3A3-43CB-B355-D3A6C8404338}" type="pres">
      <dgm:prSet presAssocID="{C3F0BBB0-8303-47B7-BEDA-A332F5D41E0C}" presName="circ2Tx" presStyleLbl="revTx" presStyleIdx="0" presStyleCnt="0" custScaleX="124205">
        <dgm:presLayoutVars>
          <dgm:chMax val="0"/>
          <dgm:chPref val="0"/>
          <dgm:bulletEnabled val="1"/>
        </dgm:presLayoutVars>
      </dgm:prSet>
      <dgm:spPr/>
      <dgm:t>
        <a:bodyPr/>
        <a:lstStyle/>
        <a:p>
          <a:endParaRPr lang="es-ES"/>
        </a:p>
      </dgm:t>
    </dgm:pt>
    <dgm:pt modelId="{F6311231-BBC5-4569-BD1E-19A15008DD0E}" type="pres">
      <dgm:prSet presAssocID="{0388FF07-4EAC-4C4D-B94A-3973F955AC46}" presName="circ3" presStyleLbl="vennNode1" presStyleIdx="2" presStyleCnt="7"/>
      <dgm:spPr/>
    </dgm:pt>
    <dgm:pt modelId="{F38BB7A9-72DB-4C79-B96C-E84039346C41}" type="pres">
      <dgm:prSet presAssocID="{0388FF07-4EAC-4C4D-B94A-3973F955AC46}" presName="circ3Tx" presStyleLbl="revTx" presStyleIdx="0" presStyleCnt="0" custScaleX="130330">
        <dgm:presLayoutVars>
          <dgm:chMax val="0"/>
          <dgm:chPref val="0"/>
          <dgm:bulletEnabled val="1"/>
        </dgm:presLayoutVars>
      </dgm:prSet>
      <dgm:spPr/>
      <dgm:t>
        <a:bodyPr/>
        <a:lstStyle/>
        <a:p>
          <a:endParaRPr lang="es-ES"/>
        </a:p>
      </dgm:t>
    </dgm:pt>
    <dgm:pt modelId="{E4A8C782-3352-4479-A008-4F0A333BEF36}" type="pres">
      <dgm:prSet presAssocID="{F58FCF0F-1276-461A-8253-3812B4432D32}" presName="circ4" presStyleLbl="vennNode1" presStyleIdx="3" presStyleCnt="7"/>
      <dgm:spPr/>
    </dgm:pt>
    <dgm:pt modelId="{DA9CE28F-2999-4252-82C1-20003143D740}" type="pres">
      <dgm:prSet presAssocID="{F58FCF0F-1276-461A-8253-3812B4432D32}" presName="circ4Tx" presStyleLbl="revTx" presStyleIdx="0" presStyleCnt="0">
        <dgm:presLayoutVars>
          <dgm:chMax val="0"/>
          <dgm:chPref val="0"/>
          <dgm:bulletEnabled val="1"/>
        </dgm:presLayoutVars>
      </dgm:prSet>
      <dgm:spPr/>
      <dgm:t>
        <a:bodyPr/>
        <a:lstStyle/>
        <a:p>
          <a:endParaRPr lang="es-ES"/>
        </a:p>
      </dgm:t>
    </dgm:pt>
    <dgm:pt modelId="{4CE9F925-97C4-4EF8-B987-4EA588E98E24}" type="pres">
      <dgm:prSet presAssocID="{34C07AFD-3273-49CF-ABEE-4F93531AB02B}" presName="circ5" presStyleLbl="vennNode1" presStyleIdx="4" presStyleCnt="7"/>
      <dgm:spPr/>
    </dgm:pt>
    <dgm:pt modelId="{4E43625C-BE0D-4AEF-B02E-6702797863EA}" type="pres">
      <dgm:prSet presAssocID="{34C07AFD-3273-49CF-ABEE-4F93531AB02B}" presName="circ5Tx" presStyleLbl="revTx" presStyleIdx="0" presStyleCnt="0">
        <dgm:presLayoutVars>
          <dgm:chMax val="0"/>
          <dgm:chPref val="0"/>
          <dgm:bulletEnabled val="1"/>
        </dgm:presLayoutVars>
      </dgm:prSet>
      <dgm:spPr/>
      <dgm:t>
        <a:bodyPr/>
        <a:lstStyle/>
        <a:p>
          <a:endParaRPr lang="es-ES"/>
        </a:p>
      </dgm:t>
    </dgm:pt>
    <dgm:pt modelId="{E22991A5-2E61-4E45-8498-258CD2B541C6}" type="pres">
      <dgm:prSet presAssocID="{4D1C8D2B-7E69-4F91-B2AF-B031F857D482}" presName="circ6" presStyleLbl="vennNode1" presStyleIdx="5" presStyleCnt="7"/>
      <dgm:spPr/>
    </dgm:pt>
    <dgm:pt modelId="{7A926AAA-3C93-47E4-8EB9-B4EA07B9CE98}" type="pres">
      <dgm:prSet presAssocID="{4D1C8D2B-7E69-4F91-B2AF-B031F857D482}" presName="circ6Tx" presStyleLbl="revTx" presStyleIdx="0" presStyleCnt="0">
        <dgm:presLayoutVars>
          <dgm:chMax val="0"/>
          <dgm:chPref val="0"/>
          <dgm:bulletEnabled val="1"/>
        </dgm:presLayoutVars>
      </dgm:prSet>
      <dgm:spPr/>
      <dgm:t>
        <a:bodyPr/>
        <a:lstStyle/>
        <a:p>
          <a:endParaRPr lang="es-ES"/>
        </a:p>
      </dgm:t>
    </dgm:pt>
    <dgm:pt modelId="{C3E591A8-F1B9-40A7-9030-663EA131D4B0}" type="pres">
      <dgm:prSet presAssocID="{63EDD881-4DD7-47CD-8F91-D92B413E1594}" presName="circ7" presStyleLbl="vennNode1" presStyleIdx="6" presStyleCnt="7"/>
      <dgm:spPr/>
    </dgm:pt>
    <dgm:pt modelId="{FD11CEBB-C0F1-4E3F-9885-3035035AEEAE}" type="pres">
      <dgm:prSet presAssocID="{63EDD881-4DD7-47CD-8F91-D92B413E1594}" presName="circ7Tx" presStyleLbl="revTx" presStyleIdx="0" presStyleCnt="0">
        <dgm:presLayoutVars>
          <dgm:chMax val="0"/>
          <dgm:chPref val="0"/>
          <dgm:bulletEnabled val="1"/>
        </dgm:presLayoutVars>
      </dgm:prSet>
      <dgm:spPr/>
      <dgm:t>
        <a:bodyPr/>
        <a:lstStyle/>
        <a:p>
          <a:endParaRPr lang="es-ES"/>
        </a:p>
      </dgm:t>
    </dgm:pt>
  </dgm:ptLst>
  <dgm:cxnLst>
    <dgm:cxn modelId="{2F7217A7-624F-49D6-9A0B-88FEDB8958B1}" srcId="{41B35068-35E0-4A33-AAEC-7BE9A6D4807C}" destId="{34C07AFD-3273-49CF-ABEE-4F93531AB02B}" srcOrd="4" destOrd="0" parTransId="{E6D18029-8319-4EA1-AC14-D0F5B73902D7}" sibTransId="{CC90834F-0DEB-42BC-8E0A-4A3B422C5FF2}"/>
    <dgm:cxn modelId="{38678622-C8A4-45A4-91BE-160ACA1843CD}" srcId="{41B35068-35E0-4A33-AAEC-7BE9A6D4807C}" destId="{F58FCF0F-1276-461A-8253-3812B4432D32}" srcOrd="3" destOrd="0" parTransId="{F0CF9DB3-2241-4C4E-815F-4BC8DFFE792B}" sibTransId="{86DF1D08-2950-4229-AFB7-D638C78AC832}"/>
    <dgm:cxn modelId="{1B2E2794-3E4A-4367-B4FC-F98CDA0962C5}" srcId="{41B35068-35E0-4A33-AAEC-7BE9A6D4807C}" destId="{63EDD881-4DD7-47CD-8F91-D92B413E1594}" srcOrd="6" destOrd="0" parTransId="{C3D702AA-8500-44D8-9EBA-C4EDB7482C09}" sibTransId="{62815645-BB6C-4E07-AF24-7B26EFA31794}"/>
    <dgm:cxn modelId="{91002AC8-CDD5-42CD-A558-AE59B4880EEF}" type="presOf" srcId="{E907E200-0A88-4A87-B8FD-6D6CF94CB20D}" destId="{F3E19764-8CBD-43A1-B6D4-0CC34932C796}" srcOrd="0" destOrd="0" presId="urn:microsoft.com/office/officeart/2005/8/layout/venn1"/>
    <dgm:cxn modelId="{42652047-7141-4D50-A49D-01ED5FBD40FA}" type="presOf" srcId="{0388FF07-4EAC-4C4D-B94A-3973F955AC46}" destId="{F38BB7A9-72DB-4C79-B96C-E84039346C41}" srcOrd="0" destOrd="0" presId="urn:microsoft.com/office/officeart/2005/8/layout/venn1"/>
    <dgm:cxn modelId="{D9602E7C-5054-4FA9-8936-EC5ADF310324}" srcId="{41B35068-35E0-4A33-AAEC-7BE9A6D4807C}" destId="{0388FF07-4EAC-4C4D-B94A-3973F955AC46}" srcOrd="2" destOrd="0" parTransId="{156DBD1C-245D-41C7-AAD2-BE522BAD3F96}" sibTransId="{551DB279-D576-43BD-988B-013402F98658}"/>
    <dgm:cxn modelId="{1E6EEBD1-4D4B-4F4E-8D53-2207CE2D31B0}" type="presOf" srcId="{4D1C8D2B-7E69-4F91-B2AF-B031F857D482}" destId="{7A926AAA-3C93-47E4-8EB9-B4EA07B9CE98}" srcOrd="0" destOrd="0" presId="urn:microsoft.com/office/officeart/2005/8/layout/venn1"/>
    <dgm:cxn modelId="{F1B9885F-4BEF-490D-8D21-047D95FA088F}" type="presOf" srcId="{34C07AFD-3273-49CF-ABEE-4F93531AB02B}" destId="{4E43625C-BE0D-4AEF-B02E-6702797863EA}" srcOrd="0" destOrd="0" presId="urn:microsoft.com/office/officeart/2005/8/layout/venn1"/>
    <dgm:cxn modelId="{D4C20CA5-193B-48C3-9622-8907B136D9AF}" srcId="{41B35068-35E0-4A33-AAEC-7BE9A6D4807C}" destId="{4D1C8D2B-7E69-4F91-B2AF-B031F857D482}" srcOrd="5" destOrd="0" parTransId="{F3281CEF-CCBB-4937-80FE-2AA3E287C5FB}" sibTransId="{B9AE8CF4-6F25-4C7F-A1E8-27FB6B639D72}"/>
    <dgm:cxn modelId="{C10D2591-BFAA-4588-BBFA-1C67C1183CD2}" type="presOf" srcId="{C3F0BBB0-8303-47B7-BEDA-A332F5D41E0C}" destId="{14B76F06-C3A3-43CB-B355-D3A6C8404338}" srcOrd="0" destOrd="0" presId="urn:microsoft.com/office/officeart/2005/8/layout/venn1"/>
    <dgm:cxn modelId="{C9D7D3F5-2723-4896-9220-A5188F360264}" srcId="{41B35068-35E0-4A33-AAEC-7BE9A6D4807C}" destId="{C3F0BBB0-8303-47B7-BEDA-A332F5D41E0C}" srcOrd="1" destOrd="0" parTransId="{07E5A2CB-54AA-4D5A-9D38-337A41897778}" sibTransId="{4B0D28F9-FCEB-450E-A850-BCB7DFD3F8E7}"/>
    <dgm:cxn modelId="{6BB1B706-13C9-4D84-B866-54FF1D74DECD}" type="presOf" srcId="{41B35068-35E0-4A33-AAEC-7BE9A6D4807C}" destId="{AD290386-3E0C-4C44-852E-48E5C26CFBC8}" srcOrd="0" destOrd="0" presId="urn:microsoft.com/office/officeart/2005/8/layout/venn1"/>
    <dgm:cxn modelId="{AC38B034-C380-4616-9F74-A16C92DC7689}" type="presOf" srcId="{F58FCF0F-1276-461A-8253-3812B4432D32}" destId="{DA9CE28F-2999-4252-82C1-20003143D740}" srcOrd="0" destOrd="0" presId="urn:microsoft.com/office/officeart/2005/8/layout/venn1"/>
    <dgm:cxn modelId="{7D09566F-0A57-40DA-84E7-F81FE0434DA8}" type="presOf" srcId="{63EDD881-4DD7-47CD-8F91-D92B413E1594}" destId="{FD11CEBB-C0F1-4E3F-9885-3035035AEEAE}" srcOrd="0" destOrd="0" presId="urn:microsoft.com/office/officeart/2005/8/layout/venn1"/>
    <dgm:cxn modelId="{E0C74482-8F98-422A-A531-3D5DCC75A3B4}" srcId="{41B35068-35E0-4A33-AAEC-7BE9A6D4807C}" destId="{E907E200-0A88-4A87-B8FD-6D6CF94CB20D}" srcOrd="0" destOrd="0" parTransId="{4A45A56B-7D6F-425F-903B-1F13CED1AE5E}" sibTransId="{1241C31A-71C7-4A71-B7C7-169DACF76349}"/>
    <dgm:cxn modelId="{1883E47A-70A3-4FB1-AD95-7C06619B8BB8}" type="presParOf" srcId="{AD290386-3E0C-4C44-852E-48E5C26CFBC8}" destId="{4B0F859A-BABA-4DB7-9CFA-93752DA0DCFD}" srcOrd="0" destOrd="0" presId="urn:microsoft.com/office/officeart/2005/8/layout/venn1"/>
    <dgm:cxn modelId="{395A4E5B-D2F6-468F-AE3C-CF71BDFBD43B}" type="presParOf" srcId="{AD290386-3E0C-4C44-852E-48E5C26CFBC8}" destId="{F3E19764-8CBD-43A1-B6D4-0CC34932C796}" srcOrd="1" destOrd="0" presId="urn:microsoft.com/office/officeart/2005/8/layout/venn1"/>
    <dgm:cxn modelId="{DE6784A2-0D21-4AD6-B5DB-D5CFC014DBAE}" type="presParOf" srcId="{AD290386-3E0C-4C44-852E-48E5C26CFBC8}" destId="{D3BD7DEB-AF00-4144-995A-63B65CD13466}" srcOrd="2" destOrd="0" presId="urn:microsoft.com/office/officeart/2005/8/layout/venn1"/>
    <dgm:cxn modelId="{364A3279-3341-41DB-A240-6D940CB2D95D}" type="presParOf" srcId="{AD290386-3E0C-4C44-852E-48E5C26CFBC8}" destId="{14B76F06-C3A3-43CB-B355-D3A6C8404338}" srcOrd="3" destOrd="0" presId="urn:microsoft.com/office/officeart/2005/8/layout/venn1"/>
    <dgm:cxn modelId="{F6026CFA-5F58-4DF3-9E8D-1C4150855FA8}" type="presParOf" srcId="{AD290386-3E0C-4C44-852E-48E5C26CFBC8}" destId="{F6311231-BBC5-4569-BD1E-19A15008DD0E}" srcOrd="4" destOrd="0" presId="urn:microsoft.com/office/officeart/2005/8/layout/venn1"/>
    <dgm:cxn modelId="{4053ADB4-3CC6-433C-B8AF-F14909749F10}" type="presParOf" srcId="{AD290386-3E0C-4C44-852E-48E5C26CFBC8}" destId="{F38BB7A9-72DB-4C79-B96C-E84039346C41}" srcOrd="5" destOrd="0" presId="urn:microsoft.com/office/officeart/2005/8/layout/venn1"/>
    <dgm:cxn modelId="{222BD9D2-C3AB-4C4E-8FCF-E16979A7BD4C}" type="presParOf" srcId="{AD290386-3E0C-4C44-852E-48E5C26CFBC8}" destId="{E4A8C782-3352-4479-A008-4F0A333BEF36}" srcOrd="6" destOrd="0" presId="urn:microsoft.com/office/officeart/2005/8/layout/venn1"/>
    <dgm:cxn modelId="{E6E8D60D-D763-419B-B968-92E7F4AD135D}" type="presParOf" srcId="{AD290386-3E0C-4C44-852E-48E5C26CFBC8}" destId="{DA9CE28F-2999-4252-82C1-20003143D740}" srcOrd="7" destOrd="0" presId="urn:microsoft.com/office/officeart/2005/8/layout/venn1"/>
    <dgm:cxn modelId="{F64E6743-13A3-42EE-96A0-1854C2C81535}" type="presParOf" srcId="{AD290386-3E0C-4C44-852E-48E5C26CFBC8}" destId="{4CE9F925-97C4-4EF8-B987-4EA588E98E24}" srcOrd="8" destOrd="0" presId="urn:microsoft.com/office/officeart/2005/8/layout/venn1"/>
    <dgm:cxn modelId="{CFAF1947-8984-43B7-AE03-C93058B06907}" type="presParOf" srcId="{AD290386-3E0C-4C44-852E-48E5C26CFBC8}" destId="{4E43625C-BE0D-4AEF-B02E-6702797863EA}" srcOrd="9" destOrd="0" presId="urn:microsoft.com/office/officeart/2005/8/layout/venn1"/>
    <dgm:cxn modelId="{89D61C52-ADE7-4B66-89AC-436BFD8DFA5A}" type="presParOf" srcId="{AD290386-3E0C-4C44-852E-48E5C26CFBC8}" destId="{E22991A5-2E61-4E45-8498-258CD2B541C6}" srcOrd="10" destOrd="0" presId="urn:microsoft.com/office/officeart/2005/8/layout/venn1"/>
    <dgm:cxn modelId="{D6ECDEA3-6D06-401A-A4F1-4A51DA84B932}" type="presParOf" srcId="{AD290386-3E0C-4C44-852E-48E5C26CFBC8}" destId="{7A926AAA-3C93-47E4-8EB9-B4EA07B9CE98}" srcOrd="11" destOrd="0" presId="urn:microsoft.com/office/officeart/2005/8/layout/venn1"/>
    <dgm:cxn modelId="{C82F68BB-86AA-46F5-937E-C7AF752B96A9}" type="presParOf" srcId="{AD290386-3E0C-4C44-852E-48E5C26CFBC8}" destId="{C3E591A8-F1B9-40A7-9030-663EA131D4B0}" srcOrd="12" destOrd="0" presId="urn:microsoft.com/office/officeart/2005/8/layout/venn1"/>
    <dgm:cxn modelId="{F5D42400-15E6-48D5-B63A-025A278F7498}" type="presParOf" srcId="{AD290386-3E0C-4C44-852E-48E5C26CFBC8}" destId="{FD11CEBB-C0F1-4E3F-9885-3035035AEEAE}"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24A9-568A-427B-954E-0E3180BB6EC9}"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s-ES"/>
        </a:p>
      </dgm:t>
    </dgm:pt>
    <dgm:pt modelId="{E9345BFE-D8CF-42D6-8CDE-DE2F5EE6AC06}">
      <dgm:prSet custT="1"/>
      <dgm:spPr/>
      <dgm:t>
        <a:bodyPr/>
        <a:lstStyle/>
        <a:p>
          <a:pPr algn="ctr" rtl="0"/>
          <a:r>
            <a:rPr lang="es-MX" sz="4000" b="1" smtClean="0"/>
            <a:t>2016</a:t>
          </a:r>
          <a:endParaRPr lang="es-MX" sz="4000"/>
        </a:p>
      </dgm:t>
    </dgm:pt>
    <dgm:pt modelId="{B2D83911-C935-46EA-990D-085D1157DE80}" type="parTrans" cxnId="{379DA63E-CC35-4C7E-9D52-EDBECA8A1EC2}">
      <dgm:prSet/>
      <dgm:spPr/>
      <dgm:t>
        <a:bodyPr/>
        <a:lstStyle/>
        <a:p>
          <a:pPr algn="ctr"/>
          <a:endParaRPr lang="es-ES" sz="3200"/>
        </a:p>
      </dgm:t>
    </dgm:pt>
    <dgm:pt modelId="{5584B356-FE96-4017-80DC-A4DE8BED20FE}" type="sibTrans" cxnId="{379DA63E-CC35-4C7E-9D52-EDBECA8A1EC2}">
      <dgm:prSet/>
      <dgm:spPr/>
      <dgm:t>
        <a:bodyPr/>
        <a:lstStyle/>
        <a:p>
          <a:pPr algn="ctr"/>
          <a:endParaRPr lang="es-ES" sz="3200"/>
        </a:p>
      </dgm:t>
    </dgm:pt>
    <dgm:pt modelId="{E7C4193F-9A21-4B48-8453-434B2556E345}" type="pres">
      <dgm:prSet presAssocID="{C08624A9-568A-427B-954E-0E3180BB6EC9}" presName="linear" presStyleCnt="0">
        <dgm:presLayoutVars>
          <dgm:animLvl val="lvl"/>
          <dgm:resizeHandles val="exact"/>
        </dgm:presLayoutVars>
      </dgm:prSet>
      <dgm:spPr/>
      <dgm:t>
        <a:bodyPr/>
        <a:lstStyle/>
        <a:p>
          <a:endParaRPr lang="es-ES"/>
        </a:p>
      </dgm:t>
    </dgm:pt>
    <dgm:pt modelId="{EE9FA612-5250-4750-A212-E474F6142406}" type="pres">
      <dgm:prSet presAssocID="{E9345BFE-D8CF-42D6-8CDE-DE2F5EE6AC06}" presName="parentText" presStyleLbl="node1" presStyleIdx="0" presStyleCnt="1">
        <dgm:presLayoutVars>
          <dgm:chMax val="0"/>
          <dgm:bulletEnabled val="1"/>
        </dgm:presLayoutVars>
      </dgm:prSet>
      <dgm:spPr/>
      <dgm:t>
        <a:bodyPr/>
        <a:lstStyle/>
        <a:p>
          <a:endParaRPr lang="es-ES"/>
        </a:p>
      </dgm:t>
    </dgm:pt>
  </dgm:ptLst>
  <dgm:cxnLst>
    <dgm:cxn modelId="{E625C564-5268-4A55-A9E4-EB742437AF43}" type="presOf" srcId="{E9345BFE-D8CF-42D6-8CDE-DE2F5EE6AC06}" destId="{EE9FA612-5250-4750-A212-E474F6142406}" srcOrd="0" destOrd="0" presId="urn:microsoft.com/office/officeart/2005/8/layout/vList2"/>
    <dgm:cxn modelId="{379DA63E-CC35-4C7E-9D52-EDBECA8A1EC2}" srcId="{C08624A9-568A-427B-954E-0E3180BB6EC9}" destId="{E9345BFE-D8CF-42D6-8CDE-DE2F5EE6AC06}" srcOrd="0" destOrd="0" parTransId="{B2D83911-C935-46EA-990D-085D1157DE80}" sibTransId="{5584B356-FE96-4017-80DC-A4DE8BED20FE}"/>
    <dgm:cxn modelId="{FF2E27D8-C47A-4DA6-B7F4-5B2DC5CA4799}" type="presOf" srcId="{C08624A9-568A-427B-954E-0E3180BB6EC9}" destId="{E7C4193F-9A21-4B48-8453-434B2556E345}" srcOrd="0" destOrd="0" presId="urn:microsoft.com/office/officeart/2005/8/layout/vList2"/>
    <dgm:cxn modelId="{45C4CD8A-6BE5-4524-8FE5-29A644D4B00F}" type="presParOf" srcId="{E7C4193F-9A21-4B48-8453-434B2556E345}" destId="{EE9FA612-5250-4750-A212-E474F61424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38BFA0-C5F6-425E-B2BE-40DD1ED4AD00}" type="doc">
      <dgm:prSet loTypeId="urn:microsoft.com/office/officeart/2005/8/layout/venn1" loCatId="relationship" qsTypeId="urn:microsoft.com/office/officeart/2005/8/quickstyle/simple1" qsCatId="simple" csTypeId="urn:microsoft.com/office/officeart/2005/8/colors/accent1_5" csCatId="accent1" phldr="1"/>
      <dgm:spPr/>
      <dgm:t>
        <a:bodyPr/>
        <a:lstStyle/>
        <a:p>
          <a:endParaRPr lang="es-ES"/>
        </a:p>
      </dgm:t>
    </dgm:pt>
    <dgm:pt modelId="{1958E017-05E5-440E-9EB0-F6446AE4803F}">
      <dgm:prSet/>
      <dgm:spPr/>
      <dgm:t>
        <a:bodyPr/>
        <a:lstStyle/>
        <a:p>
          <a:pPr rtl="0"/>
          <a:r>
            <a:rPr lang="es-ES" u="none" dirty="0" smtClean="0"/>
            <a:t>25. Recursos Federales</a:t>
          </a:r>
          <a:endParaRPr lang="es-MX" u="none" dirty="0"/>
        </a:p>
      </dgm:t>
    </dgm:pt>
    <dgm:pt modelId="{71653D34-8CD4-456D-8316-DD6E1F70D419}" type="parTrans" cxnId="{B058C694-4175-4291-84E9-11D3638628C6}">
      <dgm:prSet/>
      <dgm:spPr/>
      <dgm:t>
        <a:bodyPr/>
        <a:lstStyle/>
        <a:p>
          <a:endParaRPr lang="es-ES"/>
        </a:p>
      </dgm:t>
    </dgm:pt>
    <dgm:pt modelId="{597F8D9C-2A97-42ED-BF6D-B5A0C1B333F0}" type="sibTrans" cxnId="{B058C694-4175-4291-84E9-11D3638628C6}">
      <dgm:prSet/>
      <dgm:spPr/>
      <dgm:t>
        <a:bodyPr/>
        <a:lstStyle/>
        <a:p>
          <a:endParaRPr lang="es-ES"/>
        </a:p>
      </dgm:t>
    </dgm:pt>
    <dgm:pt modelId="{BF4A8834-5FF1-44BB-AB49-DD8948C02DFA}">
      <dgm:prSet/>
      <dgm:spPr/>
      <dgm:t>
        <a:bodyPr/>
        <a:lstStyle/>
        <a:p>
          <a:pPr algn="ctr" rtl="0"/>
          <a:r>
            <a:rPr lang="es-ES" u="none" dirty="0" smtClean="0"/>
            <a:t>26. Recursos Estatales</a:t>
          </a:r>
          <a:endParaRPr lang="es-MX" u="none" dirty="0"/>
        </a:p>
      </dgm:t>
    </dgm:pt>
    <dgm:pt modelId="{F621A340-D2B2-49CC-8790-B9AA5C26279B}" type="parTrans" cxnId="{068565CF-4772-4045-8D4F-D6027DB52E60}">
      <dgm:prSet/>
      <dgm:spPr/>
      <dgm:t>
        <a:bodyPr/>
        <a:lstStyle/>
        <a:p>
          <a:endParaRPr lang="es-ES"/>
        </a:p>
      </dgm:t>
    </dgm:pt>
    <dgm:pt modelId="{898E44D4-6573-4C56-BFF5-9FDC87E2F62B}" type="sibTrans" cxnId="{068565CF-4772-4045-8D4F-D6027DB52E60}">
      <dgm:prSet/>
      <dgm:spPr/>
      <dgm:t>
        <a:bodyPr/>
        <a:lstStyle/>
        <a:p>
          <a:endParaRPr lang="es-ES"/>
        </a:p>
      </dgm:t>
    </dgm:pt>
    <dgm:pt modelId="{E4BD3DD2-E643-4392-A077-1418EFC554CC}">
      <dgm:prSet/>
      <dgm:spPr/>
      <dgm:t>
        <a:bodyPr/>
        <a:lstStyle/>
        <a:p>
          <a:pPr rtl="0"/>
          <a:r>
            <a:rPr lang="es-ES" u="none" dirty="0" smtClean="0"/>
            <a:t>27. Otros Recursos de Transferencias Federales Etiquetadas</a:t>
          </a:r>
          <a:endParaRPr lang="es-MX" u="none" dirty="0"/>
        </a:p>
      </dgm:t>
    </dgm:pt>
    <dgm:pt modelId="{88BD7B20-EE5F-4EDB-8D7C-1909A55A5C4B}" type="parTrans" cxnId="{CAC8B46E-545F-483C-ADC3-EE7DA1D7B219}">
      <dgm:prSet/>
      <dgm:spPr/>
      <dgm:t>
        <a:bodyPr/>
        <a:lstStyle/>
        <a:p>
          <a:endParaRPr lang="es-ES"/>
        </a:p>
      </dgm:t>
    </dgm:pt>
    <dgm:pt modelId="{B7BBD9B8-CC91-4255-AFF5-AFD826BC4D15}" type="sibTrans" cxnId="{CAC8B46E-545F-483C-ADC3-EE7DA1D7B219}">
      <dgm:prSet/>
      <dgm:spPr/>
      <dgm:t>
        <a:bodyPr/>
        <a:lstStyle/>
        <a:p>
          <a:endParaRPr lang="es-ES"/>
        </a:p>
      </dgm:t>
    </dgm:pt>
    <dgm:pt modelId="{2888584F-B454-4BFD-90AB-CD6DCF93D34C}" type="pres">
      <dgm:prSet presAssocID="{3838BFA0-C5F6-425E-B2BE-40DD1ED4AD00}" presName="compositeShape" presStyleCnt="0">
        <dgm:presLayoutVars>
          <dgm:chMax val="7"/>
          <dgm:dir/>
          <dgm:resizeHandles val="exact"/>
        </dgm:presLayoutVars>
      </dgm:prSet>
      <dgm:spPr/>
      <dgm:t>
        <a:bodyPr/>
        <a:lstStyle/>
        <a:p>
          <a:endParaRPr lang="es-ES"/>
        </a:p>
      </dgm:t>
    </dgm:pt>
    <dgm:pt modelId="{6E025B86-E043-41E9-AF0F-79AA8331DCB5}" type="pres">
      <dgm:prSet presAssocID="{1958E017-05E5-440E-9EB0-F6446AE4803F}" presName="circ1" presStyleLbl="vennNode1" presStyleIdx="0" presStyleCnt="3"/>
      <dgm:spPr/>
      <dgm:t>
        <a:bodyPr/>
        <a:lstStyle/>
        <a:p>
          <a:endParaRPr lang="es-ES"/>
        </a:p>
      </dgm:t>
    </dgm:pt>
    <dgm:pt modelId="{5B17A888-DEC1-49F7-9403-8DFE9BE2029A}" type="pres">
      <dgm:prSet presAssocID="{1958E017-05E5-440E-9EB0-F6446AE4803F}" presName="circ1Tx" presStyleLbl="revTx" presStyleIdx="0" presStyleCnt="0">
        <dgm:presLayoutVars>
          <dgm:chMax val="0"/>
          <dgm:chPref val="0"/>
          <dgm:bulletEnabled val="1"/>
        </dgm:presLayoutVars>
      </dgm:prSet>
      <dgm:spPr/>
      <dgm:t>
        <a:bodyPr/>
        <a:lstStyle/>
        <a:p>
          <a:endParaRPr lang="es-ES"/>
        </a:p>
      </dgm:t>
    </dgm:pt>
    <dgm:pt modelId="{C33DD162-0F72-44AD-808E-E21F330C5FF8}" type="pres">
      <dgm:prSet presAssocID="{BF4A8834-5FF1-44BB-AB49-DD8948C02DFA}" presName="circ2" presStyleLbl="vennNode1" presStyleIdx="1" presStyleCnt="3"/>
      <dgm:spPr/>
      <dgm:t>
        <a:bodyPr/>
        <a:lstStyle/>
        <a:p>
          <a:endParaRPr lang="es-ES"/>
        </a:p>
      </dgm:t>
    </dgm:pt>
    <dgm:pt modelId="{9B9470A5-F158-4556-86BF-72C57F8B16EE}" type="pres">
      <dgm:prSet presAssocID="{BF4A8834-5FF1-44BB-AB49-DD8948C02DFA}" presName="circ2Tx" presStyleLbl="revTx" presStyleIdx="0" presStyleCnt="0">
        <dgm:presLayoutVars>
          <dgm:chMax val="0"/>
          <dgm:chPref val="0"/>
          <dgm:bulletEnabled val="1"/>
        </dgm:presLayoutVars>
      </dgm:prSet>
      <dgm:spPr/>
      <dgm:t>
        <a:bodyPr/>
        <a:lstStyle/>
        <a:p>
          <a:endParaRPr lang="es-ES"/>
        </a:p>
      </dgm:t>
    </dgm:pt>
    <dgm:pt modelId="{44D0BFB1-BB83-4917-AFE0-899129D58A09}" type="pres">
      <dgm:prSet presAssocID="{E4BD3DD2-E643-4392-A077-1418EFC554CC}" presName="circ3" presStyleLbl="vennNode1" presStyleIdx="2" presStyleCnt="3"/>
      <dgm:spPr/>
      <dgm:t>
        <a:bodyPr/>
        <a:lstStyle/>
        <a:p>
          <a:endParaRPr lang="es-ES"/>
        </a:p>
      </dgm:t>
    </dgm:pt>
    <dgm:pt modelId="{C3CB5D96-7E65-4B0F-99F3-D996EA93C610}" type="pres">
      <dgm:prSet presAssocID="{E4BD3DD2-E643-4392-A077-1418EFC554CC}" presName="circ3Tx" presStyleLbl="revTx" presStyleIdx="0" presStyleCnt="0">
        <dgm:presLayoutVars>
          <dgm:chMax val="0"/>
          <dgm:chPref val="0"/>
          <dgm:bulletEnabled val="1"/>
        </dgm:presLayoutVars>
      </dgm:prSet>
      <dgm:spPr/>
      <dgm:t>
        <a:bodyPr/>
        <a:lstStyle/>
        <a:p>
          <a:endParaRPr lang="es-ES"/>
        </a:p>
      </dgm:t>
    </dgm:pt>
  </dgm:ptLst>
  <dgm:cxnLst>
    <dgm:cxn modelId="{ACCBBFD7-7857-400E-9A2D-5B62B95E2349}" type="presOf" srcId="{3838BFA0-C5F6-425E-B2BE-40DD1ED4AD00}" destId="{2888584F-B454-4BFD-90AB-CD6DCF93D34C}" srcOrd="0" destOrd="0" presId="urn:microsoft.com/office/officeart/2005/8/layout/venn1"/>
    <dgm:cxn modelId="{D491C12C-D4BE-4536-ACFE-19FE37A410EB}" type="presOf" srcId="{1958E017-05E5-440E-9EB0-F6446AE4803F}" destId="{6E025B86-E043-41E9-AF0F-79AA8331DCB5}" srcOrd="0" destOrd="0" presId="urn:microsoft.com/office/officeart/2005/8/layout/venn1"/>
    <dgm:cxn modelId="{CAC8B46E-545F-483C-ADC3-EE7DA1D7B219}" srcId="{3838BFA0-C5F6-425E-B2BE-40DD1ED4AD00}" destId="{E4BD3DD2-E643-4392-A077-1418EFC554CC}" srcOrd="2" destOrd="0" parTransId="{88BD7B20-EE5F-4EDB-8D7C-1909A55A5C4B}" sibTransId="{B7BBD9B8-CC91-4255-AFF5-AFD826BC4D15}"/>
    <dgm:cxn modelId="{21C6E7CC-1238-4331-9C3E-C645E371A27A}" type="presOf" srcId="{BF4A8834-5FF1-44BB-AB49-DD8948C02DFA}" destId="{9B9470A5-F158-4556-86BF-72C57F8B16EE}" srcOrd="1" destOrd="0" presId="urn:microsoft.com/office/officeart/2005/8/layout/venn1"/>
    <dgm:cxn modelId="{D3D9D001-CFD0-4928-9429-5F4EF9160D03}" type="presOf" srcId="{E4BD3DD2-E643-4392-A077-1418EFC554CC}" destId="{C3CB5D96-7E65-4B0F-99F3-D996EA93C610}" srcOrd="1" destOrd="0" presId="urn:microsoft.com/office/officeart/2005/8/layout/venn1"/>
    <dgm:cxn modelId="{AF5218BD-4C91-41EF-B6C9-A021DB49EA4E}" type="presOf" srcId="{BF4A8834-5FF1-44BB-AB49-DD8948C02DFA}" destId="{C33DD162-0F72-44AD-808E-E21F330C5FF8}" srcOrd="0" destOrd="0" presId="urn:microsoft.com/office/officeart/2005/8/layout/venn1"/>
    <dgm:cxn modelId="{068565CF-4772-4045-8D4F-D6027DB52E60}" srcId="{3838BFA0-C5F6-425E-B2BE-40DD1ED4AD00}" destId="{BF4A8834-5FF1-44BB-AB49-DD8948C02DFA}" srcOrd="1" destOrd="0" parTransId="{F621A340-D2B2-49CC-8790-B9AA5C26279B}" sibTransId="{898E44D4-6573-4C56-BFF5-9FDC87E2F62B}"/>
    <dgm:cxn modelId="{0EADAAD5-61A7-4F4F-A92C-F22B9517EE42}" type="presOf" srcId="{E4BD3DD2-E643-4392-A077-1418EFC554CC}" destId="{44D0BFB1-BB83-4917-AFE0-899129D58A09}" srcOrd="0" destOrd="0" presId="urn:microsoft.com/office/officeart/2005/8/layout/venn1"/>
    <dgm:cxn modelId="{7DD1115F-EFEB-4AC4-BB5B-B03E9B584BE5}" type="presOf" srcId="{1958E017-05E5-440E-9EB0-F6446AE4803F}" destId="{5B17A888-DEC1-49F7-9403-8DFE9BE2029A}" srcOrd="1" destOrd="0" presId="urn:microsoft.com/office/officeart/2005/8/layout/venn1"/>
    <dgm:cxn modelId="{B058C694-4175-4291-84E9-11D3638628C6}" srcId="{3838BFA0-C5F6-425E-B2BE-40DD1ED4AD00}" destId="{1958E017-05E5-440E-9EB0-F6446AE4803F}" srcOrd="0" destOrd="0" parTransId="{71653D34-8CD4-456D-8316-DD6E1F70D419}" sibTransId="{597F8D9C-2A97-42ED-BF6D-B5A0C1B333F0}"/>
    <dgm:cxn modelId="{30C627E9-0587-4FD4-B0C7-6A8CC4EBA68C}" type="presParOf" srcId="{2888584F-B454-4BFD-90AB-CD6DCF93D34C}" destId="{6E025B86-E043-41E9-AF0F-79AA8331DCB5}" srcOrd="0" destOrd="0" presId="urn:microsoft.com/office/officeart/2005/8/layout/venn1"/>
    <dgm:cxn modelId="{F1EB4E03-F2EF-468D-8B85-995CF9D76D5D}" type="presParOf" srcId="{2888584F-B454-4BFD-90AB-CD6DCF93D34C}" destId="{5B17A888-DEC1-49F7-9403-8DFE9BE2029A}" srcOrd="1" destOrd="0" presId="urn:microsoft.com/office/officeart/2005/8/layout/venn1"/>
    <dgm:cxn modelId="{FC9E5A4D-0268-4C39-9703-4517281C89E8}" type="presParOf" srcId="{2888584F-B454-4BFD-90AB-CD6DCF93D34C}" destId="{C33DD162-0F72-44AD-808E-E21F330C5FF8}" srcOrd="2" destOrd="0" presId="urn:microsoft.com/office/officeart/2005/8/layout/venn1"/>
    <dgm:cxn modelId="{47E84C6A-EDA2-456B-A2D2-2C7BB8CCABF1}" type="presParOf" srcId="{2888584F-B454-4BFD-90AB-CD6DCF93D34C}" destId="{9B9470A5-F158-4556-86BF-72C57F8B16EE}" srcOrd="3" destOrd="0" presId="urn:microsoft.com/office/officeart/2005/8/layout/venn1"/>
    <dgm:cxn modelId="{3135DEC4-4F0C-4F94-9C52-5616FBE5E0A5}" type="presParOf" srcId="{2888584F-B454-4BFD-90AB-CD6DCF93D34C}" destId="{44D0BFB1-BB83-4917-AFE0-899129D58A09}" srcOrd="4" destOrd="0" presId="urn:microsoft.com/office/officeart/2005/8/layout/venn1"/>
    <dgm:cxn modelId="{944FD918-5D06-411B-9DAC-57E53E873099}" type="presParOf" srcId="{2888584F-B454-4BFD-90AB-CD6DCF93D34C}" destId="{C3CB5D96-7E65-4B0F-99F3-D996EA93C610}"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B86101-9810-46E8-9483-7D05BFD61772}" type="doc">
      <dgm:prSet loTypeId="urn:microsoft.com/office/officeart/2005/8/layout/vProcess5" loCatId="process" qsTypeId="urn:microsoft.com/office/officeart/2005/8/quickstyle/3d6" qsCatId="3D" csTypeId="urn:microsoft.com/office/officeart/2005/8/colors/colorful1" csCatId="colorful" phldr="1"/>
      <dgm:spPr/>
    </dgm:pt>
    <dgm:pt modelId="{A8BDE5DE-5ECD-4650-B32E-673F8D5CAC06}">
      <dgm:prSet phldrT="[Texto]" custT="1"/>
      <dgm:spPr>
        <a:solidFill>
          <a:srgbClr val="B1D1E3"/>
        </a:solidFill>
      </dgm:spPr>
      <dgm:t>
        <a:bodyPr/>
        <a:lstStyle/>
        <a:p>
          <a:r>
            <a:rPr lang="es-MX" sz="3600" b="0" i="0" dirty="0" smtClean="0">
              <a:solidFill>
                <a:schemeClr val="tx2">
                  <a:lumMod val="75000"/>
                </a:schemeClr>
              </a:solidFill>
            </a:rPr>
            <a:t>Momentos Contables de los Ingresos</a:t>
          </a:r>
          <a:endParaRPr lang="es-ES" sz="3600" b="1" dirty="0">
            <a:solidFill>
              <a:schemeClr val="tx2">
                <a:lumMod val="75000"/>
              </a:schemeClr>
            </a:solidFill>
            <a:latin typeface="Arial" panose="020B0604020202020204" pitchFamily="34" charset="0"/>
            <a:cs typeface="Arial" panose="020B0604020202020204" pitchFamily="34" charset="0"/>
          </a:endParaRPr>
        </a:p>
      </dgm:t>
    </dgm:pt>
    <dgm:pt modelId="{24243EE0-D7A7-4BEB-A143-29EC055B1095}" type="parTrans" cxnId="{A3FBF546-9F3A-43F8-92CC-1788B50CD40D}">
      <dgm:prSet/>
      <dgm:spPr/>
      <dgm:t>
        <a:bodyPr/>
        <a:lstStyle/>
        <a:p>
          <a:endParaRPr lang="es-ES"/>
        </a:p>
      </dgm:t>
    </dgm:pt>
    <dgm:pt modelId="{56FD307F-CB9C-4C4D-BC2F-FFA6D816C247}" type="sibTrans" cxnId="{A3FBF546-9F3A-43F8-92CC-1788B50CD40D}">
      <dgm:prSet/>
      <dgm:spPr>
        <a:solidFill>
          <a:srgbClr val="2D6483">
            <a:alpha val="90000"/>
          </a:srgbClr>
        </a:solidFill>
      </dgm:spPr>
      <dgm:t>
        <a:bodyPr/>
        <a:lstStyle/>
        <a:p>
          <a:endParaRPr lang="es-ES"/>
        </a:p>
      </dgm:t>
    </dgm:pt>
    <dgm:pt modelId="{8FCA3E1A-60DA-4731-8726-06802CFDF0F9}">
      <dgm:prSet phldrT="[Texto]" custT="1"/>
      <dgm:spPr>
        <a:solidFill>
          <a:schemeClr val="bg1">
            <a:lumMod val="50000"/>
          </a:schemeClr>
        </a:solidFill>
      </dgm:spPr>
      <dgm:t>
        <a:bodyPr/>
        <a:lstStyle/>
        <a:p>
          <a:r>
            <a:rPr lang="es-MX" sz="3600" b="0" i="0" dirty="0" smtClean="0"/>
            <a:t>Momentos Contables de los Egresos</a:t>
          </a:r>
          <a:endParaRPr lang="es-ES" sz="3600" b="1" dirty="0">
            <a:latin typeface="Arial" panose="020B0604020202020204" pitchFamily="34" charset="0"/>
            <a:cs typeface="Arial" panose="020B0604020202020204" pitchFamily="34" charset="0"/>
          </a:endParaRPr>
        </a:p>
      </dgm:t>
    </dgm:pt>
    <dgm:pt modelId="{6DAE1847-F6DE-43F4-B718-D6DE6947891D}" type="parTrans" cxnId="{274DC27F-E595-43ED-9883-3DCA72CB771F}">
      <dgm:prSet/>
      <dgm:spPr/>
      <dgm:t>
        <a:bodyPr/>
        <a:lstStyle/>
        <a:p>
          <a:endParaRPr lang="es-ES"/>
        </a:p>
      </dgm:t>
    </dgm:pt>
    <dgm:pt modelId="{FB727AA6-588A-46E7-A2D4-0D9B345457B9}" type="sibTrans" cxnId="{274DC27F-E595-43ED-9883-3DCA72CB771F}">
      <dgm:prSet/>
      <dgm:spPr/>
      <dgm:t>
        <a:bodyPr/>
        <a:lstStyle/>
        <a:p>
          <a:endParaRPr lang="es-ES"/>
        </a:p>
      </dgm:t>
    </dgm:pt>
    <dgm:pt modelId="{BAB3473B-4C90-4E7C-8F8B-7B2CB4B3C95D}" type="pres">
      <dgm:prSet presAssocID="{56B86101-9810-46E8-9483-7D05BFD61772}" presName="outerComposite" presStyleCnt="0">
        <dgm:presLayoutVars>
          <dgm:chMax val="5"/>
          <dgm:dir/>
          <dgm:resizeHandles val="exact"/>
        </dgm:presLayoutVars>
      </dgm:prSet>
      <dgm:spPr/>
    </dgm:pt>
    <dgm:pt modelId="{C7C00FCD-1024-4CB1-AAE2-8387D02356D5}" type="pres">
      <dgm:prSet presAssocID="{56B86101-9810-46E8-9483-7D05BFD61772}" presName="dummyMaxCanvas" presStyleCnt="0">
        <dgm:presLayoutVars/>
      </dgm:prSet>
      <dgm:spPr/>
    </dgm:pt>
    <dgm:pt modelId="{10BE5235-946D-434E-9BDA-61BD9017DF95}" type="pres">
      <dgm:prSet presAssocID="{56B86101-9810-46E8-9483-7D05BFD61772}" presName="TwoNodes_1" presStyleLbl="node1" presStyleIdx="0" presStyleCnt="2">
        <dgm:presLayoutVars>
          <dgm:bulletEnabled val="1"/>
        </dgm:presLayoutVars>
      </dgm:prSet>
      <dgm:spPr/>
      <dgm:t>
        <a:bodyPr/>
        <a:lstStyle/>
        <a:p>
          <a:endParaRPr lang="es-ES"/>
        </a:p>
      </dgm:t>
    </dgm:pt>
    <dgm:pt modelId="{78A55001-7B75-4013-A5A8-D2A6D64A00F6}" type="pres">
      <dgm:prSet presAssocID="{56B86101-9810-46E8-9483-7D05BFD61772}" presName="TwoNodes_2" presStyleLbl="node1" presStyleIdx="1" presStyleCnt="2">
        <dgm:presLayoutVars>
          <dgm:bulletEnabled val="1"/>
        </dgm:presLayoutVars>
      </dgm:prSet>
      <dgm:spPr/>
      <dgm:t>
        <a:bodyPr/>
        <a:lstStyle/>
        <a:p>
          <a:endParaRPr lang="es-ES"/>
        </a:p>
      </dgm:t>
    </dgm:pt>
    <dgm:pt modelId="{88F87EC5-8B35-4764-8B19-F103C5621CED}" type="pres">
      <dgm:prSet presAssocID="{56B86101-9810-46E8-9483-7D05BFD61772}" presName="TwoConn_1-2" presStyleLbl="fgAccFollowNode1" presStyleIdx="0" presStyleCnt="1" custLinFactX="-300000" custLinFactNeighborX="-390479" custLinFactNeighborY="48190">
        <dgm:presLayoutVars>
          <dgm:bulletEnabled val="1"/>
        </dgm:presLayoutVars>
      </dgm:prSet>
      <dgm:spPr/>
      <dgm:t>
        <a:bodyPr/>
        <a:lstStyle/>
        <a:p>
          <a:endParaRPr lang="es-ES"/>
        </a:p>
      </dgm:t>
    </dgm:pt>
    <dgm:pt modelId="{92A27D53-22E8-477C-A50F-2AD78E1F3866}" type="pres">
      <dgm:prSet presAssocID="{56B86101-9810-46E8-9483-7D05BFD61772}" presName="TwoNodes_1_text" presStyleLbl="node1" presStyleIdx="1" presStyleCnt="2">
        <dgm:presLayoutVars>
          <dgm:bulletEnabled val="1"/>
        </dgm:presLayoutVars>
      </dgm:prSet>
      <dgm:spPr/>
      <dgm:t>
        <a:bodyPr/>
        <a:lstStyle/>
        <a:p>
          <a:endParaRPr lang="es-ES"/>
        </a:p>
      </dgm:t>
    </dgm:pt>
    <dgm:pt modelId="{5877C383-CA2D-40F8-85E1-E5680310464F}" type="pres">
      <dgm:prSet presAssocID="{56B86101-9810-46E8-9483-7D05BFD61772}" presName="TwoNodes_2_text" presStyleLbl="node1" presStyleIdx="1" presStyleCnt="2">
        <dgm:presLayoutVars>
          <dgm:bulletEnabled val="1"/>
        </dgm:presLayoutVars>
      </dgm:prSet>
      <dgm:spPr/>
      <dgm:t>
        <a:bodyPr/>
        <a:lstStyle/>
        <a:p>
          <a:endParaRPr lang="es-ES"/>
        </a:p>
      </dgm:t>
    </dgm:pt>
  </dgm:ptLst>
  <dgm:cxnLst>
    <dgm:cxn modelId="{274DC27F-E595-43ED-9883-3DCA72CB771F}" srcId="{56B86101-9810-46E8-9483-7D05BFD61772}" destId="{8FCA3E1A-60DA-4731-8726-06802CFDF0F9}" srcOrd="1" destOrd="0" parTransId="{6DAE1847-F6DE-43F4-B718-D6DE6947891D}" sibTransId="{FB727AA6-588A-46E7-A2D4-0D9B345457B9}"/>
    <dgm:cxn modelId="{BA09EBFE-350C-4D07-B4C2-60E4546008F6}" type="presOf" srcId="{56FD307F-CB9C-4C4D-BC2F-FFA6D816C247}" destId="{88F87EC5-8B35-4764-8B19-F103C5621CED}" srcOrd="0" destOrd="0" presId="urn:microsoft.com/office/officeart/2005/8/layout/vProcess5"/>
    <dgm:cxn modelId="{B5A03704-87E6-40E0-9136-E457B5D287AC}" type="presOf" srcId="{8FCA3E1A-60DA-4731-8726-06802CFDF0F9}" destId="{78A55001-7B75-4013-A5A8-D2A6D64A00F6}" srcOrd="0" destOrd="0" presId="urn:microsoft.com/office/officeart/2005/8/layout/vProcess5"/>
    <dgm:cxn modelId="{B3C639F0-F4A1-48C3-BA29-C396D4CD0C4C}" type="presOf" srcId="{8FCA3E1A-60DA-4731-8726-06802CFDF0F9}" destId="{5877C383-CA2D-40F8-85E1-E5680310464F}" srcOrd="1" destOrd="0" presId="urn:microsoft.com/office/officeart/2005/8/layout/vProcess5"/>
    <dgm:cxn modelId="{5C53A22D-A34D-4F94-AF08-2FF7E0E84331}" type="presOf" srcId="{56B86101-9810-46E8-9483-7D05BFD61772}" destId="{BAB3473B-4C90-4E7C-8F8B-7B2CB4B3C95D}" srcOrd="0" destOrd="0" presId="urn:microsoft.com/office/officeart/2005/8/layout/vProcess5"/>
    <dgm:cxn modelId="{123BB4FB-A854-4396-89B8-0D71A6752B2A}" type="presOf" srcId="{A8BDE5DE-5ECD-4650-B32E-673F8D5CAC06}" destId="{92A27D53-22E8-477C-A50F-2AD78E1F3866}" srcOrd="1" destOrd="0" presId="urn:microsoft.com/office/officeart/2005/8/layout/vProcess5"/>
    <dgm:cxn modelId="{5BC837B4-B175-438D-8263-53B0D3C57724}" type="presOf" srcId="{A8BDE5DE-5ECD-4650-B32E-673F8D5CAC06}" destId="{10BE5235-946D-434E-9BDA-61BD9017DF95}" srcOrd="0" destOrd="0" presId="urn:microsoft.com/office/officeart/2005/8/layout/vProcess5"/>
    <dgm:cxn modelId="{A3FBF546-9F3A-43F8-92CC-1788B50CD40D}" srcId="{56B86101-9810-46E8-9483-7D05BFD61772}" destId="{A8BDE5DE-5ECD-4650-B32E-673F8D5CAC06}" srcOrd="0" destOrd="0" parTransId="{24243EE0-D7A7-4BEB-A143-29EC055B1095}" sibTransId="{56FD307F-CB9C-4C4D-BC2F-FFA6D816C247}"/>
    <dgm:cxn modelId="{69FF3832-36D9-421D-AF03-C166D2821A52}" type="presParOf" srcId="{BAB3473B-4C90-4E7C-8F8B-7B2CB4B3C95D}" destId="{C7C00FCD-1024-4CB1-AAE2-8387D02356D5}" srcOrd="0" destOrd="0" presId="urn:microsoft.com/office/officeart/2005/8/layout/vProcess5"/>
    <dgm:cxn modelId="{0C650D20-0F25-4EAA-93CF-21AA21CE9AC2}" type="presParOf" srcId="{BAB3473B-4C90-4E7C-8F8B-7B2CB4B3C95D}" destId="{10BE5235-946D-434E-9BDA-61BD9017DF95}" srcOrd="1" destOrd="0" presId="urn:microsoft.com/office/officeart/2005/8/layout/vProcess5"/>
    <dgm:cxn modelId="{2CB57FFD-978E-4C38-9B1E-4D497C0E620B}" type="presParOf" srcId="{BAB3473B-4C90-4E7C-8F8B-7B2CB4B3C95D}" destId="{78A55001-7B75-4013-A5A8-D2A6D64A00F6}" srcOrd="2" destOrd="0" presId="urn:microsoft.com/office/officeart/2005/8/layout/vProcess5"/>
    <dgm:cxn modelId="{B26BEC3B-70BE-4855-9169-E293779DD577}" type="presParOf" srcId="{BAB3473B-4C90-4E7C-8F8B-7B2CB4B3C95D}" destId="{88F87EC5-8B35-4764-8B19-F103C5621CED}" srcOrd="3" destOrd="0" presId="urn:microsoft.com/office/officeart/2005/8/layout/vProcess5"/>
    <dgm:cxn modelId="{6ADE7B5E-5F2B-4173-861F-0B518230842D}" type="presParOf" srcId="{BAB3473B-4C90-4E7C-8F8B-7B2CB4B3C95D}" destId="{92A27D53-22E8-477C-A50F-2AD78E1F3866}" srcOrd="4" destOrd="0" presId="urn:microsoft.com/office/officeart/2005/8/layout/vProcess5"/>
    <dgm:cxn modelId="{ACB485FF-8FB8-417D-AACF-507D992C38B9}" type="presParOf" srcId="{BAB3473B-4C90-4E7C-8F8B-7B2CB4B3C95D}" destId="{5877C383-CA2D-40F8-85E1-E5680310464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56B86101-9810-46E8-9483-7D05BFD61772}" type="doc">
      <dgm:prSet loTypeId="urn:microsoft.com/office/officeart/2005/8/layout/hProcess11" loCatId="process" qsTypeId="urn:microsoft.com/office/officeart/2005/8/quickstyle/simple1" qsCatId="simple" csTypeId="urn:microsoft.com/office/officeart/2005/8/colors/accent0_3" csCatId="mainScheme" phldr="1"/>
      <dgm:spPr/>
    </dgm:pt>
    <dgm:pt modelId="{E2589E87-D795-493D-9A44-CCF93A27DCEF}">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1732CB85-223B-43C6-A1C8-446534B768F5}" type="sibTrans" cxnId="{05E020DA-31EF-42FF-A513-DEA452E4CB30}">
      <dgm:prSet/>
      <dgm:spPr/>
      <dgm:t>
        <a:bodyPr/>
        <a:lstStyle/>
        <a:p>
          <a:endParaRPr lang="es-ES"/>
        </a:p>
      </dgm:t>
    </dgm:pt>
    <dgm:pt modelId="{E541C765-2B55-4B81-BB00-3A9E1C4B81C3}" type="parTrans" cxnId="{05E020DA-31EF-42FF-A513-DEA452E4CB30}">
      <dgm:prSet/>
      <dgm:spPr/>
      <dgm:t>
        <a:bodyPr/>
        <a:lstStyle/>
        <a:p>
          <a:endParaRPr lang="es-ES"/>
        </a:p>
      </dgm:t>
    </dgm:pt>
    <dgm:pt modelId="{A8BDE5DE-5ECD-4650-B32E-673F8D5CAC06}">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24243EE0-D7A7-4BEB-A143-29EC055B1095}" type="parTrans" cxnId="{A3FBF546-9F3A-43F8-92CC-1788B50CD40D}">
      <dgm:prSet/>
      <dgm:spPr/>
      <dgm:t>
        <a:bodyPr/>
        <a:lstStyle/>
        <a:p>
          <a:endParaRPr lang="es-ES"/>
        </a:p>
      </dgm:t>
    </dgm:pt>
    <dgm:pt modelId="{56FD307F-CB9C-4C4D-BC2F-FFA6D816C247}" type="sibTrans" cxnId="{A3FBF546-9F3A-43F8-92CC-1788B50CD40D}">
      <dgm:prSet/>
      <dgm:spPr/>
      <dgm:t>
        <a:bodyPr/>
        <a:lstStyle/>
        <a:p>
          <a:endParaRPr lang="es-ES"/>
        </a:p>
      </dgm:t>
    </dgm:pt>
    <dgm:pt modelId="{8FCA3E1A-60DA-4731-8726-06802CFDF0F9}">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6DAE1847-F6DE-43F4-B718-D6DE6947891D}" type="parTrans" cxnId="{274DC27F-E595-43ED-9883-3DCA72CB771F}">
      <dgm:prSet/>
      <dgm:spPr/>
      <dgm:t>
        <a:bodyPr/>
        <a:lstStyle/>
        <a:p>
          <a:endParaRPr lang="es-ES"/>
        </a:p>
      </dgm:t>
    </dgm:pt>
    <dgm:pt modelId="{FB727AA6-588A-46E7-A2D4-0D9B345457B9}" type="sibTrans" cxnId="{274DC27F-E595-43ED-9883-3DCA72CB771F}">
      <dgm:prSet/>
      <dgm:spPr/>
      <dgm:t>
        <a:bodyPr/>
        <a:lstStyle/>
        <a:p>
          <a:endParaRPr lang="es-ES"/>
        </a:p>
      </dgm:t>
    </dgm:pt>
    <dgm:pt modelId="{453B272B-1F76-4887-BA99-ADD465E63744}">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03927311-2614-4A96-8372-798269106416}" type="parTrans" cxnId="{8D73D739-1788-4793-AA72-41B38DD16945}">
      <dgm:prSet/>
      <dgm:spPr/>
      <dgm:t>
        <a:bodyPr/>
        <a:lstStyle/>
        <a:p>
          <a:endParaRPr lang="es-ES"/>
        </a:p>
      </dgm:t>
    </dgm:pt>
    <dgm:pt modelId="{8ABFA7A7-7270-4CB1-BB20-7A173F8546F2}" type="sibTrans" cxnId="{8D73D739-1788-4793-AA72-41B38DD16945}">
      <dgm:prSet/>
      <dgm:spPr/>
      <dgm:t>
        <a:bodyPr/>
        <a:lstStyle/>
        <a:p>
          <a:endParaRPr lang="es-ES"/>
        </a:p>
      </dgm:t>
    </dgm:pt>
    <dgm:pt modelId="{222DAB59-0237-4286-813A-7C52C07D9AA3}">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EBF54BB6-371A-4CDD-A902-F50334F74FF8}" type="parTrans" cxnId="{51757E7A-066D-4813-B16F-592CE504D3BE}">
      <dgm:prSet/>
      <dgm:spPr/>
      <dgm:t>
        <a:bodyPr/>
        <a:lstStyle/>
        <a:p>
          <a:endParaRPr lang="es-ES"/>
        </a:p>
      </dgm:t>
    </dgm:pt>
    <dgm:pt modelId="{63EC9D74-5515-4BAC-8EA9-D8B6E1F7BD93}" type="sibTrans" cxnId="{51757E7A-066D-4813-B16F-592CE504D3BE}">
      <dgm:prSet/>
      <dgm:spPr/>
      <dgm:t>
        <a:bodyPr/>
        <a:lstStyle/>
        <a:p>
          <a:endParaRPr lang="es-ES"/>
        </a:p>
      </dgm:t>
    </dgm:pt>
    <dgm:pt modelId="{949DDFB8-8EBA-475B-9538-D525DEE834E1}">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3284E0C9-0229-4BB9-87ED-1E78590CE2BA}" type="parTrans" cxnId="{5307CEB8-229E-4C55-901C-2A0B1DF2A75C}">
      <dgm:prSet/>
      <dgm:spPr/>
      <dgm:t>
        <a:bodyPr/>
        <a:lstStyle/>
        <a:p>
          <a:endParaRPr lang="es-ES"/>
        </a:p>
      </dgm:t>
    </dgm:pt>
    <dgm:pt modelId="{0393245B-30F0-4481-A5D6-BB0679BDD759}" type="sibTrans" cxnId="{5307CEB8-229E-4C55-901C-2A0B1DF2A75C}">
      <dgm:prSet/>
      <dgm:spPr/>
      <dgm:t>
        <a:bodyPr/>
        <a:lstStyle/>
        <a:p>
          <a:endParaRPr lang="es-ES"/>
        </a:p>
      </dgm:t>
    </dgm:pt>
    <dgm:pt modelId="{AA665980-2466-43CE-BA3B-F38C099390A8}">
      <dgm:prSet phldrT="[Texto]" custT="1"/>
      <dgm:spPr/>
      <dgm:t>
        <a:bodyPr/>
        <a:lstStyle/>
        <a:p>
          <a:endParaRPr lang="es-ES" sz="1600" b="1" dirty="0">
            <a:solidFill>
              <a:schemeClr val="bg2"/>
            </a:solidFill>
            <a:latin typeface="Arial" panose="020B0604020202020204" pitchFamily="34" charset="0"/>
            <a:cs typeface="Arial" panose="020B0604020202020204" pitchFamily="34" charset="0"/>
          </a:endParaRPr>
        </a:p>
      </dgm:t>
    </dgm:pt>
    <dgm:pt modelId="{288B282B-7F7E-4F26-9D8C-8549E4417AB2}" type="parTrans" cxnId="{4FCA730B-D736-4854-BC26-91380C32982F}">
      <dgm:prSet/>
      <dgm:spPr/>
      <dgm:t>
        <a:bodyPr/>
        <a:lstStyle/>
        <a:p>
          <a:endParaRPr lang="es-ES"/>
        </a:p>
      </dgm:t>
    </dgm:pt>
    <dgm:pt modelId="{00C5F3F6-61E0-4324-B9E0-53432D876B3E}" type="sibTrans" cxnId="{4FCA730B-D736-4854-BC26-91380C32982F}">
      <dgm:prSet/>
      <dgm:spPr/>
      <dgm:t>
        <a:bodyPr/>
        <a:lstStyle/>
        <a:p>
          <a:endParaRPr lang="es-ES"/>
        </a:p>
      </dgm:t>
    </dgm:pt>
    <dgm:pt modelId="{45106A5F-EBCD-40B3-93F5-1C3A34CBFD09}" type="pres">
      <dgm:prSet presAssocID="{56B86101-9810-46E8-9483-7D05BFD61772}" presName="Name0" presStyleCnt="0">
        <dgm:presLayoutVars>
          <dgm:dir/>
          <dgm:resizeHandles val="exact"/>
        </dgm:presLayoutVars>
      </dgm:prSet>
      <dgm:spPr/>
    </dgm:pt>
    <dgm:pt modelId="{C0F44F13-06DD-4A98-B039-873892419350}" type="pres">
      <dgm:prSet presAssocID="{56B86101-9810-46E8-9483-7D05BFD61772}" presName="arrow" presStyleLbl="bgShp" presStyleIdx="0" presStyleCnt="1" custScaleY="144398"/>
      <dgm:spPr>
        <a:solidFill>
          <a:schemeClr val="accent1">
            <a:lumMod val="75000"/>
          </a:schemeClr>
        </a:solidFill>
        <a:ln>
          <a:solidFill>
            <a:schemeClr val="bg1">
              <a:lumMod val="50000"/>
            </a:schemeClr>
          </a:solidFill>
        </a:ln>
      </dgm:spPr>
    </dgm:pt>
    <dgm:pt modelId="{936019F0-9862-450C-A39B-ACB29873FBF5}" type="pres">
      <dgm:prSet presAssocID="{56B86101-9810-46E8-9483-7D05BFD61772}" presName="points" presStyleCnt="0"/>
      <dgm:spPr/>
    </dgm:pt>
    <dgm:pt modelId="{962C84B9-7798-4581-9D13-D866230B3A53}" type="pres">
      <dgm:prSet presAssocID="{A8BDE5DE-5ECD-4650-B32E-673F8D5CAC06}" presName="compositeA" presStyleCnt="0"/>
      <dgm:spPr/>
    </dgm:pt>
    <dgm:pt modelId="{8589C72A-4D57-4206-9CB0-0028CCB0D584}" type="pres">
      <dgm:prSet presAssocID="{A8BDE5DE-5ECD-4650-B32E-673F8D5CAC06}" presName="textA" presStyleLbl="revTx" presStyleIdx="0" presStyleCnt="7">
        <dgm:presLayoutVars>
          <dgm:bulletEnabled val="1"/>
        </dgm:presLayoutVars>
      </dgm:prSet>
      <dgm:spPr/>
      <dgm:t>
        <a:bodyPr/>
        <a:lstStyle/>
        <a:p>
          <a:endParaRPr lang="es-ES"/>
        </a:p>
      </dgm:t>
    </dgm:pt>
    <dgm:pt modelId="{3772FB6A-506A-48E3-9697-72C072D24CCE}" type="pres">
      <dgm:prSet presAssocID="{A8BDE5DE-5ECD-4650-B32E-673F8D5CAC06}" presName="circleA" presStyleLbl="node1" presStyleIdx="0" presStyleCnt="7" custScaleX="207393" custScaleY="207393"/>
      <dgm:spPr>
        <a:solidFill>
          <a:schemeClr val="tx1">
            <a:lumMod val="75000"/>
            <a:lumOff val="25000"/>
          </a:schemeClr>
        </a:solidFill>
        <a:ln w="28575">
          <a:noFill/>
        </a:ln>
      </dgm:spPr>
    </dgm:pt>
    <dgm:pt modelId="{8218ADE4-1AC3-43B0-8C32-49EB62D66745}" type="pres">
      <dgm:prSet presAssocID="{A8BDE5DE-5ECD-4650-B32E-673F8D5CAC06}" presName="spaceA" presStyleCnt="0"/>
      <dgm:spPr/>
    </dgm:pt>
    <dgm:pt modelId="{3918EA0E-3747-4451-9AD6-B04D45947B36}" type="pres">
      <dgm:prSet presAssocID="{56FD307F-CB9C-4C4D-BC2F-FFA6D816C247}" presName="space" presStyleCnt="0"/>
      <dgm:spPr/>
    </dgm:pt>
    <dgm:pt modelId="{DA027548-98CE-40E1-96E4-5A12DC3233CE}" type="pres">
      <dgm:prSet presAssocID="{8FCA3E1A-60DA-4731-8726-06802CFDF0F9}" presName="compositeB" presStyleCnt="0"/>
      <dgm:spPr/>
    </dgm:pt>
    <dgm:pt modelId="{F3831F9F-6A26-450E-9F93-0476AAF6A99C}" type="pres">
      <dgm:prSet presAssocID="{8FCA3E1A-60DA-4731-8726-06802CFDF0F9}" presName="textB" presStyleLbl="revTx" presStyleIdx="1" presStyleCnt="7">
        <dgm:presLayoutVars>
          <dgm:bulletEnabled val="1"/>
        </dgm:presLayoutVars>
      </dgm:prSet>
      <dgm:spPr/>
      <dgm:t>
        <a:bodyPr/>
        <a:lstStyle/>
        <a:p>
          <a:endParaRPr lang="es-ES"/>
        </a:p>
      </dgm:t>
    </dgm:pt>
    <dgm:pt modelId="{547C9450-C1EA-4854-A161-1CC783B30EA7}" type="pres">
      <dgm:prSet presAssocID="{8FCA3E1A-60DA-4731-8726-06802CFDF0F9}" presName="circleB" presStyleLbl="node1" presStyleIdx="1" presStyleCnt="7" custScaleX="207393" custScaleY="207393"/>
      <dgm:spPr>
        <a:solidFill>
          <a:schemeClr val="tx1">
            <a:lumMod val="65000"/>
            <a:lumOff val="35000"/>
          </a:schemeClr>
        </a:solidFill>
        <a:ln>
          <a:noFill/>
        </a:ln>
      </dgm:spPr>
      <dgm:t>
        <a:bodyPr/>
        <a:lstStyle/>
        <a:p>
          <a:endParaRPr lang="es-ES"/>
        </a:p>
      </dgm:t>
    </dgm:pt>
    <dgm:pt modelId="{28EB56D0-0458-448D-921D-3F75919A65A0}" type="pres">
      <dgm:prSet presAssocID="{8FCA3E1A-60DA-4731-8726-06802CFDF0F9}" presName="spaceB" presStyleCnt="0"/>
      <dgm:spPr/>
    </dgm:pt>
    <dgm:pt modelId="{FFABEF96-42FF-43A0-919E-62E4427C3B54}" type="pres">
      <dgm:prSet presAssocID="{FB727AA6-588A-46E7-A2D4-0D9B345457B9}" presName="space" presStyleCnt="0"/>
      <dgm:spPr/>
    </dgm:pt>
    <dgm:pt modelId="{E5BC615C-38EB-4D2C-8A0F-4DFE998388B5}" type="pres">
      <dgm:prSet presAssocID="{453B272B-1F76-4887-BA99-ADD465E63744}" presName="compositeA" presStyleCnt="0"/>
      <dgm:spPr/>
    </dgm:pt>
    <dgm:pt modelId="{588CB3F4-4D73-4D4E-B618-425BC8A9689E}" type="pres">
      <dgm:prSet presAssocID="{453B272B-1F76-4887-BA99-ADD465E63744}" presName="textA" presStyleLbl="revTx" presStyleIdx="2" presStyleCnt="7">
        <dgm:presLayoutVars>
          <dgm:bulletEnabled val="1"/>
        </dgm:presLayoutVars>
      </dgm:prSet>
      <dgm:spPr/>
      <dgm:t>
        <a:bodyPr/>
        <a:lstStyle/>
        <a:p>
          <a:endParaRPr lang="es-ES"/>
        </a:p>
      </dgm:t>
    </dgm:pt>
    <dgm:pt modelId="{E3CFAAEA-1BAC-463C-BBDD-E5F5B0D3DC33}" type="pres">
      <dgm:prSet presAssocID="{453B272B-1F76-4887-BA99-ADD465E63744}" presName="circleA" presStyleLbl="node1" presStyleIdx="2" presStyleCnt="7" custScaleX="207393" custScaleY="207393"/>
      <dgm:spPr>
        <a:solidFill>
          <a:srgbClr val="7F7F7F"/>
        </a:solidFill>
        <a:ln>
          <a:noFill/>
        </a:ln>
      </dgm:spPr>
      <dgm:t>
        <a:bodyPr/>
        <a:lstStyle/>
        <a:p>
          <a:endParaRPr lang="es-ES"/>
        </a:p>
      </dgm:t>
    </dgm:pt>
    <dgm:pt modelId="{B36CF3DB-8F37-4E7F-9459-C075236E29AC}" type="pres">
      <dgm:prSet presAssocID="{453B272B-1F76-4887-BA99-ADD465E63744}" presName="spaceA" presStyleCnt="0"/>
      <dgm:spPr/>
    </dgm:pt>
    <dgm:pt modelId="{61C58844-7E46-4A56-BC08-9B8A3CDC9F0A}" type="pres">
      <dgm:prSet presAssocID="{8ABFA7A7-7270-4CB1-BB20-7A173F8546F2}" presName="space" presStyleCnt="0"/>
      <dgm:spPr/>
    </dgm:pt>
    <dgm:pt modelId="{E8E284C0-7C58-492C-9291-D335DB118B11}" type="pres">
      <dgm:prSet presAssocID="{222DAB59-0237-4286-813A-7C52C07D9AA3}" presName="compositeB" presStyleCnt="0"/>
      <dgm:spPr/>
    </dgm:pt>
    <dgm:pt modelId="{CF577DE2-E255-4F15-85C5-AE8F2223AF6C}" type="pres">
      <dgm:prSet presAssocID="{222DAB59-0237-4286-813A-7C52C07D9AA3}" presName="textB" presStyleLbl="revTx" presStyleIdx="3" presStyleCnt="7">
        <dgm:presLayoutVars>
          <dgm:bulletEnabled val="1"/>
        </dgm:presLayoutVars>
      </dgm:prSet>
      <dgm:spPr/>
      <dgm:t>
        <a:bodyPr/>
        <a:lstStyle/>
        <a:p>
          <a:endParaRPr lang="es-ES"/>
        </a:p>
      </dgm:t>
    </dgm:pt>
    <dgm:pt modelId="{0BEC547F-A577-4E6A-889D-4B8CA5A61DD3}" type="pres">
      <dgm:prSet presAssocID="{222DAB59-0237-4286-813A-7C52C07D9AA3}" presName="circleB" presStyleLbl="node1" presStyleIdx="3" presStyleCnt="7" custScaleX="207393" custScaleY="207393"/>
      <dgm:spPr>
        <a:solidFill>
          <a:srgbClr val="A6A6A6"/>
        </a:solidFill>
        <a:ln>
          <a:noFill/>
        </a:ln>
      </dgm:spPr>
      <dgm:t>
        <a:bodyPr/>
        <a:lstStyle/>
        <a:p>
          <a:endParaRPr lang="es-ES"/>
        </a:p>
      </dgm:t>
    </dgm:pt>
    <dgm:pt modelId="{935A3CD2-CDC2-45C1-B0D8-87460E132083}" type="pres">
      <dgm:prSet presAssocID="{222DAB59-0237-4286-813A-7C52C07D9AA3}" presName="spaceB" presStyleCnt="0"/>
      <dgm:spPr/>
    </dgm:pt>
    <dgm:pt modelId="{3CE04667-190B-423D-AC3B-A0CCA5DA59F8}" type="pres">
      <dgm:prSet presAssocID="{63EC9D74-5515-4BAC-8EA9-D8B6E1F7BD93}" presName="space" presStyleCnt="0"/>
      <dgm:spPr/>
    </dgm:pt>
    <dgm:pt modelId="{EB5C1BE1-18CB-4959-B6D6-0115F0637070}" type="pres">
      <dgm:prSet presAssocID="{949DDFB8-8EBA-475B-9538-D525DEE834E1}" presName="compositeA" presStyleCnt="0"/>
      <dgm:spPr/>
    </dgm:pt>
    <dgm:pt modelId="{4C2A76AF-BC49-446A-86BA-2A4DB4712955}" type="pres">
      <dgm:prSet presAssocID="{949DDFB8-8EBA-475B-9538-D525DEE834E1}" presName="textA" presStyleLbl="revTx" presStyleIdx="4" presStyleCnt="7">
        <dgm:presLayoutVars>
          <dgm:bulletEnabled val="1"/>
        </dgm:presLayoutVars>
      </dgm:prSet>
      <dgm:spPr/>
      <dgm:t>
        <a:bodyPr/>
        <a:lstStyle/>
        <a:p>
          <a:endParaRPr lang="es-ES"/>
        </a:p>
      </dgm:t>
    </dgm:pt>
    <dgm:pt modelId="{D11CBA84-E17B-43BD-8899-3A89878FDF5E}" type="pres">
      <dgm:prSet presAssocID="{949DDFB8-8EBA-475B-9538-D525DEE834E1}" presName="circleA" presStyleLbl="node1" presStyleIdx="4" presStyleCnt="7" custScaleX="207393" custScaleY="207393"/>
      <dgm:spPr>
        <a:solidFill>
          <a:srgbClr val="BFBFBF"/>
        </a:solidFill>
        <a:ln>
          <a:noFill/>
        </a:ln>
      </dgm:spPr>
      <dgm:t>
        <a:bodyPr/>
        <a:lstStyle/>
        <a:p>
          <a:endParaRPr lang="es-ES"/>
        </a:p>
      </dgm:t>
    </dgm:pt>
    <dgm:pt modelId="{5A0A9173-6E45-45CA-BB50-1277965DB96B}" type="pres">
      <dgm:prSet presAssocID="{949DDFB8-8EBA-475B-9538-D525DEE834E1}" presName="spaceA" presStyleCnt="0"/>
      <dgm:spPr/>
    </dgm:pt>
    <dgm:pt modelId="{3B5884CF-9B25-49F6-9AF6-9D032B9B7B07}" type="pres">
      <dgm:prSet presAssocID="{0393245B-30F0-4481-A5D6-BB0679BDD759}" presName="space" presStyleCnt="0"/>
      <dgm:spPr/>
    </dgm:pt>
    <dgm:pt modelId="{F972D698-4AC2-45A8-8359-E3B536DED128}" type="pres">
      <dgm:prSet presAssocID="{AA665980-2466-43CE-BA3B-F38C099390A8}" presName="compositeB" presStyleCnt="0"/>
      <dgm:spPr/>
    </dgm:pt>
    <dgm:pt modelId="{6563DEB6-B84D-49A5-979D-74B8E23DFD79}" type="pres">
      <dgm:prSet presAssocID="{AA665980-2466-43CE-BA3B-F38C099390A8}" presName="textB" presStyleLbl="revTx" presStyleIdx="5" presStyleCnt="7">
        <dgm:presLayoutVars>
          <dgm:bulletEnabled val="1"/>
        </dgm:presLayoutVars>
      </dgm:prSet>
      <dgm:spPr/>
      <dgm:t>
        <a:bodyPr/>
        <a:lstStyle/>
        <a:p>
          <a:endParaRPr lang="es-ES"/>
        </a:p>
      </dgm:t>
    </dgm:pt>
    <dgm:pt modelId="{358F1E43-BBC9-4254-BB91-9C5F214DAA52}" type="pres">
      <dgm:prSet presAssocID="{AA665980-2466-43CE-BA3B-F38C099390A8}" presName="circleB" presStyleLbl="node1" presStyleIdx="5" presStyleCnt="7" custScaleX="207393" custScaleY="207393"/>
      <dgm:spPr>
        <a:solidFill>
          <a:srgbClr val="D9D9D9"/>
        </a:solidFill>
        <a:ln>
          <a:noFill/>
        </a:ln>
      </dgm:spPr>
      <dgm:t>
        <a:bodyPr/>
        <a:lstStyle/>
        <a:p>
          <a:endParaRPr lang="es-ES"/>
        </a:p>
      </dgm:t>
    </dgm:pt>
    <dgm:pt modelId="{0A4475EE-29FE-4E72-AB3A-CAB9FF4003FD}" type="pres">
      <dgm:prSet presAssocID="{AA665980-2466-43CE-BA3B-F38C099390A8}" presName="spaceB" presStyleCnt="0"/>
      <dgm:spPr/>
    </dgm:pt>
    <dgm:pt modelId="{4459DB26-965A-4B39-9A99-757DEBF12678}" type="pres">
      <dgm:prSet presAssocID="{00C5F3F6-61E0-4324-B9E0-53432D876B3E}" presName="space" presStyleCnt="0"/>
      <dgm:spPr/>
    </dgm:pt>
    <dgm:pt modelId="{AB64F6EB-054E-4492-B83D-25EFC455664F}" type="pres">
      <dgm:prSet presAssocID="{E2589E87-D795-493D-9A44-CCF93A27DCEF}" presName="compositeA" presStyleCnt="0"/>
      <dgm:spPr/>
    </dgm:pt>
    <dgm:pt modelId="{1956C609-4A11-460E-A959-65249A18810C}" type="pres">
      <dgm:prSet presAssocID="{E2589E87-D795-493D-9A44-CCF93A27DCEF}" presName="textA" presStyleLbl="revTx" presStyleIdx="6" presStyleCnt="7">
        <dgm:presLayoutVars>
          <dgm:bulletEnabled val="1"/>
        </dgm:presLayoutVars>
      </dgm:prSet>
      <dgm:spPr/>
      <dgm:t>
        <a:bodyPr/>
        <a:lstStyle/>
        <a:p>
          <a:endParaRPr lang="es-ES"/>
        </a:p>
      </dgm:t>
    </dgm:pt>
    <dgm:pt modelId="{DE896F8B-E6F6-4DF4-8253-C25A21037902}" type="pres">
      <dgm:prSet presAssocID="{E2589E87-D795-493D-9A44-CCF93A27DCEF}" presName="circleA" presStyleLbl="node1" presStyleIdx="6" presStyleCnt="7" custScaleX="207393" custScaleY="207393"/>
      <dgm:spPr>
        <a:solidFill>
          <a:srgbClr val="F2F2F2"/>
        </a:solidFill>
      </dgm:spPr>
      <dgm:t>
        <a:bodyPr/>
        <a:lstStyle/>
        <a:p>
          <a:endParaRPr lang="es-ES"/>
        </a:p>
      </dgm:t>
    </dgm:pt>
    <dgm:pt modelId="{161BFC0C-2D62-4E11-9AEA-510ECB308F8C}" type="pres">
      <dgm:prSet presAssocID="{E2589E87-D795-493D-9A44-CCF93A27DCEF}" presName="spaceA" presStyleCnt="0"/>
      <dgm:spPr/>
    </dgm:pt>
  </dgm:ptLst>
  <dgm:cxnLst>
    <dgm:cxn modelId="{05E020DA-31EF-42FF-A513-DEA452E4CB30}" srcId="{56B86101-9810-46E8-9483-7D05BFD61772}" destId="{E2589E87-D795-493D-9A44-CCF93A27DCEF}" srcOrd="6" destOrd="0" parTransId="{E541C765-2B55-4B81-BB00-3A9E1C4B81C3}" sibTransId="{1732CB85-223B-43C6-A1C8-446534B768F5}"/>
    <dgm:cxn modelId="{8D73D739-1788-4793-AA72-41B38DD16945}" srcId="{56B86101-9810-46E8-9483-7D05BFD61772}" destId="{453B272B-1F76-4887-BA99-ADD465E63744}" srcOrd="2" destOrd="0" parTransId="{03927311-2614-4A96-8372-798269106416}" sibTransId="{8ABFA7A7-7270-4CB1-BB20-7A173F8546F2}"/>
    <dgm:cxn modelId="{A3FBF546-9F3A-43F8-92CC-1788B50CD40D}" srcId="{56B86101-9810-46E8-9483-7D05BFD61772}" destId="{A8BDE5DE-5ECD-4650-B32E-673F8D5CAC06}" srcOrd="0" destOrd="0" parTransId="{24243EE0-D7A7-4BEB-A143-29EC055B1095}" sibTransId="{56FD307F-CB9C-4C4D-BC2F-FFA6D816C247}"/>
    <dgm:cxn modelId="{51757E7A-066D-4813-B16F-592CE504D3BE}" srcId="{56B86101-9810-46E8-9483-7D05BFD61772}" destId="{222DAB59-0237-4286-813A-7C52C07D9AA3}" srcOrd="3" destOrd="0" parTransId="{EBF54BB6-371A-4CDD-A902-F50334F74FF8}" sibTransId="{63EC9D74-5515-4BAC-8EA9-D8B6E1F7BD93}"/>
    <dgm:cxn modelId="{32CF0E4D-4FC0-4769-B57B-C8CC1D4AEE3E}" type="presOf" srcId="{453B272B-1F76-4887-BA99-ADD465E63744}" destId="{588CB3F4-4D73-4D4E-B618-425BC8A9689E}" srcOrd="0" destOrd="0" presId="urn:microsoft.com/office/officeart/2005/8/layout/hProcess11"/>
    <dgm:cxn modelId="{76CBACDA-2120-4551-B262-D0361AB83D96}" type="presOf" srcId="{A8BDE5DE-5ECD-4650-B32E-673F8D5CAC06}" destId="{8589C72A-4D57-4206-9CB0-0028CCB0D584}" srcOrd="0" destOrd="0" presId="urn:microsoft.com/office/officeart/2005/8/layout/hProcess11"/>
    <dgm:cxn modelId="{B6D44CB6-72AB-4487-B7E7-4F8DD7466195}" type="presOf" srcId="{56B86101-9810-46E8-9483-7D05BFD61772}" destId="{45106A5F-EBCD-40B3-93F5-1C3A34CBFD09}" srcOrd="0" destOrd="0" presId="urn:microsoft.com/office/officeart/2005/8/layout/hProcess11"/>
    <dgm:cxn modelId="{274DC27F-E595-43ED-9883-3DCA72CB771F}" srcId="{56B86101-9810-46E8-9483-7D05BFD61772}" destId="{8FCA3E1A-60DA-4731-8726-06802CFDF0F9}" srcOrd="1" destOrd="0" parTransId="{6DAE1847-F6DE-43F4-B718-D6DE6947891D}" sibTransId="{FB727AA6-588A-46E7-A2D4-0D9B345457B9}"/>
    <dgm:cxn modelId="{5307CEB8-229E-4C55-901C-2A0B1DF2A75C}" srcId="{56B86101-9810-46E8-9483-7D05BFD61772}" destId="{949DDFB8-8EBA-475B-9538-D525DEE834E1}" srcOrd="4" destOrd="0" parTransId="{3284E0C9-0229-4BB9-87ED-1E78590CE2BA}" sibTransId="{0393245B-30F0-4481-A5D6-BB0679BDD759}"/>
    <dgm:cxn modelId="{E297BE66-D1AC-40AF-88CC-0BC3E0C99DA4}" type="presOf" srcId="{222DAB59-0237-4286-813A-7C52C07D9AA3}" destId="{CF577DE2-E255-4F15-85C5-AE8F2223AF6C}" srcOrd="0" destOrd="0" presId="urn:microsoft.com/office/officeart/2005/8/layout/hProcess11"/>
    <dgm:cxn modelId="{FC609827-C21D-4E52-88EA-3731F39A33D8}" type="presOf" srcId="{E2589E87-D795-493D-9A44-CCF93A27DCEF}" destId="{1956C609-4A11-460E-A959-65249A18810C}" srcOrd="0" destOrd="0" presId="urn:microsoft.com/office/officeart/2005/8/layout/hProcess11"/>
    <dgm:cxn modelId="{4FCA730B-D736-4854-BC26-91380C32982F}" srcId="{56B86101-9810-46E8-9483-7D05BFD61772}" destId="{AA665980-2466-43CE-BA3B-F38C099390A8}" srcOrd="5" destOrd="0" parTransId="{288B282B-7F7E-4F26-9D8C-8549E4417AB2}" sibTransId="{00C5F3F6-61E0-4324-B9E0-53432D876B3E}"/>
    <dgm:cxn modelId="{A26F9C63-8431-494D-8D1D-F51F25691C09}" type="presOf" srcId="{AA665980-2466-43CE-BA3B-F38C099390A8}" destId="{6563DEB6-B84D-49A5-979D-74B8E23DFD79}" srcOrd="0" destOrd="0" presId="urn:microsoft.com/office/officeart/2005/8/layout/hProcess11"/>
    <dgm:cxn modelId="{EF5C8C8E-9361-4070-BA41-A5E9E8893357}" type="presOf" srcId="{949DDFB8-8EBA-475B-9538-D525DEE834E1}" destId="{4C2A76AF-BC49-446A-86BA-2A4DB4712955}" srcOrd="0" destOrd="0" presId="urn:microsoft.com/office/officeart/2005/8/layout/hProcess11"/>
    <dgm:cxn modelId="{A2710EEE-6950-410A-B106-5208C05A37DF}" type="presOf" srcId="{8FCA3E1A-60DA-4731-8726-06802CFDF0F9}" destId="{F3831F9F-6A26-450E-9F93-0476AAF6A99C}" srcOrd="0" destOrd="0" presId="urn:microsoft.com/office/officeart/2005/8/layout/hProcess11"/>
    <dgm:cxn modelId="{D72BEC52-BAA5-4693-8F67-44EEA5E50E92}" type="presParOf" srcId="{45106A5F-EBCD-40B3-93F5-1C3A34CBFD09}" destId="{C0F44F13-06DD-4A98-B039-873892419350}" srcOrd="0" destOrd="0" presId="urn:microsoft.com/office/officeart/2005/8/layout/hProcess11"/>
    <dgm:cxn modelId="{FB7DC60F-C020-47D9-B2F8-AAAB1A78EC1C}" type="presParOf" srcId="{45106A5F-EBCD-40B3-93F5-1C3A34CBFD09}" destId="{936019F0-9862-450C-A39B-ACB29873FBF5}" srcOrd="1" destOrd="0" presId="urn:microsoft.com/office/officeart/2005/8/layout/hProcess11"/>
    <dgm:cxn modelId="{33CDBD05-59A2-49A3-9050-25D0FBF5A5AD}" type="presParOf" srcId="{936019F0-9862-450C-A39B-ACB29873FBF5}" destId="{962C84B9-7798-4581-9D13-D866230B3A53}" srcOrd="0" destOrd="0" presId="urn:microsoft.com/office/officeart/2005/8/layout/hProcess11"/>
    <dgm:cxn modelId="{69AF5BCD-9ACB-4614-B434-18D24B23CE4F}" type="presParOf" srcId="{962C84B9-7798-4581-9D13-D866230B3A53}" destId="{8589C72A-4D57-4206-9CB0-0028CCB0D584}" srcOrd="0" destOrd="0" presId="urn:microsoft.com/office/officeart/2005/8/layout/hProcess11"/>
    <dgm:cxn modelId="{B213A44A-219D-48CE-90F3-641B1EA35322}" type="presParOf" srcId="{962C84B9-7798-4581-9D13-D866230B3A53}" destId="{3772FB6A-506A-48E3-9697-72C072D24CCE}" srcOrd="1" destOrd="0" presId="urn:microsoft.com/office/officeart/2005/8/layout/hProcess11"/>
    <dgm:cxn modelId="{1CF606E0-693D-448A-A004-2AA7C8F225C1}" type="presParOf" srcId="{962C84B9-7798-4581-9D13-D866230B3A53}" destId="{8218ADE4-1AC3-43B0-8C32-49EB62D66745}" srcOrd="2" destOrd="0" presId="urn:microsoft.com/office/officeart/2005/8/layout/hProcess11"/>
    <dgm:cxn modelId="{30F5DE37-FE34-4F8B-A2C4-994F3C657B0F}" type="presParOf" srcId="{936019F0-9862-450C-A39B-ACB29873FBF5}" destId="{3918EA0E-3747-4451-9AD6-B04D45947B36}" srcOrd="1" destOrd="0" presId="urn:microsoft.com/office/officeart/2005/8/layout/hProcess11"/>
    <dgm:cxn modelId="{4FAB7DA6-A508-4844-BB42-B98A9C622BEC}" type="presParOf" srcId="{936019F0-9862-450C-A39B-ACB29873FBF5}" destId="{DA027548-98CE-40E1-96E4-5A12DC3233CE}" srcOrd="2" destOrd="0" presId="urn:microsoft.com/office/officeart/2005/8/layout/hProcess11"/>
    <dgm:cxn modelId="{0738F796-A07C-4017-852E-350427B011E1}" type="presParOf" srcId="{DA027548-98CE-40E1-96E4-5A12DC3233CE}" destId="{F3831F9F-6A26-450E-9F93-0476AAF6A99C}" srcOrd="0" destOrd="0" presId="urn:microsoft.com/office/officeart/2005/8/layout/hProcess11"/>
    <dgm:cxn modelId="{47AA179E-3639-4650-9944-5EA0FBB374CD}" type="presParOf" srcId="{DA027548-98CE-40E1-96E4-5A12DC3233CE}" destId="{547C9450-C1EA-4854-A161-1CC783B30EA7}" srcOrd="1" destOrd="0" presId="urn:microsoft.com/office/officeart/2005/8/layout/hProcess11"/>
    <dgm:cxn modelId="{5FFB233C-C35E-4871-A46F-71B6D143720D}" type="presParOf" srcId="{DA027548-98CE-40E1-96E4-5A12DC3233CE}" destId="{28EB56D0-0458-448D-921D-3F75919A65A0}" srcOrd="2" destOrd="0" presId="urn:microsoft.com/office/officeart/2005/8/layout/hProcess11"/>
    <dgm:cxn modelId="{5A15376F-E66D-4DF0-B078-E88130F1004F}" type="presParOf" srcId="{936019F0-9862-450C-A39B-ACB29873FBF5}" destId="{FFABEF96-42FF-43A0-919E-62E4427C3B54}" srcOrd="3" destOrd="0" presId="urn:microsoft.com/office/officeart/2005/8/layout/hProcess11"/>
    <dgm:cxn modelId="{4E15D8B3-CDE8-4B19-9A44-AD00ADCE15D0}" type="presParOf" srcId="{936019F0-9862-450C-A39B-ACB29873FBF5}" destId="{E5BC615C-38EB-4D2C-8A0F-4DFE998388B5}" srcOrd="4" destOrd="0" presId="urn:microsoft.com/office/officeart/2005/8/layout/hProcess11"/>
    <dgm:cxn modelId="{13C12042-C8D9-4B74-B832-A3C416A81A27}" type="presParOf" srcId="{E5BC615C-38EB-4D2C-8A0F-4DFE998388B5}" destId="{588CB3F4-4D73-4D4E-B618-425BC8A9689E}" srcOrd="0" destOrd="0" presId="urn:microsoft.com/office/officeart/2005/8/layout/hProcess11"/>
    <dgm:cxn modelId="{A5C1BB34-85E7-416B-BBFB-47F1DE32745E}" type="presParOf" srcId="{E5BC615C-38EB-4D2C-8A0F-4DFE998388B5}" destId="{E3CFAAEA-1BAC-463C-BBDD-E5F5B0D3DC33}" srcOrd="1" destOrd="0" presId="urn:microsoft.com/office/officeart/2005/8/layout/hProcess11"/>
    <dgm:cxn modelId="{25E084AF-31E7-461E-859C-DFC73AAA5C70}" type="presParOf" srcId="{E5BC615C-38EB-4D2C-8A0F-4DFE998388B5}" destId="{B36CF3DB-8F37-4E7F-9459-C075236E29AC}" srcOrd="2" destOrd="0" presId="urn:microsoft.com/office/officeart/2005/8/layout/hProcess11"/>
    <dgm:cxn modelId="{8844FAC3-A373-49CE-A7CD-24142204201F}" type="presParOf" srcId="{936019F0-9862-450C-A39B-ACB29873FBF5}" destId="{61C58844-7E46-4A56-BC08-9B8A3CDC9F0A}" srcOrd="5" destOrd="0" presId="urn:microsoft.com/office/officeart/2005/8/layout/hProcess11"/>
    <dgm:cxn modelId="{D0C4F041-17AB-40C8-B233-C733A5119C79}" type="presParOf" srcId="{936019F0-9862-450C-A39B-ACB29873FBF5}" destId="{E8E284C0-7C58-492C-9291-D335DB118B11}" srcOrd="6" destOrd="0" presId="urn:microsoft.com/office/officeart/2005/8/layout/hProcess11"/>
    <dgm:cxn modelId="{096F0ABB-4685-49EB-A64B-27A1AE2B77A6}" type="presParOf" srcId="{E8E284C0-7C58-492C-9291-D335DB118B11}" destId="{CF577DE2-E255-4F15-85C5-AE8F2223AF6C}" srcOrd="0" destOrd="0" presId="urn:microsoft.com/office/officeart/2005/8/layout/hProcess11"/>
    <dgm:cxn modelId="{714E7B3F-0AEF-4997-B26F-85D3865A0AA3}" type="presParOf" srcId="{E8E284C0-7C58-492C-9291-D335DB118B11}" destId="{0BEC547F-A577-4E6A-889D-4B8CA5A61DD3}" srcOrd="1" destOrd="0" presId="urn:microsoft.com/office/officeart/2005/8/layout/hProcess11"/>
    <dgm:cxn modelId="{EDFEC212-F18F-41B9-A31A-D594EF445E28}" type="presParOf" srcId="{E8E284C0-7C58-492C-9291-D335DB118B11}" destId="{935A3CD2-CDC2-45C1-B0D8-87460E132083}" srcOrd="2" destOrd="0" presId="urn:microsoft.com/office/officeart/2005/8/layout/hProcess11"/>
    <dgm:cxn modelId="{13D43EF2-4756-484A-9341-5B8AE8C1490D}" type="presParOf" srcId="{936019F0-9862-450C-A39B-ACB29873FBF5}" destId="{3CE04667-190B-423D-AC3B-A0CCA5DA59F8}" srcOrd="7" destOrd="0" presId="urn:microsoft.com/office/officeart/2005/8/layout/hProcess11"/>
    <dgm:cxn modelId="{498D2D5F-423E-4CA4-B609-1055F5860E85}" type="presParOf" srcId="{936019F0-9862-450C-A39B-ACB29873FBF5}" destId="{EB5C1BE1-18CB-4959-B6D6-0115F0637070}" srcOrd="8" destOrd="0" presId="urn:microsoft.com/office/officeart/2005/8/layout/hProcess11"/>
    <dgm:cxn modelId="{93306466-819A-4F9B-9E44-0080CA9BFEB4}" type="presParOf" srcId="{EB5C1BE1-18CB-4959-B6D6-0115F0637070}" destId="{4C2A76AF-BC49-446A-86BA-2A4DB4712955}" srcOrd="0" destOrd="0" presId="urn:microsoft.com/office/officeart/2005/8/layout/hProcess11"/>
    <dgm:cxn modelId="{24366C09-F103-46AC-B1B5-7255D4F88ECD}" type="presParOf" srcId="{EB5C1BE1-18CB-4959-B6D6-0115F0637070}" destId="{D11CBA84-E17B-43BD-8899-3A89878FDF5E}" srcOrd="1" destOrd="0" presId="urn:microsoft.com/office/officeart/2005/8/layout/hProcess11"/>
    <dgm:cxn modelId="{F056E769-DDB8-4EDF-B800-C736C8AD2FA1}" type="presParOf" srcId="{EB5C1BE1-18CB-4959-B6D6-0115F0637070}" destId="{5A0A9173-6E45-45CA-BB50-1277965DB96B}" srcOrd="2" destOrd="0" presId="urn:microsoft.com/office/officeart/2005/8/layout/hProcess11"/>
    <dgm:cxn modelId="{B4C96E38-DC54-4A83-AE76-39D9F081E2F7}" type="presParOf" srcId="{936019F0-9862-450C-A39B-ACB29873FBF5}" destId="{3B5884CF-9B25-49F6-9AF6-9D032B9B7B07}" srcOrd="9" destOrd="0" presId="urn:microsoft.com/office/officeart/2005/8/layout/hProcess11"/>
    <dgm:cxn modelId="{220B4D9A-226D-4FA4-9512-4BADEEF69484}" type="presParOf" srcId="{936019F0-9862-450C-A39B-ACB29873FBF5}" destId="{F972D698-4AC2-45A8-8359-E3B536DED128}" srcOrd="10" destOrd="0" presId="urn:microsoft.com/office/officeart/2005/8/layout/hProcess11"/>
    <dgm:cxn modelId="{628E689B-AA5C-4CA3-B2A0-A27E6E191D02}" type="presParOf" srcId="{F972D698-4AC2-45A8-8359-E3B536DED128}" destId="{6563DEB6-B84D-49A5-979D-74B8E23DFD79}" srcOrd="0" destOrd="0" presId="urn:microsoft.com/office/officeart/2005/8/layout/hProcess11"/>
    <dgm:cxn modelId="{3BB64347-05A6-4785-A603-52967CBA1B63}" type="presParOf" srcId="{F972D698-4AC2-45A8-8359-E3B536DED128}" destId="{358F1E43-BBC9-4254-BB91-9C5F214DAA52}" srcOrd="1" destOrd="0" presId="urn:microsoft.com/office/officeart/2005/8/layout/hProcess11"/>
    <dgm:cxn modelId="{D7B63B46-BA1E-40FF-A542-3D4CB3890912}" type="presParOf" srcId="{F972D698-4AC2-45A8-8359-E3B536DED128}" destId="{0A4475EE-29FE-4E72-AB3A-CAB9FF4003FD}" srcOrd="2" destOrd="0" presId="urn:microsoft.com/office/officeart/2005/8/layout/hProcess11"/>
    <dgm:cxn modelId="{FE4A5575-28CA-4E88-810F-8298A74C81B9}" type="presParOf" srcId="{936019F0-9862-450C-A39B-ACB29873FBF5}" destId="{4459DB26-965A-4B39-9A99-757DEBF12678}" srcOrd="11" destOrd="0" presId="urn:microsoft.com/office/officeart/2005/8/layout/hProcess11"/>
    <dgm:cxn modelId="{5CB5E1E9-109D-4F55-9E38-01D7DDDDBD66}" type="presParOf" srcId="{936019F0-9862-450C-A39B-ACB29873FBF5}" destId="{AB64F6EB-054E-4492-B83D-25EFC455664F}" srcOrd="12" destOrd="0" presId="urn:microsoft.com/office/officeart/2005/8/layout/hProcess11"/>
    <dgm:cxn modelId="{30B4C3D8-473D-47B9-80FD-286DC87202D0}" type="presParOf" srcId="{AB64F6EB-054E-4492-B83D-25EFC455664F}" destId="{1956C609-4A11-460E-A959-65249A18810C}" srcOrd="0" destOrd="0" presId="urn:microsoft.com/office/officeart/2005/8/layout/hProcess11"/>
    <dgm:cxn modelId="{C6991D1A-BCF6-434C-835E-6C85F4CE03AB}" type="presParOf" srcId="{AB64F6EB-054E-4492-B83D-25EFC455664F}" destId="{DE896F8B-E6F6-4DF4-8253-C25A21037902}" srcOrd="1" destOrd="0" presId="urn:microsoft.com/office/officeart/2005/8/layout/hProcess11"/>
    <dgm:cxn modelId="{3C05F449-D72E-4114-BA11-396D79ECEA73}" type="presParOf" srcId="{AB64F6EB-054E-4492-B83D-25EFC455664F}" destId="{161BFC0C-2D62-4E11-9AEA-510ECB308F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4F13-06DD-4A98-B039-873892419350}">
      <dsp:nvSpPr>
        <dsp:cNvPr id="0" name=""/>
        <dsp:cNvSpPr/>
      </dsp:nvSpPr>
      <dsp:spPr>
        <a:xfrm>
          <a:off x="0" y="543461"/>
          <a:ext cx="10984174" cy="1486234"/>
        </a:xfrm>
        <a:prstGeom prst="notched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30087CEC-3D30-4D8F-A096-260E3D8D6BC8}">
      <dsp:nvSpPr>
        <dsp:cNvPr id="0" name=""/>
        <dsp:cNvSpPr/>
      </dsp:nvSpPr>
      <dsp:spPr>
        <a:xfrm>
          <a:off x="120" y="0"/>
          <a:ext cx="4822202" cy="102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lvl="0" algn="ctr" defTabSz="1422400">
            <a:lnSpc>
              <a:spcPct val="90000"/>
            </a:lnSpc>
            <a:spcBef>
              <a:spcPct val="0"/>
            </a:spcBef>
            <a:spcAft>
              <a:spcPct val="35000"/>
            </a:spcAft>
          </a:pPr>
          <a:r>
            <a:rPr lang="es-ES" sz="3200" b="1" kern="1200" dirty="0" smtClean="0">
              <a:solidFill>
                <a:schemeClr val="tx1"/>
              </a:solidFill>
            </a:rPr>
            <a:t>2016</a:t>
          </a:r>
          <a:endParaRPr lang="es-ES" sz="3200" b="1" kern="1200" dirty="0">
            <a:solidFill>
              <a:schemeClr val="tx1"/>
            </a:solidFill>
          </a:endParaRPr>
        </a:p>
      </dsp:txBody>
      <dsp:txXfrm>
        <a:off x="120" y="0"/>
        <a:ext cx="4822202" cy="1029262"/>
      </dsp:txXfrm>
    </dsp:sp>
    <dsp:sp modelId="{0A3A8B53-407B-462A-AB1E-26EC903CDE53}">
      <dsp:nvSpPr>
        <dsp:cNvPr id="0" name=""/>
        <dsp:cNvSpPr/>
      </dsp:nvSpPr>
      <dsp:spPr>
        <a:xfrm>
          <a:off x="2069222" y="944578"/>
          <a:ext cx="683999" cy="683999"/>
        </a:xfrm>
        <a:prstGeom prst="ellipse">
          <a:avLst/>
        </a:prstGeom>
        <a:solidFill>
          <a:schemeClr val="tx2">
            <a:lumMod val="40000"/>
            <a:lumOff val="6000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A2BB8-7909-47C0-8148-C3C2FF8AD0E9}">
      <dsp:nvSpPr>
        <dsp:cNvPr id="0" name=""/>
        <dsp:cNvSpPr/>
      </dsp:nvSpPr>
      <dsp:spPr>
        <a:xfrm>
          <a:off x="5063433" y="1543894"/>
          <a:ext cx="4822202" cy="102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s-ES" sz="3200" b="1" kern="1200" dirty="0" smtClean="0">
              <a:solidFill>
                <a:schemeClr val="tx1"/>
              </a:solidFill>
            </a:rPr>
            <a:t>2018</a:t>
          </a:r>
          <a:endParaRPr lang="es-ES" sz="3200" b="1" kern="1200" dirty="0">
            <a:solidFill>
              <a:schemeClr val="tx1"/>
            </a:solidFill>
          </a:endParaRPr>
        </a:p>
      </dsp:txBody>
      <dsp:txXfrm>
        <a:off x="5063433" y="1543894"/>
        <a:ext cx="4822202" cy="1029262"/>
      </dsp:txXfrm>
    </dsp:sp>
    <dsp:sp modelId="{0CB9F443-008C-4799-B243-51A895D143C2}">
      <dsp:nvSpPr>
        <dsp:cNvPr id="0" name=""/>
        <dsp:cNvSpPr/>
      </dsp:nvSpPr>
      <dsp:spPr>
        <a:xfrm>
          <a:off x="7132535" y="944578"/>
          <a:ext cx="683999" cy="683999"/>
        </a:xfrm>
        <a:prstGeom prst="ellipse">
          <a:avLst/>
        </a:prstGeom>
        <a:solidFill>
          <a:schemeClr val="accent1">
            <a:lumMod val="5000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4F13-06DD-4A98-B039-873892419350}">
      <dsp:nvSpPr>
        <dsp:cNvPr id="0" name=""/>
        <dsp:cNvSpPr/>
      </dsp:nvSpPr>
      <dsp:spPr>
        <a:xfrm>
          <a:off x="0" y="549921"/>
          <a:ext cx="11398156" cy="1503904"/>
        </a:xfrm>
        <a:prstGeom prst="notched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8589C72A-4D57-4206-9CB0-0028CCB0D584}">
      <dsp:nvSpPr>
        <dsp:cNvPr id="0" name=""/>
        <dsp:cNvSpPr/>
      </dsp:nvSpPr>
      <dsp:spPr>
        <a:xfrm>
          <a:off x="4508" y="0"/>
          <a:ext cx="1971023"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4508" y="0"/>
        <a:ext cx="1971023" cy="1041499"/>
      </dsp:txXfrm>
    </dsp:sp>
    <dsp:sp modelId="{3772FB6A-506A-48E3-9697-72C072D24CCE}">
      <dsp:nvSpPr>
        <dsp:cNvPr id="0" name=""/>
        <dsp:cNvSpPr/>
      </dsp:nvSpPr>
      <dsp:spPr>
        <a:xfrm>
          <a:off x="720020" y="1031874"/>
          <a:ext cx="539999" cy="539999"/>
        </a:xfrm>
        <a:prstGeom prst="ellipse">
          <a:avLst/>
        </a:prstGeom>
        <a:solidFill>
          <a:schemeClr val="tx2">
            <a:lumMod val="75000"/>
          </a:schemeClr>
        </a:solidFill>
        <a:ln w="285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831F9F-6A26-450E-9F93-0476AAF6A99C}">
      <dsp:nvSpPr>
        <dsp:cNvPr id="0" name=""/>
        <dsp:cNvSpPr/>
      </dsp:nvSpPr>
      <dsp:spPr>
        <a:xfrm>
          <a:off x="2074083" y="1562248"/>
          <a:ext cx="1971023"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2074083" y="1562248"/>
        <a:ext cx="1971023" cy="1041499"/>
      </dsp:txXfrm>
    </dsp:sp>
    <dsp:sp modelId="{547C9450-C1EA-4854-A161-1CC783B30EA7}">
      <dsp:nvSpPr>
        <dsp:cNvPr id="0" name=""/>
        <dsp:cNvSpPr/>
      </dsp:nvSpPr>
      <dsp:spPr>
        <a:xfrm>
          <a:off x="2789595" y="1031874"/>
          <a:ext cx="539999" cy="539999"/>
        </a:xfrm>
        <a:prstGeom prst="ellipse">
          <a:avLst/>
        </a:prstGeom>
        <a:solidFill>
          <a:srgbClr val="286888"/>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F39A78-A48A-47F4-9122-3AF16EC6BE58}">
      <dsp:nvSpPr>
        <dsp:cNvPr id="0" name=""/>
        <dsp:cNvSpPr/>
      </dsp:nvSpPr>
      <dsp:spPr>
        <a:xfrm>
          <a:off x="4143658" y="0"/>
          <a:ext cx="1971023"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4143658" y="0"/>
        <a:ext cx="1971023" cy="1041499"/>
      </dsp:txXfrm>
    </dsp:sp>
    <dsp:sp modelId="{E2C00D89-4433-412C-BDC6-A9DC71DE7E62}">
      <dsp:nvSpPr>
        <dsp:cNvPr id="0" name=""/>
        <dsp:cNvSpPr/>
      </dsp:nvSpPr>
      <dsp:spPr>
        <a:xfrm>
          <a:off x="4849144" y="1041499"/>
          <a:ext cx="560050" cy="520749"/>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62D5D-B954-43F5-8FDD-571C66DCEDB6}">
      <dsp:nvSpPr>
        <dsp:cNvPr id="0" name=""/>
        <dsp:cNvSpPr/>
      </dsp:nvSpPr>
      <dsp:spPr>
        <a:xfrm>
          <a:off x="6213233" y="1562248"/>
          <a:ext cx="1971023"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6213233" y="1562248"/>
        <a:ext cx="1971023" cy="1041499"/>
      </dsp:txXfrm>
    </dsp:sp>
    <dsp:sp modelId="{CC2A048A-9299-4DF2-BA91-32CE48F9142B}">
      <dsp:nvSpPr>
        <dsp:cNvPr id="0" name=""/>
        <dsp:cNvSpPr/>
      </dsp:nvSpPr>
      <dsp:spPr>
        <a:xfrm>
          <a:off x="7068557" y="1171686"/>
          <a:ext cx="260374" cy="260374"/>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07E14-05CE-4333-89A2-C29C563BC836}">
      <dsp:nvSpPr>
        <dsp:cNvPr id="0" name=""/>
        <dsp:cNvSpPr/>
      </dsp:nvSpPr>
      <dsp:spPr>
        <a:xfrm>
          <a:off x="8282808" y="0"/>
          <a:ext cx="1971023"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8282808" y="0"/>
        <a:ext cx="1971023" cy="1041499"/>
      </dsp:txXfrm>
    </dsp:sp>
    <dsp:sp modelId="{D94C32AA-5691-430F-AB0F-8544DB97FC71}">
      <dsp:nvSpPr>
        <dsp:cNvPr id="0" name=""/>
        <dsp:cNvSpPr/>
      </dsp:nvSpPr>
      <dsp:spPr>
        <a:xfrm>
          <a:off x="9138132" y="1171686"/>
          <a:ext cx="260374" cy="260374"/>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4F13-06DD-4A98-B039-873892419350}">
      <dsp:nvSpPr>
        <dsp:cNvPr id="0" name=""/>
        <dsp:cNvSpPr/>
      </dsp:nvSpPr>
      <dsp:spPr>
        <a:xfrm>
          <a:off x="0" y="543461"/>
          <a:ext cx="10984174" cy="1486234"/>
        </a:xfrm>
        <a:prstGeom prst="notched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30087CEC-3D30-4D8F-A096-260E3D8D6BC8}">
      <dsp:nvSpPr>
        <dsp:cNvPr id="0" name=""/>
        <dsp:cNvSpPr/>
      </dsp:nvSpPr>
      <dsp:spPr>
        <a:xfrm>
          <a:off x="860798" y="0"/>
          <a:ext cx="3185839" cy="102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lvl="0" algn="ctr" defTabSz="1422400">
            <a:lnSpc>
              <a:spcPct val="90000"/>
            </a:lnSpc>
            <a:spcBef>
              <a:spcPct val="0"/>
            </a:spcBef>
            <a:spcAft>
              <a:spcPct val="35000"/>
            </a:spcAft>
          </a:pPr>
          <a:r>
            <a:rPr lang="es-ES" sz="3200" b="1" kern="1200" dirty="0" smtClean="0">
              <a:solidFill>
                <a:schemeClr val="tx1"/>
              </a:solidFill>
            </a:rPr>
            <a:t>2016</a:t>
          </a:r>
          <a:endParaRPr lang="es-ES" sz="3200" b="1" kern="1200" dirty="0">
            <a:solidFill>
              <a:schemeClr val="tx1"/>
            </a:solidFill>
          </a:endParaRPr>
        </a:p>
      </dsp:txBody>
      <dsp:txXfrm>
        <a:off x="860798" y="0"/>
        <a:ext cx="3185839" cy="1029262"/>
      </dsp:txXfrm>
    </dsp:sp>
    <dsp:sp modelId="{0A3A8B53-407B-462A-AB1E-26EC903CDE53}">
      <dsp:nvSpPr>
        <dsp:cNvPr id="0" name=""/>
        <dsp:cNvSpPr/>
      </dsp:nvSpPr>
      <dsp:spPr>
        <a:xfrm>
          <a:off x="2055929" y="944578"/>
          <a:ext cx="683999" cy="683999"/>
        </a:xfrm>
        <a:prstGeom prst="ellipse">
          <a:avLst/>
        </a:prstGeom>
        <a:blipFill rotWithShape="0">
          <a:blip xmlns:r="http://schemas.openxmlformats.org/officeDocument/2006/relationships" r:embed="rId1"/>
          <a:stretch>
            <a:fillRect/>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A2BB8-7909-47C0-8148-C3C2FF8AD0E9}">
      <dsp:nvSpPr>
        <dsp:cNvPr id="0" name=""/>
        <dsp:cNvSpPr/>
      </dsp:nvSpPr>
      <dsp:spPr>
        <a:xfrm>
          <a:off x="7884332" y="1523720"/>
          <a:ext cx="1669825" cy="102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s-ES" sz="3200" b="1" kern="1200" dirty="0" smtClean="0">
              <a:solidFill>
                <a:schemeClr val="tx1"/>
              </a:solidFill>
            </a:rPr>
            <a:t>2018</a:t>
          </a:r>
          <a:endParaRPr lang="es-ES" sz="3200" b="1" kern="1200" dirty="0">
            <a:solidFill>
              <a:schemeClr val="tx1"/>
            </a:solidFill>
          </a:endParaRPr>
        </a:p>
      </dsp:txBody>
      <dsp:txXfrm>
        <a:off x="7884332" y="1523720"/>
        <a:ext cx="1669825" cy="1029262"/>
      </dsp:txXfrm>
    </dsp:sp>
    <dsp:sp modelId="{0CB9F443-008C-4799-B243-51A895D143C2}">
      <dsp:nvSpPr>
        <dsp:cNvPr id="0" name=""/>
        <dsp:cNvSpPr/>
      </dsp:nvSpPr>
      <dsp:spPr>
        <a:xfrm>
          <a:off x="8363896" y="934360"/>
          <a:ext cx="683999" cy="683999"/>
        </a:xfrm>
        <a:prstGeom prst="ellipse">
          <a:avLst/>
        </a:prstGeom>
        <a:solidFill>
          <a:schemeClr val="accent1">
            <a:lumMod val="5000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9EB1E-E33E-479D-A169-2E0E7C8608FC}">
      <dsp:nvSpPr>
        <dsp:cNvPr id="0" name=""/>
        <dsp:cNvSpPr/>
      </dsp:nvSpPr>
      <dsp:spPr>
        <a:xfrm>
          <a:off x="3893494" y="0"/>
          <a:ext cx="1608339" cy="102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lvl="0" algn="ctr" defTabSz="1422400">
            <a:lnSpc>
              <a:spcPct val="90000"/>
            </a:lnSpc>
            <a:spcBef>
              <a:spcPct val="0"/>
            </a:spcBef>
            <a:spcAft>
              <a:spcPct val="35000"/>
            </a:spcAft>
          </a:pPr>
          <a:r>
            <a:rPr lang="es-ES" sz="3200" b="1" kern="1200" dirty="0" smtClean="0">
              <a:solidFill>
                <a:schemeClr val="tx1"/>
              </a:solidFill>
            </a:rPr>
            <a:t>2017</a:t>
          </a:r>
          <a:endParaRPr lang="es-ES" sz="3200" b="1" kern="1200" dirty="0">
            <a:solidFill>
              <a:schemeClr val="tx1"/>
            </a:solidFill>
          </a:endParaRPr>
        </a:p>
      </dsp:txBody>
      <dsp:txXfrm>
        <a:off x="3893494" y="0"/>
        <a:ext cx="1608339" cy="1029262"/>
      </dsp:txXfrm>
    </dsp:sp>
    <dsp:sp modelId="{57330A47-B4EE-4E77-B28E-1495F2FAD24E}">
      <dsp:nvSpPr>
        <dsp:cNvPr id="0" name=""/>
        <dsp:cNvSpPr/>
      </dsp:nvSpPr>
      <dsp:spPr>
        <a:xfrm flipV="1">
          <a:off x="10699562" y="1255593"/>
          <a:ext cx="66248" cy="61964"/>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4F13-06DD-4A98-B039-873892419350}">
      <dsp:nvSpPr>
        <dsp:cNvPr id="0" name=""/>
        <dsp:cNvSpPr/>
      </dsp:nvSpPr>
      <dsp:spPr>
        <a:xfrm>
          <a:off x="0" y="549921"/>
          <a:ext cx="11398156" cy="1503904"/>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89C72A-4D57-4206-9CB0-0028CCB0D584}">
      <dsp:nvSpPr>
        <dsp:cNvPr id="0" name=""/>
        <dsp:cNvSpPr/>
      </dsp:nvSpPr>
      <dsp:spPr>
        <a:xfrm>
          <a:off x="876" y="0"/>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876" y="0"/>
        <a:ext cx="1405011" cy="1041499"/>
      </dsp:txXfrm>
    </dsp:sp>
    <dsp:sp modelId="{3772FB6A-506A-48E3-9697-72C072D24CCE}">
      <dsp:nvSpPr>
        <dsp:cNvPr id="0" name=""/>
        <dsp:cNvSpPr/>
      </dsp:nvSpPr>
      <dsp:spPr>
        <a:xfrm>
          <a:off x="433382" y="1031874"/>
          <a:ext cx="539999" cy="539999"/>
        </a:xfrm>
        <a:prstGeom prst="ellipse">
          <a:avLst/>
        </a:prstGeom>
        <a:solidFill>
          <a:schemeClr val="tx2">
            <a:lumMod val="60000"/>
            <a:lumOff val="40000"/>
          </a:schemeClr>
        </a:solidFill>
        <a:ln w="285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F3831F9F-6A26-450E-9F93-0476AAF6A99C}">
      <dsp:nvSpPr>
        <dsp:cNvPr id="0" name=""/>
        <dsp:cNvSpPr/>
      </dsp:nvSpPr>
      <dsp:spPr>
        <a:xfrm>
          <a:off x="1476139" y="1562248"/>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1476139" y="1562248"/>
        <a:ext cx="1405011" cy="1041499"/>
      </dsp:txXfrm>
    </dsp:sp>
    <dsp:sp modelId="{547C9450-C1EA-4854-A161-1CC783B30EA7}">
      <dsp:nvSpPr>
        <dsp:cNvPr id="0" name=""/>
        <dsp:cNvSpPr/>
      </dsp:nvSpPr>
      <dsp:spPr>
        <a:xfrm>
          <a:off x="1908645" y="1031874"/>
          <a:ext cx="539999" cy="539999"/>
        </a:xfrm>
        <a:prstGeom prst="ellipse">
          <a:avLst/>
        </a:prstGeom>
        <a:solidFill>
          <a:schemeClr val="tx2">
            <a:lumMod val="40000"/>
            <a:lumOff val="60000"/>
          </a:schemeClr>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588CB3F4-4D73-4D4E-B618-425BC8A9689E}">
      <dsp:nvSpPr>
        <dsp:cNvPr id="0" name=""/>
        <dsp:cNvSpPr/>
      </dsp:nvSpPr>
      <dsp:spPr>
        <a:xfrm>
          <a:off x="2951401" y="0"/>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2951401" y="0"/>
        <a:ext cx="1405011" cy="1041499"/>
      </dsp:txXfrm>
    </dsp:sp>
    <dsp:sp modelId="{E3CFAAEA-1BAC-463C-BBDD-E5F5B0D3DC33}">
      <dsp:nvSpPr>
        <dsp:cNvPr id="0" name=""/>
        <dsp:cNvSpPr/>
      </dsp:nvSpPr>
      <dsp:spPr>
        <a:xfrm>
          <a:off x="3383908" y="1031874"/>
          <a:ext cx="539999" cy="539999"/>
        </a:xfrm>
        <a:prstGeom prst="ellipse">
          <a:avLst/>
        </a:prstGeom>
        <a:solidFill>
          <a:schemeClr val="bg2"/>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F577DE2-E255-4F15-85C5-AE8F2223AF6C}">
      <dsp:nvSpPr>
        <dsp:cNvPr id="0" name=""/>
        <dsp:cNvSpPr/>
      </dsp:nvSpPr>
      <dsp:spPr>
        <a:xfrm>
          <a:off x="4426664" y="1562248"/>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4426664" y="1562248"/>
        <a:ext cx="1405011" cy="1041499"/>
      </dsp:txXfrm>
    </dsp:sp>
    <dsp:sp modelId="{0BEC547F-A577-4E6A-889D-4B8CA5A61DD3}">
      <dsp:nvSpPr>
        <dsp:cNvPr id="0" name=""/>
        <dsp:cNvSpPr/>
      </dsp:nvSpPr>
      <dsp:spPr>
        <a:xfrm>
          <a:off x="4859170" y="1031874"/>
          <a:ext cx="539999" cy="539999"/>
        </a:xfrm>
        <a:prstGeom prst="ellipse">
          <a:avLst/>
        </a:prstGeom>
        <a:solidFill>
          <a:srgbClr val="235A7F"/>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4C2A76AF-BC49-446A-86BA-2A4DB4712955}">
      <dsp:nvSpPr>
        <dsp:cNvPr id="0" name=""/>
        <dsp:cNvSpPr/>
      </dsp:nvSpPr>
      <dsp:spPr>
        <a:xfrm>
          <a:off x="5901926" y="0"/>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5901926" y="0"/>
        <a:ext cx="1405011" cy="1041499"/>
      </dsp:txXfrm>
    </dsp:sp>
    <dsp:sp modelId="{D11CBA84-E17B-43BD-8899-3A89878FDF5E}">
      <dsp:nvSpPr>
        <dsp:cNvPr id="0" name=""/>
        <dsp:cNvSpPr/>
      </dsp:nvSpPr>
      <dsp:spPr>
        <a:xfrm>
          <a:off x="6334433" y="1031874"/>
          <a:ext cx="539999" cy="539999"/>
        </a:xfrm>
        <a:prstGeom prst="ellipse">
          <a:avLst/>
        </a:prstGeom>
        <a:solidFill>
          <a:srgbClr val="286888"/>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6563DEB6-B84D-49A5-979D-74B8E23DFD79}">
      <dsp:nvSpPr>
        <dsp:cNvPr id="0" name=""/>
        <dsp:cNvSpPr/>
      </dsp:nvSpPr>
      <dsp:spPr>
        <a:xfrm>
          <a:off x="7377189" y="1562248"/>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7377189" y="1562248"/>
        <a:ext cx="1405011" cy="1041499"/>
      </dsp:txXfrm>
    </dsp:sp>
    <dsp:sp modelId="{358F1E43-BBC9-4254-BB91-9C5F214DAA52}">
      <dsp:nvSpPr>
        <dsp:cNvPr id="0" name=""/>
        <dsp:cNvSpPr/>
      </dsp:nvSpPr>
      <dsp:spPr>
        <a:xfrm>
          <a:off x="7809695" y="1031874"/>
          <a:ext cx="539999" cy="539999"/>
        </a:xfrm>
        <a:prstGeom prst="ellipse">
          <a:avLst/>
        </a:prstGeom>
        <a:solidFill>
          <a:srgbClr val="5B7C8B"/>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1956C609-4A11-460E-A959-65249A18810C}">
      <dsp:nvSpPr>
        <dsp:cNvPr id="0" name=""/>
        <dsp:cNvSpPr/>
      </dsp:nvSpPr>
      <dsp:spPr>
        <a:xfrm>
          <a:off x="8852451" y="0"/>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8852451" y="0"/>
        <a:ext cx="1405011" cy="1041499"/>
      </dsp:txXfrm>
    </dsp:sp>
    <dsp:sp modelId="{DE896F8B-E6F6-4DF4-8253-C25A21037902}">
      <dsp:nvSpPr>
        <dsp:cNvPr id="0" name=""/>
        <dsp:cNvSpPr/>
      </dsp:nvSpPr>
      <dsp:spPr>
        <a:xfrm>
          <a:off x="9284958" y="1031874"/>
          <a:ext cx="539999" cy="539999"/>
        </a:xfrm>
        <a:prstGeom prst="ellipse">
          <a:avLst/>
        </a:prstGeom>
        <a:solidFill>
          <a:srgbClr val="2683BC"/>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FA612-5250-4750-A212-E474F6142406}">
      <dsp:nvSpPr>
        <dsp:cNvPr id="0" name=""/>
        <dsp:cNvSpPr/>
      </dsp:nvSpPr>
      <dsp:spPr>
        <a:xfrm>
          <a:off x="0" y="401"/>
          <a:ext cx="1828801" cy="613335"/>
        </a:xfrm>
        <a:prstGeom prst="round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smtClean="0"/>
            <a:t>2016</a:t>
          </a:r>
          <a:endParaRPr lang="es-MX" sz="4000" kern="1200"/>
        </a:p>
      </dsp:txBody>
      <dsp:txXfrm>
        <a:off x="29941" y="30342"/>
        <a:ext cx="1768919" cy="553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F859A-BABA-4DB7-9CFA-93752DA0DCFD}">
      <dsp:nvSpPr>
        <dsp:cNvPr id="0" name=""/>
        <dsp:cNvSpPr/>
      </dsp:nvSpPr>
      <dsp:spPr>
        <a:xfrm>
          <a:off x="2916442" y="1639120"/>
          <a:ext cx="1940712" cy="19409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3E19764-8CBD-43A1-B6D4-0CC34932C796}">
      <dsp:nvSpPr>
        <dsp:cNvPr id="0" name=""/>
        <dsp:cNvSpPr/>
      </dsp:nvSpPr>
      <dsp:spPr>
        <a:xfrm>
          <a:off x="2774932" y="124203"/>
          <a:ext cx="2223732" cy="11900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dirty="0" smtClean="0">
              <a:latin typeface="Arial Black" panose="020B0A04020102020204" pitchFamily="34" charset="0"/>
            </a:rPr>
            <a:t>11.	Recursos Fiscales</a:t>
          </a:r>
          <a:endParaRPr lang="es-MX" sz="1400" kern="1200" dirty="0">
            <a:latin typeface="Arial Black" panose="020B0A04020102020204" pitchFamily="34" charset="0"/>
          </a:endParaRPr>
        </a:p>
      </dsp:txBody>
      <dsp:txXfrm>
        <a:off x="2774932" y="124203"/>
        <a:ext cx="2223732" cy="1190036"/>
      </dsp:txXfrm>
    </dsp:sp>
    <dsp:sp modelId="{D3BD7DEB-AF00-4144-995A-63B65CD13466}">
      <dsp:nvSpPr>
        <dsp:cNvPr id="0" name=""/>
        <dsp:cNvSpPr/>
      </dsp:nvSpPr>
      <dsp:spPr>
        <a:xfrm>
          <a:off x="3485717" y="1912828"/>
          <a:ext cx="1940712" cy="19409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4B76F06-C3A3-43CB-B355-D3A6C8404338}">
      <dsp:nvSpPr>
        <dsp:cNvPr id="0" name=""/>
        <dsp:cNvSpPr/>
      </dsp:nvSpPr>
      <dsp:spPr>
        <a:xfrm>
          <a:off x="5411336" y="1254738"/>
          <a:ext cx="2611333" cy="1309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dirty="0" smtClean="0">
              <a:latin typeface="Arial Black" panose="020B0A04020102020204" pitchFamily="34" charset="0"/>
            </a:rPr>
            <a:t>12.	Financiamientos Internos</a:t>
          </a:r>
          <a:endParaRPr lang="es-MX" sz="1400" kern="1200" dirty="0">
            <a:latin typeface="Arial Black" panose="020B0A04020102020204" pitchFamily="34" charset="0"/>
          </a:endParaRPr>
        </a:p>
      </dsp:txBody>
      <dsp:txXfrm>
        <a:off x="5411336" y="1254738"/>
        <a:ext cx="2611333" cy="1309040"/>
      </dsp:txXfrm>
    </dsp:sp>
    <dsp:sp modelId="{F6311231-BBC5-4569-BD1E-19A15008DD0E}">
      <dsp:nvSpPr>
        <dsp:cNvPr id="0" name=""/>
        <dsp:cNvSpPr/>
      </dsp:nvSpPr>
      <dsp:spPr>
        <a:xfrm>
          <a:off x="3625610" y="2528672"/>
          <a:ext cx="1940712" cy="19409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38BB7A9-72DB-4C79-B96C-E84039346C41}">
      <dsp:nvSpPr>
        <dsp:cNvPr id="0" name=""/>
        <dsp:cNvSpPr/>
      </dsp:nvSpPr>
      <dsp:spPr>
        <a:xfrm>
          <a:off x="5555238" y="2920789"/>
          <a:ext cx="2687413" cy="13982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dirty="0" smtClean="0">
              <a:latin typeface="Arial Black" panose="020B0A04020102020204" pitchFamily="34" charset="0"/>
            </a:rPr>
            <a:t>13.	Financiamientos Externos</a:t>
          </a:r>
          <a:endParaRPr lang="es-MX" sz="1400" kern="1200" dirty="0">
            <a:latin typeface="Arial Black" panose="020B0A04020102020204" pitchFamily="34" charset="0"/>
          </a:endParaRPr>
        </a:p>
      </dsp:txBody>
      <dsp:txXfrm>
        <a:off x="5555238" y="2920789"/>
        <a:ext cx="2687413" cy="1398293"/>
      </dsp:txXfrm>
    </dsp:sp>
    <dsp:sp modelId="{E4A8C782-3352-4479-A008-4F0A333BEF36}">
      <dsp:nvSpPr>
        <dsp:cNvPr id="0" name=""/>
        <dsp:cNvSpPr/>
      </dsp:nvSpPr>
      <dsp:spPr>
        <a:xfrm>
          <a:off x="3231808" y="3022538"/>
          <a:ext cx="1940712" cy="19409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A9CE28F-2999-4252-82C1-20003143D740}">
      <dsp:nvSpPr>
        <dsp:cNvPr id="0" name=""/>
        <dsp:cNvSpPr/>
      </dsp:nvSpPr>
      <dsp:spPr>
        <a:xfrm>
          <a:off x="4978448" y="4795097"/>
          <a:ext cx="2223732" cy="1279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smtClean="0">
              <a:latin typeface="Arial Black" panose="020B0A04020102020204" pitchFamily="34" charset="0"/>
            </a:rPr>
            <a:t>14.	Ingresos Propios</a:t>
          </a:r>
          <a:endParaRPr lang="es-MX" sz="1400" kern="1200">
            <a:latin typeface="Arial Black" panose="020B0A04020102020204" pitchFamily="34" charset="0"/>
          </a:endParaRPr>
        </a:p>
      </dsp:txBody>
      <dsp:txXfrm>
        <a:off x="4978448" y="4795097"/>
        <a:ext cx="2223732" cy="1279289"/>
      </dsp:txXfrm>
    </dsp:sp>
    <dsp:sp modelId="{4CE9F925-97C4-4EF8-B987-4EA588E98E24}">
      <dsp:nvSpPr>
        <dsp:cNvPr id="0" name=""/>
        <dsp:cNvSpPr/>
      </dsp:nvSpPr>
      <dsp:spPr>
        <a:xfrm>
          <a:off x="2601076" y="3022538"/>
          <a:ext cx="1940712" cy="19409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E43625C-BE0D-4AEF-B02E-6702797863EA}">
      <dsp:nvSpPr>
        <dsp:cNvPr id="0" name=""/>
        <dsp:cNvSpPr/>
      </dsp:nvSpPr>
      <dsp:spPr>
        <a:xfrm>
          <a:off x="571415" y="4795097"/>
          <a:ext cx="2223732" cy="1279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smtClean="0">
              <a:latin typeface="Arial Black" panose="020B0A04020102020204" pitchFamily="34" charset="0"/>
            </a:rPr>
            <a:t>15.	Recursos Federales</a:t>
          </a:r>
          <a:endParaRPr lang="es-MX" sz="1400" kern="1200">
            <a:latin typeface="Arial Black" panose="020B0A04020102020204" pitchFamily="34" charset="0"/>
          </a:endParaRPr>
        </a:p>
      </dsp:txBody>
      <dsp:txXfrm>
        <a:off x="571415" y="4795097"/>
        <a:ext cx="2223732" cy="1279289"/>
      </dsp:txXfrm>
    </dsp:sp>
    <dsp:sp modelId="{E22991A5-2E61-4E45-8498-258CD2B541C6}">
      <dsp:nvSpPr>
        <dsp:cNvPr id="0" name=""/>
        <dsp:cNvSpPr/>
      </dsp:nvSpPr>
      <dsp:spPr>
        <a:xfrm>
          <a:off x="2207273" y="2528672"/>
          <a:ext cx="1940712" cy="19409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926AAA-3C93-47E4-8EB9-B4EA07B9CE98}">
      <dsp:nvSpPr>
        <dsp:cNvPr id="0" name=""/>
        <dsp:cNvSpPr/>
      </dsp:nvSpPr>
      <dsp:spPr>
        <a:xfrm>
          <a:off x="-156351" y="2920789"/>
          <a:ext cx="2062006" cy="13982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smtClean="0">
              <a:latin typeface="Arial Black" panose="020B0A04020102020204" pitchFamily="34" charset="0"/>
            </a:rPr>
            <a:t>16.	Recursos Estatales</a:t>
          </a:r>
          <a:endParaRPr lang="es-MX" sz="1400" kern="1200">
            <a:latin typeface="Arial Black" panose="020B0A04020102020204" pitchFamily="34" charset="0"/>
          </a:endParaRPr>
        </a:p>
      </dsp:txBody>
      <dsp:txXfrm>
        <a:off x="-156351" y="2920789"/>
        <a:ext cx="2062006" cy="1398293"/>
      </dsp:txXfrm>
    </dsp:sp>
    <dsp:sp modelId="{C3E591A8-F1B9-40A7-9030-663EA131D4B0}">
      <dsp:nvSpPr>
        <dsp:cNvPr id="0" name=""/>
        <dsp:cNvSpPr/>
      </dsp:nvSpPr>
      <dsp:spPr>
        <a:xfrm>
          <a:off x="2347166" y="1912828"/>
          <a:ext cx="1940712" cy="19409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D11CEBB-C0F1-4E3F-9885-3035035AEEAE}">
      <dsp:nvSpPr>
        <dsp:cNvPr id="0" name=""/>
        <dsp:cNvSpPr/>
      </dsp:nvSpPr>
      <dsp:spPr>
        <a:xfrm>
          <a:off x="5374" y="1254738"/>
          <a:ext cx="2102438" cy="1309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dirty="0" smtClean="0">
              <a:latin typeface="Arial Black" panose="020B0A04020102020204" pitchFamily="34" charset="0"/>
            </a:rPr>
            <a:t>17.	Otros Recursos</a:t>
          </a:r>
          <a:r>
            <a:rPr lang="es-ES" sz="1400" u="sng" kern="1200" dirty="0" smtClean="0">
              <a:latin typeface="Arial Black" panose="020B0A04020102020204" pitchFamily="34" charset="0"/>
            </a:rPr>
            <a:t> de Libre Disposición</a:t>
          </a:r>
          <a:endParaRPr lang="es-MX" sz="1400" kern="1200" dirty="0">
            <a:latin typeface="Arial Black" panose="020B0A04020102020204" pitchFamily="34" charset="0"/>
          </a:endParaRPr>
        </a:p>
      </dsp:txBody>
      <dsp:txXfrm>
        <a:off x="5374" y="1254738"/>
        <a:ext cx="2102438" cy="1309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FA612-5250-4750-A212-E474F6142406}">
      <dsp:nvSpPr>
        <dsp:cNvPr id="0" name=""/>
        <dsp:cNvSpPr/>
      </dsp:nvSpPr>
      <dsp:spPr>
        <a:xfrm>
          <a:off x="0" y="200"/>
          <a:ext cx="1828801" cy="613335"/>
        </a:xfrm>
        <a:prstGeom prst="round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smtClean="0"/>
            <a:t>2016</a:t>
          </a:r>
          <a:endParaRPr lang="es-MX" sz="4000" kern="1200"/>
        </a:p>
      </dsp:txBody>
      <dsp:txXfrm>
        <a:off x="29941" y="30141"/>
        <a:ext cx="1768919" cy="5534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25B86-E043-41E9-AF0F-79AA8331DCB5}">
      <dsp:nvSpPr>
        <dsp:cNvPr id="0" name=""/>
        <dsp:cNvSpPr/>
      </dsp:nvSpPr>
      <dsp:spPr>
        <a:xfrm>
          <a:off x="2245111" y="63930"/>
          <a:ext cx="3068647" cy="3068647"/>
        </a:xfrm>
        <a:prstGeom prst="ellipse">
          <a:avLst/>
        </a:prstGeom>
        <a:solidFill>
          <a:schemeClr val="accent1">
            <a:shade val="80000"/>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s-ES" sz="2200" u="none" kern="1200" dirty="0" smtClean="0"/>
            <a:t>25. Recursos Federales</a:t>
          </a:r>
          <a:endParaRPr lang="es-MX" sz="2200" u="none" kern="1200" dirty="0"/>
        </a:p>
      </dsp:txBody>
      <dsp:txXfrm>
        <a:off x="2654264" y="600943"/>
        <a:ext cx="2250341" cy="1380891"/>
      </dsp:txXfrm>
    </dsp:sp>
    <dsp:sp modelId="{C33DD162-0F72-44AD-808E-E21F330C5FF8}">
      <dsp:nvSpPr>
        <dsp:cNvPr id="0" name=""/>
        <dsp:cNvSpPr/>
      </dsp:nvSpPr>
      <dsp:spPr>
        <a:xfrm>
          <a:off x="3352382" y="1981834"/>
          <a:ext cx="3068647" cy="3068647"/>
        </a:xfrm>
        <a:prstGeom prst="ellipse">
          <a:avLst/>
        </a:prstGeom>
        <a:solidFill>
          <a:schemeClr val="accent1">
            <a:shade val="80000"/>
            <a:alpha val="50000"/>
            <a:hueOff val="-4"/>
            <a:satOff val="-264"/>
            <a:lumOff val="2368"/>
            <a:alpha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s-ES" sz="2200" u="none" kern="1200" dirty="0" smtClean="0"/>
            <a:t>26. Recursos Estatales</a:t>
          </a:r>
          <a:endParaRPr lang="es-MX" sz="2200" u="none" kern="1200" dirty="0"/>
        </a:p>
      </dsp:txBody>
      <dsp:txXfrm>
        <a:off x="4290876" y="2774568"/>
        <a:ext cx="1841188" cy="1687755"/>
      </dsp:txXfrm>
    </dsp:sp>
    <dsp:sp modelId="{44D0BFB1-BB83-4917-AFE0-899129D58A09}">
      <dsp:nvSpPr>
        <dsp:cNvPr id="0" name=""/>
        <dsp:cNvSpPr/>
      </dsp:nvSpPr>
      <dsp:spPr>
        <a:xfrm>
          <a:off x="1137841" y="1981834"/>
          <a:ext cx="3068647" cy="3068647"/>
        </a:xfrm>
        <a:prstGeom prst="ellipse">
          <a:avLst/>
        </a:prstGeom>
        <a:solidFill>
          <a:schemeClr val="accent1">
            <a:shade val="80000"/>
            <a:alpha val="50000"/>
            <a:hueOff val="-7"/>
            <a:satOff val="-528"/>
            <a:lumOff val="4736"/>
            <a:alphaOff val="3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s-ES" sz="2200" u="none" kern="1200" dirty="0" smtClean="0"/>
            <a:t>27. Otros Recursos de Transferencias Federales Etiquetadas</a:t>
          </a:r>
          <a:endParaRPr lang="es-MX" sz="2200" u="none" kern="1200" dirty="0"/>
        </a:p>
      </dsp:txBody>
      <dsp:txXfrm>
        <a:off x="1426805" y="2774568"/>
        <a:ext cx="1841188" cy="16877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E5235-946D-434E-9BDA-61BD9017DF95}">
      <dsp:nvSpPr>
        <dsp:cNvPr id="0" name=""/>
        <dsp:cNvSpPr/>
      </dsp:nvSpPr>
      <dsp:spPr>
        <a:xfrm>
          <a:off x="0" y="0"/>
          <a:ext cx="6483414" cy="1171686"/>
        </a:xfrm>
        <a:prstGeom prst="roundRect">
          <a:avLst>
            <a:gd name="adj" fmla="val 10000"/>
          </a:avLst>
        </a:prstGeom>
        <a:solidFill>
          <a:srgbClr val="B1D1E3"/>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b="0" i="0" kern="1200" dirty="0" smtClean="0">
              <a:solidFill>
                <a:schemeClr val="tx2">
                  <a:lumMod val="75000"/>
                </a:schemeClr>
              </a:solidFill>
            </a:rPr>
            <a:t>Momentos Contables de los Ingresos</a:t>
          </a:r>
          <a:endParaRPr lang="es-ES" sz="3600" b="1" kern="1200" dirty="0">
            <a:solidFill>
              <a:schemeClr val="tx2">
                <a:lumMod val="75000"/>
              </a:schemeClr>
            </a:solidFill>
            <a:latin typeface="Arial" panose="020B0604020202020204" pitchFamily="34" charset="0"/>
            <a:cs typeface="Arial" panose="020B0604020202020204" pitchFamily="34" charset="0"/>
          </a:endParaRPr>
        </a:p>
      </dsp:txBody>
      <dsp:txXfrm>
        <a:off x="34318" y="34318"/>
        <a:ext cx="5272384" cy="1103050"/>
      </dsp:txXfrm>
    </dsp:sp>
    <dsp:sp modelId="{78A55001-7B75-4013-A5A8-D2A6D64A00F6}">
      <dsp:nvSpPr>
        <dsp:cNvPr id="0" name=""/>
        <dsp:cNvSpPr/>
      </dsp:nvSpPr>
      <dsp:spPr>
        <a:xfrm>
          <a:off x="1144132" y="1432061"/>
          <a:ext cx="6483414" cy="1171686"/>
        </a:xfrm>
        <a:prstGeom prst="roundRect">
          <a:avLst>
            <a:gd name="adj" fmla="val 10000"/>
          </a:avLst>
        </a:prstGeom>
        <a:solidFill>
          <a:schemeClr val="bg1">
            <a:lumMod val="5000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b="0" i="0" kern="1200" dirty="0" smtClean="0"/>
            <a:t>Momentos Contables de los Egresos</a:t>
          </a:r>
          <a:endParaRPr lang="es-ES" sz="3600" b="1" kern="1200" dirty="0">
            <a:latin typeface="Arial" panose="020B0604020202020204" pitchFamily="34" charset="0"/>
            <a:cs typeface="Arial" panose="020B0604020202020204" pitchFamily="34" charset="0"/>
          </a:endParaRPr>
        </a:p>
      </dsp:txBody>
      <dsp:txXfrm>
        <a:off x="1178450" y="1466379"/>
        <a:ext cx="4509050" cy="1103050"/>
      </dsp:txXfrm>
    </dsp:sp>
    <dsp:sp modelId="{88F87EC5-8B35-4764-8B19-F103C5621CED}">
      <dsp:nvSpPr>
        <dsp:cNvPr id="0" name=""/>
        <dsp:cNvSpPr/>
      </dsp:nvSpPr>
      <dsp:spPr>
        <a:xfrm>
          <a:off x="463156" y="1288089"/>
          <a:ext cx="761596" cy="761596"/>
        </a:xfrm>
        <a:prstGeom prst="downArrow">
          <a:avLst>
            <a:gd name="adj1" fmla="val 55000"/>
            <a:gd name="adj2" fmla="val 45000"/>
          </a:avLst>
        </a:prstGeom>
        <a:solidFill>
          <a:srgbClr val="2D6483">
            <a:alpha val="90000"/>
          </a:srgbClr>
        </a:solidFill>
        <a:ln>
          <a:noFill/>
        </a:ln>
        <a:effectLst>
          <a:outerShdw blurRad="38100" dist="254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34515" y="1288089"/>
        <a:ext cx="418878" cy="5731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4F13-06DD-4A98-B039-873892419350}">
      <dsp:nvSpPr>
        <dsp:cNvPr id="0" name=""/>
        <dsp:cNvSpPr/>
      </dsp:nvSpPr>
      <dsp:spPr>
        <a:xfrm>
          <a:off x="0" y="549921"/>
          <a:ext cx="11398156" cy="1503904"/>
        </a:xfrm>
        <a:prstGeom prst="notchedRightArrow">
          <a:avLst/>
        </a:prstGeom>
        <a:solidFill>
          <a:schemeClr val="accent1">
            <a:lumMod val="75000"/>
          </a:schemeClr>
        </a:solidFill>
        <a:ln>
          <a:solidFill>
            <a:schemeClr val="bg1">
              <a:lumMod val="50000"/>
            </a:schemeClr>
          </a:solidFill>
        </a:ln>
        <a:effectLst/>
      </dsp:spPr>
      <dsp:style>
        <a:lnRef idx="0">
          <a:scrgbClr r="0" g="0" b="0"/>
        </a:lnRef>
        <a:fillRef idx="1">
          <a:scrgbClr r="0" g="0" b="0"/>
        </a:fillRef>
        <a:effectRef idx="0">
          <a:scrgbClr r="0" g="0" b="0"/>
        </a:effectRef>
        <a:fontRef idx="minor"/>
      </dsp:style>
    </dsp:sp>
    <dsp:sp modelId="{8589C72A-4D57-4206-9CB0-0028CCB0D584}">
      <dsp:nvSpPr>
        <dsp:cNvPr id="0" name=""/>
        <dsp:cNvSpPr/>
      </dsp:nvSpPr>
      <dsp:spPr>
        <a:xfrm>
          <a:off x="876" y="0"/>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876" y="0"/>
        <a:ext cx="1405011" cy="1041499"/>
      </dsp:txXfrm>
    </dsp:sp>
    <dsp:sp modelId="{3772FB6A-506A-48E3-9697-72C072D24CCE}">
      <dsp:nvSpPr>
        <dsp:cNvPr id="0" name=""/>
        <dsp:cNvSpPr/>
      </dsp:nvSpPr>
      <dsp:spPr>
        <a:xfrm>
          <a:off x="433382" y="1031874"/>
          <a:ext cx="539999" cy="539999"/>
        </a:xfrm>
        <a:prstGeom prst="ellipse">
          <a:avLst/>
        </a:prstGeom>
        <a:solidFill>
          <a:schemeClr val="tx1">
            <a:lumMod val="75000"/>
            <a:lumOff val="25000"/>
          </a:schemeClr>
        </a:solidFill>
        <a:ln w="285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831F9F-6A26-450E-9F93-0476AAF6A99C}">
      <dsp:nvSpPr>
        <dsp:cNvPr id="0" name=""/>
        <dsp:cNvSpPr/>
      </dsp:nvSpPr>
      <dsp:spPr>
        <a:xfrm>
          <a:off x="1476139" y="1562248"/>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1476139" y="1562248"/>
        <a:ext cx="1405011" cy="1041499"/>
      </dsp:txXfrm>
    </dsp:sp>
    <dsp:sp modelId="{547C9450-C1EA-4854-A161-1CC783B30EA7}">
      <dsp:nvSpPr>
        <dsp:cNvPr id="0" name=""/>
        <dsp:cNvSpPr/>
      </dsp:nvSpPr>
      <dsp:spPr>
        <a:xfrm>
          <a:off x="1908645" y="1031874"/>
          <a:ext cx="539999" cy="539999"/>
        </a:xfrm>
        <a:prstGeom prst="ellipse">
          <a:avLst/>
        </a:prstGeom>
        <a:solidFill>
          <a:schemeClr val="tx1">
            <a:lumMod val="65000"/>
            <a:lumOff val="35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8CB3F4-4D73-4D4E-B618-425BC8A9689E}">
      <dsp:nvSpPr>
        <dsp:cNvPr id="0" name=""/>
        <dsp:cNvSpPr/>
      </dsp:nvSpPr>
      <dsp:spPr>
        <a:xfrm>
          <a:off x="2951401" y="0"/>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2951401" y="0"/>
        <a:ext cx="1405011" cy="1041499"/>
      </dsp:txXfrm>
    </dsp:sp>
    <dsp:sp modelId="{E3CFAAEA-1BAC-463C-BBDD-E5F5B0D3DC33}">
      <dsp:nvSpPr>
        <dsp:cNvPr id="0" name=""/>
        <dsp:cNvSpPr/>
      </dsp:nvSpPr>
      <dsp:spPr>
        <a:xfrm>
          <a:off x="3383908" y="1031874"/>
          <a:ext cx="539999" cy="539999"/>
        </a:xfrm>
        <a:prstGeom prst="ellipse">
          <a:avLst/>
        </a:prstGeom>
        <a:solidFill>
          <a:srgbClr val="7F7F7F"/>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577DE2-E255-4F15-85C5-AE8F2223AF6C}">
      <dsp:nvSpPr>
        <dsp:cNvPr id="0" name=""/>
        <dsp:cNvSpPr/>
      </dsp:nvSpPr>
      <dsp:spPr>
        <a:xfrm>
          <a:off x="4426664" y="1562248"/>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4426664" y="1562248"/>
        <a:ext cx="1405011" cy="1041499"/>
      </dsp:txXfrm>
    </dsp:sp>
    <dsp:sp modelId="{0BEC547F-A577-4E6A-889D-4B8CA5A61DD3}">
      <dsp:nvSpPr>
        <dsp:cNvPr id="0" name=""/>
        <dsp:cNvSpPr/>
      </dsp:nvSpPr>
      <dsp:spPr>
        <a:xfrm>
          <a:off x="4859170" y="1031874"/>
          <a:ext cx="539999" cy="539999"/>
        </a:xfrm>
        <a:prstGeom prst="ellipse">
          <a:avLst/>
        </a:prstGeom>
        <a:solidFill>
          <a:srgbClr val="A6A6A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2A76AF-BC49-446A-86BA-2A4DB4712955}">
      <dsp:nvSpPr>
        <dsp:cNvPr id="0" name=""/>
        <dsp:cNvSpPr/>
      </dsp:nvSpPr>
      <dsp:spPr>
        <a:xfrm>
          <a:off x="5901926" y="0"/>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5901926" y="0"/>
        <a:ext cx="1405011" cy="1041499"/>
      </dsp:txXfrm>
    </dsp:sp>
    <dsp:sp modelId="{D11CBA84-E17B-43BD-8899-3A89878FDF5E}">
      <dsp:nvSpPr>
        <dsp:cNvPr id="0" name=""/>
        <dsp:cNvSpPr/>
      </dsp:nvSpPr>
      <dsp:spPr>
        <a:xfrm>
          <a:off x="6334433" y="1031874"/>
          <a:ext cx="539999" cy="539999"/>
        </a:xfrm>
        <a:prstGeom prst="ellipse">
          <a:avLst/>
        </a:prstGeom>
        <a:solidFill>
          <a:srgbClr val="BFBFBF"/>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63DEB6-B84D-49A5-979D-74B8E23DFD79}">
      <dsp:nvSpPr>
        <dsp:cNvPr id="0" name=""/>
        <dsp:cNvSpPr/>
      </dsp:nvSpPr>
      <dsp:spPr>
        <a:xfrm>
          <a:off x="7377189" y="1562248"/>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7377189" y="1562248"/>
        <a:ext cx="1405011" cy="1041499"/>
      </dsp:txXfrm>
    </dsp:sp>
    <dsp:sp modelId="{358F1E43-BBC9-4254-BB91-9C5F214DAA52}">
      <dsp:nvSpPr>
        <dsp:cNvPr id="0" name=""/>
        <dsp:cNvSpPr/>
      </dsp:nvSpPr>
      <dsp:spPr>
        <a:xfrm>
          <a:off x="7809695" y="1031874"/>
          <a:ext cx="539999" cy="539999"/>
        </a:xfrm>
        <a:prstGeom prst="ellipse">
          <a:avLst/>
        </a:prstGeom>
        <a:solidFill>
          <a:srgbClr val="D9D9D9"/>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56C609-4A11-460E-A959-65249A18810C}">
      <dsp:nvSpPr>
        <dsp:cNvPr id="0" name=""/>
        <dsp:cNvSpPr/>
      </dsp:nvSpPr>
      <dsp:spPr>
        <a:xfrm>
          <a:off x="8852451" y="0"/>
          <a:ext cx="1405011" cy="104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s-ES" sz="1600" b="1" kern="1200" dirty="0">
            <a:solidFill>
              <a:schemeClr val="bg2"/>
            </a:solidFill>
            <a:latin typeface="Arial" panose="020B0604020202020204" pitchFamily="34" charset="0"/>
            <a:cs typeface="Arial" panose="020B0604020202020204" pitchFamily="34" charset="0"/>
          </a:endParaRPr>
        </a:p>
      </dsp:txBody>
      <dsp:txXfrm>
        <a:off x="8852451" y="0"/>
        <a:ext cx="1405011" cy="1041499"/>
      </dsp:txXfrm>
    </dsp:sp>
    <dsp:sp modelId="{DE896F8B-E6F6-4DF4-8253-C25A21037902}">
      <dsp:nvSpPr>
        <dsp:cNvPr id="0" name=""/>
        <dsp:cNvSpPr/>
      </dsp:nvSpPr>
      <dsp:spPr>
        <a:xfrm>
          <a:off x="9284958" y="1031874"/>
          <a:ext cx="539999" cy="539999"/>
        </a:xfrm>
        <a:prstGeom prst="ellipse">
          <a:avLst/>
        </a:prstGeom>
        <a:solidFill>
          <a:srgbClr val="F2F2F2"/>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3" name="Rectángulo 2"/>
          <p:cNvSpPr/>
          <p:nvPr userDrawn="1"/>
        </p:nvSpPr>
        <p:spPr>
          <a:xfrm>
            <a:off x="1" y="2027208"/>
            <a:ext cx="12192000" cy="1768415"/>
          </a:xfrm>
          <a:prstGeom prst="rect">
            <a:avLst/>
          </a:prstGeom>
          <a:solidFill>
            <a:srgbClr val="4CB196"/>
          </a:solidFill>
          <a:ln>
            <a:solidFill>
              <a:srgbClr val="4CB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userDrawn="1"/>
        </p:nvSpPr>
        <p:spPr>
          <a:xfrm>
            <a:off x="2613803" y="6434359"/>
            <a:ext cx="6737231" cy="400110"/>
          </a:xfrm>
          <a:prstGeom prst="rect">
            <a:avLst/>
          </a:prstGeom>
          <a:noFill/>
          <a:ln w="19050">
            <a:solidFill>
              <a:schemeClr val="tx1"/>
            </a:solidFill>
          </a:ln>
        </p:spPr>
        <p:txBody>
          <a:bodyPr wrap="square" rtlCol="0">
            <a:spAutoFit/>
          </a:bodyPr>
          <a:lstStyle/>
          <a:p>
            <a:pPr algn="ctr"/>
            <a:r>
              <a:rPr lang="es-MX" sz="2000" smtClean="0"/>
              <a:t>Organismo </a:t>
            </a:r>
            <a:r>
              <a:rPr lang="es-MX" sz="2000" dirty="0" smtClean="0"/>
              <a:t>del Sistema Nacional de Coordinación Fiscal</a:t>
            </a:r>
            <a:endParaRPr lang="es-MX" sz="2000"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480" y="134377"/>
            <a:ext cx="2518719" cy="998594"/>
          </a:xfrm>
          <a:prstGeom prst="rect">
            <a:avLst/>
          </a:prstGeom>
        </p:spPr>
      </p:pic>
    </p:spTree>
    <p:extLst>
      <p:ext uri="{BB962C8B-B14F-4D97-AF65-F5344CB8AC3E}">
        <p14:creationId xmlns:p14="http://schemas.microsoft.com/office/powerpoint/2010/main" val="32333539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seño personalizado">
    <p:spTree>
      <p:nvGrpSpPr>
        <p:cNvPr id="1" name=""/>
        <p:cNvGrpSpPr/>
        <p:nvPr/>
      </p:nvGrpSpPr>
      <p:grpSpPr>
        <a:xfrm>
          <a:off x="0" y="0"/>
          <a:ext cx="0" cy="0"/>
          <a:chOff x="0" y="0"/>
          <a:chExt cx="0" cy="0"/>
        </a:xfrm>
      </p:grpSpPr>
      <p:pic>
        <p:nvPicPr>
          <p:cNvPr id="4" name="Imagen 2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61059" y="148011"/>
            <a:ext cx="731620" cy="78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774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2584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0" y="833718"/>
            <a:ext cx="5934508" cy="877886"/>
          </a:xfrm>
        </p:spPr>
        <p:txBody>
          <a:bodyPr anchor="b"/>
          <a:lstStyle>
            <a:lvl1pPr algn="ctr">
              <a:defRPr lang="es-ES" sz="3200" b="1" kern="1200" smtClean="0">
                <a:solidFill>
                  <a:schemeClr val="accent1"/>
                </a:solidFill>
                <a:latin typeface="Calisto MT" panose="02040603050505030304" pitchFamily="18" charset="0"/>
                <a:ea typeface="+mj-ea"/>
                <a:cs typeface="+mj-cs"/>
              </a:defRPr>
            </a:lvl1pPr>
          </a:lstStyle>
          <a:p>
            <a:r>
              <a:rPr lang="es-ES" dirty="0"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800">
                <a:latin typeface="Calisto MT" panose="02040603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324155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lgn="ctr">
              <a:defRPr sz="3200">
                <a:latin typeface="Calisto MT" panose="02040603050505030304" pitchFamily="18"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lvl1pPr>
              <a:defRPr sz="2800">
                <a:latin typeface="Calisto MT" panose="02040603050505030304" pitchFamily="18" charset="0"/>
              </a:defRPr>
            </a:lvl1pPr>
            <a:lvl2pPr>
              <a:defRPr sz="2400">
                <a:latin typeface="Calisto MT" panose="02040603050505030304" pitchFamily="18" charset="0"/>
              </a:defRPr>
            </a:lvl2pPr>
            <a:lvl3pPr>
              <a:defRPr sz="2000">
                <a:latin typeface="Calisto MT" panose="02040603050505030304" pitchFamily="18" charset="0"/>
              </a:defRPr>
            </a:lvl3pPr>
            <a:lvl4pPr>
              <a:defRPr sz="1800">
                <a:latin typeface="Calisto MT" panose="02040603050505030304" pitchFamily="18" charset="0"/>
              </a:defRPr>
            </a:lvl4pPr>
            <a:lvl5pPr>
              <a:defRPr sz="1800">
                <a:latin typeface="Calisto MT" panose="02040603050505030304" pitchFamily="18" charset="0"/>
              </a:defRPr>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800">
                <a:latin typeface="Calisto MT" panose="02040603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4566053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lvl1pPr algn="ctr">
              <a:defRPr>
                <a:latin typeface="Calisto MT" panose="02040603050505030304" pitchFamily="18"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800" b="0" cap="none" baseline="0">
                <a:solidFill>
                  <a:schemeClr val="tx1"/>
                </a:solidFill>
                <a:latin typeface="Calisto MT" panose="02040603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Editar el estilo de texto del patrón</a:t>
            </a:r>
          </a:p>
        </p:txBody>
      </p:sp>
      <p:sp>
        <p:nvSpPr>
          <p:cNvPr id="4" name="Content Placeholder 3"/>
          <p:cNvSpPr>
            <a:spLocks noGrp="1"/>
          </p:cNvSpPr>
          <p:nvPr>
            <p:ph sz="half" idx="2"/>
          </p:nvPr>
        </p:nvSpPr>
        <p:spPr>
          <a:xfrm>
            <a:off x="1141410" y="3073397"/>
            <a:ext cx="4878391" cy="2717801"/>
          </a:xfrm>
        </p:spPr>
        <p:txBody>
          <a:bodyPr/>
          <a:lstStyle>
            <a:lvl1pPr>
              <a:defRPr sz="2400">
                <a:latin typeface="Calisto MT" panose="02040603050505030304" pitchFamily="18" charset="0"/>
              </a:defRPr>
            </a:lvl1pPr>
            <a:lvl2pPr>
              <a:defRPr sz="2000">
                <a:latin typeface="Calisto MT" panose="02040603050505030304" pitchFamily="18" charset="0"/>
              </a:defRPr>
            </a:lvl2pPr>
            <a:lvl3pPr>
              <a:defRPr sz="1800">
                <a:latin typeface="Calisto MT" panose="02040603050505030304" pitchFamily="18" charset="0"/>
              </a:defRPr>
            </a:lvl3pPr>
            <a:lvl4pPr>
              <a:defRPr sz="1600">
                <a:latin typeface="Calisto MT" panose="02040603050505030304" pitchFamily="18" charset="0"/>
              </a:defRPr>
            </a:lvl4pPr>
            <a:lvl5pPr>
              <a:defRPr sz="1600">
                <a:latin typeface="Calisto MT" panose="02040603050505030304" pitchFamily="18" charset="0"/>
              </a:defRPr>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800" b="0" cap="none" baseline="0">
                <a:solidFill>
                  <a:schemeClr val="tx1"/>
                </a:solidFill>
                <a:latin typeface="Calisto MT" panose="02040603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lvl1pPr>
              <a:defRPr sz="2400">
                <a:latin typeface="Calisto MT" panose="02040603050505030304" pitchFamily="18" charset="0"/>
              </a:defRPr>
            </a:lvl1pPr>
            <a:lvl2pPr>
              <a:defRPr sz="2000">
                <a:latin typeface="Calisto MT" panose="02040603050505030304" pitchFamily="18" charset="0"/>
              </a:defRPr>
            </a:lvl2pPr>
            <a:lvl3pPr>
              <a:defRPr sz="1800">
                <a:latin typeface="Calisto MT" panose="02040603050505030304" pitchFamily="18" charset="0"/>
              </a:defRPr>
            </a:lvl3pPr>
            <a:lvl4pPr>
              <a:defRPr sz="1600">
                <a:latin typeface="Calisto MT" panose="02040603050505030304" pitchFamily="18" charset="0"/>
              </a:defRPr>
            </a:lvl4pPr>
            <a:lvl5pPr>
              <a:defRPr sz="1600">
                <a:latin typeface="Calisto MT" panose="02040603050505030304" pitchFamily="18" charset="0"/>
              </a:defRPr>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4639808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3" name="Rectángulo 2"/>
          <p:cNvSpPr/>
          <p:nvPr userDrawn="1"/>
        </p:nvSpPr>
        <p:spPr>
          <a:xfrm>
            <a:off x="1" y="2027208"/>
            <a:ext cx="12192000" cy="1768415"/>
          </a:xfrm>
          <a:prstGeom prst="rect">
            <a:avLst/>
          </a:prstGeom>
          <a:solidFill>
            <a:srgbClr val="4CB196"/>
          </a:solidFill>
          <a:ln>
            <a:solidFill>
              <a:srgbClr val="4CB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userDrawn="1"/>
        </p:nvSpPr>
        <p:spPr>
          <a:xfrm>
            <a:off x="2613803" y="6434359"/>
            <a:ext cx="6737231" cy="400110"/>
          </a:xfrm>
          <a:prstGeom prst="rect">
            <a:avLst/>
          </a:prstGeom>
          <a:noFill/>
          <a:ln w="19050">
            <a:solidFill>
              <a:schemeClr val="tx1"/>
            </a:solidFill>
          </a:ln>
        </p:spPr>
        <p:txBody>
          <a:bodyPr wrap="square" rtlCol="0">
            <a:spAutoFit/>
          </a:bodyPr>
          <a:lstStyle/>
          <a:p>
            <a:pPr algn="ctr"/>
            <a:r>
              <a:rPr lang="es-MX" sz="2000" smtClean="0"/>
              <a:t>Organismo </a:t>
            </a:r>
            <a:r>
              <a:rPr lang="es-MX" sz="2000" dirty="0" smtClean="0"/>
              <a:t>del Sistema Nacional de Coordinación Fiscal</a:t>
            </a:r>
            <a:endParaRPr lang="es-MX" sz="2000" dirty="0"/>
          </a:p>
        </p:txBody>
      </p:sp>
      <p:grpSp>
        <p:nvGrpSpPr>
          <p:cNvPr id="5" name="Grupo 4"/>
          <p:cNvGrpSpPr/>
          <p:nvPr userDrawn="1"/>
        </p:nvGrpSpPr>
        <p:grpSpPr>
          <a:xfrm>
            <a:off x="10774392" y="2027208"/>
            <a:ext cx="1417608" cy="1768415"/>
            <a:chOff x="9601200" y="2027208"/>
            <a:chExt cx="2590800" cy="1768415"/>
          </a:xfrm>
        </p:grpSpPr>
        <p:sp>
          <p:nvSpPr>
            <p:cNvPr id="6" name="Paralelogramo 5"/>
            <p:cNvSpPr/>
            <p:nvPr/>
          </p:nvSpPr>
          <p:spPr>
            <a:xfrm>
              <a:off x="9601200" y="2027208"/>
              <a:ext cx="2590800" cy="1768415"/>
            </a:xfrm>
            <a:prstGeom prst="parallelogram">
              <a:avLst>
                <a:gd name="adj" fmla="val 48129"/>
              </a:avLst>
            </a:prstGeom>
            <a:solidFill>
              <a:srgbClr val="1C655E"/>
            </a:solidFill>
            <a:ln>
              <a:solidFill>
                <a:srgbClr val="1C6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10972801" y="2027208"/>
              <a:ext cx="1219199" cy="1768415"/>
            </a:xfrm>
            <a:prstGeom prst="rect">
              <a:avLst/>
            </a:prstGeom>
            <a:solidFill>
              <a:srgbClr val="1C655E"/>
            </a:solidFill>
            <a:ln>
              <a:solidFill>
                <a:srgbClr val="1C6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970325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8515" y="94893"/>
            <a:ext cx="1199070" cy="1057446"/>
          </a:xfrm>
          <a:prstGeom prst="rect">
            <a:avLst/>
          </a:prstGeom>
        </p:spPr>
      </p:pic>
    </p:spTree>
    <p:extLst>
      <p:ext uri="{BB962C8B-B14F-4D97-AF65-F5344CB8AC3E}">
        <p14:creationId xmlns:p14="http://schemas.microsoft.com/office/powerpoint/2010/main" val="22674623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067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4346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4" r:id="rId4"/>
    <p:sldLayoutId id="2147483675" r:id="rId5"/>
    <p:sldLayoutId id="2147483676"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17000" r="-17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4480" y="134377"/>
            <a:ext cx="2518719" cy="998594"/>
          </a:xfrm>
          <a:prstGeom prst="rect">
            <a:avLst/>
          </a:prstGeom>
        </p:spPr>
      </p:pic>
    </p:spTree>
    <p:extLst>
      <p:ext uri="{BB962C8B-B14F-4D97-AF65-F5344CB8AC3E}">
        <p14:creationId xmlns:p14="http://schemas.microsoft.com/office/powerpoint/2010/main" val="12171000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6.wdp"/></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etorresa@indetec.gob.mx" TargetMode="Externa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0" y="1979613"/>
            <a:ext cx="11687175" cy="1814512"/>
          </a:xfrm>
          <a:solidFill>
            <a:srgbClr val="4CB196"/>
          </a:solidFill>
        </p:spPr>
        <p:txBody>
          <a:bodyPr>
            <a:noAutofit/>
          </a:bodyPr>
          <a:lstStyle/>
          <a:p>
            <a:pPr algn="ctr"/>
            <a:r>
              <a:rPr lang="es-MX" sz="4000" dirty="0" smtClean="0">
                <a:solidFill>
                  <a:schemeClr val="bg1"/>
                </a:solidFill>
                <a:latin typeface="Calisto MT" panose="02040603050505030304" pitchFamily="18" charset="0"/>
              </a:rPr>
              <a:t>IMPACTO DE LOS CAMBIOS EN LA NORMATIVA CONTABLE GUBERNAMENTAL (2016-2018)</a:t>
            </a:r>
            <a:endParaRPr lang="es-MX" sz="4000" dirty="0">
              <a:solidFill>
                <a:schemeClr val="bg1"/>
              </a:solidFill>
              <a:latin typeface="Calisto MT" panose="02040603050505030304"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80" y="134377"/>
            <a:ext cx="2518719" cy="998594"/>
          </a:xfrm>
          <a:prstGeom prst="rect">
            <a:avLst/>
          </a:prstGeom>
        </p:spPr>
      </p:pic>
      <p:pic>
        <p:nvPicPr>
          <p:cNvPr id="5" name="Picture 2" descr="http://www.veracruz.gob.mx/finanzas/wp-content/uploads/sites/2/2018/11/sefipl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845" y="169784"/>
            <a:ext cx="2895600"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266830" y="5495027"/>
            <a:ext cx="25916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Trebuchet MS"/>
                <a:ea typeface="+mn-ea"/>
                <a:cs typeface="+mn-cs"/>
              </a:rPr>
              <a:t>Xalapa, Veracruz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Trebuchet MS"/>
                <a:ea typeface="+mn-ea"/>
                <a:cs typeface="+mn-cs"/>
              </a:rPr>
              <a:t>12 </a:t>
            </a:r>
            <a:r>
              <a:rPr kumimoji="0" lang="es-MX" sz="1800" b="0" i="0" u="none" strike="noStrike" kern="1200" cap="none" spc="0" normalizeH="0" baseline="0" noProof="0" dirty="0" smtClean="0">
                <a:ln>
                  <a:noFill/>
                </a:ln>
                <a:solidFill>
                  <a:prstClr val="black"/>
                </a:solidFill>
                <a:effectLst/>
                <a:uLnTx/>
                <a:uFillTx/>
                <a:latin typeface="Trebuchet MS"/>
                <a:ea typeface="+mn-ea"/>
                <a:cs typeface="+mn-cs"/>
              </a:rPr>
              <a:t>de Julio 2019</a:t>
            </a:r>
            <a:endParaRPr kumimoji="0" lang="es-MX" sz="18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469068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874" y="248916"/>
            <a:ext cx="7119383" cy="424732"/>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3" name="Grupo 2"/>
          <p:cNvGrpSpPr/>
          <p:nvPr/>
        </p:nvGrpSpPr>
        <p:grpSpPr>
          <a:xfrm>
            <a:off x="7159614" y="132193"/>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6" name="Rectángulo 5"/>
          <p:cNvSpPr/>
          <p:nvPr/>
        </p:nvSpPr>
        <p:spPr>
          <a:xfrm>
            <a:off x="9911705" y="6469304"/>
            <a:ext cx="2189510" cy="388696"/>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a:t>
            </a:r>
            <a:r>
              <a:rPr lang="es-MX"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11/06/2018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644166" y="1015776"/>
            <a:ext cx="10328633" cy="400110"/>
          </a:xfrm>
          <a:prstGeom prst="rect">
            <a:avLst/>
          </a:prstGeom>
        </p:spPr>
        <p:txBody>
          <a:bodyPr wrap="square">
            <a:spAutoFit/>
          </a:bodyPr>
          <a:lstStyle/>
          <a:p>
            <a:pPr marL="342900" indent="-342900">
              <a:buClr>
                <a:srgbClr val="2D6483"/>
              </a:buClr>
              <a:buSzPct val="150000"/>
              <a:buFont typeface="Wingdings" panose="05000000000000000000" pitchFamily="2" charset="2"/>
              <a:buChar char="v"/>
            </a:pPr>
            <a:r>
              <a:rPr lang="es-MX" sz="2000" dirty="0" smtClean="0">
                <a:latin typeface="Calisto MT" panose="02040603050505030304" pitchFamily="18" charset="0"/>
                <a:cs typeface="Arial" panose="020B0604020202020204" pitchFamily="34" charset="0"/>
              </a:rPr>
              <a:t>Se mejora la definición de impuestos.</a:t>
            </a:r>
            <a:endParaRPr lang="es-MX" sz="2000" dirty="0">
              <a:latin typeface="Calisto MT" panose="02040603050505030304" pitchFamily="18" charset="0"/>
              <a:cs typeface="Arial" panose="020B0604020202020204" pitchFamily="34" charset="0"/>
            </a:endParaRPr>
          </a:p>
        </p:txBody>
      </p:sp>
      <p:sp>
        <p:nvSpPr>
          <p:cNvPr id="9" name="CuadroTexto 8"/>
          <p:cNvSpPr txBox="1"/>
          <p:nvPr/>
        </p:nvSpPr>
        <p:spPr>
          <a:xfrm>
            <a:off x="644166" y="1343171"/>
            <a:ext cx="9499946" cy="707886"/>
          </a:xfrm>
          <a:prstGeom prst="rect">
            <a:avLst/>
          </a:prstGeom>
          <a:noFill/>
        </p:spPr>
        <p:txBody>
          <a:bodyPr wrap="square" rtlCol="0">
            <a:spAutoFit/>
          </a:bodyPr>
          <a:lstStyle/>
          <a:p>
            <a:pPr marL="342900" indent="-342900">
              <a:buClr>
                <a:srgbClr val="2D6483"/>
              </a:buClr>
              <a:buSzPct val="150000"/>
              <a:buFont typeface="Wingdings" panose="05000000000000000000" pitchFamily="2" charset="2"/>
              <a:buChar char="v"/>
            </a:pPr>
            <a:r>
              <a:rPr lang="es-MX" sz="2000" dirty="0" smtClean="0">
                <a:latin typeface="Calisto MT" panose="02040603050505030304" pitchFamily="18" charset="0"/>
                <a:cs typeface="Arial" panose="020B0604020202020204" pitchFamily="34" charset="0"/>
              </a:rPr>
              <a:t>Se incorporan definiciones para </a:t>
            </a:r>
            <a:r>
              <a:rPr lang="es-MX" sz="2000" dirty="0">
                <a:latin typeface="Calisto MT" panose="02040603050505030304" pitchFamily="18" charset="0"/>
                <a:cs typeface="Arial" panose="020B0604020202020204" pitchFamily="34" charset="0"/>
              </a:rPr>
              <a:t>cada tipo de </a:t>
            </a:r>
            <a:r>
              <a:rPr lang="es-MX" sz="2000" dirty="0" smtClean="0">
                <a:latin typeface="Calisto MT" panose="02040603050505030304" pitchFamily="18" charset="0"/>
                <a:cs typeface="Arial" panose="020B0604020202020204" pitchFamily="34" charset="0"/>
              </a:rPr>
              <a:t>ingreso</a:t>
            </a:r>
          </a:p>
          <a:p>
            <a:pPr marL="342900" indent="-342900">
              <a:buClr>
                <a:srgbClr val="2D6483"/>
              </a:buClr>
              <a:buSzPct val="150000"/>
              <a:buFont typeface="Wingdings" panose="05000000000000000000" pitchFamily="2" charset="2"/>
              <a:buChar char="v"/>
            </a:pPr>
            <a:r>
              <a:rPr lang="es-MX" sz="2000" dirty="0" smtClean="0">
                <a:latin typeface="Calisto MT" panose="02040603050505030304" pitchFamily="18" charset="0"/>
                <a:cs typeface="Arial" panose="020B0604020202020204" pitchFamily="34" charset="0"/>
              </a:rPr>
              <a:t>Se mejora la denominación de algunos tipos de ingreso, otros se derogan</a:t>
            </a:r>
            <a:endParaRPr lang="es-MX" sz="2000" dirty="0">
              <a:latin typeface="Calisto MT" panose="02040603050505030304" pitchFamily="18"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733712156"/>
              </p:ext>
            </p:extLst>
          </p:nvPr>
        </p:nvGraphicFramePr>
        <p:xfrm>
          <a:off x="351933" y="2217750"/>
          <a:ext cx="11415109" cy="2560320"/>
        </p:xfrm>
        <a:graphic>
          <a:graphicData uri="http://schemas.openxmlformats.org/drawingml/2006/table">
            <a:tbl>
              <a:tblPr firstRow="1" bandRow="1">
                <a:tableStyleId>{5C22544A-7EE6-4342-B048-85BDC9FD1C3A}</a:tableStyleId>
              </a:tblPr>
              <a:tblGrid>
                <a:gridCol w="4138180">
                  <a:extLst>
                    <a:ext uri="{9D8B030D-6E8A-4147-A177-3AD203B41FA5}">
                      <a16:colId xmlns:a16="http://schemas.microsoft.com/office/drawing/2014/main" val="2562084257"/>
                    </a:ext>
                  </a:extLst>
                </a:gridCol>
                <a:gridCol w="7276929">
                  <a:extLst>
                    <a:ext uri="{9D8B030D-6E8A-4147-A177-3AD203B41FA5}">
                      <a16:colId xmlns:a16="http://schemas.microsoft.com/office/drawing/2014/main" val="3675833151"/>
                    </a:ext>
                  </a:extLst>
                </a:gridCol>
              </a:tblGrid>
              <a:tr h="349290">
                <a:tc>
                  <a:txBody>
                    <a:bodyPr/>
                    <a:lstStyle/>
                    <a:p>
                      <a:pPr algn="ctr"/>
                      <a:r>
                        <a:rPr lang="es-MX" dirty="0" smtClean="0"/>
                        <a:t>ANTES</a:t>
                      </a:r>
                      <a:endParaRPr lang="es-MX" dirty="0"/>
                    </a:p>
                  </a:txBody>
                  <a:tcPr anchor="ctr"/>
                </a:tc>
                <a:tc>
                  <a:txBody>
                    <a:bodyPr/>
                    <a:lstStyle/>
                    <a:p>
                      <a:pPr algn="ctr"/>
                      <a:r>
                        <a:rPr lang="es-MX" dirty="0" smtClean="0"/>
                        <a:t>AHORA</a:t>
                      </a:r>
                      <a:endParaRPr lang="es-MX" dirty="0"/>
                    </a:p>
                  </a:txBody>
                  <a:tcPr anchor="ctr"/>
                </a:tc>
                <a:extLst>
                  <a:ext uri="{0D108BD9-81ED-4DB2-BD59-A6C34878D82A}">
                    <a16:rowId xmlns:a16="http://schemas.microsoft.com/office/drawing/2014/main" val="3177086753"/>
                  </a:ext>
                </a:extLst>
              </a:tr>
              <a:tr h="349290">
                <a:tc>
                  <a:txBody>
                    <a:bodyPr/>
                    <a:lstStyle/>
                    <a:p>
                      <a:r>
                        <a:rPr lang="es-MX" sz="1800" kern="1200" dirty="0" smtClean="0">
                          <a:solidFill>
                            <a:schemeClr val="dk1"/>
                          </a:solidFill>
                          <a:latin typeface="Calisto MT" panose="02040603050505030304" pitchFamily="18" charset="0"/>
                          <a:ea typeface="+mn-ea"/>
                          <a:cs typeface="Arial" panose="020B0604020202020204" pitchFamily="34" charset="0"/>
                        </a:rPr>
                        <a:t>42.-</a:t>
                      </a:r>
                      <a:r>
                        <a:rPr lang="es-MX" dirty="0" smtClean="0"/>
                        <a:t> </a:t>
                      </a:r>
                      <a:r>
                        <a:rPr lang="es-MX" sz="1800" kern="1200" dirty="0" smtClean="0">
                          <a:solidFill>
                            <a:schemeClr val="dk1"/>
                          </a:solidFill>
                          <a:latin typeface="Calisto MT" panose="02040603050505030304" pitchFamily="18" charset="0"/>
                          <a:ea typeface="+mn-ea"/>
                          <a:cs typeface="Arial" panose="020B0604020202020204" pitchFamily="34" charset="0"/>
                        </a:rPr>
                        <a:t>Derechos a los Hidrocarburos </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r>
                        <a:rPr lang="es-MX" sz="1800" kern="1200" dirty="0" smtClean="0">
                          <a:solidFill>
                            <a:schemeClr val="dk1"/>
                          </a:solidFill>
                          <a:latin typeface="Calisto MT" panose="02040603050505030304" pitchFamily="18" charset="0"/>
                          <a:ea typeface="+mn-ea"/>
                          <a:cs typeface="Arial" panose="020B0604020202020204" pitchFamily="34" charset="0"/>
                        </a:rPr>
                        <a:t>42.-Derogado-97 (Entidades federativas y Municipios no les</a:t>
                      </a:r>
                      <a:r>
                        <a:rPr lang="es-MX" sz="1800" kern="1200" baseline="0" dirty="0" smtClean="0">
                          <a:solidFill>
                            <a:schemeClr val="dk1"/>
                          </a:solidFill>
                          <a:latin typeface="Calisto MT" panose="02040603050505030304" pitchFamily="18" charset="0"/>
                          <a:ea typeface="+mn-ea"/>
                          <a:cs typeface="Arial" panose="020B0604020202020204" pitchFamily="34" charset="0"/>
                        </a:rPr>
                        <a:t> compete)</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3413141329"/>
                  </a:ext>
                </a:extLst>
              </a:tr>
              <a:tr h="349290">
                <a:tc>
                  <a:txBody>
                    <a:bodyPr/>
                    <a:lstStyle/>
                    <a:p>
                      <a:pPr marL="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51.- Productos de tipo corriente</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51.- Productos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815058089"/>
                  </a:ext>
                </a:extLst>
              </a:tr>
              <a:tr h="349290">
                <a:tc>
                  <a:txBody>
                    <a:bodyPr/>
                    <a:lstStyle/>
                    <a:p>
                      <a:pPr marL="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52.-Productos de capital</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52.-Derogado en Productos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1120785806"/>
                  </a:ext>
                </a:extLst>
              </a:tr>
              <a:tr h="349290">
                <a:tc>
                  <a:txBody>
                    <a:bodyPr/>
                    <a:lstStyle/>
                    <a:p>
                      <a:pPr marL="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61.-Aprovechamientos de tipo corriente</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61.-Aprovechamientos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1353473452"/>
                  </a:ext>
                </a:extLst>
              </a:tr>
              <a:tr h="349290">
                <a:tc>
                  <a:txBody>
                    <a:bodyPr/>
                    <a:lstStyle/>
                    <a:p>
                      <a:pPr marL="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62.-Aprovechamientos de capital</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62.-Aprovechamientos Patrimoniales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1356063856"/>
                  </a:ext>
                </a:extLst>
              </a:tr>
              <a:tr h="3492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63.- Accesorios de Aprovechamientos</a:t>
                      </a:r>
                    </a:p>
                  </a:txBody>
                  <a:tcPr/>
                </a:tc>
                <a:extLst>
                  <a:ext uri="{0D108BD9-81ED-4DB2-BD59-A6C34878D82A}">
                    <a16:rowId xmlns:a16="http://schemas.microsoft.com/office/drawing/2014/main" val="1359788578"/>
                  </a:ext>
                </a:extLst>
              </a:tr>
            </a:tbl>
          </a:graphicData>
        </a:graphic>
      </p:graphicFrame>
    </p:spTree>
    <p:extLst>
      <p:ext uri="{BB962C8B-B14F-4D97-AF65-F5344CB8AC3E}">
        <p14:creationId xmlns:p14="http://schemas.microsoft.com/office/powerpoint/2010/main" val="1140975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49702"/>
            <a:ext cx="7001301" cy="424732"/>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3" name="Grupo 2"/>
          <p:cNvGrpSpPr/>
          <p:nvPr/>
        </p:nvGrpSpPr>
        <p:grpSpPr>
          <a:xfrm>
            <a:off x="7160528" y="155349"/>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6" name="Rectángulo 5"/>
          <p:cNvSpPr/>
          <p:nvPr/>
        </p:nvSpPr>
        <p:spPr>
          <a:xfrm>
            <a:off x="9911705" y="6469304"/>
            <a:ext cx="2189510" cy="388696"/>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a:t>
            </a:r>
            <a:r>
              <a:rPr lang="es-MX"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11/06/2018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223559764"/>
              </p:ext>
            </p:extLst>
          </p:nvPr>
        </p:nvGraphicFramePr>
        <p:xfrm>
          <a:off x="513034" y="1146072"/>
          <a:ext cx="11092908" cy="5029200"/>
        </p:xfrm>
        <a:graphic>
          <a:graphicData uri="http://schemas.openxmlformats.org/drawingml/2006/table">
            <a:tbl>
              <a:tblPr firstRow="1" bandRow="1">
                <a:tableStyleId>{5C22544A-7EE6-4342-B048-85BDC9FD1C3A}</a:tableStyleId>
              </a:tblPr>
              <a:tblGrid>
                <a:gridCol w="5096196">
                  <a:extLst>
                    <a:ext uri="{9D8B030D-6E8A-4147-A177-3AD203B41FA5}">
                      <a16:colId xmlns:a16="http://schemas.microsoft.com/office/drawing/2014/main" val="2562084257"/>
                    </a:ext>
                  </a:extLst>
                </a:gridCol>
                <a:gridCol w="5996712">
                  <a:extLst>
                    <a:ext uri="{9D8B030D-6E8A-4147-A177-3AD203B41FA5}">
                      <a16:colId xmlns:a16="http://schemas.microsoft.com/office/drawing/2014/main" val="3675833151"/>
                    </a:ext>
                  </a:extLst>
                </a:gridCol>
              </a:tblGrid>
              <a:tr h="335897">
                <a:tc>
                  <a:txBody>
                    <a:bodyPr/>
                    <a:lstStyle/>
                    <a:p>
                      <a:pPr algn="ctr"/>
                      <a:r>
                        <a:rPr lang="es-MX" dirty="0" smtClean="0"/>
                        <a:t>ANTES</a:t>
                      </a:r>
                      <a:endParaRPr lang="es-MX" dirty="0"/>
                    </a:p>
                  </a:txBody>
                  <a:tcPr anchor="ctr"/>
                </a:tc>
                <a:tc>
                  <a:txBody>
                    <a:bodyPr/>
                    <a:lstStyle/>
                    <a:p>
                      <a:pPr algn="ctr"/>
                      <a:r>
                        <a:rPr lang="es-MX" dirty="0" smtClean="0"/>
                        <a:t>AHORA</a:t>
                      </a:r>
                      <a:endParaRPr lang="es-MX" dirty="0"/>
                    </a:p>
                  </a:txBody>
                  <a:tcPr anchor="ctr"/>
                </a:tc>
                <a:extLst>
                  <a:ext uri="{0D108BD9-81ED-4DB2-BD59-A6C34878D82A}">
                    <a16:rowId xmlns:a16="http://schemas.microsoft.com/office/drawing/2014/main" val="3177086753"/>
                  </a:ext>
                </a:extLst>
              </a:tr>
              <a:tr h="587820">
                <a:tc>
                  <a:txBody>
                    <a:bodyPr/>
                    <a:lstStyle/>
                    <a:p>
                      <a:pPr marL="273050" indent="-27305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7.- Ingresos por ventas de bienes y servicios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355600" indent="-355600"/>
                      <a:r>
                        <a:rPr lang="es-MX" sz="1800" kern="1200" dirty="0" smtClean="0">
                          <a:solidFill>
                            <a:schemeClr val="dk1"/>
                          </a:solidFill>
                          <a:latin typeface="Calisto MT" panose="02040603050505030304" pitchFamily="18" charset="0"/>
                          <a:ea typeface="+mn-ea"/>
                          <a:cs typeface="Arial" panose="020B0604020202020204" pitchFamily="34" charset="0"/>
                        </a:rPr>
                        <a:t>7.- Ingresos por Venta de Bienes, Prestación de Servicios y Otros Ingresos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2471466529"/>
                  </a:ext>
                </a:extLst>
              </a:tr>
              <a:tr h="587820">
                <a:tc>
                  <a:txBody>
                    <a:bodyPr/>
                    <a:lstStyle/>
                    <a:p>
                      <a:pPr marL="355600" indent="-35560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71.- Ingresos por ventas de bienes y servicios de organismos descentralizados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355600" indent="-355600"/>
                      <a:r>
                        <a:rPr lang="es-MX" sz="1800" kern="1200" dirty="0" smtClean="0">
                          <a:solidFill>
                            <a:schemeClr val="dk1"/>
                          </a:solidFill>
                          <a:latin typeface="Calisto MT" panose="02040603050505030304" pitchFamily="18" charset="0"/>
                          <a:ea typeface="+mn-ea"/>
                          <a:cs typeface="Arial" panose="020B0604020202020204" pitchFamily="34" charset="0"/>
                        </a:rPr>
                        <a:t>71.- Ingresos por Venta de Bienes y Prestación de Servicios de Instituciones Públicas de Seguridad Social</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517293543"/>
                  </a:ext>
                </a:extLst>
              </a:tr>
              <a:tr h="587820">
                <a:tc>
                  <a:txBody>
                    <a:bodyPr/>
                    <a:lstStyle/>
                    <a:p>
                      <a:pPr marL="355600" indent="-355600"/>
                      <a:r>
                        <a:rPr lang="es-MX" sz="1800" kern="1200" dirty="0" smtClean="0">
                          <a:solidFill>
                            <a:schemeClr val="dk1"/>
                          </a:solidFill>
                          <a:latin typeface="Calisto MT" panose="02040603050505030304" pitchFamily="18" charset="0"/>
                          <a:ea typeface="+mn-ea"/>
                          <a:cs typeface="Arial" panose="020B0604020202020204" pitchFamily="34" charset="0"/>
                        </a:rPr>
                        <a:t>72.- Ingresos de operación de entidades paraestatales empresariales </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450850" indent="-450850"/>
                      <a:r>
                        <a:rPr lang="es-MX" sz="1800" kern="1200" dirty="0" smtClean="0">
                          <a:solidFill>
                            <a:schemeClr val="dk1"/>
                          </a:solidFill>
                          <a:latin typeface="Calisto MT" panose="02040603050505030304" pitchFamily="18" charset="0"/>
                          <a:ea typeface="+mn-ea"/>
                          <a:cs typeface="Arial" panose="020B0604020202020204" pitchFamily="34" charset="0"/>
                        </a:rPr>
                        <a:t>72.-  Ingresos por Venta de Bienes y Prestación de Servicios de Empresas Productivas del Estado</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3569675708"/>
                  </a:ext>
                </a:extLst>
              </a:tr>
              <a:tr h="839742">
                <a:tc>
                  <a:txBody>
                    <a:bodyPr/>
                    <a:lstStyle/>
                    <a:p>
                      <a:pPr marL="355600" indent="-355600"/>
                      <a:r>
                        <a:rPr lang="es-MX" sz="1800" kern="1200" dirty="0" smtClean="0">
                          <a:solidFill>
                            <a:schemeClr val="dk1"/>
                          </a:solidFill>
                          <a:latin typeface="Calisto MT" panose="02040603050505030304" pitchFamily="18" charset="0"/>
                          <a:ea typeface="+mn-ea"/>
                          <a:cs typeface="Arial" panose="020B0604020202020204" pitchFamily="34" charset="0"/>
                        </a:rPr>
                        <a:t>73.- Ingresos por ventas de bienes y servicios producidos en establecimientos del Gobierno Central</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450850" indent="-450850"/>
                      <a:r>
                        <a:rPr lang="es-MX" sz="1800" kern="1200" dirty="0" smtClean="0">
                          <a:solidFill>
                            <a:schemeClr val="dk1"/>
                          </a:solidFill>
                          <a:latin typeface="Calisto MT" panose="02040603050505030304" pitchFamily="18" charset="0"/>
                          <a:ea typeface="+mn-ea"/>
                          <a:cs typeface="Arial" panose="020B0604020202020204" pitchFamily="34" charset="0"/>
                        </a:rPr>
                        <a:t>73.-  Ingresos por Venta de Bienes y Prestación de Servicios de Entidades Paraestatales y Fideicomisos No Empresariales y No Financieros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3413141329"/>
                  </a:ext>
                </a:extLst>
              </a:tr>
              <a:tr h="839742">
                <a:tc>
                  <a:txBody>
                    <a:bodyPr/>
                    <a:lstStyle/>
                    <a:p>
                      <a:pPr marL="0" algn="l" defTabSz="457200" rtl="0" eaLnBrk="1" latinLnBrk="0" hangingPunct="1"/>
                      <a:r>
                        <a:rPr lang="es-MX" sz="1800" kern="1200" dirty="0" smtClean="0">
                          <a:solidFill>
                            <a:schemeClr val="dk1"/>
                          </a:solidFill>
                          <a:latin typeface="Calisto MT" panose="02040603050505030304" pitchFamily="18" charset="0"/>
                          <a:ea typeface="+mn-ea"/>
                          <a:cs typeface="Arial" panose="020B0604020202020204" pitchFamily="34" charset="0"/>
                        </a:rPr>
                        <a:t>-----------------------------------</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450850" marR="0" indent="-45085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74.- Ingresos por Venta de Bienes y Prestación de Servicios de Entidades Paraestatales Empresariales No Financieras con Participación Estatal Mayoritaria</a:t>
                      </a:r>
                    </a:p>
                  </a:txBody>
                  <a:tcPr/>
                </a:tc>
                <a:extLst>
                  <a:ext uri="{0D108BD9-81ED-4DB2-BD59-A6C34878D82A}">
                    <a16:rowId xmlns:a16="http://schemas.microsoft.com/office/drawing/2014/main" val="2649575107"/>
                  </a:ext>
                </a:extLst>
              </a:tr>
              <a:tr h="8397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355600" marR="0" indent="-35560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75.- Ingresos por Venta de Bienes y Prestación de Servicios de Entidades Paraestatales Empresariales Financieras Monetarias con Participación Estatal Mayoritaria</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815058089"/>
                  </a:ext>
                </a:extLst>
              </a:tr>
            </a:tbl>
          </a:graphicData>
        </a:graphic>
      </p:graphicFrame>
    </p:spTree>
    <p:extLst>
      <p:ext uri="{BB962C8B-B14F-4D97-AF65-F5344CB8AC3E}">
        <p14:creationId xmlns:p14="http://schemas.microsoft.com/office/powerpoint/2010/main" val="1634542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874" y="213303"/>
            <a:ext cx="6532529" cy="757130"/>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3" name="Grupo 2"/>
          <p:cNvGrpSpPr/>
          <p:nvPr/>
        </p:nvGrpSpPr>
        <p:grpSpPr>
          <a:xfrm>
            <a:off x="6505432" y="155349"/>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6" name="Rectángulo 5"/>
          <p:cNvSpPr/>
          <p:nvPr/>
        </p:nvSpPr>
        <p:spPr>
          <a:xfrm>
            <a:off x="9911705" y="6469304"/>
            <a:ext cx="2189510" cy="388696"/>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a:t>
            </a:r>
            <a:r>
              <a:rPr lang="es-MX"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11/06/2018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749875443"/>
              </p:ext>
            </p:extLst>
          </p:nvPr>
        </p:nvGraphicFramePr>
        <p:xfrm>
          <a:off x="335613" y="1181348"/>
          <a:ext cx="11092908" cy="5212080"/>
        </p:xfrm>
        <a:graphic>
          <a:graphicData uri="http://schemas.openxmlformats.org/drawingml/2006/table">
            <a:tbl>
              <a:tblPr firstRow="1" bandRow="1">
                <a:tableStyleId>{5C22544A-7EE6-4342-B048-85BDC9FD1C3A}</a:tableStyleId>
              </a:tblPr>
              <a:tblGrid>
                <a:gridCol w="4168148">
                  <a:extLst>
                    <a:ext uri="{9D8B030D-6E8A-4147-A177-3AD203B41FA5}">
                      <a16:colId xmlns:a16="http://schemas.microsoft.com/office/drawing/2014/main" val="2562084257"/>
                    </a:ext>
                  </a:extLst>
                </a:gridCol>
                <a:gridCol w="6924760">
                  <a:extLst>
                    <a:ext uri="{9D8B030D-6E8A-4147-A177-3AD203B41FA5}">
                      <a16:colId xmlns:a16="http://schemas.microsoft.com/office/drawing/2014/main" val="3675833151"/>
                    </a:ext>
                  </a:extLst>
                </a:gridCol>
              </a:tblGrid>
              <a:tr h="348220">
                <a:tc>
                  <a:txBody>
                    <a:bodyPr/>
                    <a:lstStyle/>
                    <a:p>
                      <a:pPr algn="ctr"/>
                      <a:r>
                        <a:rPr lang="es-MX" dirty="0" smtClean="0"/>
                        <a:t>ANTES</a:t>
                      </a:r>
                      <a:endParaRPr lang="es-MX" dirty="0"/>
                    </a:p>
                  </a:txBody>
                  <a:tcPr anchor="ctr"/>
                </a:tc>
                <a:tc>
                  <a:txBody>
                    <a:bodyPr/>
                    <a:lstStyle/>
                    <a:p>
                      <a:pPr algn="ctr"/>
                      <a:r>
                        <a:rPr lang="es-MX" dirty="0" smtClean="0"/>
                        <a:t>AHORA</a:t>
                      </a:r>
                      <a:endParaRPr lang="es-MX" dirty="0"/>
                    </a:p>
                  </a:txBody>
                  <a:tcPr anchor="ctr"/>
                </a:tc>
                <a:extLst>
                  <a:ext uri="{0D108BD9-81ED-4DB2-BD59-A6C34878D82A}">
                    <a16:rowId xmlns:a16="http://schemas.microsoft.com/office/drawing/2014/main" val="3177086753"/>
                  </a:ext>
                </a:extLst>
              </a:tr>
              <a:tr h="8705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tc>
                  <a:txBody>
                    <a:bodyPr/>
                    <a:lstStyle/>
                    <a:p>
                      <a:pPr marL="450850" marR="0" indent="-45085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76.-</a:t>
                      </a:r>
                      <a:r>
                        <a:rPr lang="es-MX" sz="1800" kern="1200" baseline="0" dirty="0" smtClean="0">
                          <a:solidFill>
                            <a:schemeClr val="dk1"/>
                          </a:solidFill>
                          <a:latin typeface="Calisto MT" panose="02040603050505030304" pitchFamily="18" charset="0"/>
                          <a:ea typeface="+mn-ea"/>
                          <a:cs typeface="Arial" panose="020B0604020202020204" pitchFamily="34" charset="0"/>
                        </a:rPr>
                        <a:t> Ingresos por Venta de Bienes y Prestación de Servicios de Entidades Paraestatales Empresariales Financieras No Monetarias con Participación Estatal Mayoritaria</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220331367"/>
                  </a:ext>
                </a:extLst>
              </a:tr>
              <a:tr h="8705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450850" marR="0" indent="-45085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77.- Ingresos por Venta de Bienes y Prestación de Servicios de Fideicomisos Financieros Públicos con Participación Estatal Mayoritaria</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3900762700"/>
                  </a:ext>
                </a:extLst>
              </a:tr>
              <a:tr h="6093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450850" marR="0" indent="-45085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78.- Ingresos por Venta de Bienes y Prestación de Servicios de los Poderes Legislativo y Judicial, y de los Órganos Autónomos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1644986005"/>
                  </a:ext>
                </a:extLst>
              </a:tr>
              <a:tr h="3482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79.- Otros Ingresos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2314995886"/>
                  </a:ext>
                </a:extLst>
              </a:tr>
              <a:tr h="6093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8.- Participaciones y Aportaciones.</a:t>
                      </a:r>
                    </a:p>
                  </a:txBody>
                  <a:tcPr/>
                </a:tc>
                <a:tc>
                  <a:txBody>
                    <a:bodyPr/>
                    <a:lstStyle/>
                    <a:p>
                      <a:pPr marL="355600" marR="0" indent="-35560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8.- Participaciones, Aportaciones, </a:t>
                      </a:r>
                      <a:r>
                        <a:rPr lang="es-MX" sz="1800" b="1" u="sng" kern="1200" dirty="0" smtClean="0">
                          <a:solidFill>
                            <a:schemeClr val="dk1"/>
                          </a:solidFill>
                          <a:latin typeface="Calisto MT" panose="02040603050505030304" pitchFamily="18" charset="0"/>
                          <a:ea typeface="+mn-ea"/>
                          <a:cs typeface="Arial" panose="020B0604020202020204" pitchFamily="34" charset="0"/>
                        </a:rPr>
                        <a:t>Convenios, Incentivos Derivados de la Colaboración Fiscal</a:t>
                      </a:r>
                      <a:r>
                        <a:rPr lang="es-MX" sz="1800" u="sng" kern="1200" dirty="0" smtClean="0">
                          <a:solidFill>
                            <a:schemeClr val="dk1"/>
                          </a:solidFill>
                          <a:latin typeface="Calisto MT" panose="02040603050505030304" pitchFamily="18" charset="0"/>
                          <a:ea typeface="+mn-ea"/>
                          <a:cs typeface="Arial" panose="020B0604020202020204" pitchFamily="34" charset="0"/>
                        </a:rPr>
                        <a:t> y Fondos Distintos de Aportaciones</a:t>
                      </a:r>
                      <a:endParaRPr lang="es-MX" sz="1800" u="sng"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53627456"/>
                  </a:ext>
                </a:extLst>
              </a:tr>
              <a:tr h="3482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smtClean="0">
                          <a:ln>
                            <a:noFill/>
                          </a:ln>
                          <a:solidFill>
                            <a:srgbClr val="000000"/>
                          </a:solidFill>
                          <a:effectLst/>
                          <a:uLnTx/>
                          <a:uFillTx/>
                          <a:latin typeface="Calisto MT" panose="02040603050505030304" pitchFamily="18" charset="0"/>
                          <a:ea typeface="+mn-ea"/>
                          <a:cs typeface="Arial" panose="020B0604020202020204" pitchFamily="34" charset="0"/>
                        </a:rPr>
                        <a:t>-----------------------------------</a:t>
                      </a:r>
                      <a:endPar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84.- Incentivos Derivados de la Colaboración Fiscal</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911988709"/>
                  </a:ext>
                </a:extLst>
              </a:tr>
              <a:tr h="3482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85.- Fondos Distintos de Aportaciones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3396223086"/>
                  </a:ext>
                </a:extLst>
              </a:tr>
              <a:tr h="348220">
                <a:tc>
                  <a:txBody>
                    <a:bodyPr/>
                    <a:lstStyle/>
                    <a:p>
                      <a:pPr marL="355600" marR="0" lvl="0" indent="-35560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9.-Transferencias, Asignaciones, Subsidios y </a:t>
                      </a:r>
                      <a:r>
                        <a:rPr kumimoji="0" lang="es-MX" sz="1800" b="0" i="0" u="sng"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Otras Ayudas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9.-Transferencias, Asignaciones, Subsidios </a:t>
                      </a:r>
                      <a:r>
                        <a:rPr lang="es-MX" sz="1800" u="sng" kern="1200" dirty="0" smtClean="0">
                          <a:solidFill>
                            <a:schemeClr val="dk1"/>
                          </a:solidFill>
                          <a:latin typeface="Calisto MT" panose="02040603050505030304" pitchFamily="18" charset="0"/>
                          <a:ea typeface="+mn-ea"/>
                          <a:cs typeface="Arial" panose="020B0604020202020204" pitchFamily="34" charset="0"/>
                        </a:rPr>
                        <a:t>y Subvenciones, y Pensiones y Jubilaciones</a:t>
                      </a:r>
                      <a:endParaRPr lang="es-MX" sz="1800" u="sng"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2365671901"/>
                  </a:ext>
                </a:extLst>
              </a:tr>
            </a:tbl>
          </a:graphicData>
        </a:graphic>
      </p:graphicFrame>
    </p:spTree>
    <p:extLst>
      <p:ext uri="{BB962C8B-B14F-4D97-AF65-F5344CB8AC3E}">
        <p14:creationId xmlns:p14="http://schemas.microsoft.com/office/powerpoint/2010/main" val="789892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874" y="213303"/>
            <a:ext cx="6532529" cy="757130"/>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3" name="Grupo 2"/>
          <p:cNvGrpSpPr/>
          <p:nvPr/>
        </p:nvGrpSpPr>
        <p:grpSpPr>
          <a:xfrm>
            <a:off x="6505432" y="155349"/>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6" name="Rectángulo 5"/>
          <p:cNvSpPr/>
          <p:nvPr/>
        </p:nvSpPr>
        <p:spPr>
          <a:xfrm>
            <a:off x="9911705" y="6469304"/>
            <a:ext cx="2189510" cy="388696"/>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a:t>
            </a:r>
            <a:r>
              <a:rPr lang="es-MX"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11/06/2018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443711273"/>
              </p:ext>
            </p:extLst>
          </p:nvPr>
        </p:nvGraphicFramePr>
        <p:xfrm>
          <a:off x="335613" y="1645375"/>
          <a:ext cx="11092908" cy="4118542"/>
        </p:xfrm>
        <a:graphic>
          <a:graphicData uri="http://schemas.openxmlformats.org/drawingml/2006/table">
            <a:tbl>
              <a:tblPr firstRow="1" bandRow="1">
                <a:tableStyleId>{5C22544A-7EE6-4342-B048-85BDC9FD1C3A}</a:tableStyleId>
              </a:tblPr>
              <a:tblGrid>
                <a:gridCol w="4168148">
                  <a:extLst>
                    <a:ext uri="{9D8B030D-6E8A-4147-A177-3AD203B41FA5}">
                      <a16:colId xmlns:a16="http://schemas.microsoft.com/office/drawing/2014/main" val="2562084257"/>
                    </a:ext>
                  </a:extLst>
                </a:gridCol>
                <a:gridCol w="6924760">
                  <a:extLst>
                    <a:ext uri="{9D8B030D-6E8A-4147-A177-3AD203B41FA5}">
                      <a16:colId xmlns:a16="http://schemas.microsoft.com/office/drawing/2014/main" val="3675833151"/>
                    </a:ext>
                  </a:extLst>
                </a:gridCol>
              </a:tblGrid>
              <a:tr h="348220">
                <a:tc>
                  <a:txBody>
                    <a:bodyPr/>
                    <a:lstStyle/>
                    <a:p>
                      <a:pPr algn="ctr"/>
                      <a:r>
                        <a:rPr lang="es-MX" dirty="0" smtClean="0"/>
                        <a:t>ANTES</a:t>
                      </a:r>
                      <a:endParaRPr lang="es-MX" dirty="0"/>
                    </a:p>
                  </a:txBody>
                  <a:tcPr anchor="ctr"/>
                </a:tc>
                <a:tc>
                  <a:txBody>
                    <a:bodyPr/>
                    <a:lstStyle/>
                    <a:p>
                      <a:pPr algn="ctr"/>
                      <a:r>
                        <a:rPr lang="es-MX" dirty="0" smtClean="0"/>
                        <a:t>AHORA</a:t>
                      </a:r>
                      <a:endParaRPr lang="es-MX" dirty="0"/>
                    </a:p>
                  </a:txBody>
                  <a:tcPr anchor="ctr"/>
                </a:tc>
                <a:extLst>
                  <a:ext uri="{0D108BD9-81ED-4DB2-BD59-A6C34878D82A}">
                    <a16:rowId xmlns:a16="http://schemas.microsoft.com/office/drawing/2014/main" val="3177086753"/>
                  </a:ext>
                </a:extLst>
              </a:tr>
              <a:tr h="870551">
                <a:tc>
                  <a:txBody>
                    <a:bodyPr/>
                    <a:lstStyle/>
                    <a:p>
                      <a:pPr marL="355600" marR="0" lvl="0" indent="-35560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91.- Transferencias Internas y Asignaciones al Sector Público.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91.- Transferencias y Asignaciones.</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266579949"/>
                  </a:ext>
                </a:extLst>
              </a:tr>
              <a:tr h="870551">
                <a:tc>
                  <a:txBody>
                    <a:bodyPr/>
                    <a:lstStyle/>
                    <a:p>
                      <a:pPr marL="450850" marR="0" lvl="0" indent="-45085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92.- </a:t>
                      </a:r>
                      <a:r>
                        <a:rPr lang="es-MX" sz="1800" kern="1200" dirty="0" smtClean="0">
                          <a:solidFill>
                            <a:schemeClr val="dk1"/>
                          </a:solidFill>
                          <a:latin typeface="Calisto MT" panose="02040603050505030304" pitchFamily="18" charset="0"/>
                          <a:ea typeface="+mn-ea"/>
                          <a:cs typeface="Arial" panose="020B0604020202020204" pitchFamily="34" charset="0"/>
                        </a:rPr>
                        <a:t>Transferencias al Resto del Sector Público</a:t>
                      </a:r>
                      <a:endPar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92.- Derogado</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220331367"/>
                  </a:ext>
                </a:extLst>
              </a:tr>
              <a:tr h="3528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94.- Ayudas Sociales </a:t>
                      </a:r>
                      <a:endPar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endParaRPr>
                    </a:p>
                  </a:txBody>
                  <a:tcPr/>
                </a:tc>
                <a:tc>
                  <a:txBody>
                    <a:bodyPr/>
                    <a:lstStyle/>
                    <a:p>
                      <a:pPr marL="450850" marR="0" indent="-45085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94.- Derogado</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3900762700"/>
                  </a:ext>
                </a:extLst>
              </a:tr>
              <a:tr h="348220">
                <a:tc>
                  <a:txBody>
                    <a:bodyPr/>
                    <a:lstStyle/>
                    <a:p>
                      <a:pPr marL="450850" marR="0" lvl="0" indent="-45085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96.- Transferencias a Fideicomisos, Mandatos y Análogos </a:t>
                      </a:r>
                      <a:endPar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96.- Derogado</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2314995886"/>
                  </a:ext>
                </a:extLst>
              </a:tr>
              <a:tr h="6093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355600" marR="0" indent="-355600" algn="l"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sto MT" panose="02040603050505030304" pitchFamily="18" charset="0"/>
                          <a:ea typeface="+mn-ea"/>
                          <a:cs typeface="Arial" panose="020B0604020202020204" pitchFamily="34" charset="0"/>
                        </a:rPr>
                        <a:t>97.-</a:t>
                      </a:r>
                      <a:r>
                        <a:rPr lang="es-MX" sz="1800" u="none" kern="1200" baseline="0" dirty="0" smtClean="0">
                          <a:solidFill>
                            <a:schemeClr val="dk1"/>
                          </a:solidFill>
                          <a:latin typeface="Calisto MT" panose="02040603050505030304" pitchFamily="18" charset="0"/>
                          <a:ea typeface="+mn-ea"/>
                          <a:cs typeface="Arial" panose="020B0604020202020204" pitchFamily="34" charset="0"/>
                        </a:rPr>
                        <a:t> Transferencias del Fondo Mexicano del Petróleo para la Estabilización y el Desarrollo</a:t>
                      </a:r>
                      <a:endParaRPr lang="es-MX" sz="1800" u="none"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53627456"/>
                  </a:ext>
                </a:extLst>
              </a:tr>
              <a:tr h="3482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latin typeface="Calisto MT" panose="02040603050505030304" pitchFamily="18" charset="0"/>
                          <a:ea typeface="+mn-ea"/>
                          <a:cs typeface="Arial" panose="020B0604020202020204" pitchFamily="34" charset="0"/>
                        </a:rPr>
                        <a:t>03.- Financiamiento Interno</a:t>
                      </a:r>
                      <a:endParaRPr lang="es-MX" sz="1800" kern="1200" dirty="0">
                        <a:solidFill>
                          <a:schemeClr val="dk1"/>
                        </a:solidFill>
                        <a:latin typeface="Calisto MT" panose="02040603050505030304" pitchFamily="18" charset="0"/>
                        <a:ea typeface="+mn-ea"/>
                        <a:cs typeface="Arial" panose="020B0604020202020204" pitchFamily="34" charset="0"/>
                      </a:endParaRPr>
                    </a:p>
                  </a:txBody>
                  <a:tcPr/>
                </a:tc>
                <a:extLst>
                  <a:ext uri="{0D108BD9-81ED-4DB2-BD59-A6C34878D82A}">
                    <a16:rowId xmlns:a16="http://schemas.microsoft.com/office/drawing/2014/main" val="911988709"/>
                  </a:ext>
                </a:extLst>
              </a:tr>
            </a:tbl>
          </a:graphicData>
        </a:graphic>
      </p:graphicFrame>
    </p:spTree>
    <p:extLst>
      <p:ext uri="{BB962C8B-B14F-4D97-AF65-F5344CB8AC3E}">
        <p14:creationId xmlns:p14="http://schemas.microsoft.com/office/powerpoint/2010/main" val="68104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4874" y="213303"/>
            <a:ext cx="7105735" cy="424732"/>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8" name="Grupo 7"/>
          <p:cNvGrpSpPr/>
          <p:nvPr/>
        </p:nvGrpSpPr>
        <p:grpSpPr>
          <a:xfrm>
            <a:off x="7078638" y="118950"/>
            <a:ext cx="1828801" cy="613438"/>
            <a:chOff x="0" y="298"/>
            <a:chExt cx="1828801" cy="613438"/>
          </a:xfrm>
        </p:grpSpPr>
        <p:sp>
          <p:nvSpPr>
            <p:cNvPr id="9" name="Rectángulo redondeado 8"/>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0" name="CuadroTexto 9"/>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graphicFrame>
        <p:nvGraphicFramePr>
          <p:cNvPr id="12" name="Tabla 11"/>
          <p:cNvGraphicFramePr>
            <a:graphicFrameLocks noGrp="1"/>
          </p:cNvGraphicFramePr>
          <p:nvPr>
            <p:extLst>
              <p:ext uri="{D42A27DB-BD31-4B8C-83A1-F6EECF244321}">
                <p14:modId xmlns:p14="http://schemas.microsoft.com/office/powerpoint/2010/main" val="4201338722"/>
              </p:ext>
            </p:extLst>
          </p:nvPr>
        </p:nvGraphicFramePr>
        <p:xfrm>
          <a:off x="190672" y="1227773"/>
          <a:ext cx="11737632" cy="5521960"/>
        </p:xfrm>
        <a:graphic>
          <a:graphicData uri="http://schemas.openxmlformats.org/drawingml/2006/table">
            <a:tbl>
              <a:tblPr firstRow="1" bandRow="1">
                <a:tableStyleId>{5C22544A-7EE6-4342-B048-85BDC9FD1C3A}</a:tableStyleId>
              </a:tblPr>
              <a:tblGrid>
                <a:gridCol w="5855447">
                  <a:extLst>
                    <a:ext uri="{9D8B030D-6E8A-4147-A177-3AD203B41FA5}">
                      <a16:colId xmlns:a16="http://schemas.microsoft.com/office/drawing/2014/main" val="3454065900"/>
                    </a:ext>
                  </a:extLst>
                </a:gridCol>
                <a:gridCol w="5882185">
                  <a:extLst>
                    <a:ext uri="{9D8B030D-6E8A-4147-A177-3AD203B41FA5}">
                      <a16:colId xmlns:a16="http://schemas.microsoft.com/office/drawing/2014/main" val="1499007307"/>
                    </a:ext>
                  </a:extLst>
                </a:gridCol>
              </a:tblGrid>
              <a:tr h="370840">
                <a:tc>
                  <a:txBody>
                    <a:bodyPr/>
                    <a:lstStyle/>
                    <a:p>
                      <a:endParaRPr lang="es-MX" dirty="0">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lt1"/>
                          </a:solidFill>
                          <a:effectLst/>
                          <a:latin typeface="+mn-lt"/>
                          <a:ea typeface="+mn-ea"/>
                          <a:cs typeface="+mn-cs"/>
                        </a:rPr>
                        <a:t>Ahora 11/06/2018</a:t>
                      </a:r>
                    </a:p>
                  </a:txBody>
                  <a:tcPr/>
                </a:tc>
                <a:extLst>
                  <a:ext uri="{0D108BD9-81ED-4DB2-BD59-A6C34878D82A}">
                    <a16:rowId xmlns:a16="http://schemas.microsoft.com/office/drawing/2014/main" val="2796951957"/>
                  </a:ext>
                </a:extLst>
              </a:tr>
              <a:tr h="370840">
                <a:tc>
                  <a:txBody>
                    <a:bodyPr/>
                    <a:lstStyle/>
                    <a:p>
                      <a:r>
                        <a:rPr lang="es-MX" sz="1600" b="1" dirty="0" smtClean="0">
                          <a:latin typeface="+mn-lt"/>
                        </a:rPr>
                        <a:t>5 Productos</a:t>
                      </a:r>
                    </a:p>
                    <a:p>
                      <a:endParaRPr lang="es-MX" sz="1600" b="1" dirty="0" smtClean="0">
                        <a:latin typeface="+mn-lt"/>
                      </a:endParaRPr>
                    </a:p>
                    <a:p>
                      <a:r>
                        <a:rPr lang="es-MX" sz="1600" b="1" dirty="0" smtClean="0">
                          <a:latin typeface="+mn-lt"/>
                        </a:rPr>
                        <a:t>Son contraprestaciones por los servicios que preste el Estado en sus funciones de derecho privado, así como por el uso, aprovechamiento o enajenación de bienes del dominio privado</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600" b="1" u="none" kern="1200" dirty="0" smtClean="0">
                          <a:solidFill>
                            <a:schemeClr val="dk1"/>
                          </a:solidFill>
                          <a:latin typeface="+mn-lt"/>
                          <a:ea typeface="Calibri" panose="020F0502020204030204" pitchFamily="34" charset="0"/>
                          <a:cs typeface="Times New Roman" panose="02020603050405020304" pitchFamily="18" charset="0"/>
                        </a:rPr>
                        <a:t>5 Productos</a:t>
                      </a:r>
                    </a:p>
                    <a:p>
                      <a:pPr marL="0" marR="0" indent="0" algn="just" defTabSz="457200" rtl="0" eaLnBrk="1" fontAlgn="auto" latinLnBrk="0" hangingPunct="1">
                        <a:lnSpc>
                          <a:spcPct val="100000"/>
                        </a:lnSpc>
                        <a:spcBef>
                          <a:spcPts val="0"/>
                        </a:spcBef>
                        <a:spcAft>
                          <a:spcPts val="0"/>
                        </a:spcAft>
                        <a:buClrTx/>
                        <a:buSzTx/>
                        <a:buFontTx/>
                        <a:buNone/>
                        <a:tabLst/>
                        <a:defRPr/>
                      </a:pPr>
                      <a:endParaRPr lang="es-MX" sz="1600" b="1" u="sng" kern="1200" dirty="0" smtClean="0">
                        <a:solidFill>
                          <a:schemeClr val="dk1"/>
                        </a:solidFill>
                        <a:latin typeface="+mn-lt"/>
                        <a:ea typeface="Calibri" panose="020F0502020204030204" pitchFamily="34" charset="0"/>
                        <a:cs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MX" sz="1600" b="1" u="sng" kern="1200" dirty="0" smtClean="0">
                          <a:solidFill>
                            <a:schemeClr val="dk1"/>
                          </a:solidFill>
                          <a:latin typeface="+mn-lt"/>
                          <a:ea typeface="Calibri" panose="020F0502020204030204" pitchFamily="34" charset="0"/>
                          <a:cs typeface="Times New Roman" panose="02020603050405020304" pitchFamily="18" charset="0"/>
                        </a:rPr>
                        <a:t>Son los ingresos </a:t>
                      </a:r>
                      <a:r>
                        <a:rPr lang="es-MX" sz="1600" b="1" u="none" kern="1200" dirty="0" smtClean="0">
                          <a:solidFill>
                            <a:schemeClr val="dk1"/>
                          </a:solidFill>
                          <a:latin typeface="+mn-lt"/>
                          <a:ea typeface="Calibri" panose="020F0502020204030204" pitchFamily="34" charset="0"/>
                          <a:cs typeface="Times New Roman" panose="02020603050405020304" pitchFamily="18" charset="0"/>
                        </a:rPr>
                        <a:t>por contraprestaciones por los servicios que preste el Estado en sus funciones de derecho privado.</a:t>
                      </a:r>
                    </a:p>
                  </a:txBody>
                  <a:tcPr/>
                </a:tc>
                <a:extLst>
                  <a:ext uri="{0D108BD9-81ED-4DB2-BD59-A6C34878D82A}">
                    <a16:rowId xmlns:a16="http://schemas.microsoft.com/office/drawing/2014/main" val="295799856"/>
                  </a:ext>
                </a:extLst>
              </a:tr>
              <a:tr h="370840">
                <a:tc>
                  <a:txBody>
                    <a:bodyPr/>
                    <a:lstStyle/>
                    <a:p>
                      <a:r>
                        <a:rPr lang="es-MX" sz="1600" dirty="0" smtClean="0">
                          <a:latin typeface="+mn-lt"/>
                        </a:rPr>
                        <a:t>51 </a:t>
                      </a:r>
                      <a:r>
                        <a:rPr lang="es-MX" sz="1600" kern="1200" dirty="0" smtClean="0">
                          <a:solidFill>
                            <a:schemeClr val="dk1"/>
                          </a:solidFill>
                          <a:effectLst/>
                          <a:latin typeface="+mn-lt"/>
                          <a:ea typeface="+mn-ea"/>
                          <a:cs typeface="+mn-cs"/>
                        </a:rPr>
                        <a:t>Productos de tipo corriente</a:t>
                      </a:r>
                      <a:endParaRPr lang="es-MX" sz="1600" dirty="0">
                        <a:latin typeface="+mn-lt"/>
                      </a:endParaRPr>
                    </a:p>
                  </a:txBody>
                  <a:tcPr/>
                </a:tc>
                <a:tc>
                  <a:txBody>
                    <a:bodyPr/>
                    <a:lstStyle/>
                    <a:p>
                      <a:r>
                        <a:rPr lang="es-MX" sz="1600" u="sng" kern="1200" dirty="0" smtClean="0">
                          <a:solidFill>
                            <a:schemeClr val="dk1"/>
                          </a:solidFill>
                          <a:effectLst/>
                          <a:latin typeface="+mn-lt"/>
                          <a:ea typeface="+mn-ea"/>
                          <a:cs typeface="+mn-cs"/>
                        </a:rPr>
                        <a:t>51 Productos</a:t>
                      </a:r>
                    </a:p>
                    <a:p>
                      <a:endParaRPr lang="es-MX" sz="1600" kern="1200" dirty="0" smtClean="0">
                        <a:solidFill>
                          <a:schemeClr val="dk1"/>
                        </a:solidFill>
                        <a:effectLst/>
                        <a:latin typeface="+mn-lt"/>
                        <a:ea typeface="+mn-ea"/>
                        <a:cs typeface="+mn-cs"/>
                      </a:endParaRPr>
                    </a:p>
                    <a:p>
                      <a:pPr algn="just"/>
                      <a:r>
                        <a:rPr lang="es-MX" sz="1600" u="sng" kern="1200" dirty="0" smtClean="0">
                          <a:solidFill>
                            <a:schemeClr val="dk1"/>
                          </a:solidFill>
                          <a:effectLst/>
                          <a:latin typeface="+mn-lt"/>
                          <a:ea typeface="+mn-ea"/>
                          <a:cs typeface="+mn-cs"/>
                        </a:rPr>
                        <a:t>Son los ingresos por concepto de servicios otorgados por funciones de derecho privado, tales como los intereses que generan las cuentas bancarias de los entes públicos, entre otros, de conformidad con la legislación aplicable en la materia</a:t>
                      </a:r>
                      <a:r>
                        <a:rPr lang="es-MX" sz="1600" kern="1200" dirty="0" smtClean="0">
                          <a:solidFill>
                            <a:schemeClr val="dk1"/>
                          </a:solidFill>
                          <a:effectLst/>
                          <a:latin typeface="+mn-lt"/>
                          <a:ea typeface="+mn-ea"/>
                          <a:cs typeface="+mn-cs"/>
                        </a:rPr>
                        <a:t>.</a:t>
                      </a:r>
                      <a:endParaRPr lang="es-MX" sz="1600" b="1" u="sng" kern="1200" dirty="0" smtClean="0">
                        <a:solidFill>
                          <a:schemeClr val="dk1"/>
                        </a:solidFill>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18387013"/>
                  </a:ext>
                </a:extLst>
              </a:tr>
              <a:tr h="370840">
                <a:tc>
                  <a:txBody>
                    <a:bodyPr/>
                    <a:lstStyle/>
                    <a:p>
                      <a:r>
                        <a:rPr lang="es-MX" sz="1600" dirty="0" smtClean="0">
                          <a:latin typeface="+mn-lt"/>
                        </a:rPr>
                        <a:t>61 Aprovechamientos de tipo corriente</a:t>
                      </a:r>
                      <a:endParaRPr lang="es-MX" sz="1600" dirty="0">
                        <a:latin typeface="+mn-lt"/>
                      </a:endParaRPr>
                    </a:p>
                  </a:txBody>
                  <a:tcPr/>
                </a:tc>
                <a:tc>
                  <a:txBody>
                    <a:bodyPr/>
                    <a:lstStyle/>
                    <a:p>
                      <a:r>
                        <a:rPr lang="es-MX" sz="1600" u="sng" kern="1200" dirty="0" smtClean="0">
                          <a:solidFill>
                            <a:schemeClr val="dk1"/>
                          </a:solidFill>
                          <a:effectLst/>
                          <a:latin typeface="+mn-lt"/>
                          <a:ea typeface="+mn-ea"/>
                          <a:cs typeface="+mn-cs"/>
                        </a:rPr>
                        <a:t>61 Aprovechamientos</a:t>
                      </a:r>
                    </a:p>
                    <a:p>
                      <a:endParaRPr lang="es-MX" sz="1600" u="sng" kern="1200" dirty="0" smtClean="0">
                        <a:solidFill>
                          <a:schemeClr val="dk1"/>
                        </a:solidFill>
                        <a:effectLst/>
                        <a:latin typeface="+mn-lt"/>
                        <a:ea typeface="+mn-ea"/>
                        <a:cs typeface="+mn-cs"/>
                      </a:endParaRPr>
                    </a:p>
                    <a:p>
                      <a:pPr algn="just"/>
                      <a:r>
                        <a:rPr lang="es-MX" sz="1600" u="sng" kern="1200" dirty="0" smtClean="0">
                          <a:solidFill>
                            <a:schemeClr val="dk1"/>
                          </a:solidFill>
                          <a:effectLst/>
                          <a:latin typeface="+mn-lt"/>
                          <a:ea typeface="+mn-ea"/>
                          <a:cs typeface="+mn-cs"/>
                        </a:rPr>
                        <a:t>Son los ingresos que se perciben por funciones de derecho público, cuyos elementos pueden no estar previstos en una Ley sino, en una disposición administrativa de carácter general, provenientes de multas e indemnizaciones no fiscales, reintegros, juegos y sorteos, donativos, entre otros</a:t>
                      </a:r>
                      <a:endParaRPr lang="es-MX" sz="1600" b="1" u="sng" kern="1200" dirty="0" smtClean="0">
                        <a:solidFill>
                          <a:schemeClr val="dk1"/>
                        </a:solidFill>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77397807"/>
                  </a:ext>
                </a:extLst>
              </a:tr>
            </a:tbl>
          </a:graphicData>
        </a:graphic>
      </p:graphicFrame>
      <p:sp>
        <p:nvSpPr>
          <p:cNvPr id="11" name="CuadroTexto 10"/>
          <p:cNvSpPr txBox="1"/>
          <p:nvPr/>
        </p:nvSpPr>
        <p:spPr>
          <a:xfrm>
            <a:off x="535586" y="628803"/>
            <a:ext cx="5771103" cy="341632"/>
          </a:xfrm>
          <a:prstGeom prst="rect">
            <a:avLst/>
          </a:prstGeom>
        </p:spPr>
        <p:txBody>
          <a:bodyPr wrap="square">
            <a:spAutoFit/>
          </a:bodyPr>
          <a:lstStyle>
            <a:defPPr>
              <a:defRPr lang="en-US"/>
            </a:defPPr>
            <a:lvl1pPr lvl="0" algn="ctr" defTabSz="711200">
              <a:lnSpc>
                <a:spcPct val="90000"/>
              </a:lnSpc>
              <a:spcBef>
                <a:spcPct val="0"/>
              </a:spcBef>
              <a:spcAft>
                <a:spcPct val="35000"/>
              </a:spcAft>
              <a:defRPr sz="2000" b="1">
                <a:latin typeface="Arial" panose="020B0604020202020204" pitchFamily="34" charset="0"/>
                <a:cs typeface="Arial" panose="020B0604020202020204" pitchFamily="34" charset="0"/>
              </a:defRPr>
            </a:lvl1pPr>
          </a:lstStyle>
          <a:p>
            <a:r>
              <a:rPr lang="es-MX" sz="1800" dirty="0"/>
              <a:t>DEFINICIONES DE TIPOS DE INGRESOS</a:t>
            </a:r>
          </a:p>
        </p:txBody>
      </p:sp>
    </p:spTree>
    <p:extLst>
      <p:ext uri="{BB962C8B-B14F-4D97-AF65-F5344CB8AC3E}">
        <p14:creationId xmlns:p14="http://schemas.microsoft.com/office/powerpoint/2010/main" val="3200408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4874" y="213303"/>
            <a:ext cx="6871825" cy="424732"/>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8" name="Grupo 7"/>
          <p:cNvGrpSpPr/>
          <p:nvPr/>
        </p:nvGrpSpPr>
        <p:grpSpPr>
          <a:xfrm>
            <a:off x="6996753" y="155349"/>
            <a:ext cx="1828801" cy="613438"/>
            <a:chOff x="0" y="298"/>
            <a:chExt cx="1828801" cy="613438"/>
          </a:xfrm>
        </p:grpSpPr>
        <p:sp>
          <p:nvSpPr>
            <p:cNvPr id="9" name="Rectángulo redondeado 8"/>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0" name="CuadroTexto 9"/>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graphicFrame>
        <p:nvGraphicFramePr>
          <p:cNvPr id="6" name="Tabla 5"/>
          <p:cNvGraphicFramePr>
            <a:graphicFrameLocks noGrp="1"/>
          </p:cNvGraphicFramePr>
          <p:nvPr>
            <p:extLst>
              <p:ext uri="{D42A27DB-BD31-4B8C-83A1-F6EECF244321}">
                <p14:modId xmlns:p14="http://schemas.microsoft.com/office/powerpoint/2010/main" val="2895630170"/>
              </p:ext>
            </p:extLst>
          </p:nvPr>
        </p:nvGraphicFramePr>
        <p:xfrm>
          <a:off x="504410" y="1227773"/>
          <a:ext cx="11110155" cy="4907280"/>
        </p:xfrm>
        <a:graphic>
          <a:graphicData uri="http://schemas.openxmlformats.org/drawingml/2006/table">
            <a:tbl>
              <a:tblPr firstRow="1" bandRow="1">
                <a:tableStyleId>{5C22544A-7EE6-4342-B048-85BDC9FD1C3A}</a:tableStyleId>
              </a:tblPr>
              <a:tblGrid>
                <a:gridCol w="5227650">
                  <a:extLst>
                    <a:ext uri="{9D8B030D-6E8A-4147-A177-3AD203B41FA5}">
                      <a16:colId xmlns:a16="http://schemas.microsoft.com/office/drawing/2014/main" val="3454065900"/>
                    </a:ext>
                  </a:extLst>
                </a:gridCol>
                <a:gridCol w="5882505">
                  <a:extLst>
                    <a:ext uri="{9D8B030D-6E8A-4147-A177-3AD203B41FA5}">
                      <a16:colId xmlns:a16="http://schemas.microsoft.com/office/drawing/2014/main" val="1499007307"/>
                    </a:ext>
                  </a:extLst>
                </a:gridCol>
              </a:tblGrid>
              <a:tr h="300776">
                <a:tc>
                  <a:txBody>
                    <a:bodyPr/>
                    <a:lstStyle/>
                    <a:p>
                      <a:endParaRPr lang="es-MX" sz="1600" dirty="0">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b="1" kern="1200" dirty="0" smtClean="0">
                          <a:solidFill>
                            <a:schemeClr val="lt1"/>
                          </a:solidFill>
                          <a:effectLst/>
                          <a:latin typeface="+mn-lt"/>
                          <a:ea typeface="+mn-ea"/>
                          <a:cs typeface="+mn-cs"/>
                        </a:rPr>
                        <a:t>Ahora 11/06/2018</a:t>
                      </a:r>
                    </a:p>
                  </a:txBody>
                  <a:tcPr/>
                </a:tc>
                <a:extLst>
                  <a:ext uri="{0D108BD9-81ED-4DB2-BD59-A6C34878D82A}">
                    <a16:rowId xmlns:a16="http://schemas.microsoft.com/office/drawing/2014/main" val="2796951957"/>
                  </a:ext>
                </a:extLst>
              </a:tr>
              <a:tr h="370840">
                <a:tc>
                  <a:txBody>
                    <a:bodyPr/>
                    <a:lstStyle/>
                    <a:p>
                      <a:pPr marL="342900" indent="-342900">
                        <a:buAutoNum type="arabicPlain" startAt="62"/>
                      </a:pPr>
                      <a:r>
                        <a:rPr lang="es-MX" sz="1600" smtClean="0">
                          <a:latin typeface="+mn-lt"/>
                        </a:rPr>
                        <a:t>Aprovechamientos de capital </a:t>
                      </a:r>
                    </a:p>
                    <a:p>
                      <a:pPr marL="0" indent="0">
                        <a:buNone/>
                      </a:pPr>
                      <a:endParaRPr lang="es-MX" sz="1600" smtClean="0">
                        <a:latin typeface="+mn-lt"/>
                      </a:endParaRPr>
                    </a:p>
                    <a:p>
                      <a:pPr marL="0" indent="0">
                        <a:buNone/>
                      </a:pPr>
                      <a:endParaRPr lang="es-MX" sz="1600" dirty="0">
                        <a:latin typeface="+mn-lt"/>
                      </a:endParaRPr>
                    </a:p>
                  </a:txBody>
                  <a:tcPr/>
                </a:tc>
                <a:tc>
                  <a:txBody>
                    <a:bodyPr/>
                    <a:lstStyle/>
                    <a:p>
                      <a:r>
                        <a:rPr lang="es-MX" sz="1600" dirty="0" smtClean="0">
                          <a:latin typeface="+mn-lt"/>
                        </a:rPr>
                        <a:t>62 Aprovechamientos </a:t>
                      </a:r>
                      <a:r>
                        <a:rPr lang="es-MX" sz="1600" u="sng" dirty="0" smtClean="0">
                          <a:latin typeface="+mn-lt"/>
                        </a:rPr>
                        <a:t>Patrimoniales</a:t>
                      </a:r>
                    </a:p>
                    <a:p>
                      <a:endParaRPr lang="es-MX" sz="1600" dirty="0" smtClean="0">
                        <a:latin typeface="+mn-lt"/>
                      </a:endParaRPr>
                    </a:p>
                    <a:p>
                      <a:pPr algn="just"/>
                      <a:r>
                        <a:rPr lang="es-MX" sz="1600" dirty="0" smtClean="0">
                          <a:latin typeface="+mn-lt"/>
                        </a:rPr>
                        <a:t>Son los ingresos que se perciben por uso o enajenación de bienes muebles, inmuebles e intangibles, por recuperaciones de capital o en su caso patrimonio invertido, de conformidad con la legislación aplicable en la materia.</a:t>
                      </a:r>
                      <a:endParaRPr lang="es-MX" sz="1600" dirty="0">
                        <a:latin typeface="+mn-lt"/>
                      </a:endParaRPr>
                    </a:p>
                  </a:txBody>
                  <a:tcPr/>
                </a:tc>
                <a:extLst>
                  <a:ext uri="{0D108BD9-81ED-4DB2-BD59-A6C34878D82A}">
                    <a16:rowId xmlns:a16="http://schemas.microsoft.com/office/drawing/2014/main" val="196092136"/>
                  </a:ext>
                </a:extLst>
              </a:tr>
              <a:tr h="370840">
                <a:tc>
                  <a:txBody>
                    <a:bodyPr/>
                    <a:lstStyle/>
                    <a:p>
                      <a:pPr marL="342900" indent="-342900">
                        <a:buAutoNum type="arabicPlain" startAt="7"/>
                      </a:pPr>
                      <a:r>
                        <a:rPr lang="es-MX" sz="1600" b="1" dirty="0" smtClean="0">
                          <a:latin typeface="+mn-lt"/>
                        </a:rPr>
                        <a:t>Ingresos por ventas de bienes y servicios</a:t>
                      </a:r>
                    </a:p>
                    <a:p>
                      <a:pPr marL="0" indent="0">
                        <a:buNone/>
                      </a:pPr>
                      <a:endParaRPr lang="es-MX" sz="1600" b="1" dirty="0" smtClean="0">
                        <a:latin typeface="+mn-lt"/>
                      </a:endParaRPr>
                    </a:p>
                    <a:p>
                      <a:pPr marL="0" indent="0" algn="just">
                        <a:buNone/>
                      </a:pPr>
                      <a:r>
                        <a:rPr lang="es-MX" sz="1600" b="1" dirty="0" smtClean="0">
                          <a:latin typeface="+mn-lt"/>
                        </a:rPr>
                        <a:t>Son recursos propios que obtienen las diversas entidades que conforman el sector paraestatal y gobierno central por sus actividades de producción y/o comercialización.</a:t>
                      </a:r>
                      <a:endParaRPr lang="es-MX" sz="1600" b="1" dirty="0">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b="1" u="sng" kern="1200" dirty="0" smtClean="0">
                          <a:solidFill>
                            <a:schemeClr val="dk1"/>
                          </a:solidFill>
                          <a:latin typeface="+mn-lt"/>
                          <a:ea typeface="Calibri" panose="020F0502020204030204" pitchFamily="34" charset="0"/>
                          <a:cs typeface="Times New Roman" panose="02020603050405020304" pitchFamily="18" charset="0"/>
                        </a:rPr>
                        <a:t>7 Ingresos por Venta de Bienes, Prestación de Servicios y Otros Ingresos</a:t>
                      </a:r>
                    </a:p>
                    <a:p>
                      <a:pPr marL="0" marR="0" indent="0" algn="l" defTabSz="457200" rtl="0" eaLnBrk="1" fontAlgn="auto" latinLnBrk="0" hangingPunct="1">
                        <a:lnSpc>
                          <a:spcPct val="100000"/>
                        </a:lnSpc>
                        <a:spcBef>
                          <a:spcPts val="0"/>
                        </a:spcBef>
                        <a:spcAft>
                          <a:spcPts val="0"/>
                        </a:spcAft>
                        <a:buClrTx/>
                        <a:buSzTx/>
                        <a:buFontTx/>
                        <a:buNone/>
                        <a:tabLst/>
                        <a:defRPr/>
                      </a:pPr>
                      <a:endParaRPr lang="es-MX" sz="1600" u="sng" kern="1200" dirty="0" smtClean="0">
                        <a:solidFill>
                          <a:schemeClr val="dk1"/>
                        </a:solidFill>
                        <a:latin typeface="+mn-lt"/>
                        <a:ea typeface="Calibri" panose="020F0502020204030204" pitchFamily="34" charset="0"/>
                        <a:cs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MX" sz="1600" u="sng" kern="1200" dirty="0" smtClean="0">
                          <a:solidFill>
                            <a:schemeClr val="dk1"/>
                          </a:solidFill>
                          <a:latin typeface="+mn-lt"/>
                          <a:ea typeface="Calibri" panose="020F0502020204030204" pitchFamily="34" charset="0"/>
                          <a:cs typeface="Times New Roman" panose="02020603050405020304" pitchFamily="18" charset="0"/>
                        </a:rPr>
                        <a:t>Son los ingresos propios obtenidos por las Instituciones Públicas de Seguridad Social, las Empresas Productivas del Estado, las entidades de la administración pública paraestatal y paramunicipal, los poderes legislativo y judicial, y los órganos autónomos federales y estatales, por sus actividades de producción, comercialización o prestación de servicios; así como otros ingresos por sus actividades diversas no inherentes a su operación, que generen recursos.</a:t>
                      </a:r>
                    </a:p>
                    <a:p>
                      <a:pPr marL="0" marR="0" indent="0" algn="l" defTabSz="457200" rtl="0" eaLnBrk="1" fontAlgn="auto" latinLnBrk="0" hangingPunct="1">
                        <a:lnSpc>
                          <a:spcPct val="100000"/>
                        </a:lnSpc>
                        <a:spcBef>
                          <a:spcPts val="0"/>
                        </a:spcBef>
                        <a:spcAft>
                          <a:spcPts val="0"/>
                        </a:spcAft>
                        <a:buClrTx/>
                        <a:buSzTx/>
                        <a:buFontTx/>
                        <a:buNone/>
                        <a:tabLst/>
                        <a:defRPr/>
                      </a:pPr>
                      <a:endParaRPr lang="es-MX" sz="1600" u="sng" kern="1200" dirty="0">
                        <a:solidFill>
                          <a:schemeClr val="dk1"/>
                        </a:solidFill>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14881552"/>
                  </a:ext>
                </a:extLst>
              </a:tr>
            </a:tbl>
          </a:graphicData>
        </a:graphic>
      </p:graphicFrame>
      <p:sp>
        <p:nvSpPr>
          <p:cNvPr id="11" name="CuadroTexto 10"/>
          <p:cNvSpPr txBox="1"/>
          <p:nvPr/>
        </p:nvSpPr>
        <p:spPr>
          <a:xfrm>
            <a:off x="535586" y="628803"/>
            <a:ext cx="5771103" cy="341632"/>
          </a:xfrm>
          <a:prstGeom prst="rect">
            <a:avLst/>
          </a:prstGeom>
        </p:spPr>
        <p:txBody>
          <a:bodyPr wrap="square">
            <a:spAutoFit/>
          </a:bodyPr>
          <a:lstStyle>
            <a:defPPr>
              <a:defRPr lang="en-US"/>
            </a:defPPr>
            <a:lvl1pPr lvl="0" algn="ctr" defTabSz="711200">
              <a:lnSpc>
                <a:spcPct val="90000"/>
              </a:lnSpc>
              <a:spcBef>
                <a:spcPct val="0"/>
              </a:spcBef>
              <a:spcAft>
                <a:spcPct val="35000"/>
              </a:spcAft>
              <a:defRPr sz="2000" b="1">
                <a:latin typeface="Arial" panose="020B0604020202020204" pitchFamily="34" charset="0"/>
                <a:cs typeface="Arial" panose="020B0604020202020204" pitchFamily="34" charset="0"/>
              </a:defRPr>
            </a:lvl1pPr>
          </a:lstStyle>
          <a:p>
            <a:r>
              <a:rPr lang="es-MX" sz="1800" dirty="0"/>
              <a:t>DEFINICIONES DE TIPOS DE INGRESOS</a:t>
            </a:r>
          </a:p>
        </p:txBody>
      </p:sp>
    </p:spTree>
    <p:extLst>
      <p:ext uri="{BB962C8B-B14F-4D97-AF65-F5344CB8AC3E}">
        <p14:creationId xmlns:p14="http://schemas.microsoft.com/office/powerpoint/2010/main" val="2772679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4874" y="213303"/>
            <a:ext cx="7078439" cy="424732"/>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8" name="Grupo 7"/>
          <p:cNvGrpSpPr/>
          <p:nvPr/>
        </p:nvGrpSpPr>
        <p:grpSpPr>
          <a:xfrm>
            <a:off x="7569961" y="114405"/>
            <a:ext cx="1828801" cy="613438"/>
            <a:chOff x="0" y="298"/>
            <a:chExt cx="1828801" cy="613438"/>
          </a:xfrm>
        </p:grpSpPr>
        <p:sp>
          <p:nvSpPr>
            <p:cNvPr id="9" name="Rectángulo redondeado 8"/>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0" name="CuadroTexto 9"/>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graphicFrame>
        <p:nvGraphicFramePr>
          <p:cNvPr id="6" name="Tabla 5"/>
          <p:cNvGraphicFramePr>
            <a:graphicFrameLocks noGrp="1"/>
          </p:cNvGraphicFramePr>
          <p:nvPr>
            <p:extLst>
              <p:ext uri="{D42A27DB-BD31-4B8C-83A1-F6EECF244321}">
                <p14:modId xmlns:p14="http://schemas.microsoft.com/office/powerpoint/2010/main" val="3023725321"/>
              </p:ext>
            </p:extLst>
          </p:nvPr>
        </p:nvGraphicFramePr>
        <p:xfrm>
          <a:off x="340636" y="1227773"/>
          <a:ext cx="11655746" cy="5247640"/>
        </p:xfrm>
        <a:graphic>
          <a:graphicData uri="http://schemas.openxmlformats.org/drawingml/2006/table">
            <a:tbl>
              <a:tblPr firstRow="1" bandRow="1">
                <a:tableStyleId>{5C22544A-7EE6-4342-B048-85BDC9FD1C3A}</a:tableStyleId>
              </a:tblPr>
              <a:tblGrid>
                <a:gridCol w="5799361">
                  <a:extLst>
                    <a:ext uri="{9D8B030D-6E8A-4147-A177-3AD203B41FA5}">
                      <a16:colId xmlns:a16="http://schemas.microsoft.com/office/drawing/2014/main" val="3454065900"/>
                    </a:ext>
                  </a:extLst>
                </a:gridCol>
                <a:gridCol w="5856385">
                  <a:extLst>
                    <a:ext uri="{9D8B030D-6E8A-4147-A177-3AD203B41FA5}">
                      <a16:colId xmlns:a16="http://schemas.microsoft.com/office/drawing/2014/main" val="1499007307"/>
                    </a:ext>
                  </a:extLst>
                </a:gridCol>
              </a:tblGrid>
              <a:tr h="370840">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lt1"/>
                          </a:solidFill>
                          <a:effectLst/>
                          <a:latin typeface="+mn-lt"/>
                          <a:ea typeface="+mn-ea"/>
                          <a:cs typeface="+mn-cs"/>
                        </a:rPr>
                        <a:t>Ahora 11/06/2018</a:t>
                      </a:r>
                    </a:p>
                  </a:txBody>
                  <a:tcPr/>
                </a:tc>
                <a:extLst>
                  <a:ext uri="{0D108BD9-81ED-4DB2-BD59-A6C34878D82A}">
                    <a16:rowId xmlns:a16="http://schemas.microsoft.com/office/drawing/2014/main" val="27969519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r>
                        <a:rPr lang="es-MX" sz="1600" u="sng" kern="1200" dirty="0" smtClean="0">
                          <a:solidFill>
                            <a:schemeClr val="dk1"/>
                          </a:solidFill>
                          <a:latin typeface="+mn-lt"/>
                          <a:ea typeface="Calibri" panose="020F0502020204030204" pitchFamily="34" charset="0"/>
                          <a:cs typeface="Times New Roman" panose="02020603050405020304" pitchFamily="18" charset="0"/>
                        </a:rPr>
                        <a:t>79 Otros Ingresos</a:t>
                      </a:r>
                    </a:p>
                    <a:p>
                      <a:endParaRPr lang="es-MX" sz="1600" u="sng" kern="1200" dirty="0" smtClean="0">
                        <a:solidFill>
                          <a:schemeClr val="dk1"/>
                        </a:solidFill>
                        <a:latin typeface="+mn-lt"/>
                        <a:ea typeface="Calibri" panose="020F0502020204030204" pitchFamily="34" charset="0"/>
                        <a:cs typeface="Times New Roman" panose="02020603050405020304" pitchFamily="18" charset="0"/>
                      </a:endParaRPr>
                    </a:p>
                    <a:p>
                      <a:pPr algn="just"/>
                      <a:r>
                        <a:rPr lang="es-MX" sz="1600" u="sng" kern="1200" dirty="0" smtClean="0">
                          <a:solidFill>
                            <a:schemeClr val="dk1"/>
                          </a:solidFill>
                          <a:latin typeface="+mn-lt"/>
                          <a:ea typeface="Calibri" panose="020F0502020204030204" pitchFamily="34" charset="0"/>
                          <a:cs typeface="Times New Roman" panose="02020603050405020304" pitchFamily="18" charset="0"/>
                        </a:rPr>
                        <a:t>Son los ingresos propios obtenidos por los Poderes Legislativo y Judicial, los Órganos Autónomos y las entidades de la administración pública paraestatal y paramunicipal por sus actividades diversas no inherentes a su operación que generan recursos y que no sean ingresos por venta de bienes o prestación de servicios, tales como donativos, entre otros.</a:t>
                      </a:r>
                    </a:p>
                    <a:p>
                      <a:endParaRPr lang="es-MX" dirty="0"/>
                    </a:p>
                  </a:txBody>
                  <a:tcPr/>
                </a:tc>
                <a:extLst>
                  <a:ext uri="{0D108BD9-81ED-4DB2-BD59-A6C34878D82A}">
                    <a16:rowId xmlns:a16="http://schemas.microsoft.com/office/drawing/2014/main" val="196092136"/>
                  </a:ext>
                </a:extLst>
              </a:tr>
              <a:tr h="370840">
                <a:tc>
                  <a:txBody>
                    <a:bodyPr/>
                    <a:lstStyle/>
                    <a:p>
                      <a:r>
                        <a:rPr lang="es-MX" sz="1800" b="1"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8 Participaciones y Aportaciones.</a:t>
                      </a:r>
                    </a:p>
                    <a:p>
                      <a:endPar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MX" sz="1800" b="1"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Recursos destinados a cubrir las participaciones y aportaciones para las entidades federativas y los municipios. Incluye los recursos destinados a la ejecución de programas federales a través de las entidades federativas mediante la reasignación de responsabilidades y recursos presupuestarios, en los términos de los convenios que celebre el Gobierno Federal con éstas.</a:t>
                      </a:r>
                      <a:endParaRPr lang="es-MX" sz="1800" b="1" u="none" kern="12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indent="-342900" algn="l" defTabSz="457200" rtl="0" eaLnBrk="1" fontAlgn="auto" latinLnBrk="0" hangingPunct="1">
                        <a:lnSpc>
                          <a:spcPct val="100000"/>
                        </a:lnSpc>
                        <a:spcBef>
                          <a:spcPts val="0"/>
                        </a:spcBef>
                        <a:spcAft>
                          <a:spcPts val="0"/>
                        </a:spcAft>
                        <a:buClrTx/>
                        <a:buSzTx/>
                        <a:buFontTx/>
                        <a:buAutoNum type="arabicPlain" startAt="8"/>
                        <a:tabLst/>
                        <a:defRPr/>
                      </a:pPr>
                      <a:r>
                        <a:rPr lang="es-MX" sz="1800" b="1"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Participaciones, Aportaciones, </a:t>
                      </a:r>
                      <a:r>
                        <a:rPr lang="es-MX" sz="1800" b="1" u="sng"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Convenios, Incentivos Derivados de la Colaboración Fiscal y Fondos Distintos de Aportaciones.</a:t>
                      </a:r>
                    </a:p>
                    <a:p>
                      <a:pPr marL="0" marR="0" indent="0" algn="l" defTabSz="457200" rtl="0" eaLnBrk="1" fontAlgn="auto" latinLnBrk="0" hangingPunct="1">
                        <a:lnSpc>
                          <a:spcPct val="100000"/>
                        </a:lnSpc>
                        <a:spcBef>
                          <a:spcPts val="0"/>
                        </a:spcBef>
                        <a:spcAft>
                          <a:spcPts val="0"/>
                        </a:spcAft>
                        <a:buClrTx/>
                        <a:buSzTx/>
                        <a:buFontTx/>
                        <a:buNone/>
                        <a:tabLst/>
                        <a:defRPr/>
                      </a:pPr>
                      <a:endParaRPr lang="es-MX" sz="1800" u="sng"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MX" sz="1800" b="1" u="sng"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Son los recursos que reciben las Entidades Federativas y los Municipios por concepto</a:t>
                      </a:r>
                      <a:r>
                        <a:rPr lang="es-MX" sz="1800" b="1"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 de participaciones, aportaciones, </a:t>
                      </a:r>
                      <a:r>
                        <a:rPr lang="es-MX" sz="1800" b="1" u="sng"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convenios, incentivos derivados de la colaboración fiscal y fondos distintos de aportaciones.</a:t>
                      </a:r>
                      <a:endParaRPr lang="es-MX" sz="1800" b="1" u="sng" kern="12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14881552"/>
                  </a:ext>
                </a:extLst>
              </a:tr>
            </a:tbl>
          </a:graphicData>
        </a:graphic>
      </p:graphicFrame>
      <p:sp>
        <p:nvSpPr>
          <p:cNvPr id="11" name="CuadroTexto 10"/>
          <p:cNvSpPr txBox="1"/>
          <p:nvPr/>
        </p:nvSpPr>
        <p:spPr>
          <a:xfrm>
            <a:off x="486021" y="551121"/>
            <a:ext cx="5771103" cy="341632"/>
          </a:xfrm>
          <a:prstGeom prst="rect">
            <a:avLst/>
          </a:prstGeom>
        </p:spPr>
        <p:txBody>
          <a:bodyPr wrap="square">
            <a:spAutoFit/>
          </a:bodyPr>
          <a:lstStyle>
            <a:defPPr>
              <a:defRPr lang="en-US"/>
            </a:defPPr>
            <a:lvl1pPr lvl="0" algn="ctr" defTabSz="711200">
              <a:lnSpc>
                <a:spcPct val="90000"/>
              </a:lnSpc>
              <a:spcBef>
                <a:spcPct val="0"/>
              </a:spcBef>
              <a:spcAft>
                <a:spcPct val="35000"/>
              </a:spcAft>
              <a:defRPr sz="2000" b="1">
                <a:latin typeface="Arial" panose="020B0604020202020204" pitchFamily="34" charset="0"/>
                <a:cs typeface="Arial" panose="020B0604020202020204" pitchFamily="34" charset="0"/>
              </a:defRPr>
            </a:lvl1pPr>
          </a:lstStyle>
          <a:p>
            <a:r>
              <a:rPr lang="es-MX" sz="1800" dirty="0"/>
              <a:t>DEFINICIONES DE TIPOS DE INGRESOS</a:t>
            </a:r>
          </a:p>
        </p:txBody>
      </p:sp>
    </p:spTree>
    <p:extLst>
      <p:ext uri="{BB962C8B-B14F-4D97-AF65-F5344CB8AC3E}">
        <p14:creationId xmlns:p14="http://schemas.microsoft.com/office/powerpoint/2010/main" val="219997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4874" y="213303"/>
            <a:ext cx="7037496" cy="424732"/>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8" name="Grupo 7"/>
          <p:cNvGrpSpPr/>
          <p:nvPr/>
        </p:nvGrpSpPr>
        <p:grpSpPr>
          <a:xfrm>
            <a:off x="7324298" y="118273"/>
            <a:ext cx="1828801" cy="613438"/>
            <a:chOff x="0" y="298"/>
            <a:chExt cx="1828801" cy="613438"/>
          </a:xfrm>
        </p:grpSpPr>
        <p:sp>
          <p:nvSpPr>
            <p:cNvPr id="9" name="Rectángulo redondeado 8"/>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0" name="CuadroTexto 9"/>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graphicFrame>
        <p:nvGraphicFramePr>
          <p:cNvPr id="6" name="Tabla 5"/>
          <p:cNvGraphicFramePr>
            <a:graphicFrameLocks noGrp="1"/>
          </p:cNvGraphicFramePr>
          <p:nvPr>
            <p:extLst>
              <p:ext uri="{D42A27DB-BD31-4B8C-83A1-F6EECF244321}">
                <p14:modId xmlns:p14="http://schemas.microsoft.com/office/powerpoint/2010/main" val="2663932512"/>
              </p:ext>
            </p:extLst>
          </p:nvPr>
        </p:nvGraphicFramePr>
        <p:xfrm>
          <a:off x="154874" y="1268715"/>
          <a:ext cx="11814213" cy="5476240"/>
        </p:xfrm>
        <a:graphic>
          <a:graphicData uri="http://schemas.openxmlformats.org/drawingml/2006/table">
            <a:tbl>
              <a:tblPr firstRow="1" bandRow="1">
                <a:tableStyleId>{5C22544A-7EE6-4342-B048-85BDC9FD1C3A}</a:tableStyleId>
              </a:tblPr>
              <a:tblGrid>
                <a:gridCol w="4296330">
                  <a:extLst>
                    <a:ext uri="{9D8B030D-6E8A-4147-A177-3AD203B41FA5}">
                      <a16:colId xmlns:a16="http://schemas.microsoft.com/office/drawing/2014/main" val="3454065900"/>
                    </a:ext>
                  </a:extLst>
                </a:gridCol>
                <a:gridCol w="7517883">
                  <a:extLst>
                    <a:ext uri="{9D8B030D-6E8A-4147-A177-3AD203B41FA5}">
                      <a16:colId xmlns:a16="http://schemas.microsoft.com/office/drawing/2014/main" val="1499007307"/>
                    </a:ext>
                  </a:extLst>
                </a:gridCol>
              </a:tblGrid>
              <a:tr h="370840">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lt1"/>
                          </a:solidFill>
                          <a:effectLst/>
                          <a:latin typeface="+mn-lt"/>
                          <a:ea typeface="+mn-ea"/>
                          <a:cs typeface="+mn-cs"/>
                        </a:rPr>
                        <a:t>Ahora 11/06/2018</a:t>
                      </a:r>
                    </a:p>
                  </a:txBody>
                  <a:tcPr/>
                </a:tc>
                <a:extLst>
                  <a:ext uri="{0D108BD9-81ED-4DB2-BD59-A6C34878D82A}">
                    <a16:rowId xmlns:a16="http://schemas.microsoft.com/office/drawing/2014/main" val="279695195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latin typeface="+mn-lt"/>
                          <a:ea typeface="+mn-ea"/>
                          <a:cs typeface="+mn-cs"/>
                        </a:rPr>
                        <a:t>81 Participaciones</a:t>
                      </a:r>
                      <a:endParaRPr lang="es-MX" sz="1600"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latin typeface="+mn-lt"/>
                          <a:ea typeface="+mn-ea"/>
                          <a:cs typeface="+mn-cs"/>
                        </a:rPr>
                        <a:t>81 Participaciones</a:t>
                      </a:r>
                    </a:p>
                  </a:txBody>
                  <a:tcPr/>
                </a:tc>
                <a:extLst>
                  <a:ext uri="{0D108BD9-81ED-4DB2-BD59-A6C34878D82A}">
                    <a16:rowId xmlns:a16="http://schemas.microsoft.com/office/drawing/2014/main" val="196092136"/>
                  </a:ext>
                </a:extLst>
              </a:tr>
              <a:tr h="370840">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latin typeface="+mn-lt"/>
                          <a:ea typeface="+mn-ea"/>
                          <a:cs typeface="+mn-cs"/>
                        </a:rPr>
                        <a:t>Son los ingresos que reciben las Entidades Federativas y Municipios que se derivan de la adhesión al Sistema Nacional de Coordinación Fiscal, así como las que correspondan a sistemas estatales de coordinación fiscal, determinados por las leyes correspondientes.</a:t>
                      </a:r>
                      <a:endParaRPr lang="es-MX" sz="1600" kern="1200" dirty="0">
                        <a:solidFill>
                          <a:schemeClr val="dk1"/>
                        </a:solidFill>
                        <a:latin typeface="+mn-lt"/>
                        <a:ea typeface="+mn-ea"/>
                        <a:cs typeface="+mn-cs"/>
                      </a:endParaRPr>
                    </a:p>
                  </a:txBody>
                  <a:tcPr/>
                </a:tc>
                <a:extLst>
                  <a:ext uri="{0D108BD9-81ED-4DB2-BD59-A6C34878D82A}">
                    <a16:rowId xmlns:a16="http://schemas.microsoft.com/office/drawing/2014/main" val="714881552"/>
                  </a:ext>
                </a:extLst>
              </a:tr>
              <a:tr h="370840">
                <a:tc>
                  <a:txBody>
                    <a:bodyPr/>
                    <a:lstStyle/>
                    <a:p>
                      <a:pPr marL="0" algn="l" defTabSz="457200" rtl="0" eaLnBrk="1" latinLnBrk="0" hangingPunct="1"/>
                      <a:r>
                        <a:rPr lang="es-MX" sz="1800" u="none" kern="1200" baseline="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82 Aportaciones</a:t>
                      </a:r>
                      <a:endParaRPr lang="es-MX" sz="1800" u="none" kern="1200" baseline="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82</a:t>
                      </a:r>
                      <a:r>
                        <a:rPr lang="es-MX" sz="1800" u="none" kern="1200" baseline="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 Aportaciones</a:t>
                      </a:r>
                      <a:endParaRPr lang="es-MX" sz="1800" u="none" kern="12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5799856"/>
                  </a:ext>
                </a:extLst>
              </a:tr>
              <a:tr h="370840">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Son los ingresos que reciben las Entidades Federativas y Municipios previstos en la Ley de Coordinación Fiscal, cuyo gasto está condicionado a la consecución y cumplimiento de los objetivos que para cada tipo de aportación establece la legislación aplicable en la materia.</a:t>
                      </a:r>
                      <a:endParaRPr lang="es-MX" sz="1800" u="none" kern="12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633671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84 Incentivos Derivados de la Colaboración Fiscal</a:t>
                      </a:r>
                      <a:endParaRPr lang="es-MX" sz="1800" u="none" kern="12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34563560"/>
                  </a:ext>
                </a:extLst>
              </a:tr>
              <a:tr h="370840">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Son los ingresos que reciben las Entidades Federativas y Municipios derivados del ejercicio de facultades delegadas por la Federación mediante la celebración de convenios de colaboración administrativa en materia fiscal; que comprenden las funciones de recaudación, fiscalización y administración de ingresos federales y por las que a cambio reciben incentivos económicos que implican la retribución de su colaboración.</a:t>
                      </a:r>
                      <a:endParaRPr lang="es-MX" sz="1800" u="none" kern="12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26584747"/>
                  </a:ext>
                </a:extLst>
              </a:tr>
            </a:tbl>
          </a:graphicData>
        </a:graphic>
      </p:graphicFrame>
      <p:sp>
        <p:nvSpPr>
          <p:cNvPr id="11" name="CuadroTexto 10"/>
          <p:cNvSpPr txBox="1"/>
          <p:nvPr/>
        </p:nvSpPr>
        <p:spPr>
          <a:xfrm>
            <a:off x="535586" y="560895"/>
            <a:ext cx="5771103" cy="341632"/>
          </a:xfrm>
          <a:prstGeom prst="rect">
            <a:avLst/>
          </a:prstGeom>
        </p:spPr>
        <p:txBody>
          <a:bodyPr wrap="square">
            <a:spAutoFit/>
          </a:bodyPr>
          <a:lstStyle>
            <a:defPPr>
              <a:defRPr lang="en-US"/>
            </a:defPPr>
            <a:lvl1pPr lvl="0" algn="ctr" defTabSz="711200">
              <a:lnSpc>
                <a:spcPct val="90000"/>
              </a:lnSpc>
              <a:spcBef>
                <a:spcPct val="0"/>
              </a:spcBef>
              <a:spcAft>
                <a:spcPct val="35000"/>
              </a:spcAft>
              <a:defRPr sz="2000" b="1">
                <a:latin typeface="Arial" panose="020B0604020202020204" pitchFamily="34" charset="0"/>
                <a:cs typeface="Arial" panose="020B0604020202020204" pitchFamily="34" charset="0"/>
              </a:defRPr>
            </a:lvl1pPr>
          </a:lstStyle>
          <a:p>
            <a:r>
              <a:rPr lang="es-MX" sz="1800" dirty="0"/>
              <a:t>DEFINICIONES DE TIPOS DE INGRESOS</a:t>
            </a:r>
          </a:p>
        </p:txBody>
      </p:sp>
    </p:spTree>
    <p:extLst>
      <p:ext uri="{BB962C8B-B14F-4D97-AF65-F5344CB8AC3E}">
        <p14:creationId xmlns:p14="http://schemas.microsoft.com/office/powerpoint/2010/main" val="1415001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4874" y="213303"/>
            <a:ext cx="7515168" cy="424732"/>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8" name="Grupo 7"/>
          <p:cNvGrpSpPr/>
          <p:nvPr/>
        </p:nvGrpSpPr>
        <p:grpSpPr>
          <a:xfrm>
            <a:off x="7297002" y="118950"/>
            <a:ext cx="1828801" cy="613438"/>
            <a:chOff x="0" y="298"/>
            <a:chExt cx="1828801" cy="613438"/>
          </a:xfrm>
        </p:grpSpPr>
        <p:sp>
          <p:nvSpPr>
            <p:cNvPr id="9" name="Rectángulo redondeado 8"/>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0" name="CuadroTexto 9"/>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graphicFrame>
        <p:nvGraphicFramePr>
          <p:cNvPr id="6" name="Tabla 5"/>
          <p:cNvGraphicFramePr>
            <a:graphicFrameLocks noGrp="1"/>
          </p:cNvGraphicFramePr>
          <p:nvPr>
            <p:extLst>
              <p:ext uri="{D42A27DB-BD31-4B8C-83A1-F6EECF244321}">
                <p14:modId xmlns:p14="http://schemas.microsoft.com/office/powerpoint/2010/main" val="3749494758"/>
              </p:ext>
            </p:extLst>
          </p:nvPr>
        </p:nvGraphicFramePr>
        <p:xfrm>
          <a:off x="504410" y="1227773"/>
          <a:ext cx="11110155" cy="3484880"/>
        </p:xfrm>
        <a:graphic>
          <a:graphicData uri="http://schemas.openxmlformats.org/drawingml/2006/table">
            <a:tbl>
              <a:tblPr firstRow="1" bandRow="1">
                <a:tableStyleId>{5C22544A-7EE6-4342-B048-85BDC9FD1C3A}</a:tableStyleId>
              </a:tblPr>
              <a:tblGrid>
                <a:gridCol w="3740044">
                  <a:extLst>
                    <a:ext uri="{9D8B030D-6E8A-4147-A177-3AD203B41FA5}">
                      <a16:colId xmlns:a16="http://schemas.microsoft.com/office/drawing/2014/main" val="3454065900"/>
                    </a:ext>
                  </a:extLst>
                </a:gridCol>
                <a:gridCol w="7370111">
                  <a:extLst>
                    <a:ext uri="{9D8B030D-6E8A-4147-A177-3AD203B41FA5}">
                      <a16:colId xmlns:a16="http://schemas.microsoft.com/office/drawing/2014/main" val="1499007307"/>
                    </a:ext>
                  </a:extLst>
                </a:gridCol>
              </a:tblGrid>
              <a:tr h="370840">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lt1"/>
                          </a:solidFill>
                          <a:effectLst/>
                          <a:latin typeface="+mn-lt"/>
                          <a:ea typeface="+mn-ea"/>
                          <a:cs typeface="+mn-cs"/>
                        </a:rPr>
                        <a:t>Ahora 11/06/2018</a:t>
                      </a:r>
                    </a:p>
                  </a:txBody>
                  <a:tcPr/>
                </a:tc>
                <a:extLst>
                  <a:ext uri="{0D108BD9-81ED-4DB2-BD59-A6C34878D82A}">
                    <a16:rowId xmlns:a16="http://schemas.microsoft.com/office/drawing/2014/main" val="27969519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85 Fondos Distintos de Aportaciones</a:t>
                      </a:r>
                    </a:p>
                  </a:txBody>
                  <a:tcPr/>
                </a:tc>
                <a:extLst>
                  <a:ext uri="{0D108BD9-81ED-4DB2-BD59-A6C34878D82A}">
                    <a16:rowId xmlns:a16="http://schemas.microsoft.com/office/drawing/2014/main" val="196092136"/>
                  </a:ext>
                </a:extLst>
              </a:tr>
              <a:tr h="370840">
                <a:tc>
                  <a:txBody>
                    <a:bodyPr/>
                    <a:lstStyle/>
                    <a:p>
                      <a:endParaRPr lang="es-MX"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Son los ingresos que reciben las Entidades Federativas y Municipios derivados de fondos distintos de aportaciones y previstos en disposiciones específicas, tales como: Fondo para Entidades Federativas y Municipios Productores de Hidrocarburos, y Fondo para el Desarrollo Regional Sustentable de Estados y Municipios Mineros (Fondo Minero), entre otros.</a:t>
                      </a:r>
                      <a:endParaRPr lang="es-MX" sz="1800" u="none" kern="12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1488155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355600" marR="0" indent="-355600" algn="l"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97  Transferencias del Fondo Mexicano del Petróleo para la Estabilización y el Desarrollo</a:t>
                      </a:r>
                      <a:endParaRPr lang="es-MX" sz="1800" u="none" kern="12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5799856"/>
                  </a:ext>
                </a:extLst>
              </a:tr>
              <a:tr h="370840">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Son los ingresos que reciben los entes públicos por transferencias del Fondo Mexicano del Petróleo para la Estabilización y el Desarrollo.</a:t>
                      </a:r>
                      <a:endParaRPr lang="es-MX" sz="1800" u="none" kern="12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13168443"/>
                  </a:ext>
                </a:extLst>
              </a:tr>
            </a:tbl>
          </a:graphicData>
        </a:graphic>
      </p:graphicFrame>
      <p:sp>
        <p:nvSpPr>
          <p:cNvPr id="11" name="CuadroTexto 10"/>
          <p:cNvSpPr txBox="1"/>
          <p:nvPr/>
        </p:nvSpPr>
        <p:spPr>
          <a:xfrm>
            <a:off x="535586" y="545839"/>
            <a:ext cx="5771103" cy="341632"/>
          </a:xfrm>
          <a:prstGeom prst="rect">
            <a:avLst/>
          </a:prstGeom>
        </p:spPr>
        <p:txBody>
          <a:bodyPr wrap="square">
            <a:spAutoFit/>
          </a:bodyPr>
          <a:lstStyle>
            <a:defPPr>
              <a:defRPr lang="en-US"/>
            </a:defPPr>
            <a:lvl1pPr lvl="0" algn="ctr" defTabSz="711200">
              <a:lnSpc>
                <a:spcPct val="90000"/>
              </a:lnSpc>
              <a:spcBef>
                <a:spcPct val="0"/>
              </a:spcBef>
              <a:spcAft>
                <a:spcPct val="35000"/>
              </a:spcAft>
              <a:defRPr sz="2000" b="1">
                <a:latin typeface="Arial" panose="020B0604020202020204" pitchFamily="34" charset="0"/>
                <a:cs typeface="Arial" panose="020B0604020202020204" pitchFamily="34" charset="0"/>
              </a:defRPr>
            </a:lvl1pPr>
          </a:lstStyle>
          <a:p>
            <a:r>
              <a:rPr lang="es-MX" sz="1800" dirty="0"/>
              <a:t>DEFINICIONES DE TIPOS DE INGRESOS</a:t>
            </a:r>
          </a:p>
        </p:txBody>
      </p:sp>
    </p:spTree>
    <p:extLst>
      <p:ext uri="{BB962C8B-B14F-4D97-AF65-F5344CB8AC3E}">
        <p14:creationId xmlns:p14="http://schemas.microsoft.com/office/powerpoint/2010/main" val="2980098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4874" y="213303"/>
            <a:ext cx="7224015" cy="424732"/>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8" name="Grupo 7"/>
          <p:cNvGrpSpPr/>
          <p:nvPr/>
        </p:nvGrpSpPr>
        <p:grpSpPr>
          <a:xfrm>
            <a:off x="7378889" y="140013"/>
            <a:ext cx="1828801" cy="613438"/>
            <a:chOff x="0" y="298"/>
            <a:chExt cx="1828801" cy="613438"/>
          </a:xfrm>
        </p:grpSpPr>
        <p:sp>
          <p:nvSpPr>
            <p:cNvPr id="9" name="Rectángulo redondeado 8"/>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0" name="CuadroTexto 9"/>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graphicFrame>
        <p:nvGraphicFramePr>
          <p:cNvPr id="6" name="Tabla 5"/>
          <p:cNvGraphicFramePr>
            <a:graphicFrameLocks noGrp="1"/>
          </p:cNvGraphicFramePr>
          <p:nvPr>
            <p:extLst>
              <p:ext uri="{D42A27DB-BD31-4B8C-83A1-F6EECF244321}">
                <p14:modId xmlns:p14="http://schemas.microsoft.com/office/powerpoint/2010/main" val="1240421124"/>
              </p:ext>
            </p:extLst>
          </p:nvPr>
        </p:nvGraphicFramePr>
        <p:xfrm>
          <a:off x="395227" y="954817"/>
          <a:ext cx="11628451" cy="5765800"/>
        </p:xfrm>
        <a:graphic>
          <a:graphicData uri="http://schemas.openxmlformats.org/drawingml/2006/table">
            <a:tbl>
              <a:tblPr firstRow="1" bandRow="1">
                <a:tableStyleId>{5C22544A-7EE6-4342-B048-85BDC9FD1C3A}</a:tableStyleId>
              </a:tblPr>
              <a:tblGrid>
                <a:gridCol w="5828634">
                  <a:extLst>
                    <a:ext uri="{9D8B030D-6E8A-4147-A177-3AD203B41FA5}">
                      <a16:colId xmlns:a16="http://schemas.microsoft.com/office/drawing/2014/main" val="3454065900"/>
                    </a:ext>
                  </a:extLst>
                </a:gridCol>
                <a:gridCol w="5799817">
                  <a:extLst>
                    <a:ext uri="{9D8B030D-6E8A-4147-A177-3AD203B41FA5}">
                      <a16:colId xmlns:a16="http://schemas.microsoft.com/office/drawing/2014/main" val="1499007307"/>
                    </a:ext>
                  </a:extLst>
                </a:gridCol>
              </a:tblGrid>
              <a:tr h="370840">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lt1"/>
                          </a:solidFill>
                          <a:effectLst/>
                          <a:latin typeface="+mn-lt"/>
                          <a:ea typeface="+mn-ea"/>
                          <a:cs typeface="+mn-cs"/>
                        </a:rPr>
                        <a:t>Ahora 11/06/2018</a:t>
                      </a:r>
                    </a:p>
                  </a:txBody>
                  <a:tcPr/>
                </a:tc>
                <a:extLst>
                  <a:ext uri="{0D108BD9-81ED-4DB2-BD59-A6C34878D82A}">
                    <a16:rowId xmlns:a16="http://schemas.microsoft.com/office/drawing/2014/main" val="2796951957"/>
                  </a:ext>
                </a:extLst>
              </a:tr>
              <a:tr h="30279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b="1" u="none" kern="1200" noProof="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0 Ingresos Derivados de Financiamiento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800" u="none" kern="1200" noProof="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MX" sz="1800" u="none" kern="1200" noProof="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Son los ingresos obtenidos por la celebración de empréstitos internos y externos, autorizados o ratificados por el H. Congreso de la Unión y Congresos de los Estados y Asamblea Legislativa del Distrito Federal. Siendo principalmente los créditos por instrumento de emisiones en los mercados nacionales e internacionales de capital, organismos financieros internacionales, créditos bilaterales y otras fuentes. Asimismo, incluye los financiamientos derivados del rescate y/o aplicación de activos financieros.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0 Ingresos Derivados</a:t>
                      </a:r>
                      <a:r>
                        <a:rPr lang="es-MX" sz="1800" b="1" u="none" kern="1200" baseline="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 de Financiamiento</a:t>
                      </a:r>
                    </a:p>
                    <a:p>
                      <a:pPr marL="0" marR="0" indent="0" algn="l" defTabSz="457200" rtl="0" eaLnBrk="1" fontAlgn="auto" latinLnBrk="0" hangingPunct="1">
                        <a:lnSpc>
                          <a:spcPct val="100000"/>
                        </a:lnSpc>
                        <a:spcBef>
                          <a:spcPts val="0"/>
                        </a:spcBef>
                        <a:spcAft>
                          <a:spcPts val="0"/>
                        </a:spcAft>
                        <a:buClrTx/>
                        <a:buSzTx/>
                        <a:buFontTx/>
                        <a:buNone/>
                        <a:tabLst/>
                        <a:defRPr/>
                      </a:pPr>
                      <a:endPar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Son los ingresos obtenidos por la celebración de empréstitos internos o externos, </a:t>
                      </a:r>
                      <a:r>
                        <a:rPr lang="es-MX" sz="1800" u="sng"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a corto o largo plazo, aprobados en términos de la legislación correspondiente</a:t>
                      </a:r>
                      <a:r>
                        <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 Los créditos que se obtienen son por: emisiones de instrumentos en mercados nacionales e internacionales de capital, organismos financieros internacionales, créditos bilaterales y otras fuentes.</a:t>
                      </a:r>
                    </a:p>
                  </a:txBody>
                  <a:tcPr/>
                </a:tc>
                <a:extLst>
                  <a:ext uri="{0D108BD9-81ED-4DB2-BD59-A6C34878D82A}">
                    <a16:rowId xmlns:a16="http://schemas.microsoft.com/office/drawing/2014/main" val="19609213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Calisto MT" panose="02040603050505030304" pitchFamily="18" charset="0"/>
                          <a:ea typeface="+mn-ea"/>
                          <a:cs typeface="Arial" panose="020B0604020202020204" pitchFamily="34" charset="0"/>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u="sng"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03 Financiamiento Interno</a:t>
                      </a:r>
                    </a:p>
                    <a:p>
                      <a:pPr marL="0" marR="0" indent="0" algn="l" defTabSz="457200" rtl="0" eaLnBrk="1" fontAlgn="auto" latinLnBrk="0" hangingPunct="1">
                        <a:lnSpc>
                          <a:spcPct val="100000"/>
                        </a:lnSpc>
                        <a:spcBef>
                          <a:spcPts val="0"/>
                        </a:spcBef>
                        <a:spcAft>
                          <a:spcPts val="0"/>
                        </a:spcAft>
                        <a:buClrTx/>
                        <a:buSzTx/>
                        <a:buFontTx/>
                        <a:buNone/>
                        <a:tabLst/>
                        <a:defRPr/>
                      </a:pPr>
                      <a:endParaRPr lang="es-MX" sz="1800" u="none"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MX" sz="1800" u="sng" kern="1200" dirty="0" smtClean="0">
                          <a:solidFill>
                            <a:schemeClr val="dk1"/>
                          </a:solidFill>
                          <a:latin typeface="Calibri" panose="020F0502020204030204" pitchFamily="34" charset="0"/>
                          <a:ea typeface="Calibri" panose="020F0502020204030204" pitchFamily="34" charset="0"/>
                          <a:cs typeface="Times New Roman" panose="02020603050405020304" pitchFamily="18" charset="0"/>
                        </a:rPr>
                        <a:t>Son los recursos que provienen de obligaciones contraídas por las Entidades Federativas, los Municipios y en su caso, las entidades del sector paraestatal o paramunicipal, a corto o largo plazo, con acreedores nacionales y pagaderos en el interior del país en moneda nacional, considerando lo previsto en la legislación aplicable en la materia.</a:t>
                      </a:r>
                    </a:p>
                  </a:txBody>
                  <a:tcPr/>
                </a:tc>
                <a:extLst>
                  <a:ext uri="{0D108BD9-81ED-4DB2-BD59-A6C34878D82A}">
                    <a16:rowId xmlns:a16="http://schemas.microsoft.com/office/drawing/2014/main" val="295799856"/>
                  </a:ext>
                </a:extLst>
              </a:tr>
            </a:tbl>
          </a:graphicData>
        </a:graphic>
      </p:graphicFrame>
      <p:sp>
        <p:nvSpPr>
          <p:cNvPr id="11" name="CuadroTexto 10"/>
          <p:cNvSpPr txBox="1"/>
          <p:nvPr/>
        </p:nvSpPr>
        <p:spPr>
          <a:xfrm>
            <a:off x="1204326" y="582635"/>
            <a:ext cx="5771103" cy="341632"/>
          </a:xfrm>
          <a:prstGeom prst="rect">
            <a:avLst/>
          </a:prstGeom>
        </p:spPr>
        <p:txBody>
          <a:bodyPr wrap="square">
            <a:spAutoFit/>
          </a:bodyPr>
          <a:lstStyle>
            <a:defPPr>
              <a:defRPr lang="en-US"/>
            </a:defPPr>
            <a:lvl1pPr lvl="0" algn="ctr" defTabSz="711200">
              <a:lnSpc>
                <a:spcPct val="90000"/>
              </a:lnSpc>
              <a:spcBef>
                <a:spcPct val="0"/>
              </a:spcBef>
              <a:spcAft>
                <a:spcPct val="35000"/>
              </a:spcAft>
              <a:defRPr sz="2000" b="1">
                <a:latin typeface="Arial" panose="020B0604020202020204" pitchFamily="34" charset="0"/>
                <a:cs typeface="Arial" panose="020B0604020202020204" pitchFamily="34" charset="0"/>
              </a:defRPr>
            </a:lvl1pPr>
          </a:lstStyle>
          <a:p>
            <a:r>
              <a:rPr lang="es-MX" sz="1800" dirty="0"/>
              <a:t>DEFINICIONES DE TIPOS DE INGRESOS</a:t>
            </a:r>
          </a:p>
        </p:txBody>
      </p:sp>
    </p:spTree>
    <p:extLst>
      <p:ext uri="{BB962C8B-B14F-4D97-AF65-F5344CB8AC3E}">
        <p14:creationId xmlns:p14="http://schemas.microsoft.com/office/powerpoint/2010/main" val="3335067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05721" y="2572296"/>
            <a:ext cx="9225887" cy="2698444"/>
          </a:xfrm>
          <a:prstGeom prst="rect">
            <a:avLst/>
          </a:prstGeom>
          <a:solidFill>
            <a:srgbClr val="B1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Título 2"/>
          <p:cNvSpPr>
            <a:spLocks noGrp="1"/>
          </p:cNvSpPr>
          <p:nvPr>
            <p:ph type="title" idx="4294967295"/>
          </p:nvPr>
        </p:nvSpPr>
        <p:spPr>
          <a:xfrm>
            <a:off x="545909" y="1147739"/>
            <a:ext cx="6059607" cy="673100"/>
          </a:xfrm>
        </p:spPr>
        <p:txBody>
          <a:bodyPr>
            <a:noAutofit/>
          </a:bodyPr>
          <a:lstStyle/>
          <a:p>
            <a:r>
              <a:rPr lang="es-MX" b="1" u="sng" dirty="0" smtClean="0">
                <a:latin typeface="Calisto MT" panose="02040603050505030304" pitchFamily="18" charset="0"/>
              </a:rPr>
              <a:t>OBJETIVO GENERAL:</a:t>
            </a:r>
            <a:endParaRPr lang="es-MX" b="1" u="sng" dirty="0">
              <a:latin typeface="Calisto MT" panose="02040603050505030304" pitchFamily="18" charset="0"/>
            </a:endParaRPr>
          </a:p>
        </p:txBody>
      </p:sp>
      <p:sp>
        <p:nvSpPr>
          <p:cNvPr id="5" name="Marcador de texto 4"/>
          <p:cNvSpPr>
            <a:spLocks noGrp="1"/>
          </p:cNvSpPr>
          <p:nvPr>
            <p:ph type="body" sz="half" idx="4294967295"/>
          </p:nvPr>
        </p:nvSpPr>
        <p:spPr>
          <a:xfrm>
            <a:off x="1692203" y="2667832"/>
            <a:ext cx="8734569" cy="2809942"/>
          </a:xfrm>
          <a:solidFill>
            <a:srgbClr val="B1D1E3"/>
          </a:solidFill>
          <a:ln>
            <a:noFill/>
          </a:ln>
        </p:spPr>
        <p:txBody>
          <a:bodyPr>
            <a:noAutofit/>
          </a:bodyPr>
          <a:lstStyle/>
          <a:p>
            <a:pPr marL="0" indent="0" algn="just">
              <a:lnSpc>
                <a:spcPct val="100000"/>
              </a:lnSpc>
              <a:spcBef>
                <a:spcPts val="1200"/>
              </a:spcBef>
              <a:buClr>
                <a:schemeClr val="tx2">
                  <a:lumMod val="75000"/>
                </a:schemeClr>
              </a:buClr>
              <a:buSzPct val="135000"/>
              <a:buNone/>
            </a:pPr>
            <a:r>
              <a:rPr lang="es-MX" sz="3200" dirty="0">
                <a:latin typeface="Calisto MT" panose="02040603050505030304" pitchFamily="18" charset="0"/>
              </a:rPr>
              <a:t>El participante identificará </a:t>
            </a:r>
            <a:r>
              <a:rPr lang="es-MX" sz="3200" dirty="0" smtClean="0">
                <a:latin typeface="Calisto MT" panose="02040603050505030304" pitchFamily="18" charset="0"/>
              </a:rPr>
              <a:t>las </a:t>
            </a:r>
            <a:r>
              <a:rPr lang="es-MX" sz="3200" dirty="0">
                <a:latin typeface="Calisto MT" panose="02040603050505030304" pitchFamily="18" charset="0"/>
              </a:rPr>
              <a:t>adecuaciones normativas experimentadas por la contabilidad gubernamental durante los años 2016 a 2018, que trascienden a </a:t>
            </a:r>
            <a:r>
              <a:rPr lang="es-MX" sz="3200" dirty="0" smtClean="0">
                <a:latin typeface="Calisto MT" panose="02040603050505030304" pitchFamily="18" charset="0"/>
              </a:rPr>
              <a:t>los </a:t>
            </a:r>
            <a:r>
              <a:rPr lang="es-MX" sz="3200" dirty="0">
                <a:latin typeface="Calisto MT" panose="02040603050505030304" pitchFamily="18" charset="0"/>
              </a:rPr>
              <a:t>registros </a:t>
            </a:r>
            <a:r>
              <a:rPr lang="es-MX" sz="3200" dirty="0" smtClean="0">
                <a:latin typeface="Calisto MT" panose="02040603050505030304" pitchFamily="18" charset="0"/>
              </a:rPr>
              <a:t>contables</a:t>
            </a:r>
            <a:r>
              <a:rPr lang="es-MX" sz="3200" dirty="0">
                <a:latin typeface="Calisto MT" panose="02040603050505030304" pitchFamily="18" charset="0"/>
              </a:rPr>
              <a:t> </a:t>
            </a:r>
            <a:r>
              <a:rPr lang="es-MX" sz="3200" dirty="0" smtClean="0">
                <a:latin typeface="Calisto MT" panose="02040603050505030304" pitchFamily="18" charset="0"/>
              </a:rPr>
              <a:t>de su ente publico.</a:t>
            </a:r>
            <a:endParaRPr lang="es-MX" sz="3200" dirty="0">
              <a:latin typeface="Calisto MT" panose="02040603050505030304" pitchFamily="18" charset="0"/>
            </a:endParaRPr>
          </a:p>
        </p:txBody>
      </p:sp>
    </p:spTree>
    <p:extLst>
      <p:ext uri="{BB962C8B-B14F-4D97-AF65-F5344CB8AC3E}">
        <p14:creationId xmlns:p14="http://schemas.microsoft.com/office/powerpoint/2010/main" val="365081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750" fill="hold"/>
                                        <p:tgtEl>
                                          <p:spTgt spid="5">
                                            <p:bg/>
                                          </p:spTgt>
                                        </p:tgtEl>
                                        <p:attrNameLst>
                                          <p:attrName>ppt_w</p:attrName>
                                        </p:attrNameLst>
                                      </p:cBhvr>
                                      <p:tavLst>
                                        <p:tav tm="0">
                                          <p:val>
                                            <p:fltVal val="0"/>
                                          </p:val>
                                        </p:tav>
                                        <p:tav tm="100000">
                                          <p:val>
                                            <p:strVal val="#ppt_w"/>
                                          </p:val>
                                        </p:tav>
                                      </p:tavLst>
                                    </p:anim>
                                    <p:anim calcmode="lin" valueType="num">
                                      <p:cBhvr>
                                        <p:cTn id="8" dur="1750" fill="hold"/>
                                        <p:tgtEl>
                                          <p:spTgt spid="5">
                                            <p:bg/>
                                          </p:spTgt>
                                        </p:tgtEl>
                                        <p:attrNameLst>
                                          <p:attrName>ppt_h</p:attrName>
                                        </p:attrNameLst>
                                      </p:cBhvr>
                                      <p:tavLst>
                                        <p:tav tm="0">
                                          <p:val>
                                            <p:fltVal val="0"/>
                                          </p:val>
                                        </p:tav>
                                        <p:tav tm="100000">
                                          <p:val>
                                            <p:strVal val="#ppt_h"/>
                                          </p:val>
                                        </p:tav>
                                      </p:tavLst>
                                    </p:anim>
                                    <p:animEffect transition="in" filter="fade">
                                      <p:cBhvr>
                                        <p:cTn id="9" dur="1750"/>
                                        <p:tgtEl>
                                          <p:spTgt spid="5">
                                            <p:bg/>
                                          </p:spTgt>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1750"/>
                                        <p:tgtEl>
                                          <p:spTgt spid="5">
                                            <p:txEl>
                                              <p:pRg st="0" end="0"/>
                                            </p:txEl>
                                          </p:spTgt>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750" fill="hold"/>
                                        <p:tgtEl>
                                          <p:spTgt spid="2"/>
                                        </p:tgtEl>
                                        <p:attrNameLst>
                                          <p:attrName>ppt_w</p:attrName>
                                        </p:attrNameLst>
                                      </p:cBhvr>
                                      <p:tavLst>
                                        <p:tav tm="0">
                                          <p:val>
                                            <p:fltVal val="0"/>
                                          </p:val>
                                        </p:tav>
                                        <p:tav tm="100000">
                                          <p:val>
                                            <p:strVal val="#ppt_w"/>
                                          </p:val>
                                        </p:tav>
                                      </p:tavLst>
                                    </p:anim>
                                    <p:anim calcmode="lin" valueType="num">
                                      <p:cBhvr>
                                        <p:cTn id="18" dur="1750" fill="hold"/>
                                        <p:tgtEl>
                                          <p:spTgt spid="2"/>
                                        </p:tgtEl>
                                        <p:attrNameLst>
                                          <p:attrName>ppt_h</p:attrName>
                                        </p:attrNameLst>
                                      </p:cBhvr>
                                      <p:tavLst>
                                        <p:tav tm="0">
                                          <p:val>
                                            <p:fltVal val="0"/>
                                          </p:val>
                                        </p:tav>
                                        <p:tav tm="100000">
                                          <p:val>
                                            <p:strVal val="#ppt_h"/>
                                          </p:val>
                                        </p:tav>
                                      </p:tavLst>
                                    </p:anim>
                                    <p:animEffect transition="in" filter="fade">
                                      <p:cBhvr>
                                        <p:cTn id="19"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9465" y="241767"/>
            <a:ext cx="7365042" cy="424732"/>
          </a:xfrm>
          <a:prstGeom prst="rect">
            <a:avLst/>
          </a:prstGeom>
        </p:spPr>
        <p:txBody>
          <a:bodyPr wrap="square">
            <a:spAutoFit/>
          </a:bodyPr>
          <a:lstStyle/>
          <a:p>
            <a:pPr lvl="0" algn="ctr" defTabSz="711200">
              <a:lnSpc>
                <a:spcPct val="90000"/>
              </a:lnSpc>
              <a:spcBef>
                <a:spcPct val="0"/>
              </a:spcBef>
              <a:spcAft>
                <a:spcPct val="35000"/>
              </a:spcAft>
            </a:pPr>
            <a:r>
              <a:rPr lang="es-ES" sz="2400" b="1" dirty="0">
                <a:solidFill>
                  <a:schemeClr val="accent1"/>
                </a:solidFill>
                <a:latin typeface="Calisto MT" panose="02040603050505030304" pitchFamily="18" charset="0"/>
                <a:ea typeface="+mj-ea"/>
                <a:cs typeface="+mj-cs"/>
              </a:rPr>
              <a:t>CLASIFICADOR POR RUBRO DE INGRESOS</a:t>
            </a:r>
          </a:p>
        </p:txBody>
      </p:sp>
      <p:grpSp>
        <p:nvGrpSpPr>
          <p:cNvPr id="3" name="Grupo 2"/>
          <p:cNvGrpSpPr/>
          <p:nvPr/>
        </p:nvGrpSpPr>
        <p:grpSpPr>
          <a:xfrm>
            <a:off x="7733371" y="153411"/>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27/09/2018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5599772" y="1890880"/>
            <a:ext cx="6096000" cy="4154984"/>
          </a:xfrm>
          <a:prstGeom prst="rect">
            <a:avLst/>
          </a:prstGeom>
          <a:solidFill>
            <a:schemeClr val="accent1">
              <a:lumMod val="75000"/>
            </a:schemeClr>
          </a:solidFill>
        </p:spPr>
        <p:txBody>
          <a:bodyPr>
            <a:spAutoFit/>
          </a:bodyPr>
          <a:lstStyle/>
          <a:p>
            <a:pPr algn="just"/>
            <a:endParaRPr lang="es-MX"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s-MX" dirty="0" smtClean="0">
                <a:solidFill>
                  <a:schemeClr val="bg1"/>
                </a:solidFill>
              </a:rPr>
              <a:t>La Reforma:</a:t>
            </a:r>
            <a:endParaRPr lang="es-MX" dirty="0">
              <a:solidFill>
                <a:schemeClr val="bg1"/>
              </a:solidFill>
            </a:endParaRPr>
          </a:p>
          <a:p>
            <a:pPr algn="just"/>
            <a:endParaRPr lang="es-MX" dirty="0" smtClean="0">
              <a:solidFill>
                <a:schemeClr val="bg1"/>
              </a:solidFill>
            </a:endParaRPr>
          </a:p>
          <a:p>
            <a:pPr algn="just"/>
            <a:endParaRPr lang="es-MX" dirty="0" smtClean="0">
              <a:solidFill>
                <a:schemeClr val="bg1"/>
              </a:solidFill>
            </a:endParaRPr>
          </a:p>
          <a:p>
            <a:pPr algn="just"/>
            <a:endParaRPr lang="es-MX" sz="1600" dirty="0" smtClean="0">
              <a:solidFill>
                <a:schemeClr val="bg1"/>
              </a:solidFill>
            </a:endParaRPr>
          </a:p>
          <a:p>
            <a:pPr algn="just"/>
            <a:r>
              <a:rPr lang="es-MX" sz="1600" dirty="0" smtClean="0">
                <a:solidFill>
                  <a:schemeClr val="bg1"/>
                </a:solidFill>
              </a:rPr>
              <a:t>Por </a:t>
            </a:r>
            <a:r>
              <a:rPr lang="es-MX" sz="1600" dirty="0">
                <a:solidFill>
                  <a:schemeClr val="bg1"/>
                </a:solidFill>
              </a:rPr>
              <a:t>lo anterior, el Clasificador por Rubros de Ingresos (CRI), </a:t>
            </a:r>
            <a:r>
              <a:rPr lang="es-MX" sz="1600" u="sng" dirty="0">
                <a:solidFill>
                  <a:schemeClr val="bg1"/>
                </a:solidFill>
              </a:rPr>
              <a:t>es de observancia obligatoria de los entes públicos de la federación, de las entidades federativas y de los municipios, incluyendo a las entidades de la administración pública paraestatal y paramunicipal</a:t>
            </a:r>
            <a:r>
              <a:rPr lang="es-MX" sz="1600" dirty="0">
                <a:solidFill>
                  <a:schemeClr val="bg1"/>
                </a:solidFill>
              </a:rPr>
              <a:t>, el cual permitirá una clasificación de los ingresos presupuestarios acorde a las disposiciones legales, así como a las normas y criterios contables aplicables, inmerso en un esquema claro, preciso, integral y útil, que posibilite un adecuado registro y presentación de las operaciones, que facilite la interrelación con las cuentas patrimoniales</a:t>
            </a:r>
            <a:r>
              <a:rPr lang="es-MX" sz="1600" dirty="0" smtClean="0">
                <a:solidFill>
                  <a:schemeClr val="bg1"/>
                </a:solidFill>
              </a:rPr>
              <a:t>.</a:t>
            </a:r>
            <a:endParaRPr lang="es-MX" sz="1600" dirty="0">
              <a:solidFill>
                <a:schemeClr val="bg1"/>
              </a:solidFill>
            </a:endParaRPr>
          </a:p>
        </p:txBody>
      </p:sp>
      <p:sp>
        <p:nvSpPr>
          <p:cNvPr id="8" name="CuadroTexto 7"/>
          <p:cNvSpPr txBox="1"/>
          <p:nvPr/>
        </p:nvSpPr>
        <p:spPr>
          <a:xfrm>
            <a:off x="603849" y="766849"/>
            <a:ext cx="9454551" cy="923330"/>
          </a:xfrm>
          <a:prstGeom prst="rect">
            <a:avLst/>
          </a:prstGeom>
          <a:noFill/>
        </p:spPr>
        <p:txBody>
          <a:bodyPr wrap="square" rtlCol="0">
            <a:spAutoFit/>
          </a:bodyPr>
          <a:lstStyle/>
          <a:p>
            <a:pPr marL="285750" indent="-285750">
              <a:buClr>
                <a:schemeClr val="accent1">
                  <a:lumMod val="75000"/>
                </a:schemeClr>
              </a:buClr>
              <a:buSzPct val="150000"/>
              <a:buFont typeface="Wingdings" panose="05000000000000000000" pitchFamily="2" charset="2"/>
              <a:buChar char="v"/>
            </a:pPr>
            <a:r>
              <a:rPr lang="es-MX" dirty="0" smtClean="0"/>
              <a:t>En el apartado de antecedentes : </a:t>
            </a:r>
          </a:p>
          <a:p>
            <a:pPr marL="800100" lvl="1" indent="-342900">
              <a:buClr>
                <a:schemeClr val="accent1">
                  <a:lumMod val="75000"/>
                </a:schemeClr>
              </a:buClr>
              <a:buSzPct val="150000"/>
              <a:buFont typeface="Arial" panose="020B0604020202020204" pitchFamily="34" charset="0"/>
              <a:buChar char="•"/>
            </a:pPr>
            <a:r>
              <a:rPr lang="es-MX" dirty="0"/>
              <a:t>Se elimina la cita del </a:t>
            </a:r>
            <a:r>
              <a:rPr lang="es-MX" dirty="0" smtClean="0"/>
              <a:t>Registro de Obligaciones y Empréstitos</a:t>
            </a:r>
            <a:endParaRPr lang="es-MX" dirty="0"/>
          </a:p>
          <a:p>
            <a:pPr marL="800100" lvl="1" indent="-342900">
              <a:buClr>
                <a:schemeClr val="accent1">
                  <a:lumMod val="75000"/>
                </a:schemeClr>
              </a:buClr>
              <a:buSzPct val="150000"/>
              <a:buFont typeface="Arial" panose="020B0604020202020204" pitchFamily="34" charset="0"/>
              <a:buChar char="•"/>
            </a:pPr>
            <a:r>
              <a:rPr lang="es-MX" dirty="0" smtClean="0"/>
              <a:t>Se precisan los obligados a observar el clasificador</a:t>
            </a:r>
          </a:p>
        </p:txBody>
      </p:sp>
      <p:sp>
        <p:nvSpPr>
          <p:cNvPr id="9" name="CuadroTexto 8"/>
          <p:cNvSpPr txBox="1"/>
          <p:nvPr/>
        </p:nvSpPr>
        <p:spPr>
          <a:xfrm>
            <a:off x="399302" y="3549291"/>
            <a:ext cx="5061219" cy="2585323"/>
          </a:xfrm>
          <a:prstGeom prst="rect">
            <a:avLst/>
          </a:prstGeom>
          <a:solidFill>
            <a:schemeClr val="accent1">
              <a:lumMod val="40000"/>
              <a:lumOff val="60000"/>
            </a:schemeClr>
          </a:solidFill>
        </p:spPr>
        <p:txBody>
          <a:bodyPr wrap="square" rtlCol="0">
            <a:spAutoFit/>
          </a:bodyPr>
          <a:lstStyle/>
          <a:p>
            <a:pPr algn="ctr"/>
            <a:endParaRPr lang="es-MX" dirty="0" smtClean="0"/>
          </a:p>
          <a:p>
            <a:pPr algn="just"/>
            <a:r>
              <a:rPr lang="es-MX" dirty="0" smtClean="0"/>
              <a:t>Por </a:t>
            </a:r>
            <a:r>
              <a:rPr lang="es-MX" dirty="0"/>
              <a:t>lo anterior, el Clasificador por Rubros de Ingresos (CRI) permitirá una clasificación de los ingresos presupuestarios de los entes públicos acorde con criterios legales, internacionales y contables, claro, preciso, integral y útil, que posibilite un adecuado registro y presentación de las operaciones, que facilite la interrelación con las cuentas patrimoniales</a:t>
            </a:r>
            <a:r>
              <a:rPr lang="es-MX" dirty="0" smtClean="0"/>
              <a:t>. </a:t>
            </a:r>
            <a:endParaRPr lang="es-MX" dirty="0"/>
          </a:p>
        </p:txBody>
      </p:sp>
      <p:sp>
        <p:nvSpPr>
          <p:cNvPr id="10" name="Rectángulo 9"/>
          <p:cNvSpPr/>
          <p:nvPr/>
        </p:nvSpPr>
        <p:spPr>
          <a:xfrm>
            <a:off x="399301" y="1879415"/>
            <a:ext cx="5061219" cy="1818447"/>
          </a:xfrm>
          <a:prstGeom prst="rect">
            <a:avLst/>
          </a:prstGeom>
          <a:solidFill>
            <a:schemeClr val="accent1">
              <a:lumMod val="40000"/>
              <a:lumOff val="60000"/>
            </a:schemeClr>
          </a:solidFill>
        </p:spPr>
        <p:txBody>
          <a:bodyPr wrap="square">
            <a:spAutoFit/>
          </a:bodyPr>
          <a:lstStyle/>
          <a:p>
            <a:pPr indent="182880" algn="ctr">
              <a:spcAft>
                <a:spcPts val="505"/>
              </a:spcAft>
            </a:pPr>
            <a:r>
              <a:rPr lang="es-MX" dirty="0" smtClean="0"/>
              <a:t>Antes:</a:t>
            </a:r>
          </a:p>
          <a:p>
            <a:pPr algn="just">
              <a:spcAft>
                <a:spcPts val="505"/>
              </a:spcAft>
            </a:pPr>
            <a:r>
              <a:rPr lang="es-MX" strike="sngStrike" dirty="0" smtClean="0"/>
              <a:t>No </a:t>
            </a:r>
            <a:r>
              <a:rPr lang="es-MX" strike="sngStrike" dirty="0"/>
              <a:t>se omite mencionar que la propia Ley de Contabilidad establece que las entidades federativas que no estén al corriente en sus obligaciones, no podrán inscribir obligaciones en el Registro de Obligaciones y Empréstitos.</a:t>
            </a:r>
          </a:p>
        </p:txBody>
      </p:sp>
    </p:spTree>
    <p:extLst>
      <p:ext uri="{BB962C8B-B14F-4D97-AF65-F5344CB8AC3E}">
        <p14:creationId xmlns:p14="http://schemas.microsoft.com/office/powerpoint/2010/main" val="894387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226" y="158712"/>
            <a:ext cx="6532529" cy="646331"/>
          </a:xfrm>
          <a:prstGeom prst="rect">
            <a:avLst/>
          </a:prstGeom>
        </p:spPr>
        <p:txBody>
          <a:bodyPr wrap="square">
            <a:spAutoFit/>
          </a:bodyPr>
          <a:lstStyle/>
          <a:p>
            <a:pPr lvl="0" algn="ctr" defTabSz="711200">
              <a:lnSpc>
                <a:spcPct val="90000"/>
              </a:lnSpc>
              <a:spcBef>
                <a:spcPct val="0"/>
              </a:spcBef>
              <a:spcAft>
                <a:spcPct val="35000"/>
              </a:spcAft>
            </a:pPr>
            <a:r>
              <a:rPr lang="es-ES" sz="2000" b="1" dirty="0" smtClean="0">
                <a:latin typeface="Arial" panose="020B0604020202020204" pitchFamily="34" charset="0"/>
                <a:cs typeface="Arial" panose="020B0604020202020204" pitchFamily="34" charset="0"/>
              </a:rPr>
              <a:t>CLASIFICADOR </a:t>
            </a:r>
            <a:r>
              <a:rPr lang="es-ES" sz="2000" b="1" dirty="0">
                <a:latin typeface="Arial" panose="020B0604020202020204" pitchFamily="34" charset="0"/>
                <a:cs typeface="Arial" panose="020B0604020202020204" pitchFamily="34" charset="0"/>
              </a:rPr>
              <a:t>POR </a:t>
            </a:r>
            <a:r>
              <a:rPr lang="es-ES" sz="2000" b="1" dirty="0" smtClean="0">
                <a:latin typeface="Arial" panose="020B0604020202020204" pitchFamily="34" charset="0"/>
                <a:cs typeface="Arial" panose="020B0604020202020204" pitchFamily="34" charset="0"/>
              </a:rPr>
              <a:t>FUENTES DE FINANCIAMIENTO</a:t>
            </a:r>
            <a:endParaRPr lang="es-ES" sz="2000" b="1" dirty="0">
              <a:latin typeface="Arial" panose="020B0604020202020204" pitchFamily="34" charset="0"/>
              <a:cs typeface="Arial" panose="020B0604020202020204" pitchFamily="34" charset="0"/>
            </a:endParaRPr>
          </a:p>
        </p:txBody>
      </p:sp>
      <p:graphicFrame>
        <p:nvGraphicFramePr>
          <p:cNvPr id="10" name="Diagrama 9"/>
          <p:cNvGraphicFramePr/>
          <p:nvPr>
            <p:extLst/>
          </p:nvPr>
        </p:nvGraphicFramePr>
        <p:xfrm>
          <a:off x="755713" y="1008479"/>
          <a:ext cx="1828801" cy="61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409430" y="2402071"/>
            <a:ext cx="2521363" cy="1754326"/>
          </a:xfrm>
          <a:prstGeom prst="rect">
            <a:avLst/>
          </a:prstGeom>
          <a:noFill/>
        </p:spPr>
        <p:txBody>
          <a:bodyPr wrap="square" rtlCol="0">
            <a:spAutoFit/>
          </a:bodyPr>
          <a:lstStyle/>
          <a:p>
            <a:r>
              <a:rPr lang="es-MX" dirty="0"/>
              <a:t>RELACIÓN DE FUENTES DE </a:t>
            </a:r>
            <a:r>
              <a:rPr lang="es-MX" dirty="0" smtClean="0"/>
              <a:t>FINANCIAMIENTO </a:t>
            </a:r>
            <a:endParaRPr lang="es-MX" dirty="0"/>
          </a:p>
          <a:p>
            <a:pPr marL="285750" indent="-285750">
              <a:lnSpc>
                <a:spcPct val="150000"/>
              </a:lnSpc>
              <a:buFont typeface="Wingdings" panose="05000000000000000000" pitchFamily="2" charset="2"/>
              <a:buChar char="v"/>
            </a:pPr>
            <a:r>
              <a:rPr lang="es-MX" dirty="0"/>
              <a:t>No Etiquetado</a:t>
            </a:r>
          </a:p>
          <a:p>
            <a:pPr marL="285750" indent="-285750">
              <a:lnSpc>
                <a:spcPct val="150000"/>
              </a:lnSpc>
              <a:buFont typeface="Wingdings" panose="05000000000000000000" pitchFamily="2" charset="2"/>
              <a:buChar char="v"/>
            </a:pPr>
            <a:r>
              <a:rPr lang="es-MX" dirty="0"/>
              <a:t>Etiquetado</a:t>
            </a:r>
          </a:p>
          <a:p>
            <a:endParaRPr lang="es-MX" dirty="0"/>
          </a:p>
        </p:txBody>
      </p:sp>
      <p:sp>
        <p:nvSpPr>
          <p:cNvPr id="5" name="Flecha abajo 4"/>
          <p:cNvSpPr/>
          <p:nvPr/>
        </p:nvSpPr>
        <p:spPr>
          <a:xfrm rot="16200000">
            <a:off x="3005879" y="2873843"/>
            <a:ext cx="428249" cy="810781"/>
          </a:xfrm>
          <a:prstGeom prst="downArrow">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1" name="Diagrama 10"/>
          <p:cNvGraphicFramePr/>
          <p:nvPr>
            <p:extLst/>
          </p:nvPr>
        </p:nvGraphicFramePr>
        <p:xfrm>
          <a:off x="3855492" y="659409"/>
          <a:ext cx="8086300" cy="61985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Flecha abajo 11"/>
          <p:cNvSpPr/>
          <p:nvPr/>
        </p:nvSpPr>
        <p:spPr>
          <a:xfrm>
            <a:off x="1358602" y="1622216"/>
            <a:ext cx="623021" cy="581415"/>
          </a:xfrm>
          <a:prstGeom prst="downArrow">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141226" y="4657094"/>
            <a:ext cx="3834779" cy="2031325"/>
          </a:xfrm>
          <a:prstGeom prst="rect">
            <a:avLst/>
          </a:prstGeom>
          <a:solidFill>
            <a:schemeClr val="accent1">
              <a:lumMod val="40000"/>
              <a:lumOff val="60000"/>
            </a:schemeClr>
          </a:solidFill>
          <a:ln w="38100">
            <a:solidFill>
              <a:schemeClr val="tx2">
                <a:lumMod val="60000"/>
                <a:lumOff val="40000"/>
              </a:schemeClr>
            </a:solidFill>
          </a:ln>
        </p:spPr>
        <p:txBody>
          <a:bodyPr wrap="square" rtlCol="0">
            <a:spAutoFit/>
          </a:bodyPr>
          <a:lstStyle/>
          <a:p>
            <a:pPr algn="just"/>
            <a:r>
              <a:rPr lang="es-MX" dirty="0" smtClean="0"/>
              <a:t>Los cuales tienen la descripción de cada uno. Ejemplo:</a:t>
            </a:r>
          </a:p>
          <a:p>
            <a:endParaRPr lang="es-MX" b="1" dirty="0" smtClean="0"/>
          </a:p>
          <a:p>
            <a:r>
              <a:rPr lang="es-MX" b="1" dirty="0" smtClean="0"/>
              <a:t>No </a:t>
            </a:r>
            <a:r>
              <a:rPr lang="es-MX" b="1" dirty="0"/>
              <a:t>Etiquetado</a:t>
            </a:r>
            <a:endParaRPr lang="es-MX" dirty="0"/>
          </a:p>
          <a:p>
            <a:pPr algn="just"/>
            <a:r>
              <a:rPr lang="es-MX" dirty="0"/>
              <a:t>Son los recursos que provienen de Ingresos de libre disposición y financiamientos</a:t>
            </a:r>
            <a:r>
              <a:rPr lang="es-MX" dirty="0" smtClean="0"/>
              <a:t>.</a:t>
            </a:r>
            <a:endParaRPr lang="es-MX" dirty="0"/>
          </a:p>
        </p:txBody>
      </p:sp>
      <p:sp>
        <p:nvSpPr>
          <p:cNvPr id="14" name="Rectángulo 13"/>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20/12/2016</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318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graphicEl>
                                              <a:dgm id="{4B0F859A-BABA-4DB7-9CFA-93752DA0DCFD}"/>
                                            </p:graphicEl>
                                          </p:spTgt>
                                        </p:tgtEl>
                                        <p:attrNameLst>
                                          <p:attrName>style.visibility</p:attrName>
                                        </p:attrNameLst>
                                      </p:cBhvr>
                                      <p:to>
                                        <p:strVal val="visible"/>
                                      </p:to>
                                    </p:set>
                                    <p:animEffect transition="in" filter="wheel(1)">
                                      <p:cBhvr>
                                        <p:cTn id="7" dur="2500"/>
                                        <p:tgtEl>
                                          <p:spTgt spid="11">
                                            <p:graphicEl>
                                              <a:dgm id="{4B0F859A-BABA-4DB7-9CFA-93752DA0DCFD}"/>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graphicEl>
                                              <a:dgm id="{F3E19764-8CBD-43A1-B6D4-0CC34932C796}"/>
                                            </p:graphicEl>
                                          </p:spTgt>
                                        </p:tgtEl>
                                        <p:attrNameLst>
                                          <p:attrName>style.visibility</p:attrName>
                                        </p:attrNameLst>
                                      </p:cBhvr>
                                      <p:to>
                                        <p:strVal val="visible"/>
                                      </p:to>
                                    </p:set>
                                    <p:animEffect transition="in" filter="wheel(1)">
                                      <p:cBhvr>
                                        <p:cTn id="10" dur="2500"/>
                                        <p:tgtEl>
                                          <p:spTgt spid="11">
                                            <p:graphicEl>
                                              <a:dgm id="{F3E19764-8CBD-43A1-B6D4-0CC34932C79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graphicEl>
                                              <a:dgm id="{D3BD7DEB-AF00-4144-995A-63B65CD13466}"/>
                                            </p:graphicEl>
                                          </p:spTgt>
                                        </p:tgtEl>
                                        <p:attrNameLst>
                                          <p:attrName>style.visibility</p:attrName>
                                        </p:attrNameLst>
                                      </p:cBhvr>
                                      <p:to>
                                        <p:strVal val="visible"/>
                                      </p:to>
                                    </p:set>
                                    <p:animEffect transition="in" filter="wheel(1)">
                                      <p:cBhvr>
                                        <p:cTn id="15" dur="2500"/>
                                        <p:tgtEl>
                                          <p:spTgt spid="11">
                                            <p:graphicEl>
                                              <a:dgm id="{D3BD7DEB-AF00-4144-995A-63B65CD13466}"/>
                                            </p:graphic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graphicEl>
                                              <a:dgm id="{14B76F06-C3A3-43CB-B355-D3A6C8404338}"/>
                                            </p:graphicEl>
                                          </p:spTgt>
                                        </p:tgtEl>
                                        <p:attrNameLst>
                                          <p:attrName>style.visibility</p:attrName>
                                        </p:attrNameLst>
                                      </p:cBhvr>
                                      <p:to>
                                        <p:strVal val="visible"/>
                                      </p:to>
                                    </p:set>
                                    <p:animEffect transition="in" filter="wheel(1)">
                                      <p:cBhvr>
                                        <p:cTn id="18" dur="2500"/>
                                        <p:tgtEl>
                                          <p:spTgt spid="11">
                                            <p:graphicEl>
                                              <a:dgm id="{14B76F06-C3A3-43CB-B355-D3A6C840433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1">
                                            <p:graphicEl>
                                              <a:dgm id="{F6311231-BBC5-4569-BD1E-19A15008DD0E}"/>
                                            </p:graphicEl>
                                          </p:spTgt>
                                        </p:tgtEl>
                                        <p:attrNameLst>
                                          <p:attrName>style.visibility</p:attrName>
                                        </p:attrNameLst>
                                      </p:cBhvr>
                                      <p:to>
                                        <p:strVal val="visible"/>
                                      </p:to>
                                    </p:set>
                                    <p:animEffect transition="in" filter="wheel(1)">
                                      <p:cBhvr>
                                        <p:cTn id="23" dur="2500"/>
                                        <p:tgtEl>
                                          <p:spTgt spid="11">
                                            <p:graphicEl>
                                              <a:dgm id="{F6311231-BBC5-4569-BD1E-19A15008DD0E}"/>
                                            </p:graphic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graphicEl>
                                              <a:dgm id="{F38BB7A9-72DB-4C79-B96C-E84039346C41}"/>
                                            </p:graphicEl>
                                          </p:spTgt>
                                        </p:tgtEl>
                                        <p:attrNameLst>
                                          <p:attrName>style.visibility</p:attrName>
                                        </p:attrNameLst>
                                      </p:cBhvr>
                                      <p:to>
                                        <p:strVal val="visible"/>
                                      </p:to>
                                    </p:set>
                                    <p:animEffect transition="in" filter="wheel(1)">
                                      <p:cBhvr>
                                        <p:cTn id="26" dur="2500"/>
                                        <p:tgtEl>
                                          <p:spTgt spid="11">
                                            <p:graphicEl>
                                              <a:dgm id="{F38BB7A9-72DB-4C79-B96C-E84039346C4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graphicEl>
                                              <a:dgm id="{E4A8C782-3352-4479-A008-4F0A333BEF36}"/>
                                            </p:graphicEl>
                                          </p:spTgt>
                                        </p:tgtEl>
                                        <p:attrNameLst>
                                          <p:attrName>style.visibility</p:attrName>
                                        </p:attrNameLst>
                                      </p:cBhvr>
                                      <p:to>
                                        <p:strVal val="visible"/>
                                      </p:to>
                                    </p:set>
                                    <p:animEffect transition="in" filter="wheel(1)">
                                      <p:cBhvr>
                                        <p:cTn id="31" dur="2500"/>
                                        <p:tgtEl>
                                          <p:spTgt spid="11">
                                            <p:graphicEl>
                                              <a:dgm id="{E4A8C782-3352-4479-A008-4F0A333BEF36}"/>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graphicEl>
                                              <a:dgm id="{DA9CE28F-2999-4252-82C1-20003143D740}"/>
                                            </p:graphicEl>
                                          </p:spTgt>
                                        </p:tgtEl>
                                        <p:attrNameLst>
                                          <p:attrName>style.visibility</p:attrName>
                                        </p:attrNameLst>
                                      </p:cBhvr>
                                      <p:to>
                                        <p:strVal val="visible"/>
                                      </p:to>
                                    </p:set>
                                    <p:animEffect transition="in" filter="wheel(1)">
                                      <p:cBhvr>
                                        <p:cTn id="34" dur="2500"/>
                                        <p:tgtEl>
                                          <p:spTgt spid="11">
                                            <p:graphicEl>
                                              <a:dgm id="{DA9CE28F-2999-4252-82C1-20003143D74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graphicEl>
                                              <a:dgm id="{4CE9F925-97C4-4EF8-B987-4EA588E98E24}"/>
                                            </p:graphicEl>
                                          </p:spTgt>
                                        </p:tgtEl>
                                        <p:attrNameLst>
                                          <p:attrName>style.visibility</p:attrName>
                                        </p:attrNameLst>
                                      </p:cBhvr>
                                      <p:to>
                                        <p:strVal val="visible"/>
                                      </p:to>
                                    </p:set>
                                    <p:animEffect transition="in" filter="wheel(1)">
                                      <p:cBhvr>
                                        <p:cTn id="39" dur="2500"/>
                                        <p:tgtEl>
                                          <p:spTgt spid="11">
                                            <p:graphicEl>
                                              <a:dgm id="{4CE9F925-97C4-4EF8-B987-4EA588E98E24}"/>
                                            </p:graphicEl>
                                          </p:spTgt>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1">
                                            <p:graphicEl>
                                              <a:dgm id="{4E43625C-BE0D-4AEF-B02E-6702797863EA}"/>
                                            </p:graphicEl>
                                          </p:spTgt>
                                        </p:tgtEl>
                                        <p:attrNameLst>
                                          <p:attrName>style.visibility</p:attrName>
                                        </p:attrNameLst>
                                      </p:cBhvr>
                                      <p:to>
                                        <p:strVal val="visible"/>
                                      </p:to>
                                    </p:set>
                                    <p:animEffect transition="in" filter="wheel(1)">
                                      <p:cBhvr>
                                        <p:cTn id="42" dur="2500"/>
                                        <p:tgtEl>
                                          <p:spTgt spid="11">
                                            <p:graphicEl>
                                              <a:dgm id="{4E43625C-BE0D-4AEF-B02E-6702797863E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1">
                                            <p:graphicEl>
                                              <a:dgm id="{E22991A5-2E61-4E45-8498-258CD2B541C6}"/>
                                            </p:graphicEl>
                                          </p:spTgt>
                                        </p:tgtEl>
                                        <p:attrNameLst>
                                          <p:attrName>style.visibility</p:attrName>
                                        </p:attrNameLst>
                                      </p:cBhvr>
                                      <p:to>
                                        <p:strVal val="visible"/>
                                      </p:to>
                                    </p:set>
                                    <p:animEffect transition="in" filter="wheel(1)">
                                      <p:cBhvr>
                                        <p:cTn id="47" dur="2500"/>
                                        <p:tgtEl>
                                          <p:spTgt spid="11">
                                            <p:graphicEl>
                                              <a:dgm id="{E22991A5-2E61-4E45-8498-258CD2B541C6}"/>
                                            </p:graphicEl>
                                          </p:spTgt>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1">
                                            <p:graphicEl>
                                              <a:dgm id="{7A926AAA-3C93-47E4-8EB9-B4EA07B9CE98}"/>
                                            </p:graphicEl>
                                          </p:spTgt>
                                        </p:tgtEl>
                                        <p:attrNameLst>
                                          <p:attrName>style.visibility</p:attrName>
                                        </p:attrNameLst>
                                      </p:cBhvr>
                                      <p:to>
                                        <p:strVal val="visible"/>
                                      </p:to>
                                    </p:set>
                                    <p:animEffect transition="in" filter="wheel(1)">
                                      <p:cBhvr>
                                        <p:cTn id="50" dur="2500"/>
                                        <p:tgtEl>
                                          <p:spTgt spid="11">
                                            <p:graphicEl>
                                              <a:dgm id="{7A926AAA-3C93-47E4-8EB9-B4EA07B9CE9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1">
                                            <p:graphicEl>
                                              <a:dgm id="{C3E591A8-F1B9-40A7-9030-663EA131D4B0}"/>
                                            </p:graphicEl>
                                          </p:spTgt>
                                        </p:tgtEl>
                                        <p:attrNameLst>
                                          <p:attrName>style.visibility</p:attrName>
                                        </p:attrNameLst>
                                      </p:cBhvr>
                                      <p:to>
                                        <p:strVal val="visible"/>
                                      </p:to>
                                    </p:set>
                                    <p:animEffect transition="in" filter="wheel(1)">
                                      <p:cBhvr>
                                        <p:cTn id="55" dur="2500"/>
                                        <p:tgtEl>
                                          <p:spTgt spid="11">
                                            <p:graphicEl>
                                              <a:dgm id="{C3E591A8-F1B9-40A7-9030-663EA131D4B0}"/>
                                            </p:graphicEl>
                                          </p:spTgt>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1">
                                            <p:graphicEl>
                                              <a:dgm id="{FD11CEBB-C0F1-4E3F-9885-3035035AEEAE}"/>
                                            </p:graphicEl>
                                          </p:spTgt>
                                        </p:tgtEl>
                                        <p:attrNameLst>
                                          <p:attrName>style.visibility</p:attrName>
                                        </p:attrNameLst>
                                      </p:cBhvr>
                                      <p:to>
                                        <p:strVal val="visible"/>
                                      </p:to>
                                    </p:set>
                                    <p:animEffect transition="in" filter="wheel(1)">
                                      <p:cBhvr>
                                        <p:cTn id="58" dur="2500"/>
                                        <p:tgtEl>
                                          <p:spTgt spid="11">
                                            <p:graphicEl>
                                              <a:dgm id="{FD11CEBB-C0F1-4E3F-9885-3035035AEE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226" y="158712"/>
            <a:ext cx="6532529" cy="646331"/>
          </a:xfrm>
          <a:prstGeom prst="rect">
            <a:avLst/>
          </a:prstGeom>
        </p:spPr>
        <p:txBody>
          <a:bodyPr wrap="square">
            <a:spAutoFit/>
          </a:bodyPr>
          <a:lstStyle/>
          <a:p>
            <a:pPr lvl="0" algn="ctr" defTabSz="711200">
              <a:lnSpc>
                <a:spcPct val="90000"/>
              </a:lnSpc>
              <a:spcBef>
                <a:spcPct val="0"/>
              </a:spcBef>
              <a:spcAft>
                <a:spcPct val="35000"/>
              </a:spcAft>
            </a:pPr>
            <a:r>
              <a:rPr lang="es-ES" sz="2000" b="1" dirty="0" smtClean="0">
                <a:latin typeface="Arial" panose="020B0604020202020204" pitchFamily="34" charset="0"/>
                <a:cs typeface="Arial" panose="020B0604020202020204" pitchFamily="34" charset="0"/>
              </a:rPr>
              <a:t>CLASIFICADOR </a:t>
            </a:r>
            <a:r>
              <a:rPr lang="es-ES" sz="2000" b="1" dirty="0">
                <a:latin typeface="Arial" panose="020B0604020202020204" pitchFamily="34" charset="0"/>
                <a:cs typeface="Arial" panose="020B0604020202020204" pitchFamily="34" charset="0"/>
              </a:rPr>
              <a:t>POR </a:t>
            </a:r>
            <a:r>
              <a:rPr lang="es-ES" sz="2000" b="1" dirty="0" smtClean="0">
                <a:latin typeface="Arial" panose="020B0604020202020204" pitchFamily="34" charset="0"/>
                <a:cs typeface="Arial" panose="020B0604020202020204" pitchFamily="34" charset="0"/>
              </a:rPr>
              <a:t>FUENTES DE FINANCIAMIENTO</a:t>
            </a:r>
            <a:endParaRPr lang="es-ES" sz="2000" b="1" dirty="0">
              <a:latin typeface="Arial" panose="020B0604020202020204" pitchFamily="34" charset="0"/>
              <a:cs typeface="Arial" panose="020B0604020202020204" pitchFamily="34" charset="0"/>
            </a:endParaRPr>
          </a:p>
        </p:txBody>
      </p:sp>
      <p:graphicFrame>
        <p:nvGraphicFramePr>
          <p:cNvPr id="10" name="Diagrama 9"/>
          <p:cNvGraphicFramePr/>
          <p:nvPr>
            <p:extLst/>
          </p:nvPr>
        </p:nvGraphicFramePr>
        <p:xfrm>
          <a:off x="1166881" y="1039739"/>
          <a:ext cx="1828801" cy="61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308336" y="2384002"/>
            <a:ext cx="4626591" cy="1477328"/>
          </a:xfrm>
          <a:prstGeom prst="rect">
            <a:avLst/>
          </a:prstGeom>
          <a:noFill/>
        </p:spPr>
        <p:txBody>
          <a:bodyPr wrap="square" rtlCol="0">
            <a:spAutoFit/>
          </a:bodyPr>
          <a:lstStyle/>
          <a:p>
            <a:r>
              <a:rPr lang="es-MX" dirty="0"/>
              <a:t>RELACIÓN DE FUENTES DE </a:t>
            </a:r>
            <a:r>
              <a:rPr lang="es-MX" dirty="0" smtClean="0"/>
              <a:t>FINANCIAMIENTO </a:t>
            </a:r>
            <a:endParaRPr lang="es-MX" dirty="0"/>
          </a:p>
          <a:p>
            <a:pPr marL="285750" indent="-285750">
              <a:lnSpc>
                <a:spcPct val="150000"/>
              </a:lnSpc>
              <a:buFont typeface="Wingdings" panose="05000000000000000000" pitchFamily="2" charset="2"/>
              <a:buChar char="v"/>
            </a:pPr>
            <a:r>
              <a:rPr lang="es-MX" dirty="0"/>
              <a:t>No Etiquetado</a:t>
            </a:r>
          </a:p>
          <a:p>
            <a:pPr marL="285750" indent="-285750">
              <a:lnSpc>
                <a:spcPct val="150000"/>
              </a:lnSpc>
              <a:buFont typeface="Wingdings" panose="05000000000000000000" pitchFamily="2" charset="2"/>
              <a:buChar char="v"/>
            </a:pPr>
            <a:r>
              <a:rPr lang="es-MX" dirty="0"/>
              <a:t>Etiquetado</a:t>
            </a:r>
          </a:p>
          <a:p>
            <a:endParaRPr lang="es-MX" dirty="0"/>
          </a:p>
        </p:txBody>
      </p:sp>
      <p:sp>
        <p:nvSpPr>
          <p:cNvPr id="5" name="Flecha abajo 4"/>
          <p:cNvSpPr/>
          <p:nvPr/>
        </p:nvSpPr>
        <p:spPr>
          <a:xfrm rot="16200000">
            <a:off x="3966321" y="1390424"/>
            <a:ext cx="208129" cy="3978208"/>
          </a:xfrm>
          <a:prstGeom prst="downArrow">
            <a:avLst/>
          </a:prstGeom>
          <a:solidFill>
            <a:srgbClr val="2D6483"/>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2" name="Diagrama 11"/>
          <p:cNvGraphicFramePr/>
          <p:nvPr>
            <p:extLst/>
          </p:nvPr>
        </p:nvGraphicFramePr>
        <p:xfrm>
          <a:off x="5378479" y="1245445"/>
          <a:ext cx="7558871" cy="5114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Flecha abajo 12"/>
          <p:cNvSpPr/>
          <p:nvPr/>
        </p:nvSpPr>
        <p:spPr>
          <a:xfrm>
            <a:off x="1752856" y="1661464"/>
            <a:ext cx="656849" cy="675915"/>
          </a:xfrm>
          <a:prstGeom prst="downArrow">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398157" y="3875349"/>
            <a:ext cx="5195049" cy="2585323"/>
          </a:xfrm>
          <a:prstGeom prst="rect">
            <a:avLst/>
          </a:prstGeom>
          <a:solidFill>
            <a:schemeClr val="accent1">
              <a:lumMod val="40000"/>
              <a:lumOff val="60000"/>
            </a:schemeClr>
          </a:solidFill>
          <a:ln w="38100">
            <a:solidFill>
              <a:schemeClr val="tx2">
                <a:lumMod val="60000"/>
                <a:lumOff val="40000"/>
              </a:schemeClr>
            </a:solidFill>
          </a:ln>
        </p:spPr>
        <p:txBody>
          <a:bodyPr wrap="square" rtlCol="0">
            <a:spAutoFit/>
          </a:bodyPr>
          <a:lstStyle/>
          <a:p>
            <a:pPr algn="just"/>
            <a:r>
              <a:rPr lang="es-MX" dirty="0" smtClean="0"/>
              <a:t>Los cuales tienen la descripción de cada uno. Ejemplo:</a:t>
            </a:r>
          </a:p>
          <a:p>
            <a:endParaRPr lang="es-MX" b="1" dirty="0" smtClean="0"/>
          </a:p>
          <a:p>
            <a:r>
              <a:rPr lang="es-MX" b="1" dirty="0"/>
              <a:t>Etiquetado</a:t>
            </a:r>
            <a:endParaRPr lang="es-MX" dirty="0"/>
          </a:p>
          <a:p>
            <a:pPr algn="just"/>
            <a:r>
              <a:rPr lang="es-MX" dirty="0"/>
              <a:t>Son los recursos que provienen de transferencias federales etiquetadas, en el caso de los Municipios, adicionalmente se incluyen las erogaciones que éstos realizan con recursos de la Entidad Federativa con un destino específico.</a:t>
            </a:r>
          </a:p>
        </p:txBody>
      </p:sp>
      <p:sp>
        <p:nvSpPr>
          <p:cNvPr id="15" name="Rectángulo 14"/>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20/12/2016</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56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6E025B86-E043-41E9-AF0F-79AA8331DCB5}"/>
                                            </p:graphicEl>
                                          </p:spTgt>
                                        </p:tgtEl>
                                        <p:attrNameLst>
                                          <p:attrName>style.visibility</p:attrName>
                                        </p:attrNameLst>
                                      </p:cBhvr>
                                      <p:to>
                                        <p:strVal val="visible"/>
                                      </p:to>
                                    </p:set>
                                    <p:animEffect transition="in" filter="fade">
                                      <p:cBhvr>
                                        <p:cTn id="7" dur="1250"/>
                                        <p:tgtEl>
                                          <p:spTgt spid="12">
                                            <p:graphicEl>
                                              <a:dgm id="{6E025B86-E043-41E9-AF0F-79AA8331DCB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C33DD162-0F72-44AD-808E-E21F330C5FF8}"/>
                                            </p:graphicEl>
                                          </p:spTgt>
                                        </p:tgtEl>
                                        <p:attrNameLst>
                                          <p:attrName>style.visibility</p:attrName>
                                        </p:attrNameLst>
                                      </p:cBhvr>
                                      <p:to>
                                        <p:strVal val="visible"/>
                                      </p:to>
                                    </p:set>
                                    <p:animEffect transition="in" filter="fade">
                                      <p:cBhvr>
                                        <p:cTn id="12" dur="1250"/>
                                        <p:tgtEl>
                                          <p:spTgt spid="12">
                                            <p:graphicEl>
                                              <a:dgm id="{C33DD162-0F72-44AD-808E-E21F330C5F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44D0BFB1-BB83-4917-AFE0-899129D58A09}"/>
                                            </p:graphicEl>
                                          </p:spTgt>
                                        </p:tgtEl>
                                        <p:attrNameLst>
                                          <p:attrName>style.visibility</p:attrName>
                                        </p:attrNameLst>
                                      </p:cBhvr>
                                      <p:to>
                                        <p:strVal val="visible"/>
                                      </p:to>
                                    </p:set>
                                    <p:animEffect transition="in" filter="fade">
                                      <p:cBhvr>
                                        <p:cTn id="17" dur="1250"/>
                                        <p:tgtEl>
                                          <p:spTgt spid="12">
                                            <p:graphicEl>
                                              <a:dgm id="{44D0BFB1-BB83-4917-AFE0-899129D58A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90488"/>
            <a:ext cx="10561638" cy="671512"/>
          </a:xfrm>
        </p:spPr>
        <p:txBody>
          <a:bodyPr>
            <a:normAutofit/>
          </a:bodyPr>
          <a:lstStyle/>
          <a:p>
            <a:pPr algn="ctr"/>
            <a:r>
              <a:rPr lang="es-MX" sz="2900" b="1" dirty="0">
                <a:latin typeface="Calisto MT" panose="02040603050505030304" pitchFamily="18" charset="0"/>
              </a:rPr>
              <a:t>MOMENTOS</a:t>
            </a:r>
            <a:r>
              <a:rPr lang="es-MX" sz="2800" b="1" dirty="0" smtClean="0">
                <a:solidFill>
                  <a:schemeClr val="tx2">
                    <a:lumMod val="60000"/>
                    <a:lumOff val="40000"/>
                  </a:schemeClr>
                </a:solidFill>
                <a:latin typeface="Calisto MT" panose="02040603050505030304" pitchFamily="18" charset="0"/>
              </a:rPr>
              <a:t> </a:t>
            </a:r>
            <a:r>
              <a:rPr lang="es-MX" sz="2900" b="1" dirty="0">
                <a:latin typeface="Calisto MT" panose="02040603050505030304" pitchFamily="18" charset="0"/>
              </a:rPr>
              <a:t>CONTABLES</a:t>
            </a:r>
            <a:r>
              <a:rPr lang="es-MX" sz="2800" b="1" dirty="0" smtClean="0">
                <a:solidFill>
                  <a:schemeClr val="tx2">
                    <a:lumMod val="60000"/>
                    <a:lumOff val="40000"/>
                  </a:schemeClr>
                </a:solidFill>
                <a:latin typeface="Calisto MT" panose="02040603050505030304" pitchFamily="18" charset="0"/>
              </a:rPr>
              <a:t> </a:t>
            </a:r>
            <a:r>
              <a:rPr lang="es-MX" sz="2900" b="1" dirty="0">
                <a:latin typeface="Calisto MT" panose="02040603050505030304" pitchFamily="18" charset="0"/>
              </a:rPr>
              <a:t>DE</a:t>
            </a:r>
            <a:r>
              <a:rPr lang="es-MX" sz="2800" b="1" dirty="0" smtClean="0">
                <a:solidFill>
                  <a:schemeClr val="tx2">
                    <a:lumMod val="60000"/>
                    <a:lumOff val="40000"/>
                  </a:schemeClr>
                </a:solidFill>
                <a:latin typeface="Calisto MT" panose="02040603050505030304" pitchFamily="18" charset="0"/>
              </a:rPr>
              <a:t> </a:t>
            </a:r>
            <a:r>
              <a:rPr lang="es-MX" sz="2900" b="1" dirty="0">
                <a:latin typeface="Calisto MT" panose="02040603050505030304" pitchFamily="18" charset="0"/>
              </a:rPr>
              <a:t>INGRESOS</a:t>
            </a:r>
            <a:r>
              <a:rPr lang="es-MX" sz="2800" b="1" dirty="0" smtClean="0">
                <a:solidFill>
                  <a:schemeClr val="tx2">
                    <a:lumMod val="60000"/>
                    <a:lumOff val="40000"/>
                  </a:schemeClr>
                </a:solidFill>
                <a:latin typeface="Calisto MT" panose="02040603050505030304" pitchFamily="18" charset="0"/>
              </a:rPr>
              <a:t> </a:t>
            </a:r>
            <a:r>
              <a:rPr lang="es-MX" sz="2900" b="1" dirty="0">
                <a:latin typeface="Calisto MT" panose="02040603050505030304" pitchFamily="18" charset="0"/>
              </a:rPr>
              <a:t>Y EGRESOS</a:t>
            </a:r>
          </a:p>
        </p:txBody>
      </p:sp>
      <p:graphicFrame>
        <p:nvGraphicFramePr>
          <p:cNvPr id="6" name="Diagrama 5"/>
          <p:cNvGraphicFramePr/>
          <p:nvPr>
            <p:extLst>
              <p:ext uri="{D42A27DB-BD31-4B8C-83A1-F6EECF244321}">
                <p14:modId xmlns:p14="http://schemas.microsoft.com/office/powerpoint/2010/main" val="3137786990"/>
              </p:ext>
            </p:extLst>
          </p:nvPr>
        </p:nvGraphicFramePr>
        <p:xfrm>
          <a:off x="2758865" y="825252"/>
          <a:ext cx="7627547" cy="2603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ángulo 22"/>
          <p:cNvSpPr/>
          <p:nvPr/>
        </p:nvSpPr>
        <p:spPr>
          <a:xfrm>
            <a:off x="4918424" y="3104493"/>
            <a:ext cx="2081587" cy="475486"/>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grpSp>
        <p:nvGrpSpPr>
          <p:cNvPr id="40" name="Grupo 39"/>
          <p:cNvGrpSpPr/>
          <p:nvPr/>
        </p:nvGrpSpPr>
        <p:grpSpPr>
          <a:xfrm>
            <a:off x="1148025" y="1143002"/>
            <a:ext cx="1549427" cy="1296532"/>
            <a:chOff x="1248364" y="4735773"/>
            <a:chExt cx="1549427" cy="946089"/>
          </a:xfrm>
        </p:grpSpPr>
        <p:sp>
          <p:nvSpPr>
            <p:cNvPr id="37" name="Rectángulo redondeado 36"/>
            <p:cNvSpPr/>
            <p:nvPr/>
          </p:nvSpPr>
          <p:spPr>
            <a:xfrm>
              <a:off x="1248364" y="4735773"/>
              <a:ext cx="1385654" cy="710034"/>
            </a:xfrm>
            <a:prstGeom prst="roundRect">
              <a:avLst/>
            </a:prstGeom>
            <a:solidFill>
              <a:srgbClr val="36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1289308" y="4758532"/>
              <a:ext cx="1508483" cy="923330"/>
            </a:xfrm>
            <a:prstGeom prst="rect">
              <a:avLst/>
            </a:prstGeom>
          </p:spPr>
          <p:txBody>
            <a:bodyPr wrap="square">
              <a:spAutoFit/>
            </a:bodyPr>
            <a:lstStyle/>
            <a:p>
              <a:r>
                <a:rPr lang="es-MX" b="1" dirty="0">
                  <a:solidFill>
                    <a:schemeClr val="bg1"/>
                  </a:solidFill>
                  <a:latin typeface="Open Sans"/>
                </a:rPr>
                <a:t>20/12/2016 27/12/2017     27/09/2018</a:t>
              </a:r>
              <a:endParaRPr lang="es-MX" b="1" dirty="0">
                <a:solidFill>
                  <a:schemeClr val="bg1"/>
                </a:solidFill>
              </a:endParaRPr>
            </a:p>
          </p:txBody>
        </p:sp>
      </p:grpSp>
      <p:sp>
        <p:nvSpPr>
          <p:cNvPr id="35" name="Rectangle 2"/>
          <p:cNvSpPr>
            <a:spLocks noChangeArrowheads="1"/>
          </p:cNvSpPr>
          <p:nvPr/>
        </p:nvSpPr>
        <p:spPr bwMode="auto">
          <a:xfrm rot="10800000" flipV="1">
            <a:off x="314863" y="3971307"/>
            <a:ext cx="11489249" cy="2585323"/>
          </a:xfrm>
          <a:prstGeom prst="rect">
            <a:avLst/>
          </a:prstGeom>
          <a:noFill/>
          <a:ln w="28575">
            <a:solidFill>
              <a:srgbClr val="2D648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s-MX" altLang="es-MX" sz="2400" b="1" dirty="0" smtClean="0">
                <a:solidFill>
                  <a:srgbClr val="366681"/>
                </a:solidFill>
                <a:latin typeface="Arial" panose="020B0604020202020204" pitchFamily="34" charset="0"/>
                <a:ea typeface="Times New Roman" panose="02020603050405020304" pitchFamily="18" charset="0"/>
              </a:rPr>
              <a:t>2016: </a:t>
            </a:r>
            <a:r>
              <a:rPr lang="es-MX" altLang="es-MX" b="1" dirty="0" smtClean="0">
                <a:latin typeface="Arial" panose="020B0604020202020204" pitchFamily="34" charset="0"/>
                <a:ea typeface="Times New Roman" panose="02020603050405020304" pitchFamily="18" charset="0"/>
              </a:rPr>
              <a:t>Se amplia el concepto de venta de bienes y servicios, se elimina </a:t>
            </a:r>
            <a:r>
              <a:rPr lang="es-MX" altLang="es-MX" b="1" dirty="0">
                <a:latin typeface="Arial" panose="020B0604020202020204" pitchFamily="34" charset="0"/>
                <a:ea typeface="Times New Roman" panose="02020603050405020304" pitchFamily="18" charset="0"/>
              </a:rPr>
              <a:t>del devengado el pago en </a:t>
            </a:r>
            <a:r>
              <a:rPr lang="es-MX" altLang="es-MX" b="1" dirty="0" smtClean="0">
                <a:latin typeface="Arial" panose="020B0604020202020204" pitchFamily="34" charset="0"/>
                <a:ea typeface="Times New Roman" panose="02020603050405020304" pitchFamily="18" charset="0"/>
              </a:rPr>
              <a:t>parcialidades y se precisa el </a:t>
            </a:r>
            <a:r>
              <a:rPr lang="es-MX" altLang="es-MX" b="1" dirty="0">
                <a:latin typeface="Arial" panose="020B0604020202020204" pitchFamily="34" charset="0"/>
                <a:ea typeface="Times New Roman" panose="02020603050405020304" pitchFamily="18" charset="0"/>
              </a:rPr>
              <a:t>registro </a:t>
            </a:r>
            <a:r>
              <a:rPr lang="es-MX" altLang="es-MX" b="1" dirty="0" smtClean="0">
                <a:latin typeface="Arial" panose="020B0604020202020204" pitchFamily="34" charset="0"/>
                <a:ea typeface="Times New Roman" panose="02020603050405020304" pitchFamily="18" charset="0"/>
              </a:rPr>
              <a:t>de otras operaciones (devoluciones, resoluciones en firme, ingresos por adjudicación). </a:t>
            </a:r>
          </a:p>
          <a:p>
            <a:pPr algn="just" defTabSz="914400" eaLnBrk="0" fontAlgn="base" hangingPunct="0">
              <a:spcBef>
                <a:spcPct val="0"/>
              </a:spcBef>
              <a:spcAft>
                <a:spcPct val="0"/>
              </a:spcAft>
            </a:pPr>
            <a:endParaRPr lang="es-MX" altLang="es-MX" b="1" dirty="0" smtClean="0">
              <a:latin typeface="Arial" panose="020B0604020202020204" pitchFamily="34" charset="0"/>
              <a:ea typeface="Times New Roman" panose="02020603050405020304" pitchFamily="18" charset="0"/>
            </a:endParaRPr>
          </a:p>
          <a:p>
            <a:pPr algn="just" defTabSz="914400" eaLnBrk="0" fontAlgn="base" hangingPunct="0">
              <a:spcBef>
                <a:spcPct val="0"/>
              </a:spcBef>
              <a:spcAft>
                <a:spcPct val="0"/>
              </a:spcAft>
              <a:buClr>
                <a:srgbClr val="366681"/>
              </a:buClr>
              <a:buSzPct val="150000"/>
            </a:pPr>
            <a:r>
              <a:rPr lang="es-MX" altLang="es-MX" sz="2400" b="1" dirty="0">
                <a:solidFill>
                  <a:srgbClr val="366681"/>
                </a:solidFill>
                <a:latin typeface="Arial" panose="020B0604020202020204" pitchFamily="34" charset="0"/>
                <a:ea typeface="Times New Roman" panose="02020603050405020304" pitchFamily="18" charset="0"/>
              </a:rPr>
              <a:t>2017: </a:t>
            </a:r>
            <a:r>
              <a:rPr lang="es-MX" altLang="es-MX" b="1" dirty="0" smtClean="0">
                <a:latin typeface="Arial" panose="020B0604020202020204" pitchFamily="34" charset="0"/>
                <a:ea typeface="Times New Roman" panose="02020603050405020304" pitchFamily="18" charset="0"/>
              </a:rPr>
              <a:t>Se adecúan diversos </a:t>
            </a:r>
            <a:r>
              <a:rPr lang="es-MX" altLang="es-MX" b="1" dirty="0">
                <a:latin typeface="Arial" panose="020B0604020202020204" pitchFamily="34" charset="0"/>
                <a:ea typeface="Times New Roman" panose="02020603050405020304" pitchFamily="18" charset="0"/>
              </a:rPr>
              <a:t>aspectos de ingresos por venta de bienes y </a:t>
            </a:r>
            <a:r>
              <a:rPr lang="es-MX" altLang="es-MX" b="1" dirty="0" smtClean="0">
                <a:latin typeface="Arial" panose="020B0604020202020204" pitchFamily="34" charset="0"/>
                <a:ea typeface="Times New Roman" panose="02020603050405020304" pitchFamily="18" charset="0"/>
              </a:rPr>
              <a:t>servicios.</a:t>
            </a:r>
          </a:p>
          <a:p>
            <a:pPr algn="just" defTabSz="914400" eaLnBrk="0" fontAlgn="base" hangingPunct="0">
              <a:spcBef>
                <a:spcPct val="0"/>
              </a:spcBef>
              <a:spcAft>
                <a:spcPct val="0"/>
              </a:spcAft>
              <a:buClr>
                <a:srgbClr val="366681"/>
              </a:buClr>
              <a:buSzPct val="150000"/>
            </a:pPr>
            <a:endParaRPr lang="es-MX" altLang="es-MX" b="1" dirty="0" smtClean="0">
              <a:latin typeface="Arial" panose="020B0604020202020204" pitchFamily="34" charset="0"/>
              <a:ea typeface="Times New Roman" panose="02020603050405020304" pitchFamily="18" charset="0"/>
            </a:endParaRPr>
          </a:p>
          <a:p>
            <a:pPr algn="just" defTabSz="914400" eaLnBrk="0" fontAlgn="base" hangingPunct="0">
              <a:spcBef>
                <a:spcPct val="0"/>
              </a:spcBef>
              <a:spcAft>
                <a:spcPct val="0"/>
              </a:spcAft>
              <a:buClr>
                <a:srgbClr val="366681"/>
              </a:buClr>
              <a:buSzPct val="150000"/>
            </a:pPr>
            <a:r>
              <a:rPr lang="es-MX" altLang="es-MX" sz="2400" b="1" dirty="0">
                <a:solidFill>
                  <a:srgbClr val="366681"/>
                </a:solidFill>
                <a:latin typeface="Arial" panose="020B0604020202020204" pitchFamily="34" charset="0"/>
                <a:ea typeface="Times New Roman" panose="02020603050405020304" pitchFamily="18" charset="0"/>
              </a:rPr>
              <a:t>2018: </a:t>
            </a:r>
            <a:r>
              <a:rPr lang="es-MX" altLang="es-MX" b="1" dirty="0" smtClean="0">
                <a:latin typeface="Arial" panose="020B0604020202020204" pitchFamily="34" charset="0"/>
                <a:ea typeface="Times New Roman" panose="02020603050405020304" pitchFamily="18" charset="0"/>
              </a:rPr>
              <a:t>Se da congruencia a la definición de los momentos contables y los ingresos contenidos en el anexo, tales como incentivos de colaboración, transferencias y otros</a:t>
            </a:r>
          </a:p>
        </p:txBody>
      </p:sp>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598" y="2245245"/>
            <a:ext cx="859248" cy="859248"/>
          </a:xfrm>
          <a:prstGeom prst="rect">
            <a:avLst/>
          </a:prstGeom>
        </p:spPr>
      </p:pic>
      <p:sp>
        <p:nvSpPr>
          <p:cNvPr id="4" name="Flecha derecha 3"/>
          <p:cNvSpPr/>
          <p:nvPr/>
        </p:nvSpPr>
        <p:spPr>
          <a:xfrm>
            <a:off x="10234124" y="2391654"/>
            <a:ext cx="529762" cy="541323"/>
          </a:xfrm>
          <a:prstGeom prst="rightArrow">
            <a:avLst/>
          </a:prstGeom>
          <a:solidFill>
            <a:srgbClr val="366680"/>
          </a:solidFill>
          <a:ln>
            <a:solidFill>
              <a:srgbClr val="36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4249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10" presetClass="entr" presetSubtype="0" fill="hold" nodeType="withEffect">
                                  <p:stCondLst>
                                    <p:cond delay="140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par>
                                <p:cTn id="11" presetID="22" presetClass="entr" presetSubtype="1" fill="hold" grpId="0" nodeType="withEffect">
                                  <p:stCondLst>
                                    <p:cond delay="350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930" y="90890"/>
            <a:ext cx="6532529" cy="369332"/>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a:t>
            </a:r>
            <a:endParaRPr lang="es-ES" sz="2000" b="1" dirty="0">
              <a:latin typeface="Arial" panose="020B0604020202020204" pitchFamily="34" charset="0"/>
              <a:cs typeface="Arial" panose="020B0604020202020204" pitchFamily="34" charset="0"/>
            </a:endParaRPr>
          </a:p>
        </p:txBody>
      </p:sp>
      <p:grpSp>
        <p:nvGrpSpPr>
          <p:cNvPr id="3" name="Grupo 2"/>
          <p:cNvGrpSpPr/>
          <p:nvPr/>
        </p:nvGrpSpPr>
        <p:grpSpPr>
          <a:xfrm>
            <a:off x="1073623" y="515552"/>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2016</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20/12/2016</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45997" y="1452634"/>
            <a:ext cx="4799462" cy="923330"/>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algn="ctr"/>
            <a:r>
              <a:rPr lang="es-MX" dirty="0" smtClean="0">
                <a:latin typeface="Arial" panose="020B0604020202020204" pitchFamily="34" charset="0"/>
                <a:ea typeface="Calibri" panose="020F0502020204030204" pitchFamily="34" charset="0"/>
                <a:cs typeface="Arial" panose="020B0604020202020204" pitchFamily="34" charset="0"/>
              </a:rPr>
              <a:t>Se amplia el concepto de: Ingresos por Venta de Bienes y Servicios, Diversos y no Inherentes a la Operación.</a:t>
            </a:r>
            <a:endParaRPr lang="es-MX" dirty="0">
              <a:latin typeface="Arial" panose="020B0604020202020204" pitchFamily="34" charset="0"/>
              <a:cs typeface="Arial" panose="020B0604020202020204" pitchFamily="34" charset="0"/>
            </a:endParaRPr>
          </a:p>
        </p:txBody>
      </p:sp>
      <p:sp>
        <p:nvSpPr>
          <p:cNvPr id="8" name="Rectángulo 7"/>
          <p:cNvSpPr/>
          <p:nvPr/>
        </p:nvSpPr>
        <p:spPr>
          <a:xfrm>
            <a:off x="7723413" y="1729633"/>
            <a:ext cx="4376583" cy="369332"/>
          </a:xfrm>
          <a:prstGeom prst="rect">
            <a:avLst/>
          </a:prstGeom>
        </p:spPr>
        <p:txBody>
          <a:bodyPr wrap="square">
            <a:spAutoFit/>
          </a:bodyPr>
          <a:lstStyle/>
          <a:p>
            <a:r>
              <a:rPr lang="es-MX" dirty="0">
                <a:latin typeface="Arial" panose="020B0604020202020204" pitchFamily="34" charset="0"/>
                <a:ea typeface="Calibri" panose="020F0502020204030204" pitchFamily="34" charset="0"/>
                <a:cs typeface="Arial" panose="020B0604020202020204" pitchFamily="34" charset="0"/>
              </a:rPr>
              <a:t>Ingresos por venta de bienes y servicios</a:t>
            </a:r>
            <a:endParaRPr lang="es-MX" dirty="0">
              <a:latin typeface="Arial" panose="020B0604020202020204" pitchFamily="34" charset="0"/>
              <a:cs typeface="Arial" panose="020B0604020202020204" pitchFamily="34" charset="0"/>
            </a:endParaRPr>
          </a:p>
        </p:txBody>
      </p:sp>
      <p:cxnSp>
        <p:nvCxnSpPr>
          <p:cNvPr id="10" name="Conector recto de flecha 9"/>
          <p:cNvCxnSpPr/>
          <p:nvPr/>
        </p:nvCxnSpPr>
        <p:spPr>
          <a:xfrm>
            <a:off x="1988023" y="1128990"/>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6196540" y="1654006"/>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2" name="Cheurón 11"/>
          <p:cNvSpPr/>
          <p:nvPr/>
        </p:nvSpPr>
        <p:spPr>
          <a:xfrm>
            <a:off x="5759812" y="1652689"/>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Rectángulo 12"/>
          <p:cNvSpPr/>
          <p:nvPr/>
        </p:nvSpPr>
        <p:spPr>
          <a:xfrm>
            <a:off x="645997" y="2590451"/>
            <a:ext cx="4799462" cy="646331"/>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algn="ctr"/>
            <a:r>
              <a:rPr lang="es-MX" dirty="0" smtClean="0">
                <a:latin typeface="Arial" panose="020B0604020202020204" pitchFamily="34" charset="0"/>
                <a:ea typeface="Calibri" panose="020F0502020204030204" pitchFamily="34" charset="0"/>
                <a:cs typeface="Arial" panose="020B0604020202020204" pitchFamily="34" charset="0"/>
              </a:rPr>
              <a:t>Se eliminó </a:t>
            </a:r>
            <a:r>
              <a:rPr lang="es-MX" dirty="0">
                <a:latin typeface="Arial" panose="020B0604020202020204" pitchFamily="34" charset="0"/>
                <a:ea typeface="Calibri" panose="020F0502020204030204" pitchFamily="34" charset="0"/>
                <a:cs typeface="Arial" panose="020B0604020202020204" pitchFamily="34" charset="0"/>
              </a:rPr>
              <a:t>el pago en </a:t>
            </a:r>
            <a:r>
              <a:rPr lang="es-MX" dirty="0" smtClean="0">
                <a:latin typeface="Arial" panose="020B0604020202020204" pitchFamily="34" charset="0"/>
                <a:ea typeface="Calibri" panose="020F0502020204030204" pitchFamily="34" charset="0"/>
                <a:cs typeface="Arial" panose="020B0604020202020204" pitchFamily="34" charset="0"/>
              </a:rPr>
              <a:t>parcialidades en el momento del devengado.</a:t>
            </a:r>
            <a:endParaRPr lang="es-MX" dirty="0">
              <a:latin typeface="Arial" panose="020B0604020202020204" pitchFamily="34" charset="0"/>
              <a:cs typeface="Arial" panose="020B0604020202020204" pitchFamily="34" charset="0"/>
            </a:endParaRPr>
          </a:p>
        </p:txBody>
      </p:sp>
      <p:sp>
        <p:nvSpPr>
          <p:cNvPr id="15" name="Rectángulo 14"/>
          <p:cNvSpPr/>
          <p:nvPr/>
        </p:nvSpPr>
        <p:spPr>
          <a:xfrm>
            <a:off x="7723413" y="2460447"/>
            <a:ext cx="4134849" cy="1552669"/>
          </a:xfrm>
          <a:prstGeom prst="rect">
            <a:avLst/>
          </a:prstGeom>
        </p:spPr>
        <p:txBody>
          <a:bodyPr wrap="square">
            <a:spAutoFit/>
          </a:bodyPr>
          <a:lstStyle/>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En el caso </a:t>
            </a:r>
            <a:r>
              <a:rPr lang="es-MX" dirty="0" smtClean="0">
                <a:latin typeface="Arial" panose="020B0604020202020204" pitchFamily="34" charset="0"/>
                <a:ea typeface="Calibri" panose="020F0502020204030204" pitchFamily="34" charset="0"/>
                <a:cs typeface="Arial" panose="020B0604020202020204" pitchFamily="34" charset="0"/>
              </a:rPr>
              <a:t>… pago </a:t>
            </a:r>
            <a:r>
              <a:rPr lang="es-MX" dirty="0">
                <a:latin typeface="Arial" panose="020B0604020202020204" pitchFamily="34" charset="0"/>
                <a:ea typeface="Calibri" panose="020F0502020204030204" pitchFamily="34" charset="0"/>
                <a:cs typeface="Arial" panose="020B0604020202020204" pitchFamily="34" charset="0"/>
              </a:rPr>
              <a:t>en parcialidades se deberán reconocer cuando ocurre la notificación de la resolución y/o en la firma del convenio de pago en parcialidades, </a:t>
            </a:r>
            <a:r>
              <a:rPr lang="es-MX" dirty="0" smtClean="0">
                <a:latin typeface="Arial" panose="020B0604020202020204" pitchFamily="34" charset="0"/>
                <a:ea typeface="Calibri" panose="020F0502020204030204" pitchFamily="34" charset="0"/>
                <a:cs typeface="Arial" panose="020B0604020202020204" pitchFamily="34" charset="0"/>
              </a:rPr>
              <a:t>respectivamente. </a:t>
            </a:r>
          </a:p>
        </p:txBody>
      </p:sp>
      <p:sp>
        <p:nvSpPr>
          <p:cNvPr id="16" name="Rectángulo 15"/>
          <p:cNvSpPr/>
          <p:nvPr/>
        </p:nvSpPr>
        <p:spPr>
          <a:xfrm>
            <a:off x="6196539" y="2553240"/>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7" name="Cheurón 16"/>
          <p:cNvSpPr/>
          <p:nvPr/>
        </p:nvSpPr>
        <p:spPr>
          <a:xfrm>
            <a:off x="5691116" y="2590451"/>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Rectángulo 17"/>
          <p:cNvSpPr/>
          <p:nvPr/>
        </p:nvSpPr>
        <p:spPr>
          <a:xfrm>
            <a:off x="634624" y="3428286"/>
            <a:ext cx="4810835" cy="3416320"/>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algn="ctr"/>
            <a:r>
              <a:rPr lang="es-MX" dirty="0" smtClean="0">
                <a:latin typeface="Arial" panose="020B0604020202020204" pitchFamily="34" charset="0"/>
                <a:ea typeface="Calibri" panose="020F0502020204030204" pitchFamily="34" charset="0"/>
                <a:cs typeface="Arial" panose="020B0604020202020204" pitchFamily="34" charset="0"/>
              </a:rPr>
              <a:t>Se agregaron precisiones al registro de algunos ingresos:</a:t>
            </a:r>
          </a:p>
          <a:p>
            <a:pPr marL="285750" indent="-285750">
              <a:buFont typeface="Wingdings" panose="05000000000000000000" pitchFamily="2" charset="2"/>
              <a:buChar char="v"/>
            </a:pPr>
            <a:r>
              <a:rPr lang="es-MX" dirty="0">
                <a:latin typeface="Arial" panose="020B0604020202020204" pitchFamily="34" charset="0"/>
                <a:cs typeface="Arial" panose="020B0604020202020204" pitchFamily="34" charset="0"/>
              </a:rPr>
              <a:t>D</a:t>
            </a:r>
            <a:r>
              <a:rPr lang="es-MX" dirty="0" smtClean="0">
                <a:latin typeface="Arial" panose="020B0604020202020204" pitchFamily="34" charset="0"/>
                <a:cs typeface="Arial" panose="020B0604020202020204" pitchFamily="34" charset="0"/>
              </a:rPr>
              <a:t>evoluciones </a:t>
            </a:r>
            <a:r>
              <a:rPr lang="es-MX" dirty="0">
                <a:latin typeface="Arial" panose="020B0604020202020204" pitchFamily="34" charset="0"/>
                <a:cs typeface="Arial" panose="020B0604020202020204" pitchFamily="34" charset="0"/>
              </a:rPr>
              <a:t>o </a:t>
            </a:r>
            <a:r>
              <a:rPr lang="es-MX" dirty="0" smtClean="0">
                <a:latin typeface="Arial" panose="020B0604020202020204" pitchFamily="34" charset="0"/>
                <a:cs typeface="Arial" panose="020B0604020202020204" pitchFamily="34" charset="0"/>
              </a:rPr>
              <a:t>compensaciones de </a:t>
            </a:r>
            <a:r>
              <a:rPr lang="es-MX" dirty="0">
                <a:latin typeface="Arial" panose="020B0604020202020204" pitchFamily="34" charset="0"/>
                <a:cs typeface="Arial" panose="020B0604020202020204" pitchFamily="34" charset="0"/>
              </a:rPr>
              <a:t>forma </a:t>
            </a:r>
            <a:r>
              <a:rPr lang="es-MX" dirty="0" smtClean="0">
                <a:latin typeface="Arial" panose="020B0604020202020204" pitchFamily="34" charset="0"/>
                <a:cs typeface="Arial" panose="020B0604020202020204" pitchFamily="34" charset="0"/>
              </a:rPr>
              <a:t>simultánea</a:t>
            </a:r>
          </a:p>
          <a:p>
            <a:pPr marL="285750" indent="-285750">
              <a:buFont typeface="Wingdings" panose="05000000000000000000" pitchFamily="2" charset="2"/>
              <a:buChar char="v"/>
            </a:pPr>
            <a:r>
              <a:rPr lang="es-MX" dirty="0" smtClean="0">
                <a:latin typeface="Arial" panose="020B0604020202020204" pitchFamily="34" charset="0"/>
                <a:cs typeface="Arial" panose="020B0604020202020204" pitchFamily="34" charset="0"/>
              </a:rPr>
              <a:t>Resoluciones </a:t>
            </a:r>
            <a:r>
              <a:rPr lang="es-MX" dirty="0">
                <a:latin typeface="Arial" panose="020B0604020202020204" pitchFamily="34" charset="0"/>
                <a:cs typeface="Arial" panose="020B0604020202020204" pitchFamily="34" charset="0"/>
              </a:rPr>
              <a:t>en firme (definitivas) </a:t>
            </a:r>
            <a:r>
              <a:rPr lang="es-MX" dirty="0" smtClean="0">
                <a:latin typeface="Arial" panose="020B0604020202020204" pitchFamily="34" charset="0"/>
                <a:cs typeface="Arial" panose="020B0604020202020204" pitchFamily="34" charset="0"/>
              </a:rPr>
              <a:t>devengado </a:t>
            </a:r>
            <a:r>
              <a:rPr lang="es-MX" dirty="0">
                <a:latin typeface="Arial" panose="020B0604020202020204" pitchFamily="34" charset="0"/>
                <a:cs typeface="Arial" panose="020B0604020202020204" pitchFamily="34" charset="0"/>
              </a:rPr>
              <a:t>cuando ocurra la notificación de la resolución y el ingreso recaudado a la </a:t>
            </a:r>
            <a:r>
              <a:rPr lang="es-MX" dirty="0" smtClean="0">
                <a:latin typeface="Arial" panose="020B0604020202020204" pitchFamily="34" charset="0"/>
                <a:cs typeface="Arial" panose="020B0604020202020204" pitchFamily="34" charset="0"/>
              </a:rPr>
              <a:t>percepción</a:t>
            </a:r>
          </a:p>
          <a:p>
            <a:pPr marL="285750" indent="-285750">
              <a:buFont typeface="Wingdings" panose="05000000000000000000" pitchFamily="2" charset="2"/>
              <a:buChar char="v"/>
            </a:pPr>
            <a:r>
              <a:rPr lang="es-MX" dirty="0" smtClean="0">
                <a:latin typeface="Arial" panose="020B0604020202020204" pitchFamily="34" charset="0"/>
                <a:cs typeface="Arial" panose="020B0604020202020204" pitchFamily="34" charset="0"/>
              </a:rPr>
              <a:t>Los </a:t>
            </a:r>
            <a:r>
              <a:rPr lang="es-MX" dirty="0">
                <a:latin typeface="Arial" panose="020B0604020202020204" pitchFamily="34" charset="0"/>
                <a:cs typeface="Arial" panose="020B0604020202020204" pitchFamily="34" charset="0"/>
              </a:rPr>
              <a:t>ingresos obtenidos por adjudicación </a:t>
            </a:r>
            <a:r>
              <a:rPr lang="es-MX" dirty="0" smtClean="0">
                <a:latin typeface="Arial" panose="020B0604020202020204" pitchFamily="34" charset="0"/>
                <a:cs typeface="Arial" panose="020B0604020202020204" pitchFamily="34" charset="0"/>
              </a:rPr>
              <a:t>cuando se </a:t>
            </a:r>
            <a:r>
              <a:rPr lang="es-MX" dirty="0">
                <a:latin typeface="Arial" panose="020B0604020202020204" pitchFamily="34" charset="0"/>
                <a:cs typeface="Arial" panose="020B0604020202020204" pitchFamily="34" charset="0"/>
              </a:rPr>
              <a:t>tenga formalizada la adjudicación y se reciba en especie la </a:t>
            </a:r>
            <a:r>
              <a:rPr lang="es-MX" dirty="0" smtClean="0">
                <a:latin typeface="Arial" panose="020B0604020202020204" pitchFamily="34" charset="0"/>
                <a:cs typeface="Arial" panose="020B0604020202020204" pitchFamily="34" charset="0"/>
              </a:rPr>
              <a:t>contribución.</a:t>
            </a:r>
            <a:endParaRPr lang="es-MX" dirty="0">
              <a:latin typeface="Arial" panose="020B0604020202020204" pitchFamily="34" charset="0"/>
              <a:cs typeface="Arial" panose="020B0604020202020204" pitchFamily="34" charset="0"/>
            </a:endParaRPr>
          </a:p>
        </p:txBody>
      </p:sp>
      <p:sp>
        <p:nvSpPr>
          <p:cNvPr id="19" name="Rectángulo 18"/>
          <p:cNvSpPr/>
          <p:nvPr/>
        </p:nvSpPr>
        <p:spPr>
          <a:xfrm>
            <a:off x="6196540" y="4414566"/>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20" name="Cheurón 19"/>
          <p:cNvSpPr/>
          <p:nvPr/>
        </p:nvSpPr>
        <p:spPr>
          <a:xfrm>
            <a:off x="5759812" y="4413249"/>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Rectángulo 21"/>
          <p:cNvSpPr/>
          <p:nvPr/>
        </p:nvSpPr>
        <p:spPr>
          <a:xfrm>
            <a:off x="7723413" y="4536081"/>
            <a:ext cx="4134849" cy="388696"/>
          </a:xfrm>
          <a:prstGeom prst="rect">
            <a:avLst/>
          </a:prstGeom>
        </p:spPr>
        <p:txBody>
          <a:bodyPr wrap="square">
            <a:spAutoFit/>
          </a:bodyPr>
          <a:lstStyle/>
          <a:p>
            <a:pPr>
              <a:lnSpc>
                <a:spcPct val="107000"/>
              </a:lnSpc>
              <a:spcAft>
                <a:spcPts val="800"/>
              </a:spcAft>
            </a:pPr>
            <a:r>
              <a:rPr lang="es-MX" dirty="0" smtClean="0">
                <a:latin typeface="Arial" panose="020B0604020202020204" pitchFamily="34" charset="0"/>
                <a:ea typeface="Calibri" panose="020F0502020204030204" pitchFamily="34" charset="0"/>
                <a:cs typeface="Arial" panose="020B0604020202020204" pitchFamily="34" charset="0"/>
              </a:rPr>
              <a:t>No había precisiones</a:t>
            </a:r>
            <a:endParaRPr lang="es-MX"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096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930" y="90890"/>
            <a:ext cx="6532529" cy="369332"/>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a:t>
            </a:r>
            <a:endParaRPr lang="es-ES" sz="2000" b="1" dirty="0">
              <a:latin typeface="Arial" panose="020B0604020202020204" pitchFamily="34" charset="0"/>
              <a:cs typeface="Arial" panose="020B0604020202020204" pitchFamily="34" charset="0"/>
            </a:endParaRPr>
          </a:p>
        </p:txBody>
      </p:sp>
      <p:grpSp>
        <p:nvGrpSpPr>
          <p:cNvPr id="3" name="Grupo 2"/>
          <p:cNvGrpSpPr/>
          <p:nvPr/>
        </p:nvGrpSpPr>
        <p:grpSpPr>
          <a:xfrm>
            <a:off x="1073623" y="515552"/>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2016</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20/12/2016</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988023" y="1128990"/>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6946706" y="2828477"/>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2" name="Cheurón 11"/>
          <p:cNvSpPr/>
          <p:nvPr/>
        </p:nvSpPr>
        <p:spPr>
          <a:xfrm>
            <a:off x="6509978" y="2827160"/>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Rectángulo 15"/>
          <p:cNvSpPr/>
          <p:nvPr/>
        </p:nvSpPr>
        <p:spPr>
          <a:xfrm>
            <a:off x="7015401" y="3767896"/>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7" name="Cheurón 16"/>
          <p:cNvSpPr/>
          <p:nvPr/>
        </p:nvSpPr>
        <p:spPr>
          <a:xfrm>
            <a:off x="6509978" y="3805107"/>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Rectángulo 18"/>
          <p:cNvSpPr/>
          <p:nvPr/>
        </p:nvSpPr>
        <p:spPr>
          <a:xfrm>
            <a:off x="7015402" y="4783054"/>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20" name="Cheurón 19"/>
          <p:cNvSpPr/>
          <p:nvPr/>
        </p:nvSpPr>
        <p:spPr>
          <a:xfrm>
            <a:off x="6578674" y="4781737"/>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aphicFrame>
        <p:nvGraphicFramePr>
          <p:cNvPr id="21" name="Tabla 20"/>
          <p:cNvGraphicFramePr>
            <a:graphicFrameLocks noGrp="1"/>
          </p:cNvGraphicFramePr>
          <p:nvPr>
            <p:extLst>
              <p:ext uri="{D42A27DB-BD31-4B8C-83A1-F6EECF244321}">
                <p14:modId xmlns:p14="http://schemas.microsoft.com/office/powerpoint/2010/main" val="2828502454"/>
              </p:ext>
            </p:extLst>
          </p:nvPr>
        </p:nvGraphicFramePr>
        <p:xfrm>
          <a:off x="104954" y="1883389"/>
          <a:ext cx="6254897" cy="3675676"/>
        </p:xfrm>
        <a:graphic>
          <a:graphicData uri="http://schemas.openxmlformats.org/drawingml/2006/table">
            <a:tbl>
              <a:tblPr>
                <a:tableStyleId>{5C22544A-7EE6-4342-B048-85BDC9FD1C3A}</a:tableStyleId>
              </a:tblPr>
              <a:tblGrid>
                <a:gridCol w="2275206">
                  <a:extLst>
                    <a:ext uri="{9D8B030D-6E8A-4147-A177-3AD203B41FA5}">
                      <a16:colId xmlns:a16="http://schemas.microsoft.com/office/drawing/2014/main" val="3349250566"/>
                    </a:ext>
                  </a:extLst>
                </a:gridCol>
                <a:gridCol w="1899463">
                  <a:extLst>
                    <a:ext uri="{9D8B030D-6E8A-4147-A177-3AD203B41FA5}">
                      <a16:colId xmlns:a16="http://schemas.microsoft.com/office/drawing/2014/main" val="3116644492"/>
                    </a:ext>
                  </a:extLst>
                </a:gridCol>
                <a:gridCol w="2080228">
                  <a:extLst>
                    <a:ext uri="{9D8B030D-6E8A-4147-A177-3AD203B41FA5}">
                      <a16:colId xmlns:a16="http://schemas.microsoft.com/office/drawing/2014/main" val="863491535"/>
                    </a:ext>
                  </a:extLst>
                </a:gridCol>
              </a:tblGrid>
              <a:tr h="761939">
                <a:tc>
                  <a:txBody>
                    <a:bodyPr/>
                    <a:lstStyle/>
                    <a:p>
                      <a:pPr indent="182880" algn="ctr">
                        <a:lnSpc>
                          <a:spcPct val="100000"/>
                        </a:lnSpc>
                        <a:spcBef>
                          <a:spcPts val="100"/>
                        </a:spcBef>
                        <a:spcAft>
                          <a:spcPts val="1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INGRESOS</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a:txBody>
                    <a:bodyPr/>
                    <a:lstStyle/>
                    <a:p>
                      <a:pPr indent="182880" algn="ctr">
                        <a:lnSpc>
                          <a:spcPct val="100000"/>
                        </a:lnSpc>
                        <a:spcBef>
                          <a:spcPts val="100"/>
                        </a:spcBef>
                        <a:spcAft>
                          <a:spcPts val="1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DEVENGADO </a:t>
                      </a:r>
                      <a:r>
                        <a:rPr lang="es-ES" sz="1600" b="1" u="sng" dirty="0">
                          <a:effectLst/>
                          <a:latin typeface="Arial" panose="020B0604020202020204" pitchFamily="34" charset="0"/>
                          <a:ea typeface="Times New Roman" panose="02020603050405020304" pitchFamily="18" charset="0"/>
                          <a:cs typeface="Times New Roman" panose="02020603050405020304" pitchFamily="18" charset="0"/>
                        </a:rPr>
                        <a:t>AL MOMENTO DE:</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a:txBody>
                    <a:bodyPr/>
                    <a:lstStyle/>
                    <a:p>
                      <a:pPr indent="182880" algn="ctr">
                        <a:lnSpc>
                          <a:spcPct val="100000"/>
                        </a:lnSpc>
                        <a:spcBef>
                          <a:spcPts val="100"/>
                        </a:spcBef>
                        <a:spcAft>
                          <a:spcPts val="1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RECAUDADO </a:t>
                      </a:r>
                      <a:r>
                        <a:rPr lang="es-ES" sz="1600" b="1" u="sng" dirty="0">
                          <a:effectLst/>
                          <a:latin typeface="Arial" panose="020B0604020202020204" pitchFamily="34" charset="0"/>
                          <a:ea typeface="Times New Roman" panose="02020603050405020304" pitchFamily="18" charset="0"/>
                          <a:cs typeface="Times New Roman" panose="02020603050405020304" pitchFamily="18" charset="0"/>
                        </a:rPr>
                        <a:t>AL MOMENTO DE:</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1786545212"/>
                  </a:ext>
                </a:extLst>
              </a:tr>
              <a:tr h="990849">
                <a:tc>
                  <a:txBody>
                    <a:bodyPr/>
                    <a:lstStyle/>
                    <a:p>
                      <a:pPr marL="90488" indent="4763" algn="just">
                        <a:lnSpc>
                          <a:spcPct val="100000"/>
                        </a:lnSpc>
                        <a:spcBef>
                          <a:spcPts val="100"/>
                        </a:spcBef>
                        <a:spcAft>
                          <a:spcPts val="100"/>
                        </a:spcAft>
                      </a:pPr>
                      <a:r>
                        <a:rPr lang="es-ES" sz="1800" dirty="0">
                          <a:effectLst/>
                          <a:latin typeface="Arial" panose="020B0604020202020204" pitchFamily="34" charset="0"/>
                          <a:cs typeface="Arial" panose="020B0604020202020204" pitchFamily="34" charset="0"/>
                        </a:rPr>
                        <a:t>Ingresos por Venta de Bienes y Servicios</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gridSpan="2">
                  <a:txBody>
                    <a:bodyPr/>
                    <a:lstStyle/>
                    <a:p>
                      <a:pPr indent="182880" algn="ctr">
                        <a:lnSpc>
                          <a:spcPct val="100000"/>
                        </a:lnSpc>
                        <a:spcBef>
                          <a:spcPts val="100"/>
                        </a:spcBef>
                        <a:spcAft>
                          <a:spcPts val="100"/>
                        </a:spcAft>
                      </a:pPr>
                      <a:r>
                        <a:rPr lang="es-ES" sz="1800" u="none" dirty="0">
                          <a:effectLst/>
                          <a:latin typeface="Arial" panose="020B0604020202020204" pitchFamily="34" charset="0"/>
                          <a:cs typeface="Arial" panose="020B0604020202020204" pitchFamily="34" charset="0"/>
                        </a:rPr>
                        <a:t>Percepción del recurso. </a:t>
                      </a:r>
                      <a:endParaRPr lang="es-ES" sz="1800" u="none" dirty="0" smtClean="0">
                        <a:effectLst/>
                        <a:latin typeface="Arial" panose="020B0604020202020204" pitchFamily="34" charset="0"/>
                        <a:cs typeface="Arial" panose="020B0604020202020204" pitchFamily="34" charset="0"/>
                      </a:endParaRPr>
                    </a:p>
                    <a:p>
                      <a:pPr indent="182880" algn="ctr">
                        <a:lnSpc>
                          <a:spcPct val="100000"/>
                        </a:lnSpc>
                        <a:spcBef>
                          <a:spcPts val="100"/>
                        </a:spcBef>
                        <a:spcAft>
                          <a:spcPts val="100"/>
                        </a:spcAft>
                      </a:pPr>
                      <a:r>
                        <a:rPr lang="es-ES" sz="1800" u="none" dirty="0" smtClean="0">
                          <a:effectLst/>
                          <a:latin typeface="Arial" panose="020B0604020202020204" pitchFamily="34" charset="0"/>
                          <a:cs typeface="Arial" panose="020B0604020202020204" pitchFamily="34" charset="0"/>
                        </a:rPr>
                        <a:t>SE </a:t>
                      </a:r>
                      <a:r>
                        <a:rPr lang="es-ES" sz="1800" u="none" dirty="0">
                          <a:effectLst/>
                          <a:latin typeface="Arial" panose="020B0604020202020204" pitchFamily="34" charset="0"/>
                          <a:cs typeface="Arial" panose="020B0604020202020204" pitchFamily="34" charset="0"/>
                        </a:rPr>
                        <a:t>CAMBIO A </a:t>
                      </a:r>
                      <a:r>
                        <a:rPr lang="es-ES" sz="1800" u="none" dirty="0" smtClean="0">
                          <a:effectLst/>
                          <a:latin typeface="Arial" panose="020B0604020202020204" pitchFamily="34" charset="0"/>
                          <a:cs typeface="Arial" panose="020B0604020202020204" pitchFamily="34" charset="0"/>
                        </a:rPr>
                        <a:t>SIMULTANEO</a:t>
                      </a:r>
                      <a:endParaRPr lang="es-MX"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hMerge="1">
                  <a:txBody>
                    <a:bodyPr/>
                    <a:lstStyle/>
                    <a:p>
                      <a:pPr indent="182880" algn="ctr">
                        <a:lnSpc>
                          <a:spcPct val="100000"/>
                        </a:lnSpc>
                        <a:spcBef>
                          <a:spcPts val="100"/>
                        </a:spcBef>
                        <a:spcAft>
                          <a:spcPts val="100"/>
                        </a:spcAft>
                      </a:pP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extLst>
                  <a:ext uri="{0D108BD9-81ED-4DB2-BD59-A6C34878D82A}">
                    <a16:rowId xmlns:a16="http://schemas.microsoft.com/office/drawing/2014/main" val="383263895"/>
                  </a:ext>
                </a:extLst>
              </a:tr>
              <a:tr h="827647">
                <a:tc>
                  <a:txBody>
                    <a:bodyPr/>
                    <a:lstStyle/>
                    <a:p>
                      <a:pPr marL="90488" indent="4763" algn="just">
                        <a:lnSpc>
                          <a:spcPct val="100000"/>
                        </a:lnSpc>
                        <a:spcBef>
                          <a:spcPts val="100"/>
                        </a:spcBef>
                        <a:spcAft>
                          <a:spcPts val="100"/>
                        </a:spcAft>
                      </a:pPr>
                      <a:r>
                        <a:rPr lang="es-ES" sz="1800" u="sng" dirty="0">
                          <a:effectLst/>
                          <a:latin typeface="Arial" panose="020B0604020202020204" pitchFamily="34" charset="0"/>
                          <a:cs typeface="Arial" panose="020B0604020202020204" pitchFamily="34" charset="0"/>
                        </a:rPr>
                        <a:t>Ingresos Diversos</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gridSpan="2">
                  <a:txBody>
                    <a:bodyPr/>
                    <a:lstStyle/>
                    <a:p>
                      <a:pPr marL="0" marR="0" indent="182880" algn="ctr" defTabSz="457200" rtl="0" eaLnBrk="1" fontAlgn="auto" latinLnBrk="0" hangingPunct="1">
                        <a:lnSpc>
                          <a:spcPct val="100000"/>
                        </a:lnSpc>
                        <a:spcBef>
                          <a:spcPts val="100"/>
                        </a:spcBef>
                        <a:spcAft>
                          <a:spcPts val="100"/>
                        </a:spcAft>
                        <a:buClrTx/>
                        <a:buSzTx/>
                        <a:buFontTx/>
                        <a:buNone/>
                        <a:tabLst/>
                        <a:defRPr/>
                      </a:pPr>
                      <a:r>
                        <a:rPr lang="es-ES" sz="1800" u="sng" dirty="0" smtClean="0">
                          <a:effectLst/>
                          <a:latin typeface="Arial" panose="020B0604020202020204" pitchFamily="34" charset="0"/>
                          <a:cs typeface="Arial" panose="020B0604020202020204" pitchFamily="34" charset="0"/>
                        </a:rPr>
                        <a:t>Percepción del recurso. </a:t>
                      </a:r>
                    </a:p>
                    <a:p>
                      <a:pPr indent="182880" algn="ctr">
                        <a:lnSpc>
                          <a:spcPct val="100000"/>
                        </a:lnSpc>
                        <a:spcBef>
                          <a:spcPts val="100"/>
                        </a:spcBef>
                        <a:spcAft>
                          <a:spcPts val="100"/>
                        </a:spcAft>
                      </a:pPr>
                      <a:r>
                        <a:rPr lang="es-ES" sz="1800" u="sng" dirty="0" smtClean="0">
                          <a:effectLst/>
                          <a:latin typeface="Arial" panose="020B0604020202020204" pitchFamily="34" charset="0"/>
                          <a:cs typeface="Arial" panose="020B0604020202020204" pitchFamily="34" charset="0"/>
                        </a:rPr>
                        <a:t>ES</a:t>
                      </a:r>
                      <a:r>
                        <a:rPr lang="es-ES" sz="1800" u="sng" baseline="0" dirty="0" smtClean="0">
                          <a:effectLst/>
                          <a:latin typeface="Arial" panose="020B0604020202020204" pitchFamily="34" charset="0"/>
                          <a:cs typeface="Arial" panose="020B0604020202020204" pitchFamily="34" charset="0"/>
                        </a:rPr>
                        <a:t> NUEVO Y SE REGISTRA</a:t>
                      </a:r>
                      <a:r>
                        <a:rPr lang="es-ES" sz="1800" u="sng" dirty="0" smtClean="0">
                          <a:effectLst/>
                          <a:latin typeface="Arial" panose="020B0604020202020204" pitchFamily="34" charset="0"/>
                          <a:cs typeface="Arial" panose="020B0604020202020204" pitchFamily="34" charset="0"/>
                        </a:rPr>
                        <a:t> </a:t>
                      </a:r>
                      <a:r>
                        <a:rPr lang="es-ES" sz="1800" u="sng" dirty="0">
                          <a:effectLst/>
                          <a:latin typeface="Arial" panose="020B0604020202020204" pitchFamily="34" charset="0"/>
                          <a:cs typeface="Arial" panose="020B0604020202020204" pitchFamily="34" charset="0"/>
                        </a:rPr>
                        <a:t>SIMULTANEO</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hMerge="1">
                  <a:txBody>
                    <a:bodyPr/>
                    <a:lstStyle/>
                    <a:p>
                      <a:pPr indent="182880" algn="ctr">
                        <a:lnSpc>
                          <a:spcPct val="100000"/>
                        </a:lnSpc>
                        <a:spcBef>
                          <a:spcPts val="100"/>
                        </a:spcBef>
                        <a:spcAft>
                          <a:spcPts val="100"/>
                        </a:spcAft>
                      </a:pP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extLst>
                  <a:ext uri="{0D108BD9-81ED-4DB2-BD59-A6C34878D82A}">
                    <a16:rowId xmlns:a16="http://schemas.microsoft.com/office/drawing/2014/main" val="2887178723"/>
                  </a:ext>
                </a:extLst>
              </a:tr>
              <a:tr h="1074528">
                <a:tc>
                  <a:txBody>
                    <a:bodyPr/>
                    <a:lstStyle/>
                    <a:p>
                      <a:pPr marL="90488" indent="4763" algn="just">
                        <a:lnSpc>
                          <a:spcPct val="100000"/>
                        </a:lnSpc>
                        <a:spcBef>
                          <a:spcPts val="100"/>
                        </a:spcBef>
                        <a:spcAft>
                          <a:spcPts val="100"/>
                        </a:spcAft>
                      </a:pPr>
                      <a:r>
                        <a:rPr lang="es-ES" sz="1800" u="sng" dirty="0">
                          <a:effectLst/>
                          <a:latin typeface="Arial" panose="020B0604020202020204" pitchFamily="34" charset="0"/>
                          <a:cs typeface="Arial" panose="020B0604020202020204" pitchFamily="34" charset="0"/>
                        </a:rPr>
                        <a:t>Ingresos no Inherentes a la Operación</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gridSpan="2">
                  <a:txBody>
                    <a:bodyPr/>
                    <a:lstStyle/>
                    <a:p>
                      <a:pPr marL="0" marR="0" indent="182880" algn="ctr" defTabSz="457200" rtl="0" eaLnBrk="1" fontAlgn="auto" latinLnBrk="0" hangingPunct="1">
                        <a:lnSpc>
                          <a:spcPct val="100000"/>
                        </a:lnSpc>
                        <a:spcBef>
                          <a:spcPts val="100"/>
                        </a:spcBef>
                        <a:spcAft>
                          <a:spcPts val="100"/>
                        </a:spcAft>
                        <a:buClrTx/>
                        <a:buSzTx/>
                        <a:buFontTx/>
                        <a:buNone/>
                        <a:tabLst/>
                        <a:defRPr/>
                      </a:pPr>
                      <a:r>
                        <a:rPr lang="es-ES" sz="1800" u="sng" dirty="0" smtClean="0">
                          <a:effectLst/>
                          <a:latin typeface="Arial" panose="020B0604020202020204" pitchFamily="34" charset="0"/>
                          <a:cs typeface="Arial" panose="020B0604020202020204" pitchFamily="34" charset="0"/>
                        </a:rPr>
                        <a:t>Percepción del recurso. </a:t>
                      </a:r>
                    </a:p>
                    <a:p>
                      <a:pPr indent="182880" algn="ctr">
                        <a:lnSpc>
                          <a:spcPct val="100000"/>
                        </a:lnSpc>
                        <a:spcBef>
                          <a:spcPts val="100"/>
                        </a:spcBef>
                        <a:spcAft>
                          <a:spcPts val="100"/>
                        </a:spcAft>
                      </a:pPr>
                      <a:r>
                        <a:rPr lang="es-ES" sz="1800" u="sng" dirty="0" smtClean="0">
                          <a:effectLst/>
                          <a:latin typeface="Arial" panose="020B0604020202020204" pitchFamily="34" charset="0"/>
                          <a:cs typeface="Arial" panose="020B0604020202020204" pitchFamily="34" charset="0"/>
                        </a:rPr>
                        <a:t>ES</a:t>
                      </a:r>
                      <a:r>
                        <a:rPr lang="es-ES" sz="1800" u="sng" baseline="0" dirty="0" smtClean="0">
                          <a:effectLst/>
                          <a:latin typeface="Arial" panose="020B0604020202020204" pitchFamily="34" charset="0"/>
                          <a:cs typeface="Arial" panose="020B0604020202020204" pitchFamily="34" charset="0"/>
                        </a:rPr>
                        <a:t> NUEVO Y SE REGISTRA</a:t>
                      </a:r>
                      <a:r>
                        <a:rPr lang="es-ES" sz="1800" u="sng" dirty="0" smtClean="0">
                          <a:effectLst/>
                          <a:latin typeface="Arial" panose="020B0604020202020204" pitchFamily="34" charset="0"/>
                          <a:cs typeface="Arial" panose="020B0604020202020204" pitchFamily="34" charset="0"/>
                        </a:rPr>
                        <a:t> SIMULTANEO</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hMerge="1">
                  <a:txBody>
                    <a:bodyPr/>
                    <a:lstStyle/>
                    <a:p>
                      <a:pPr indent="182880" algn="ctr">
                        <a:lnSpc>
                          <a:spcPct val="100000"/>
                        </a:lnSpc>
                        <a:spcBef>
                          <a:spcPts val="100"/>
                        </a:spcBef>
                        <a:spcAft>
                          <a:spcPts val="100"/>
                        </a:spcAft>
                      </a:pP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extLst>
                  <a:ext uri="{0D108BD9-81ED-4DB2-BD59-A6C34878D82A}">
                    <a16:rowId xmlns:a16="http://schemas.microsoft.com/office/drawing/2014/main" val="2456425479"/>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844060634"/>
              </p:ext>
            </p:extLst>
          </p:nvPr>
        </p:nvGraphicFramePr>
        <p:xfrm>
          <a:off x="8271451" y="2632750"/>
          <a:ext cx="3829764" cy="2739030"/>
        </p:xfrm>
        <a:graphic>
          <a:graphicData uri="http://schemas.openxmlformats.org/drawingml/2006/table">
            <a:tbl>
              <a:tblPr>
                <a:tableStyleId>{5C22544A-7EE6-4342-B048-85BDC9FD1C3A}</a:tableStyleId>
              </a:tblPr>
              <a:tblGrid>
                <a:gridCol w="1756917">
                  <a:extLst>
                    <a:ext uri="{9D8B030D-6E8A-4147-A177-3AD203B41FA5}">
                      <a16:colId xmlns:a16="http://schemas.microsoft.com/office/drawing/2014/main" val="1368661198"/>
                    </a:ext>
                  </a:extLst>
                </a:gridCol>
                <a:gridCol w="2072847">
                  <a:extLst>
                    <a:ext uri="{9D8B030D-6E8A-4147-A177-3AD203B41FA5}">
                      <a16:colId xmlns:a16="http://schemas.microsoft.com/office/drawing/2014/main" val="1410837770"/>
                    </a:ext>
                  </a:extLst>
                </a:gridCol>
              </a:tblGrid>
              <a:tr h="811814">
                <a:tc>
                  <a:txBody>
                    <a:bodyPr/>
                    <a:lstStyle/>
                    <a:p>
                      <a:pPr marL="90488" indent="4763" algn="just">
                        <a:lnSpc>
                          <a:spcPct val="100000"/>
                        </a:lnSpc>
                        <a:spcBef>
                          <a:spcPts val="100"/>
                        </a:spcBef>
                        <a:spcAft>
                          <a:spcPts val="100"/>
                        </a:spcAft>
                      </a:pPr>
                      <a:r>
                        <a:rPr lang="es-ES" sz="1800" dirty="0">
                          <a:effectLst/>
                          <a:latin typeface="Arial" panose="020B0604020202020204" pitchFamily="34" charset="0"/>
                          <a:cs typeface="Arial" panose="020B0604020202020204" pitchFamily="34" charset="0"/>
                        </a:rPr>
                        <a:t>Ingresos por Venta de Bienes y Servicios</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tc>
                  <a:txBody>
                    <a:bodyPr/>
                    <a:lstStyle/>
                    <a:p>
                      <a:pPr indent="182880" algn="ctr">
                        <a:lnSpc>
                          <a:spcPct val="100000"/>
                        </a:lnSpc>
                        <a:spcBef>
                          <a:spcPts val="100"/>
                        </a:spcBef>
                        <a:spcAft>
                          <a:spcPts val="100"/>
                        </a:spcAft>
                      </a:pPr>
                      <a:r>
                        <a:rPr lang="es-ES" sz="1800" u="none" dirty="0" smtClean="0">
                          <a:effectLst/>
                          <a:latin typeface="Arial" panose="020B0604020202020204" pitchFamily="34" charset="0"/>
                          <a:cs typeface="Arial" panose="020B0604020202020204" pitchFamily="34" charset="0"/>
                        </a:rPr>
                        <a:t>Se registraban de manera separada</a:t>
                      </a:r>
                      <a:endParaRPr lang="es-MX"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2230011920"/>
                  </a:ext>
                </a:extLst>
              </a:tr>
              <a:tr h="650901">
                <a:tc>
                  <a:txBody>
                    <a:bodyPr/>
                    <a:lstStyle/>
                    <a:p>
                      <a:pPr marL="90488" indent="4763" algn="just">
                        <a:lnSpc>
                          <a:spcPct val="100000"/>
                        </a:lnSpc>
                        <a:spcBef>
                          <a:spcPts val="100"/>
                        </a:spcBef>
                        <a:spcAft>
                          <a:spcPts val="100"/>
                        </a:spcAft>
                      </a:pPr>
                      <a:r>
                        <a:rPr lang="es-ES" sz="1800" u="none" dirty="0">
                          <a:effectLst/>
                          <a:latin typeface="Arial" panose="020B0604020202020204" pitchFamily="34" charset="0"/>
                          <a:cs typeface="Arial" panose="020B0604020202020204" pitchFamily="34" charset="0"/>
                        </a:rPr>
                        <a:t>Ingresos Diversos</a:t>
                      </a:r>
                      <a:endParaRPr lang="es-MX"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tc rowSpan="2">
                  <a:txBody>
                    <a:bodyPr/>
                    <a:lstStyle/>
                    <a:p>
                      <a:pPr indent="182880" algn="ctr">
                        <a:lnSpc>
                          <a:spcPct val="100000"/>
                        </a:lnSpc>
                        <a:spcBef>
                          <a:spcPts val="100"/>
                        </a:spcBef>
                        <a:spcAft>
                          <a:spcPts val="100"/>
                        </a:spcAft>
                      </a:pPr>
                      <a:r>
                        <a:rPr lang="es-MX" sz="1800" u="none" dirty="0" smtClean="0">
                          <a:effectLst/>
                          <a:latin typeface="Arial" panose="020B0604020202020204" pitchFamily="34" charset="0"/>
                          <a:ea typeface="Times New Roman" panose="02020603050405020304" pitchFamily="18" charset="0"/>
                          <a:cs typeface="Arial" panose="020B0604020202020204" pitchFamily="34" charset="0"/>
                        </a:rPr>
                        <a:t>NO EXISTIAN </a:t>
                      </a:r>
                      <a:endParaRPr lang="es-MX"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3145305260"/>
                  </a:ext>
                </a:extLst>
              </a:tr>
              <a:tr h="990849">
                <a:tc>
                  <a:txBody>
                    <a:bodyPr/>
                    <a:lstStyle/>
                    <a:p>
                      <a:pPr marL="90488" indent="4763" algn="just">
                        <a:lnSpc>
                          <a:spcPct val="100000"/>
                        </a:lnSpc>
                        <a:spcBef>
                          <a:spcPts val="100"/>
                        </a:spcBef>
                        <a:spcAft>
                          <a:spcPts val="100"/>
                        </a:spcAft>
                      </a:pPr>
                      <a:r>
                        <a:rPr lang="es-ES" sz="1800" u="none" dirty="0">
                          <a:effectLst/>
                          <a:latin typeface="Arial" panose="020B0604020202020204" pitchFamily="34" charset="0"/>
                          <a:cs typeface="Arial" panose="020B0604020202020204" pitchFamily="34" charset="0"/>
                        </a:rPr>
                        <a:t>Ingresos no Inherentes a la Operación</a:t>
                      </a:r>
                      <a:endParaRPr lang="es-MX"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tc vMerge="1">
                  <a:txBody>
                    <a:bodyPr/>
                    <a:lstStyle/>
                    <a:p>
                      <a:pPr indent="182880" algn="ctr">
                        <a:lnSpc>
                          <a:spcPct val="100000"/>
                        </a:lnSpc>
                        <a:spcBef>
                          <a:spcPts val="100"/>
                        </a:spcBef>
                        <a:spcAft>
                          <a:spcPts val="100"/>
                        </a:spcAft>
                      </a:pPr>
                      <a:endParaRPr lang="es-MX" sz="16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3938537117"/>
                  </a:ext>
                </a:extLst>
              </a:tr>
            </a:tbl>
          </a:graphicData>
        </a:graphic>
      </p:graphicFrame>
    </p:spTree>
    <p:extLst>
      <p:ext uri="{BB962C8B-B14F-4D97-AF65-F5344CB8AC3E}">
        <p14:creationId xmlns:p14="http://schemas.microsoft.com/office/powerpoint/2010/main" val="4078734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930" y="90890"/>
            <a:ext cx="6532529" cy="369332"/>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a:t>
            </a:r>
            <a:endParaRPr lang="es-ES" sz="2000" b="1" dirty="0">
              <a:latin typeface="Arial" panose="020B0604020202020204" pitchFamily="34" charset="0"/>
              <a:cs typeface="Arial" panose="020B0604020202020204" pitchFamily="34" charset="0"/>
            </a:endParaRPr>
          </a:p>
        </p:txBody>
      </p:sp>
      <p:grpSp>
        <p:nvGrpSpPr>
          <p:cNvPr id="3" name="Grupo 2"/>
          <p:cNvGrpSpPr/>
          <p:nvPr/>
        </p:nvGrpSpPr>
        <p:grpSpPr>
          <a:xfrm>
            <a:off x="1073623" y="1061463"/>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2016</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20/12/2016</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988023" y="1674901"/>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6946706" y="3770173"/>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2" name="Cheurón 11"/>
          <p:cNvSpPr/>
          <p:nvPr/>
        </p:nvSpPr>
        <p:spPr>
          <a:xfrm>
            <a:off x="6509978" y="3768856"/>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Rectángulo 15"/>
          <p:cNvSpPr/>
          <p:nvPr/>
        </p:nvSpPr>
        <p:spPr>
          <a:xfrm>
            <a:off x="7015401" y="4709592"/>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7" name="Cheurón 16"/>
          <p:cNvSpPr/>
          <p:nvPr/>
        </p:nvSpPr>
        <p:spPr>
          <a:xfrm>
            <a:off x="6509978" y="4746803"/>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Rectángulo 18"/>
          <p:cNvSpPr/>
          <p:nvPr/>
        </p:nvSpPr>
        <p:spPr>
          <a:xfrm>
            <a:off x="7015402" y="5724750"/>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20" name="Cheurón 19"/>
          <p:cNvSpPr/>
          <p:nvPr/>
        </p:nvSpPr>
        <p:spPr>
          <a:xfrm>
            <a:off x="6578674" y="5723433"/>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aphicFrame>
        <p:nvGraphicFramePr>
          <p:cNvPr id="21" name="Tabla 20"/>
          <p:cNvGraphicFramePr>
            <a:graphicFrameLocks noGrp="1"/>
          </p:cNvGraphicFramePr>
          <p:nvPr>
            <p:extLst>
              <p:ext uri="{D42A27DB-BD31-4B8C-83A1-F6EECF244321}">
                <p14:modId xmlns:p14="http://schemas.microsoft.com/office/powerpoint/2010/main" val="1789998483"/>
              </p:ext>
            </p:extLst>
          </p:nvPr>
        </p:nvGraphicFramePr>
        <p:xfrm>
          <a:off x="149653" y="2827160"/>
          <a:ext cx="5804526" cy="3654963"/>
        </p:xfrm>
        <a:graphic>
          <a:graphicData uri="http://schemas.openxmlformats.org/drawingml/2006/table">
            <a:tbl>
              <a:tblPr>
                <a:tableStyleId>{5C22544A-7EE6-4342-B048-85BDC9FD1C3A}</a:tableStyleId>
              </a:tblPr>
              <a:tblGrid>
                <a:gridCol w="2392586">
                  <a:extLst>
                    <a:ext uri="{9D8B030D-6E8A-4147-A177-3AD203B41FA5}">
                      <a16:colId xmlns:a16="http://schemas.microsoft.com/office/drawing/2014/main" val="3349250566"/>
                    </a:ext>
                  </a:extLst>
                </a:gridCol>
                <a:gridCol w="1689494">
                  <a:extLst>
                    <a:ext uri="{9D8B030D-6E8A-4147-A177-3AD203B41FA5}">
                      <a16:colId xmlns:a16="http://schemas.microsoft.com/office/drawing/2014/main" val="3116644492"/>
                    </a:ext>
                  </a:extLst>
                </a:gridCol>
                <a:gridCol w="1722446">
                  <a:extLst>
                    <a:ext uri="{9D8B030D-6E8A-4147-A177-3AD203B41FA5}">
                      <a16:colId xmlns:a16="http://schemas.microsoft.com/office/drawing/2014/main" val="863491535"/>
                    </a:ext>
                  </a:extLst>
                </a:gridCol>
              </a:tblGrid>
              <a:tr h="761939">
                <a:tc>
                  <a:txBody>
                    <a:bodyPr/>
                    <a:lstStyle/>
                    <a:p>
                      <a:pPr indent="182880" algn="ctr">
                        <a:lnSpc>
                          <a:spcPct val="100000"/>
                        </a:lnSpc>
                        <a:spcBef>
                          <a:spcPts val="100"/>
                        </a:spcBef>
                        <a:spcAft>
                          <a:spcPts val="1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INGRESOS</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a:txBody>
                    <a:bodyPr/>
                    <a:lstStyle/>
                    <a:p>
                      <a:pPr indent="182880" algn="ctr">
                        <a:lnSpc>
                          <a:spcPct val="100000"/>
                        </a:lnSpc>
                        <a:spcBef>
                          <a:spcPts val="100"/>
                        </a:spcBef>
                        <a:spcAft>
                          <a:spcPts val="1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DEVENGADO </a:t>
                      </a:r>
                      <a:r>
                        <a:rPr lang="es-ES" sz="1600" b="1" u="sng" dirty="0">
                          <a:effectLst/>
                          <a:latin typeface="Arial" panose="020B0604020202020204" pitchFamily="34" charset="0"/>
                          <a:ea typeface="Times New Roman" panose="02020603050405020304" pitchFamily="18" charset="0"/>
                          <a:cs typeface="Times New Roman" panose="02020603050405020304" pitchFamily="18" charset="0"/>
                        </a:rPr>
                        <a:t>AL MOMENTO DE:</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a:txBody>
                    <a:bodyPr/>
                    <a:lstStyle/>
                    <a:p>
                      <a:pPr indent="182880" algn="ctr">
                        <a:lnSpc>
                          <a:spcPct val="100000"/>
                        </a:lnSpc>
                        <a:spcBef>
                          <a:spcPts val="100"/>
                        </a:spcBef>
                        <a:spcAft>
                          <a:spcPts val="1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RECAUDADO </a:t>
                      </a:r>
                      <a:r>
                        <a:rPr lang="es-ES" sz="1600" b="1" u="sng" dirty="0">
                          <a:effectLst/>
                          <a:latin typeface="Arial" panose="020B0604020202020204" pitchFamily="34" charset="0"/>
                          <a:ea typeface="Times New Roman" panose="02020603050405020304" pitchFamily="18" charset="0"/>
                          <a:cs typeface="Times New Roman" panose="02020603050405020304" pitchFamily="18" charset="0"/>
                        </a:rPr>
                        <a:t>AL MOMENTO DE:</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1786545212"/>
                  </a:ext>
                </a:extLst>
              </a:tr>
              <a:tr h="990849">
                <a:tc>
                  <a:txBody>
                    <a:bodyPr/>
                    <a:lstStyle/>
                    <a:p>
                      <a:pPr marL="0" indent="0" algn="l">
                        <a:lnSpc>
                          <a:spcPct val="100000"/>
                        </a:lnSpc>
                        <a:spcBef>
                          <a:spcPts val="100"/>
                        </a:spcBef>
                        <a:spcAft>
                          <a:spcPts val="100"/>
                        </a:spcAft>
                      </a:pPr>
                      <a:r>
                        <a:rPr lang="es-ES" sz="1600" u="sng" dirty="0">
                          <a:effectLst/>
                          <a:latin typeface="Arial" panose="020B0604020202020204" pitchFamily="34" charset="0"/>
                          <a:ea typeface="Times New Roman" panose="02020603050405020304" pitchFamily="18" charset="0"/>
                          <a:cs typeface="Times New Roman" panose="02020603050405020304" pitchFamily="18" charset="0"/>
                        </a:rPr>
                        <a:t>Incentivos Derivados de la Colaboración Fiscal</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tc rowSpan="3" gridSpan="2">
                  <a:txBody>
                    <a:bodyPr/>
                    <a:lstStyle/>
                    <a:p>
                      <a:pPr indent="182880" algn="ctr">
                        <a:lnSpc>
                          <a:spcPct val="100000"/>
                        </a:lnSpc>
                        <a:spcBef>
                          <a:spcPts val="100"/>
                        </a:spcBef>
                        <a:spcAft>
                          <a:spcPts val="100"/>
                        </a:spcAft>
                      </a:pPr>
                      <a:r>
                        <a:rPr lang="es-ES" sz="1600" u="sng" dirty="0">
                          <a:effectLst/>
                          <a:latin typeface="Arial" panose="020B0604020202020204" pitchFamily="34" charset="0"/>
                          <a:ea typeface="Times New Roman" panose="02020603050405020304" pitchFamily="18" charset="0"/>
                          <a:cs typeface="Times New Roman" panose="02020603050405020304" pitchFamily="18" charset="0"/>
                        </a:rPr>
                        <a:t>Percepción del recurso.</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tc rowSpan="3" hMerge="1">
                  <a:txBody>
                    <a:bodyPr/>
                    <a:lstStyle/>
                    <a:p>
                      <a:pPr indent="182880" algn="ctr">
                        <a:lnSpc>
                          <a:spcPct val="100000"/>
                        </a:lnSpc>
                        <a:spcBef>
                          <a:spcPts val="100"/>
                        </a:spcBef>
                        <a:spcAft>
                          <a:spcPts val="100"/>
                        </a:spcAft>
                      </a:pP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extLst>
                  <a:ext uri="{0D108BD9-81ED-4DB2-BD59-A6C34878D82A}">
                    <a16:rowId xmlns:a16="http://schemas.microsoft.com/office/drawing/2014/main" val="383263895"/>
                  </a:ext>
                </a:extLst>
              </a:tr>
              <a:tr h="827647">
                <a:tc>
                  <a:txBody>
                    <a:bodyPr/>
                    <a:lstStyle/>
                    <a:p>
                      <a:pPr marL="0" indent="0" algn="l">
                        <a:lnSpc>
                          <a:spcPct val="100000"/>
                        </a:lnSpc>
                        <a:spcBef>
                          <a:spcPts val="100"/>
                        </a:spcBef>
                        <a:spcAft>
                          <a:spcPts val="100"/>
                        </a:spcAft>
                      </a:pPr>
                      <a:r>
                        <a:rPr lang="es-ES" sz="1600" u="sng" dirty="0">
                          <a:effectLst/>
                          <a:latin typeface="Arial" panose="020B0604020202020204" pitchFamily="34" charset="0"/>
                          <a:ea typeface="Times New Roman" panose="02020603050405020304" pitchFamily="18" charset="0"/>
                          <a:cs typeface="Times New Roman" panose="02020603050405020304" pitchFamily="18" charset="0"/>
                        </a:rPr>
                        <a:t>Fondos Distintos de Aportaciones</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tc gridSpan="2" vMerge="1">
                  <a:txBody>
                    <a:bodyPr/>
                    <a:lstStyle/>
                    <a:p>
                      <a:pPr indent="182880" algn="ctr">
                        <a:lnSpc>
                          <a:spcPct val="100000"/>
                        </a:lnSpc>
                        <a:spcBef>
                          <a:spcPts val="100"/>
                        </a:spcBef>
                        <a:spcAft>
                          <a:spcPts val="100"/>
                        </a:spcAft>
                      </a:pP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tc hMerge="1" vMerge="1">
                  <a:txBody>
                    <a:bodyPr/>
                    <a:lstStyle/>
                    <a:p>
                      <a:pPr indent="182880" algn="ctr">
                        <a:lnSpc>
                          <a:spcPct val="100000"/>
                        </a:lnSpc>
                        <a:spcBef>
                          <a:spcPts val="100"/>
                        </a:spcBef>
                        <a:spcAft>
                          <a:spcPts val="100"/>
                        </a:spcAft>
                      </a:pP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extLst>
                  <a:ext uri="{0D108BD9-81ED-4DB2-BD59-A6C34878D82A}">
                    <a16:rowId xmlns:a16="http://schemas.microsoft.com/office/drawing/2014/main" val="2887178723"/>
                  </a:ext>
                </a:extLst>
              </a:tr>
              <a:tr h="1074528">
                <a:tc>
                  <a:txBody>
                    <a:bodyPr/>
                    <a:lstStyle/>
                    <a:p>
                      <a:pPr marL="0" indent="0" algn="l">
                        <a:lnSpc>
                          <a:spcPct val="100000"/>
                        </a:lnSpc>
                        <a:spcBef>
                          <a:spcPts val="100"/>
                        </a:spcBef>
                        <a:spcAft>
                          <a:spcPts val="100"/>
                        </a:spcAft>
                      </a:pPr>
                      <a:r>
                        <a:rPr lang="es-ES" sz="1600" u="sng" dirty="0">
                          <a:effectLst/>
                          <a:latin typeface="Arial" panose="020B0604020202020204" pitchFamily="34" charset="0"/>
                          <a:ea typeface="Times New Roman" panose="02020603050405020304" pitchFamily="18" charset="0"/>
                          <a:cs typeface="Times New Roman" panose="02020603050405020304" pitchFamily="18" charset="0"/>
                        </a:rPr>
                        <a:t>Transferencias, Asignaciones, Subsidios y Subvenciones, y Pensiones y Jubilaciones </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tc gridSpan="2" vMerge="1">
                  <a:txBody>
                    <a:bodyPr/>
                    <a:lstStyle/>
                    <a:p>
                      <a:pPr indent="182880" algn="ctr">
                        <a:lnSpc>
                          <a:spcPct val="100000"/>
                        </a:lnSpc>
                        <a:spcBef>
                          <a:spcPts val="100"/>
                        </a:spcBef>
                        <a:spcAft>
                          <a:spcPts val="100"/>
                        </a:spcAft>
                      </a:pP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tc hMerge="1" vMerge="1">
                  <a:txBody>
                    <a:bodyPr/>
                    <a:lstStyle/>
                    <a:p>
                      <a:pPr indent="182880" algn="ctr">
                        <a:lnSpc>
                          <a:spcPct val="100000"/>
                        </a:lnSpc>
                        <a:spcBef>
                          <a:spcPts val="100"/>
                        </a:spcBef>
                        <a:spcAft>
                          <a:spcPts val="100"/>
                        </a:spcAft>
                      </a:pP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tc>
                <a:extLst>
                  <a:ext uri="{0D108BD9-81ED-4DB2-BD59-A6C34878D82A}">
                    <a16:rowId xmlns:a16="http://schemas.microsoft.com/office/drawing/2014/main" val="2456425479"/>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320175756"/>
              </p:ext>
            </p:extLst>
          </p:nvPr>
        </p:nvGraphicFramePr>
        <p:xfrm>
          <a:off x="8195697" y="3574446"/>
          <a:ext cx="3734683" cy="2793512"/>
        </p:xfrm>
        <a:graphic>
          <a:graphicData uri="http://schemas.openxmlformats.org/drawingml/2006/table">
            <a:tbl>
              <a:tblPr>
                <a:tableStyleId>{5C22544A-7EE6-4342-B048-85BDC9FD1C3A}</a:tableStyleId>
              </a:tblPr>
              <a:tblGrid>
                <a:gridCol w="2387451">
                  <a:extLst>
                    <a:ext uri="{9D8B030D-6E8A-4147-A177-3AD203B41FA5}">
                      <a16:colId xmlns:a16="http://schemas.microsoft.com/office/drawing/2014/main" val="1368661198"/>
                    </a:ext>
                  </a:extLst>
                </a:gridCol>
                <a:gridCol w="1347232">
                  <a:extLst>
                    <a:ext uri="{9D8B030D-6E8A-4147-A177-3AD203B41FA5}">
                      <a16:colId xmlns:a16="http://schemas.microsoft.com/office/drawing/2014/main" val="1410837770"/>
                    </a:ext>
                  </a:extLst>
                </a:gridCol>
              </a:tblGrid>
              <a:tr h="811814">
                <a:tc>
                  <a:txBody>
                    <a:bodyPr/>
                    <a:lstStyle/>
                    <a:p>
                      <a:pPr marL="0" indent="0" algn="l">
                        <a:lnSpc>
                          <a:spcPct val="100000"/>
                        </a:lnSpc>
                        <a:spcBef>
                          <a:spcPts val="100"/>
                        </a:spcBef>
                        <a:spcAft>
                          <a:spcPts val="100"/>
                        </a:spcAft>
                      </a:pPr>
                      <a:r>
                        <a:rPr lang="es-ES" sz="1600" u="none" dirty="0">
                          <a:effectLst/>
                          <a:latin typeface="Arial" panose="020B0604020202020204" pitchFamily="34" charset="0"/>
                          <a:ea typeface="Times New Roman" panose="02020603050405020304" pitchFamily="18" charset="0"/>
                          <a:cs typeface="Times New Roman" panose="02020603050405020304" pitchFamily="18" charset="0"/>
                        </a:rPr>
                        <a:t>Incentivos Derivados de la Colaboración Fiscal</a:t>
                      </a:r>
                      <a:endParaRPr lang="es-MX" sz="160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rowSpan="3">
                  <a:txBody>
                    <a:bodyPr/>
                    <a:lstStyle/>
                    <a:p>
                      <a:pPr indent="182880" algn="ctr">
                        <a:lnSpc>
                          <a:spcPct val="100000"/>
                        </a:lnSpc>
                        <a:spcBef>
                          <a:spcPts val="100"/>
                        </a:spcBef>
                        <a:spcAft>
                          <a:spcPts val="100"/>
                        </a:spcAft>
                      </a:pPr>
                      <a:r>
                        <a:rPr lang="es-MX" sz="1600" u="none" dirty="0" smtClean="0">
                          <a:effectLst/>
                          <a:latin typeface="Arial" panose="020B0604020202020204" pitchFamily="34" charset="0"/>
                          <a:ea typeface="Times New Roman" panose="02020603050405020304" pitchFamily="18" charset="0"/>
                          <a:cs typeface="Arial" panose="020B0604020202020204" pitchFamily="34" charset="0"/>
                        </a:rPr>
                        <a:t>NO EXISTIAN </a:t>
                      </a:r>
                      <a:endParaRPr lang="es-MX" sz="16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2230011920"/>
                  </a:ext>
                </a:extLst>
              </a:tr>
              <a:tr h="990849">
                <a:tc>
                  <a:txBody>
                    <a:bodyPr/>
                    <a:lstStyle/>
                    <a:p>
                      <a:pPr marL="0" indent="0" algn="l">
                        <a:lnSpc>
                          <a:spcPct val="100000"/>
                        </a:lnSpc>
                        <a:spcBef>
                          <a:spcPts val="100"/>
                        </a:spcBef>
                        <a:spcAft>
                          <a:spcPts val="100"/>
                        </a:spcAft>
                      </a:pPr>
                      <a:r>
                        <a:rPr lang="es-ES" sz="1600" u="none" dirty="0">
                          <a:effectLst/>
                          <a:latin typeface="Arial" panose="020B0604020202020204" pitchFamily="34" charset="0"/>
                          <a:ea typeface="Times New Roman" panose="02020603050405020304" pitchFamily="18" charset="0"/>
                          <a:cs typeface="Times New Roman" panose="02020603050405020304" pitchFamily="18" charset="0"/>
                        </a:rPr>
                        <a:t>Fondos Distintos de Aportaciones</a:t>
                      </a:r>
                      <a:endParaRPr lang="es-MX" sz="160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vMerge="1">
                  <a:txBody>
                    <a:bodyPr/>
                    <a:lstStyle/>
                    <a:p>
                      <a:pPr indent="182880" algn="ctr">
                        <a:lnSpc>
                          <a:spcPct val="100000"/>
                        </a:lnSpc>
                        <a:spcBef>
                          <a:spcPts val="100"/>
                        </a:spcBef>
                        <a:spcAft>
                          <a:spcPts val="100"/>
                        </a:spcAft>
                      </a:pPr>
                      <a:endParaRPr lang="es-MX" sz="16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3145305260"/>
                  </a:ext>
                </a:extLst>
              </a:tr>
              <a:tr h="990849">
                <a:tc>
                  <a:txBody>
                    <a:bodyPr/>
                    <a:lstStyle/>
                    <a:p>
                      <a:pPr marL="0" indent="0" algn="l">
                        <a:lnSpc>
                          <a:spcPct val="100000"/>
                        </a:lnSpc>
                        <a:spcBef>
                          <a:spcPts val="100"/>
                        </a:spcBef>
                        <a:spcAft>
                          <a:spcPts val="100"/>
                        </a:spcAft>
                      </a:pPr>
                      <a:r>
                        <a:rPr lang="es-ES" sz="1600" u="none" dirty="0">
                          <a:effectLst/>
                          <a:latin typeface="Arial" panose="020B0604020202020204" pitchFamily="34" charset="0"/>
                          <a:ea typeface="Times New Roman" panose="02020603050405020304" pitchFamily="18" charset="0"/>
                          <a:cs typeface="Times New Roman" panose="02020603050405020304" pitchFamily="18" charset="0"/>
                        </a:rPr>
                        <a:t>Transferencias, Asignaciones, Subsidios y Subvenciones, y Pensiones y Jubilaciones </a:t>
                      </a:r>
                      <a:endParaRPr lang="es-MX" sz="160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vMerge="1">
                  <a:txBody>
                    <a:bodyPr/>
                    <a:lstStyle/>
                    <a:p>
                      <a:pPr indent="182880" algn="ctr">
                        <a:lnSpc>
                          <a:spcPct val="100000"/>
                        </a:lnSpc>
                        <a:spcBef>
                          <a:spcPts val="100"/>
                        </a:spcBef>
                        <a:spcAft>
                          <a:spcPts val="100"/>
                        </a:spcAft>
                      </a:pPr>
                      <a:endParaRPr lang="es-MX" sz="16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3938537117"/>
                  </a:ext>
                </a:extLst>
              </a:tr>
            </a:tbl>
          </a:graphicData>
        </a:graphic>
      </p:graphicFrame>
      <p:sp>
        <p:nvSpPr>
          <p:cNvPr id="9" name="Rectángulo 8"/>
          <p:cNvSpPr/>
          <p:nvPr/>
        </p:nvSpPr>
        <p:spPr>
          <a:xfrm>
            <a:off x="149652" y="2049514"/>
            <a:ext cx="6429021"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SE </a:t>
            </a:r>
            <a:r>
              <a:rPr lang="es-MX" sz="1600" b="1" dirty="0" smtClean="0">
                <a:latin typeface="Arial" panose="020B0604020202020204" pitchFamily="34" charset="0"/>
                <a:cs typeface="Arial" panose="020B0604020202020204" pitchFamily="34" charset="0"/>
              </a:rPr>
              <a:t>ADICIONAN LOS SIGUIENTES CONCEPTOS EN EL ANEXO:</a:t>
            </a:r>
            <a:endParaRPr lang="es-MX"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017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930" y="90890"/>
            <a:ext cx="6532529" cy="369332"/>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a:t>
            </a:r>
            <a:endParaRPr lang="es-ES" sz="2000" b="1" dirty="0">
              <a:latin typeface="Arial" panose="020B0604020202020204" pitchFamily="34" charset="0"/>
              <a:cs typeface="Arial" panose="020B0604020202020204" pitchFamily="34" charset="0"/>
            </a:endParaRPr>
          </a:p>
        </p:txBody>
      </p:sp>
      <p:grpSp>
        <p:nvGrpSpPr>
          <p:cNvPr id="3" name="Grupo 2"/>
          <p:cNvGrpSpPr/>
          <p:nvPr/>
        </p:nvGrpSpPr>
        <p:grpSpPr>
          <a:xfrm>
            <a:off x="1073623" y="1061463"/>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2017</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27/12/2017</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988023" y="1674901"/>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6059488" y="2288392"/>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7" name="Cheurón 16"/>
          <p:cNvSpPr/>
          <p:nvPr/>
        </p:nvSpPr>
        <p:spPr>
          <a:xfrm>
            <a:off x="5554065" y="2325603"/>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Rectángulo 18"/>
          <p:cNvSpPr/>
          <p:nvPr/>
        </p:nvSpPr>
        <p:spPr>
          <a:xfrm>
            <a:off x="6059488" y="5107880"/>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20" name="Cheurón 19"/>
          <p:cNvSpPr/>
          <p:nvPr/>
        </p:nvSpPr>
        <p:spPr>
          <a:xfrm>
            <a:off x="5554065" y="5107880"/>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Rectángulo 8"/>
          <p:cNvSpPr/>
          <p:nvPr/>
        </p:nvSpPr>
        <p:spPr>
          <a:xfrm>
            <a:off x="332193" y="3568305"/>
            <a:ext cx="7815519"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SE ADICIONO </a:t>
            </a:r>
            <a:r>
              <a:rPr lang="es-MX" sz="1600" b="1" dirty="0" smtClean="0">
                <a:latin typeface="Arial" panose="020B0604020202020204" pitchFamily="34" charset="0"/>
                <a:cs typeface="Arial" panose="020B0604020202020204" pitchFamily="34" charset="0"/>
              </a:rPr>
              <a:t>A LAS PRECISIONES PARA REGISTROS EL INCISO E:</a:t>
            </a:r>
            <a:endParaRPr lang="es-MX" sz="1600" b="1" dirty="0">
              <a:latin typeface="Arial" panose="020B0604020202020204" pitchFamily="34" charset="0"/>
              <a:cs typeface="Arial" panose="020B0604020202020204" pitchFamily="34" charset="0"/>
            </a:endParaRPr>
          </a:p>
        </p:txBody>
      </p:sp>
      <p:sp>
        <p:nvSpPr>
          <p:cNvPr id="18" name="Rectángulo 17"/>
          <p:cNvSpPr/>
          <p:nvPr/>
        </p:nvSpPr>
        <p:spPr>
          <a:xfrm>
            <a:off x="345283" y="2028491"/>
            <a:ext cx="4799462" cy="1200329"/>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algn="just"/>
            <a:r>
              <a:rPr lang="es-MX" dirty="0" smtClean="0">
                <a:latin typeface="Arial" panose="020B0604020202020204" pitchFamily="34" charset="0"/>
                <a:ea typeface="Calibri" panose="020F0502020204030204" pitchFamily="34" charset="0"/>
                <a:cs typeface="Arial" panose="020B0604020202020204" pitchFamily="34" charset="0"/>
              </a:rPr>
              <a:t>Se elimina de los momentos contables la parte dentro de Ingresos por Venta de Bienes y Servicios, </a:t>
            </a:r>
            <a:r>
              <a:rPr lang="es-MX" strike="sngStrike" dirty="0" smtClean="0">
                <a:latin typeface="Arial" panose="020B0604020202020204" pitchFamily="34" charset="0"/>
                <a:ea typeface="Calibri" panose="020F0502020204030204" pitchFamily="34" charset="0"/>
                <a:cs typeface="Arial" panose="020B0604020202020204" pitchFamily="34" charset="0"/>
              </a:rPr>
              <a:t>Diversos y no Inherentes a la Operación.</a:t>
            </a:r>
            <a:endParaRPr lang="es-MX" strike="sngStrike" dirty="0">
              <a:latin typeface="Arial" panose="020B0604020202020204" pitchFamily="34" charset="0"/>
              <a:cs typeface="Arial" panose="020B0604020202020204" pitchFamily="34" charset="0"/>
            </a:endParaRPr>
          </a:p>
        </p:txBody>
      </p:sp>
      <p:sp>
        <p:nvSpPr>
          <p:cNvPr id="22" name="Rectángulo 21"/>
          <p:cNvSpPr/>
          <p:nvPr/>
        </p:nvSpPr>
        <p:spPr>
          <a:xfrm>
            <a:off x="7246843" y="2028491"/>
            <a:ext cx="4799462" cy="923330"/>
          </a:xfrm>
          <a:prstGeom prst="rect">
            <a:avLst/>
          </a:prstGeom>
          <a:solidFill>
            <a:schemeClr val="tx2">
              <a:lumMod val="20000"/>
              <a:lumOff val="80000"/>
            </a:schemeClr>
          </a:solidFill>
          <a:ln w="19050">
            <a:solidFill>
              <a:schemeClr val="accent1">
                <a:lumMod val="75000"/>
              </a:schemeClr>
            </a:solidFill>
          </a:ln>
        </p:spPr>
        <p:txBody>
          <a:bodyPr wrap="square">
            <a:spAutoFit/>
          </a:bodyPr>
          <a:lstStyle/>
          <a:p>
            <a:pPr algn="just"/>
            <a:r>
              <a:rPr lang="es-MX" dirty="0" smtClean="0">
                <a:latin typeface="Arial" panose="020B0604020202020204" pitchFamily="34" charset="0"/>
                <a:ea typeface="Calibri" panose="020F0502020204030204" pitchFamily="34" charset="0"/>
                <a:cs typeface="Arial" panose="020B0604020202020204" pitchFamily="34" charset="0"/>
              </a:rPr>
              <a:t>Se mencionaba como: Ingresos por Venta de Bienes y Servicios, Diversos y no Inherentes a la Operación.</a:t>
            </a:r>
            <a:endParaRPr lang="es-MX" dirty="0">
              <a:latin typeface="Arial" panose="020B0604020202020204" pitchFamily="34" charset="0"/>
              <a:cs typeface="Arial" panose="020B0604020202020204" pitchFamily="34" charset="0"/>
            </a:endParaRPr>
          </a:p>
        </p:txBody>
      </p:sp>
      <p:sp>
        <p:nvSpPr>
          <p:cNvPr id="23" name="Rectángulo 22"/>
          <p:cNvSpPr/>
          <p:nvPr/>
        </p:nvSpPr>
        <p:spPr>
          <a:xfrm>
            <a:off x="345283" y="4215328"/>
            <a:ext cx="4799462" cy="2308324"/>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algn="just"/>
            <a:r>
              <a:rPr lang="es-MX" dirty="0">
                <a:latin typeface="Arial" panose="020B0604020202020204" pitchFamily="34" charset="0"/>
                <a:ea typeface="Calibri" panose="020F0502020204030204" pitchFamily="34" charset="0"/>
                <a:cs typeface="Arial" panose="020B0604020202020204" pitchFamily="34" charset="0"/>
              </a:rPr>
              <a:t>En referencia a los </a:t>
            </a:r>
            <a:r>
              <a:rPr lang="es-MX" u="sng" dirty="0">
                <a:latin typeface="Arial" panose="020B0604020202020204" pitchFamily="34" charset="0"/>
                <a:ea typeface="Calibri" panose="020F0502020204030204" pitchFamily="34" charset="0"/>
                <a:cs typeface="Arial" panose="020B0604020202020204" pitchFamily="34" charset="0"/>
              </a:rPr>
              <a:t>Ingresos por Venta de Bienes y Servicios,</a:t>
            </a:r>
            <a:r>
              <a:rPr lang="es-MX" dirty="0">
                <a:latin typeface="Arial" panose="020B0604020202020204" pitchFamily="34" charset="0"/>
                <a:ea typeface="Calibri" panose="020F0502020204030204" pitchFamily="34" charset="0"/>
                <a:cs typeface="Arial" panose="020B0604020202020204" pitchFamily="34" charset="0"/>
              </a:rPr>
              <a:t> para el caso de </a:t>
            </a:r>
            <a:r>
              <a:rPr lang="es-MX" b="1" dirty="0">
                <a:latin typeface="Arial" panose="020B0604020202020204" pitchFamily="34" charset="0"/>
                <a:ea typeface="Calibri" panose="020F0502020204030204" pitchFamily="34" charset="0"/>
                <a:cs typeface="Arial" panose="020B0604020202020204" pitchFamily="34" charset="0"/>
              </a:rPr>
              <a:t>pago en parcialidades o diferido</a:t>
            </a:r>
            <a:r>
              <a:rPr lang="es-MX" dirty="0">
                <a:latin typeface="Arial" panose="020B0604020202020204" pitchFamily="34" charset="0"/>
                <a:ea typeface="Calibri" panose="020F0502020204030204" pitchFamily="34" charset="0"/>
                <a:cs typeface="Arial" panose="020B0604020202020204" pitchFamily="34" charset="0"/>
              </a:rPr>
              <a:t>, se deberá registrar el ingreso </a:t>
            </a:r>
            <a:r>
              <a:rPr lang="es-MX" b="1" dirty="0">
                <a:latin typeface="Arial" panose="020B0604020202020204" pitchFamily="34" charset="0"/>
                <a:ea typeface="Calibri" panose="020F0502020204030204" pitchFamily="34" charset="0"/>
                <a:cs typeface="Arial" panose="020B0604020202020204" pitchFamily="34" charset="0"/>
              </a:rPr>
              <a:t>devengado a la emisión del Comprobante Fiscal </a:t>
            </a:r>
            <a:r>
              <a:rPr lang="es-MX" dirty="0">
                <a:latin typeface="Arial" panose="020B0604020202020204" pitchFamily="34" charset="0"/>
                <a:ea typeface="Calibri" panose="020F0502020204030204" pitchFamily="34" charset="0"/>
                <a:cs typeface="Arial" panose="020B0604020202020204" pitchFamily="34" charset="0"/>
              </a:rPr>
              <a:t>y el ingreso </a:t>
            </a:r>
            <a:r>
              <a:rPr lang="es-MX" b="1" dirty="0">
                <a:latin typeface="Arial" panose="020B0604020202020204" pitchFamily="34" charset="0"/>
                <a:ea typeface="Calibri" panose="020F0502020204030204" pitchFamily="34" charset="0"/>
                <a:cs typeface="Arial" panose="020B0604020202020204" pitchFamily="34" charset="0"/>
              </a:rPr>
              <a:t>recaudado a la generación del recibo electrónico</a:t>
            </a:r>
            <a:r>
              <a:rPr lang="es-MX" dirty="0">
                <a:latin typeface="Arial" panose="020B0604020202020204" pitchFamily="34" charset="0"/>
                <a:ea typeface="Calibri" panose="020F0502020204030204" pitchFamily="34" charset="0"/>
                <a:cs typeface="Arial" panose="020B0604020202020204" pitchFamily="34" charset="0"/>
              </a:rPr>
              <a:t> de pago, es decir, a la percepción del recurso</a:t>
            </a:r>
            <a:r>
              <a:rPr lang="es-MX" dirty="0" smtClean="0">
                <a:latin typeface="Arial" panose="020B0604020202020204" pitchFamily="34" charset="0"/>
                <a:ea typeface="Calibri" panose="020F0502020204030204" pitchFamily="34" charset="0"/>
                <a:cs typeface="Arial" panose="020B0604020202020204" pitchFamily="34" charset="0"/>
              </a:rPr>
              <a:t>.</a:t>
            </a:r>
            <a:endParaRPr lang="es-MX" strike="sngStrike" dirty="0">
              <a:latin typeface="Arial" panose="020B0604020202020204" pitchFamily="34" charset="0"/>
              <a:cs typeface="Arial" panose="020B0604020202020204" pitchFamily="34" charset="0"/>
            </a:endParaRPr>
          </a:p>
        </p:txBody>
      </p:sp>
      <p:sp>
        <p:nvSpPr>
          <p:cNvPr id="24" name="Rectángulo 23"/>
          <p:cNvSpPr/>
          <p:nvPr/>
        </p:nvSpPr>
        <p:spPr>
          <a:xfrm>
            <a:off x="7246842" y="4779991"/>
            <a:ext cx="4786471" cy="923330"/>
          </a:xfrm>
          <a:prstGeom prst="rect">
            <a:avLst/>
          </a:prstGeom>
          <a:solidFill>
            <a:schemeClr val="tx2">
              <a:lumMod val="20000"/>
              <a:lumOff val="80000"/>
            </a:schemeClr>
          </a:solidFill>
          <a:ln w="19050">
            <a:solidFill>
              <a:schemeClr val="accent1">
                <a:lumMod val="75000"/>
              </a:schemeClr>
            </a:solidFill>
          </a:ln>
        </p:spPr>
        <p:txBody>
          <a:bodyPr wrap="square">
            <a:spAutoFit/>
          </a:bodyPr>
          <a:lstStyle/>
          <a:p>
            <a:pPr algn="just"/>
            <a:r>
              <a:rPr lang="es-MX" dirty="0" smtClean="0">
                <a:latin typeface="Arial" panose="020B0604020202020204" pitchFamily="34" charset="0"/>
                <a:ea typeface="Calibri" panose="020F0502020204030204" pitchFamily="34" charset="0"/>
                <a:cs typeface="Arial" panose="020B0604020202020204" pitchFamily="34" charset="0"/>
              </a:rPr>
              <a:t>No había esta precisión lo que daba a entender que se registraba de manera simultanea.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799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930" y="90890"/>
            <a:ext cx="6532529" cy="369332"/>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a:t>
            </a:r>
            <a:endParaRPr lang="es-ES" sz="2000" b="1" dirty="0">
              <a:latin typeface="Arial" panose="020B0604020202020204" pitchFamily="34" charset="0"/>
              <a:cs typeface="Arial" panose="020B0604020202020204" pitchFamily="34" charset="0"/>
            </a:endParaRPr>
          </a:p>
        </p:txBody>
      </p:sp>
      <p:grpSp>
        <p:nvGrpSpPr>
          <p:cNvPr id="3" name="Grupo 2"/>
          <p:cNvGrpSpPr/>
          <p:nvPr/>
        </p:nvGrpSpPr>
        <p:grpSpPr>
          <a:xfrm>
            <a:off x="1073623" y="515552"/>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2017</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27/12/2017</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988023" y="1128990"/>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5977705" y="2678355"/>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2" name="Cheurón 11"/>
          <p:cNvSpPr/>
          <p:nvPr/>
        </p:nvSpPr>
        <p:spPr>
          <a:xfrm>
            <a:off x="5540977" y="2677038"/>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Rectángulo 15"/>
          <p:cNvSpPr/>
          <p:nvPr/>
        </p:nvSpPr>
        <p:spPr>
          <a:xfrm>
            <a:off x="6046400" y="3617774"/>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7" name="Cheurón 16"/>
          <p:cNvSpPr/>
          <p:nvPr/>
        </p:nvSpPr>
        <p:spPr>
          <a:xfrm>
            <a:off x="5540977" y="3654985"/>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Rectángulo 18"/>
          <p:cNvSpPr/>
          <p:nvPr/>
        </p:nvSpPr>
        <p:spPr>
          <a:xfrm>
            <a:off x="6046401" y="4632932"/>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20" name="Cheurón 19"/>
          <p:cNvSpPr/>
          <p:nvPr/>
        </p:nvSpPr>
        <p:spPr>
          <a:xfrm>
            <a:off x="5609673" y="4631615"/>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aphicFrame>
        <p:nvGraphicFramePr>
          <p:cNvPr id="21" name="Tabla 20"/>
          <p:cNvGraphicFramePr>
            <a:graphicFrameLocks noGrp="1"/>
          </p:cNvGraphicFramePr>
          <p:nvPr>
            <p:extLst>
              <p:ext uri="{D42A27DB-BD31-4B8C-83A1-F6EECF244321}">
                <p14:modId xmlns:p14="http://schemas.microsoft.com/office/powerpoint/2010/main" val="3607980334"/>
              </p:ext>
            </p:extLst>
          </p:nvPr>
        </p:nvGraphicFramePr>
        <p:xfrm>
          <a:off x="113932" y="1820660"/>
          <a:ext cx="5277388" cy="3784146"/>
        </p:xfrm>
        <a:graphic>
          <a:graphicData uri="http://schemas.openxmlformats.org/drawingml/2006/table">
            <a:tbl>
              <a:tblPr>
                <a:tableStyleId>{5C22544A-7EE6-4342-B048-85BDC9FD1C3A}</a:tableStyleId>
              </a:tblPr>
              <a:tblGrid>
                <a:gridCol w="2053220">
                  <a:extLst>
                    <a:ext uri="{9D8B030D-6E8A-4147-A177-3AD203B41FA5}">
                      <a16:colId xmlns:a16="http://schemas.microsoft.com/office/drawing/2014/main" val="3349250566"/>
                    </a:ext>
                  </a:extLst>
                </a:gridCol>
                <a:gridCol w="1600571">
                  <a:extLst>
                    <a:ext uri="{9D8B030D-6E8A-4147-A177-3AD203B41FA5}">
                      <a16:colId xmlns:a16="http://schemas.microsoft.com/office/drawing/2014/main" val="3116644492"/>
                    </a:ext>
                  </a:extLst>
                </a:gridCol>
                <a:gridCol w="1623597">
                  <a:extLst>
                    <a:ext uri="{9D8B030D-6E8A-4147-A177-3AD203B41FA5}">
                      <a16:colId xmlns:a16="http://schemas.microsoft.com/office/drawing/2014/main" val="2356049528"/>
                    </a:ext>
                  </a:extLst>
                </a:gridCol>
              </a:tblGrid>
              <a:tr h="761939">
                <a:tc>
                  <a:txBody>
                    <a:bodyPr/>
                    <a:lstStyle/>
                    <a:p>
                      <a:pPr indent="182880" algn="ctr">
                        <a:lnSpc>
                          <a:spcPct val="100000"/>
                        </a:lnSpc>
                        <a:spcBef>
                          <a:spcPts val="100"/>
                        </a:spcBef>
                        <a:spcAft>
                          <a:spcPts val="1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INGRESOS</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a:txBody>
                    <a:bodyPr/>
                    <a:lstStyle/>
                    <a:p>
                      <a:pPr indent="182880" algn="ctr">
                        <a:lnSpc>
                          <a:spcPct val="100000"/>
                        </a:lnSpc>
                        <a:spcBef>
                          <a:spcPts val="100"/>
                        </a:spcBef>
                        <a:spcAft>
                          <a:spcPts val="1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DEVENGADO </a:t>
                      </a:r>
                      <a:r>
                        <a:rPr lang="es-ES" sz="1600" b="1" u="sng" dirty="0">
                          <a:effectLst/>
                          <a:latin typeface="Arial" panose="020B0604020202020204" pitchFamily="34" charset="0"/>
                          <a:ea typeface="Times New Roman" panose="02020603050405020304" pitchFamily="18" charset="0"/>
                          <a:cs typeface="Times New Roman" panose="02020603050405020304" pitchFamily="18" charset="0"/>
                        </a:rPr>
                        <a:t>AL MOMENTO DE:</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a:txBody>
                    <a:bodyPr/>
                    <a:lstStyle/>
                    <a:p>
                      <a:pPr indent="182880" algn="ctr">
                        <a:lnSpc>
                          <a:spcPct val="100000"/>
                        </a:lnSpc>
                        <a:spcBef>
                          <a:spcPts val="100"/>
                        </a:spcBef>
                        <a:spcAft>
                          <a:spcPts val="10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RECAUDADO </a:t>
                      </a:r>
                      <a:r>
                        <a:rPr lang="es-ES" sz="1600" b="1" u="sng" dirty="0">
                          <a:effectLst/>
                          <a:latin typeface="Arial" panose="020B0604020202020204" pitchFamily="34" charset="0"/>
                          <a:ea typeface="Times New Roman" panose="02020603050405020304" pitchFamily="18" charset="0"/>
                          <a:cs typeface="Times New Roman" panose="02020603050405020304" pitchFamily="18" charset="0"/>
                        </a:rPr>
                        <a:t>AL MOMENTO DE:</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1786545212"/>
                  </a:ext>
                </a:extLst>
              </a:tr>
              <a:tr h="602839">
                <a:tc>
                  <a:txBody>
                    <a:bodyPr/>
                    <a:lstStyle/>
                    <a:p>
                      <a:pPr marL="0" indent="0" algn="l">
                        <a:lnSpc>
                          <a:spcPct val="100000"/>
                        </a:lnSpc>
                        <a:spcAft>
                          <a:spcPts val="505"/>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Ingresos por Venta de Bienes y </a:t>
                      </a:r>
                      <a:r>
                        <a:rPr lang="es-ES" sz="1800" dirty="0" smtClean="0">
                          <a:effectLst/>
                          <a:latin typeface="Arial" panose="020B0604020202020204" pitchFamily="34" charset="0"/>
                          <a:ea typeface="Times New Roman" panose="02020603050405020304" pitchFamily="18" charset="0"/>
                          <a:cs typeface="Times New Roman" panose="02020603050405020304" pitchFamily="18" charset="0"/>
                        </a:rPr>
                        <a:t>Servicios</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solidFill>
                      <a:schemeClr val="bg2">
                        <a:lumMod val="75000"/>
                      </a:schemeClr>
                    </a:solidFill>
                  </a:tcPr>
                </a:tc>
                <a:tc gridSpan="2">
                  <a:txBody>
                    <a:bodyPr/>
                    <a:lstStyle/>
                    <a:p>
                      <a:pPr indent="182880" algn="ctr">
                        <a:lnSpc>
                          <a:spcPct val="100000"/>
                        </a:lnSpc>
                        <a:spcBef>
                          <a:spcPts val="100"/>
                        </a:spcBef>
                        <a:spcAft>
                          <a:spcPts val="100"/>
                        </a:spcAft>
                      </a:pP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bg2">
                        <a:lumMod val="75000"/>
                      </a:schemeClr>
                    </a:solidFill>
                  </a:tcPr>
                </a:tc>
                <a:tc hMerge="1">
                  <a:txBody>
                    <a:bodyPr/>
                    <a:lstStyle/>
                    <a:p>
                      <a:endParaRPr lang="es-MX"/>
                    </a:p>
                  </a:txBody>
                  <a:tcPr/>
                </a:tc>
                <a:extLst>
                  <a:ext uri="{0D108BD9-81ED-4DB2-BD59-A6C34878D82A}">
                    <a16:rowId xmlns:a16="http://schemas.microsoft.com/office/drawing/2014/main" val="383263895"/>
                  </a:ext>
                </a:extLst>
              </a:tr>
              <a:tr h="827647">
                <a:tc>
                  <a:txBody>
                    <a:bodyPr/>
                    <a:lstStyle/>
                    <a:p>
                      <a:pPr marL="90488" indent="4763" algn="l">
                        <a:lnSpc>
                          <a:spcPct val="100000"/>
                        </a:lnSpc>
                        <a:spcAft>
                          <a:spcPts val="505"/>
                        </a:spcAft>
                      </a:pP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Pago en una sola </a:t>
                      </a:r>
                      <a:r>
                        <a:rPr lang="es-ES" sz="1800" u="sng" dirty="0" smtClean="0">
                          <a:effectLst/>
                          <a:latin typeface="Arial" panose="020B0604020202020204" pitchFamily="34" charset="0"/>
                          <a:ea typeface="Times New Roman" panose="02020603050405020304" pitchFamily="18" charset="0"/>
                          <a:cs typeface="Times New Roman" panose="02020603050405020304" pitchFamily="18" charset="0"/>
                        </a:rPr>
                        <a:t>exhibición</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gridSpan="2">
                  <a:txBody>
                    <a:bodyPr/>
                    <a:lstStyle/>
                    <a:p>
                      <a:pPr marL="0" indent="0" algn="just">
                        <a:lnSpc>
                          <a:spcPct val="100000"/>
                        </a:lnSpc>
                        <a:spcAft>
                          <a:spcPts val="505"/>
                        </a:spcAft>
                      </a:pPr>
                      <a:r>
                        <a:rPr lang="es-ES" sz="1800" u="none" dirty="0">
                          <a:effectLst/>
                          <a:latin typeface="Arial" panose="020B0604020202020204" pitchFamily="34" charset="0"/>
                          <a:ea typeface="Times New Roman" panose="02020603050405020304" pitchFamily="18" charset="0"/>
                          <a:cs typeface="Times New Roman" panose="02020603050405020304" pitchFamily="18" charset="0"/>
                        </a:rPr>
                        <a:t>Percepción del recurso con el respectivo Comprobante Fiscal</a:t>
                      </a:r>
                      <a:endParaRPr lang="es-MX" sz="180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hMerge="1">
                  <a:txBody>
                    <a:bodyPr/>
                    <a:lstStyle/>
                    <a:p>
                      <a:endParaRPr lang="es-MX"/>
                    </a:p>
                  </a:txBody>
                  <a:tcPr/>
                </a:tc>
                <a:extLst>
                  <a:ext uri="{0D108BD9-81ED-4DB2-BD59-A6C34878D82A}">
                    <a16:rowId xmlns:a16="http://schemas.microsoft.com/office/drawing/2014/main" val="2887178723"/>
                  </a:ext>
                </a:extLst>
              </a:tr>
              <a:tr h="1074528">
                <a:tc>
                  <a:txBody>
                    <a:bodyPr/>
                    <a:lstStyle/>
                    <a:p>
                      <a:pPr marL="90488" indent="4763" algn="l">
                        <a:lnSpc>
                          <a:spcPct val="100000"/>
                        </a:lnSpc>
                        <a:spcAft>
                          <a:spcPts val="505"/>
                        </a:spcAft>
                      </a:pP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Pago en parcialidades o </a:t>
                      </a:r>
                      <a:r>
                        <a:rPr lang="es-ES" sz="1800" u="sng" dirty="0" smtClean="0">
                          <a:effectLst/>
                          <a:latin typeface="Arial" panose="020B0604020202020204" pitchFamily="34" charset="0"/>
                          <a:ea typeface="Times New Roman" panose="02020603050405020304" pitchFamily="18" charset="0"/>
                          <a:cs typeface="Times New Roman" panose="02020603050405020304" pitchFamily="18" charset="0"/>
                        </a:rPr>
                        <a:t>diferido</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indent="0" algn="just">
                        <a:lnSpc>
                          <a:spcPct val="100000"/>
                        </a:lnSpc>
                        <a:spcAft>
                          <a:spcPts val="505"/>
                        </a:spcAft>
                      </a:pPr>
                      <a:r>
                        <a:rPr lang="es-ES" sz="1800" u="none" dirty="0">
                          <a:effectLst/>
                          <a:latin typeface="Arial" panose="020B0604020202020204" pitchFamily="34" charset="0"/>
                          <a:ea typeface="Times New Roman" panose="02020603050405020304" pitchFamily="18" charset="0"/>
                          <a:cs typeface="Times New Roman" panose="02020603050405020304" pitchFamily="18" charset="0"/>
                        </a:rPr>
                        <a:t>A la emisión del Comprobante Fiscal.</a:t>
                      </a:r>
                      <a:endParaRPr lang="es-MX" sz="180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indent="0" algn="just">
                        <a:lnSpc>
                          <a:spcPct val="100000"/>
                        </a:lnSpc>
                        <a:spcAft>
                          <a:spcPts val="505"/>
                        </a:spcAft>
                      </a:pPr>
                      <a:r>
                        <a:rPr lang="es-ES" sz="1800" u="none" dirty="0">
                          <a:effectLst/>
                          <a:latin typeface="Arial" panose="020B0604020202020204" pitchFamily="34" charset="0"/>
                          <a:ea typeface="Times New Roman" panose="02020603050405020304" pitchFamily="18" charset="0"/>
                          <a:cs typeface="Times New Roman" panose="02020603050405020304" pitchFamily="18" charset="0"/>
                        </a:rPr>
                        <a:t>A la generación del recibo electrónico de pago.</a:t>
                      </a:r>
                      <a:endParaRPr lang="es-MX" sz="180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456425479"/>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139828358"/>
              </p:ext>
            </p:extLst>
          </p:nvPr>
        </p:nvGraphicFramePr>
        <p:xfrm>
          <a:off x="7302450" y="2677038"/>
          <a:ext cx="4698470" cy="2810474"/>
        </p:xfrm>
        <a:graphic>
          <a:graphicData uri="http://schemas.openxmlformats.org/drawingml/2006/table">
            <a:tbl>
              <a:tblPr>
                <a:tableStyleId>{5C22544A-7EE6-4342-B048-85BDC9FD1C3A}</a:tableStyleId>
              </a:tblPr>
              <a:tblGrid>
                <a:gridCol w="3083496">
                  <a:extLst>
                    <a:ext uri="{9D8B030D-6E8A-4147-A177-3AD203B41FA5}">
                      <a16:colId xmlns:a16="http://schemas.microsoft.com/office/drawing/2014/main" val="1368661198"/>
                    </a:ext>
                  </a:extLst>
                </a:gridCol>
                <a:gridCol w="1614974">
                  <a:extLst>
                    <a:ext uri="{9D8B030D-6E8A-4147-A177-3AD203B41FA5}">
                      <a16:colId xmlns:a16="http://schemas.microsoft.com/office/drawing/2014/main" val="1410837770"/>
                    </a:ext>
                  </a:extLst>
                </a:gridCol>
              </a:tblGrid>
              <a:tr h="730135">
                <a:tc>
                  <a:txBody>
                    <a:bodyPr/>
                    <a:lstStyle/>
                    <a:p>
                      <a:pPr marL="90488" indent="4763" algn="just">
                        <a:lnSpc>
                          <a:spcPct val="100000"/>
                        </a:lnSpc>
                        <a:spcBef>
                          <a:spcPts val="100"/>
                        </a:spcBef>
                        <a:spcAft>
                          <a:spcPts val="100"/>
                        </a:spcAft>
                      </a:pPr>
                      <a:r>
                        <a:rPr lang="es-MX" sz="1600" dirty="0" smtClean="0">
                          <a:effectLst/>
                          <a:latin typeface="Arial" panose="020B0604020202020204" pitchFamily="34" charset="0"/>
                          <a:cs typeface="Arial" panose="020B0604020202020204" pitchFamily="34" charset="0"/>
                        </a:rPr>
                        <a:t>Ingresos por Venta de Bienes y Servicios, Diversos y no Inherentes a la Operación</a:t>
                      </a:r>
                      <a:endParaRPr lang="es-MX" sz="16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bg2">
                        <a:lumMod val="75000"/>
                      </a:schemeClr>
                    </a:solidFill>
                  </a:tcPr>
                </a:tc>
                <a:tc>
                  <a:txBody>
                    <a:bodyPr/>
                    <a:lstStyle/>
                    <a:p>
                      <a:pPr indent="182880" algn="ctr">
                        <a:lnSpc>
                          <a:spcPct val="100000"/>
                        </a:lnSpc>
                        <a:spcBef>
                          <a:spcPts val="100"/>
                        </a:spcBef>
                        <a:spcAft>
                          <a:spcPts val="100"/>
                        </a:spcAft>
                      </a:pPr>
                      <a:endParaRPr lang="es-MX" sz="16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bg2">
                        <a:lumMod val="75000"/>
                      </a:schemeClr>
                    </a:solidFill>
                  </a:tcPr>
                </a:tc>
                <a:extLst>
                  <a:ext uri="{0D108BD9-81ED-4DB2-BD59-A6C34878D82A}">
                    <a16:rowId xmlns:a16="http://schemas.microsoft.com/office/drawing/2014/main" val="2230011920"/>
                  </a:ext>
                </a:extLst>
              </a:tr>
              <a:tr h="696813">
                <a:tc>
                  <a:txBody>
                    <a:bodyPr/>
                    <a:lstStyle/>
                    <a:p>
                      <a:pPr marL="91440" indent="182880" algn="ctr">
                        <a:lnSpc>
                          <a:spcPct val="100000"/>
                        </a:lnSpc>
                        <a:spcBef>
                          <a:spcPts val="100"/>
                        </a:spcBef>
                        <a:spcAft>
                          <a:spcPts val="1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Ingresos por Venta de Bienes y Servicios</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rowSpan="3">
                  <a:txBody>
                    <a:bodyPr/>
                    <a:lstStyle/>
                    <a:p>
                      <a:pPr indent="182880" algn="ctr">
                        <a:lnSpc>
                          <a:spcPct val="100000"/>
                        </a:lnSpc>
                        <a:spcBef>
                          <a:spcPts val="100"/>
                        </a:spcBef>
                        <a:spcAft>
                          <a:spcPts val="100"/>
                        </a:spcAft>
                      </a:pPr>
                      <a:r>
                        <a:rPr lang="es-MX" sz="1600" u="none" dirty="0" smtClean="0">
                          <a:effectLst/>
                          <a:latin typeface="Arial" panose="020B0604020202020204" pitchFamily="34" charset="0"/>
                          <a:ea typeface="Times New Roman" panose="02020603050405020304" pitchFamily="18" charset="0"/>
                          <a:cs typeface="Arial" panose="020B0604020202020204" pitchFamily="34" charset="0"/>
                        </a:rPr>
                        <a:t>REGISTRO</a:t>
                      </a:r>
                      <a:r>
                        <a:rPr lang="es-MX" sz="1600" u="none" baseline="0" dirty="0" smtClean="0">
                          <a:effectLst/>
                          <a:latin typeface="Arial" panose="020B0604020202020204" pitchFamily="34" charset="0"/>
                          <a:ea typeface="Times New Roman" panose="02020603050405020304" pitchFamily="18" charset="0"/>
                          <a:cs typeface="Arial" panose="020B0604020202020204" pitchFamily="34" charset="0"/>
                        </a:rPr>
                        <a:t> SIMULTÁNEO</a:t>
                      </a:r>
                      <a:endParaRPr lang="es-MX" sz="16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3145305260"/>
                  </a:ext>
                </a:extLst>
              </a:tr>
              <a:tr h="490985">
                <a:tc>
                  <a:txBody>
                    <a:bodyPr/>
                    <a:lstStyle/>
                    <a:p>
                      <a:pPr marL="91440" indent="182880" algn="ctr">
                        <a:lnSpc>
                          <a:spcPct val="100000"/>
                        </a:lnSpc>
                        <a:spcBef>
                          <a:spcPts val="100"/>
                        </a:spcBef>
                        <a:spcAft>
                          <a:spcPts val="100"/>
                        </a:spcAft>
                      </a:pPr>
                      <a:r>
                        <a:rPr lang="es-ES" sz="1800" u="sng">
                          <a:effectLst/>
                          <a:latin typeface="Arial" panose="020B0604020202020204" pitchFamily="34" charset="0"/>
                          <a:ea typeface="Times New Roman" panose="02020603050405020304" pitchFamily="18" charset="0"/>
                          <a:cs typeface="Times New Roman" panose="02020603050405020304" pitchFamily="18" charset="0"/>
                        </a:rPr>
                        <a:t>Ingresos Diversos</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vMerge="1">
                  <a:txBody>
                    <a:bodyPr/>
                    <a:lstStyle/>
                    <a:p>
                      <a:pPr indent="182880" algn="ctr">
                        <a:lnSpc>
                          <a:spcPct val="100000"/>
                        </a:lnSpc>
                        <a:spcBef>
                          <a:spcPts val="100"/>
                        </a:spcBef>
                        <a:spcAft>
                          <a:spcPts val="100"/>
                        </a:spcAft>
                      </a:pPr>
                      <a:endParaRPr lang="es-MX" sz="16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3938537117"/>
                  </a:ext>
                </a:extLst>
              </a:tr>
              <a:tr h="891156">
                <a:tc>
                  <a:txBody>
                    <a:bodyPr/>
                    <a:lstStyle/>
                    <a:p>
                      <a:pPr marL="91440" indent="182880" algn="ctr">
                        <a:lnSpc>
                          <a:spcPct val="100000"/>
                        </a:lnSpc>
                        <a:spcBef>
                          <a:spcPts val="100"/>
                        </a:spcBef>
                        <a:spcAft>
                          <a:spcPts val="100"/>
                        </a:spcAft>
                      </a:pP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Ingresos no Inherentes a la Operación</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solidFill>
                      <a:schemeClr val="accent1">
                        <a:lumMod val="60000"/>
                        <a:lumOff val="40000"/>
                      </a:schemeClr>
                    </a:solidFill>
                  </a:tcPr>
                </a:tc>
                <a:tc vMerge="1">
                  <a:txBody>
                    <a:bodyPr/>
                    <a:lstStyle/>
                    <a:p>
                      <a:pPr indent="182880" algn="ctr">
                        <a:lnSpc>
                          <a:spcPct val="100000"/>
                        </a:lnSpc>
                        <a:spcBef>
                          <a:spcPts val="100"/>
                        </a:spcBef>
                        <a:spcAft>
                          <a:spcPts val="100"/>
                        </a:spcAft>
                      </a:pPr>
                      <a:endParaRPr lang="es-MX" sz="1600" u="none"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1">
                        <a:lumMod val="60000"/>
                        <a:lumOff val="40000"/>
                      </a:schemeClr>
                    </a:solidFill>
                  </a:tcPr>
                </a:tc>
                <a:extLst>
                  <a:ext uri="{0D108BD9-81ED-4DB2-BD59-A6C34878D82A}">
                    <a16:rowId xmlns:a16="http://schemas.microsoft.com/office/drawing/2014/main" val="2817093696"/>
                  </a:ext>
                </a:extLst>
              </a:tr>
            </a:tbl>
          </a:graphicData>
        </a:graphic>
      </p:graphicFrame>
    </p:spTree>
    <p:extLst>
      <p:ext uri="{BB962C8B-B14F-4D97-AF65-F5344CB8AC3E}">
        <p14:creationId xmlns:p14="http://schemas.microsoft.com/office/powerpoint/2010/main" val="3481821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930" y="90890"/>
            <a:ext cx="6532529" cy="646331"/>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 (APORTACIONES)</a:t>
            </a:r>
            <a:endParaRPr lang="es-ES" sz="2000" b="1" dirty="0">
              <a:latin typeface="Arial" panose="020B0604020202020204" pitchFamily="34" charset="0"/>
              <a:cs typeface="Arial" panose="020B0604020202020204" pitchFamily="34" charset="0"/>
            </a:endParaRPr>
          </a:p>
        </p:txBody>
      </p:sp>
      <p:grpSp>
        <p:nvGrpSpPr>
          <p:cNvPr id="3" name="Grupo 2"/>
          <p:cNvGrpSpPr/>
          <p:nvPr/>
        </p:nvGrpSpPr>
        <p:grpSpPr>
          <a:xfrm>
            <a:off x="1042092" y="737221"/>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27/09/2018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956492" y="1350659"/>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313751" y="1704249"/>
            <a:ext cx="11541918" cy="1477328"/>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1. En el Acuerdo se elimina el inciso c) y se recorren numeración de los incisos d) y e) quedando ahora como incisos c) y d). Antes de ser eliminado el inciso establecía</a:t>
            </a:r>
            <a:r>
              <a:rPr lang="es-MX" i="1"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b="1" i="1" dirty="0">
                <a:latin typeface="Arial" panose="020B0604020202020204" pitchFamily="34" charset="0"/>
                <a:cs typeface="Arial" panose="020B0604020202020204" pitchFamily="34" charset="0"/>
              </a:rPr>
              <a:t>c)  En referencia a los ingresos por aportaciones, se deberá registrar el ingreso devengado al cumplimiento de las reglas de operación y de conformidad con los calendarios de pago, y el ingreso recaudado al momento de percepción del recurso</a:t>
            </a:r>
            <a:r>
              <a:rPr lang="es-MX" b="1" i="1" dirty="0" smtClean="0">
                <a:latin typeface="Arial" panose="020B0604020202020204" pitchFamily="34" charset="0"/>
                <a:cs typeface="Arial" panose="020B0604020202020204" pitchFamily="34" charset="0"/>
              </a:rPr>
              <a:t>. (Antes)</a:t>
            </a:r>
            <a:endParaRPr lang="es-MX" dirty="0">
              <a:latin typeface="Arial" panose="020B0604020202020204" pitchFamily="34" charset="0"/>
              <a:cs typeface="Arial" panose="020B0604020202020204" pitchFamily="34" charset="0"/>
            </a:endParaRPr>
          </a:p>
        </p:txBody>
      </p:sp>
      <p:graphicFrame>
        <p:nvGraphicFramePr>
          <p:cNvPr id="21" name="Tabla 20"/>
          <p:cNvGraphicFramePr>
            <a:graphicFrameLocks noGrp="1"/>
          </p:cNvGraphicFramePr>
          <p:nvPr>
            <p:extLst>
              <p:ext uri="{D42A27DB-BD31-4B8C-83A1-F6EECF244321}">
                <p14:modId xmlns:p14="http://schemas.microsoft.com/office/powerpoint/2010/main" val="3564024475"/>
              </p:ext>
            </p:extLst>
          </p:nvPr>
        </p:nvGraphicFramePr>
        <p:xfrm>
          <a:off x="840828" y="4148605"/>
          <a:ext cx="7157545" cy="1969560"/>
        </p:xfrm>
        <a:graphic>
          <a:graphicData uri="http://schemas.openxmlformats.org/drawingml/2006/table">
            <a:tbl>
              <a:tblPr firstRow="1" bandRow="1">
                <a:tableStyleId>{9D7B26C5-4107-4FEC-AEDC-1716B250A1EF}</a:tableStyleId>
              </a:tblPr>
              <a:tblGrid>
                <a:gridCol w="2060028">
                  <a:extLst>
                    <a:ext uri="{9D8B030D-6E8A-4147-A177-3AD203B41FA5}">
                      <a16:colId xmlns:a16="http://schemas.microsoft.com/office/drawing/2014/main" val="3349198602"/>
                    </a:ext>
                  </a:extLst>
                </a:gridCol>
                <a:gridCol w="2690648">
                  <a:extLst>
                    <a:ext uri="{9D8B030D-6E8A-4147-A177-3AD203B41FA5}">
                      <a16:colId xmlns:a16="http://schemas.microsoft.com/office/drawing/2014/main" val="2927144700"/>
                    </a:ext>
                  </a:extLst>
                </a:gridCol>
                <a:gridCol w="2406869">
                  <a:extLst>
                    <a:ext uri="{9D8B030D-6E8A-4147-A177-3AD203B41FA5}">
                      <a16:colId xmlns:a16="http://schemas.microsoft.com/office/drawing/2014/main" val="4011032200"/>
                    </a:ext>
                  </a:extLst>
                </a:gridCol>
              </a:tblGrid>
              <a:tr h="780840">
                <a:tc>
                  <a:txBody>
                    <a:bodyPr/>
                    <a:lstStyle/>
                    <a:p>
                      <a:r>
                        <a:rPr lang="es-MX" dirty="0" smtClean="0">
                          <a:latin typeface="Arial" panose="020B0604020202020204" pitchFamily="34" charset="0"/>
                          <a:cs typeface="Arial" panose="020B0604020202020204" pitchFamily="34" charset="0"/>
                        </a:rPr>
                        <a:t>INGRESOS</a:t>
                      </a:r>
                      <a:endParaRPr lang="es-MX" dirty="0">
                        <a:latin typeface="Arial" panose="020B0604020202020204" pitchFamily="34" charset="0"/>
                        <a:cs typeface="Arial" panose="020B0604020202020204" pitchFamily="34" charset="0"/>
                      </a:endParaRPr>
                    </a:p>
                  </a:txBody>
                  <a:tcPr/>
                </a:tc>
                <a:tc>
                  <a:txBody>
                    <a:bodyPr/>
                    <a:lstStyle/>
                    <a:p>
                      <a:r>
                        <a:rPr lang="es-MX" dirty="0" smtClean="0">
                          <a:latin typeface="Arial" panose="020B0604020202020204" pitchFamily="34" charset="0"/>
                          <a:cs typeface="Arial" panose="020B0604020202020204" pitchFamily="34" charset="0"/>
                        </a:rPr>
                        <a:t>DEVENGADO AL MOMENTO DE:</a:t>
                      </a:r>
                      <a:endParaRPr lang="es-MX"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es-MX" dirty="0" smtClean="0">
                          <a:latin typeface="Arial" panose="020B0604020202020204" pitchFamily="34" charset="0"/>
                          <a:cs typeface="Arial" panose="020B0604020202020204" pitchFamily="34" charset="0"/>
                        </a:rPr>
                        <a:t>RECAUDADO AL MOMENTO DE:</a:t>
                      </a:r>
                      <a:endParaRPr lang="es-MX"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6773130"/>
                  </a:ext>
                </a:extLst>
              </a:tr>
              <a:tr h="736383">
                <a:tc>
                  <a:txBody>
                    <a:bodyPr/>
                    <a:lstStyle/>
                    <a:p>
                      <a:r>
                        <a:rPr lang="es-MX" dirty="0" smtClean="0">
                          <a:latin typeface="Arial" panose="020B0604020202020204" pitchFamily="34" charset="0"/>
                          <a:cs typeface="Arial" panose="020B0604020202020204" pitchFamily="34" charset="0"/>
                        </a:rPr>
                        <a:t>Aportaciones</a:t>
                      </a:r>
                      <a:endParaRPr lang="es-MX" dirty="0">
                        <a:latin typeface="Arial" panose="020B0604020202020204" pitchFamily="34" charset="0"/>
                        <a:cs typeface="Arial" panose="020B0604020202020204" pitchFamily="34" charset="0"/>
                      </a:endParaRPr>
                    </a:p>
                  </a:txBody>
                  <a:tcPr/>
                </a:tc>
                <a:tc>
                  <a:txBody>
                    <a:bodyPr/>
                    <a:lstStyle/>
                    <a:p>
                      <a:pPr algn="ctr"/>
                      <a:r>
                        <a:rPr lang="es-MX" sz="1800" i="0" kern="1200" dirty="0" smtClean="0">
                          <a:solidFill>
                            <a:schemeClr val="tx1"/>
                          </a:solidFill>
                          <a:effectLst/>
                          <a:latin typeface="+mn-lt"/>
                          <a:ea typeface="+mn-ea"/>
                          <a:cs typeface="+mn-cs"/>
                        </a:rPr>
                        <a:t>Cumplimiento de las reglas de operación y de conformidad con los calendarios de pago.</a:t>
                      </a:r>
                      <a:endParaRPr lang="es-MX" i="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MX" sz="1800" i="0" kern="1200" dirty="0" smtClean="0">
                          <a:solidFill>
                            <a:schemeClr val="tx1"/>
                          </a:solidFill>
                          <a:effectLst/>
                          <a:latin typeface="+mn-lt"/>
                          <a:ea typeface="+mn-ea"/>
                          <a:cs typeface="+mn-cs"/>
                        </a:rPr>
                        <a:t>Percepción del recurso</a:t>
                      </a:r>
                      <a:endParaRPr lang="es-MX"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29574577"/>
                  </a:ext>
                </a:extLst>
              </a:tr>
            </a:tbl>
          </a:graphicData>
        </a:graphic>
      </p:graphicFrame>
      <p:sp>
        <p:nvSpPr>
          <p:cNvPr id="7" name="CuadroTexto 6"/>
          <p:cNvSpPr txBox="1"/>
          <p:nvPr/>
        </p:nvSpPr>
        <p:spPr>
          <a:xfrm>
            <a:off x="8650014" y="4102333"/>
            <a:ext cx="2869324" cy="2062103"/>
          </a:xfrm>
          <a:prstGeom prst="rect">
            <a:avLst/>
          </a:prstGeom>
          <a:noFill/>
        </p:spPr>
        <p:txBody>
          <a:bodyPr wrap="square" rtlCol="0">
            <a:spAutoFit/>
          </a:bodyPr>
          <a:lstStyle/>
          <a:p>
            <a:pPr algn="ctr"/>
            <a:r>
              <a:rPr lang="es-ES_tradnl" sz="1600" b="1" dirty="0">
                <a:latin typeface="Arial" panose="020B0604020202020204" pitchFamily="34" charset="0"/>
                <a:cs typeface="Arial" panose="020B0604020202020204" pitchFamily="34" charset="0"/>
              </a:rPr>
              <a:t>ANEXO I</a:t>
            </a:r>
            <a:endParaRPr lang="es-MX" sz="1600" b="1"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CRITERIOS DE REGISTRO GENERALES PARA EL TRATAMIENTO DE LOS MOMENTOS CONTABLES DE LOS INGRESOS DEVENGADO Y </a:t>
            </a:r>
            <a:r>
              <a:rPr lang="es-ES" sz="1600" b="1" dirty="0" smtClean="0">
                <a:latin typeface="Arial" panose="020B0604020202020204" pitchFamily="34" charset="0"/>
                <a:cs typeface="Arial" panose="020B0604020202020204" pitchFamily="34" charset="0"/>
              </a:rPr>
              <a:t>RECAUDADO</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07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846160" y="246987"/>
            <a:ext cx="3848669" cy="673100"/>
          </a:xfrm>
        </p:spPr>
        <p:txBody>
          <a:bodyPr>
            <a:noAutofit/>
          </a:bodyPr>
          <a:lstStyle/>
          <a:p>
            <a:r>
              <a:rPr lang="es-MX" sz="3200" b="1" u="sng" dirty="0" smtClean="0">
                <a:latin typeface="Calisto MT" panose="02040603050505030304" pitchFamily="18" charset="0"/>
              </a:rPr>
              <a:t>CONTENIDO:</a:t>
            </a:r>
            <a:endParaRPr lang="es-MX" sz="3200" b="1" u="sng" dirty="0">
              <a:latin typeface="Calisto MT" panose="02040603050505030304" pitchFamily="18" charset="0"/>
            </a:endParaRPr>
          </a:p>
        </p:txBody>
      </p:sp>
      <p:pic>
        <p:nvPicPr>
          <p:cNvPr id="8" name="Marcador de posición de imagen 7"/>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8862339" y="2018993"/>
            <a:ext cx="2551738" cy="2553007"/>
          </a:xfrm>
          <a:prstGeom prst="round2DiagRect">
            <a:avLst>
              <a:gd name="adj1" fmla="val 5608"/>
              <a:gd name="adj2" fmla="val 0"/>
            </a:avLst>
          </a:prstGeom>
        </p:spPr>
      </p:pic>
      <p:sp>
        <p:nvSpPr>
          <p:cNvPr id="5" name="Marcador de texto 4"/>
          <p:cNvSpPr>
            <a:spLocks noGrp="1"/>
          </p:cNvSpPr>
          <p:nvPr>
            <p:ph type="body" sz="half" idx="4294967295"/>
          </p:nvPr>
        </p:nvSpPr>
        <p:spPr>
          <a:xfrm>
            <a:off x="846160" y="1017605"/>
            <a:ext cx="7639050" cy="4547055"/>
          </a:xfrm>
        </p:spPr>
        <p:txBody>
          <a:bodyPr>
            <a:noAutofit/>
          </a:bodyPr>
          <a:lstStyle/>
          <a:p>
            <a:pPr marL="514350" indent="-514350">
              <a:lnSpc>
                <a:spcPct val="100000"/>
              </a:lnSpc>
              <a:spcBef>
                <a:spcPts val="1200"/>
              </a:spcBef>
              <a:buClr>
                <a:schemeClr val="tx2">
                  <a:lumMod val="75000"/>
                </a:schemeClr>
              </a:buClr>
              <a:buSzPct val="135000"/>
              <a:buFont typeface="+mj-lt"/>
              <a:buAutoNum type="arabicPeriod"/>
            </a:pPr>
            <a:r>
              <a:rPr lang="es-MX" sz="2800" b="1" u="sng" dirty="0" smtClean="0">
                <a:solidFill>
                  <a:schemeClr val="accent1">
                    <a:lumMod val="75000"/>
                  </a:schemeClr>
                </a:solidFill>
                <a:latin typeface="Calisto MT" panose="02040603050505030304" pitchFamily="18" charset="0"/>
              </a:rPr>
              <a:t>Bases Conceptuales de la Contabilidad </a:t>
            </a:r>
            <a:r>
              <a:rPr lang="es-MX" sz="2800" b="1" u="sng" dirty="0">
                <a:solidFill>
                  <a:schemeClr val="accent1">
                    <a:lumMod val="75000"/>
                  </a:schemeClr>
                </a:solidFill>
                <a:latin typeface="Calisto MT" panose="02040603050505030304" pitchFamily="18" charset="0"/>
              </a:rPr>
              <a:t>G</a:t>
            </a:r>
            <a:r>
              <a:rPr lang="es-MX" sz="2800" b="1" u="sng" dirty="0" smtClean="0">
                <a:solidFill>
                  <a:schemeClr val="accent1">
                    <a:lumMod val="75000"/>
                  </a:schemeClr>
                </a:solidFill>
                <a:latin typeface="Calisto MT" panose="02040603050505030304" pitchFamily="18" charset="0"/>
              </a:rPr>
              <a:t>ubernamental</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Ingresos y Egresos Públicos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Bienes Patrimoniales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Registros</a:t>
            </a:r>
            <a:r>
              <a:rPr lang="es-MX" sz="2800" dirty="0">
                <a:latin typeface="Calisto MT" panose="02040603050505030304" pitchFamily="18" charset="0"/>
              </a:rPr>
              <a:t>, Estados e Informes </a:t>
            </a:r>
            <a:r>
              <a:rPr lang="es-MX" sz="2800" dirty="0" smtClean="0">
                <a:latin typeface="Calisto MT" panose="02040603050505030304" pitchFamily="18" charset="0"/>
              </a:rPr>
              <a:t>Financieros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Rendición </a:t>
            </a:r>
            <a:r>
              <a:rPr lang="es-MX" sz="2800" dirty="0">
                <a:latin typeface="Calisto MT" panose="02040603050505030304" pitchFamily="18" charset="0"/>
              </a:rPr>
              <a:t>de Cuentas y </a:t>
            </a:r>
            <a:r>
              <a:rPr lang="es-MX" sz="2800" dirty="0" smtClean="0">
                <a:latin typeface="Calisto MT" panose="02040603050505030304" pitchFamily="18" charset="0"/>
              </a:rPr>
              <a:t>Transparencia</a:t>
            </a:r>
          </a:p>
          <a:p>
            <a:pPr marL="514350" indent="-514350">
              <a:spcBef>
                <a:spcPts val="1200"/>
              </a:spcBef>
              <a:buClr>
                <a:schemeClr val="tx2">
                  <a:lumMod val="75000"/>
                </a:schemeClr>
              </a:buClr>
              <a:buSzPct val="135000"/>
              <a:buFont typeface="+mj-lt"/>
              <a:buAutoNum type="arabicPeriod"/>
            </a:pPr>
            <a:r>
              <a:rPr lang="es-MX" sz="2800" dirty="0">
                <a:latin typeface="Calisto MT" panose="02040603050505030304" pitchFamily="18" charset="0"/>
              </a:rPr>
              <a:t>Normas y Lineamientos para Transacciones Específicas</a:t>
            </a:r>
          </a:p>
          <a:p>
            <a:pPr marL="514350" indent="-514350">
              <a:lnSpc>
                <a:spcPct val="100000"/>
              </a:lnSpc>
              <a:spcBef>
                <a:spcPts val="1200"/>
              </a:spcBef>
              <a:buClr>
                <a:schemeClr val="tx2">
                  <a:lumMod val="75000"/>
                </a:schemeClr>
              </a:buClr>
              <a:buSzPct val="135000"/>
              <a:buFont typeface="+mj-lt"/>
              <a:buAutoNum type="arabicPeriod"/>
            </a:pPr>
            <a:endParaRPr lang="es-MX" sz="2800" dirty="0">
              <a:latin typeface="Calisto MT" panose="02040603050505030304" pitchFamily="18" charset="0"/>
            </a:endParaRPr>
          </a:p>
        </p:txBody>
      </p:sp>
      <p:grpSp>
        <p:nvGrpSpPr>
          <p:cNvPr id="7" name="Grupo 6"/>
          <p:cNvGrpSpPr/>
          <p:nvPr/>
        </p:nvGrpSpPr>
        <p:grpSpPr>
          <a:xfrm>
            <a:off x="0" y="5624287"/>
            <a:ext cx="12192000" cy="1233713"/>
            <a:chOff x="0" y="5624287"/>
            <a:chExt cx="12192000" cy="1336071"/>
          </a:xfrm>
        </p:grpSpPr>
        <p:sp>
          <p:nvSpPr>
            <p:cNvPr id="6" name="Rectángulo 5"/>
            <p:cNvSpPr/>
            <p:nvPr/>
          </p:nvSpPr>
          <p:spPr>
            <a:xfrm>
              <a:off x="0" y="5642136"/>
              <a:ext cx="12192000" cy="1318222"/>
            </a:xfrm>
            <a:prstGeom prst="rect">
              <a:avLst/>
            </a:prstGeom>
            <a:solidFill>
              <a:srgbClr val="B1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846160" y="5624287"/>
              <a:ext cx="11081982" cy="1299917"/>
            </a:xfrm>
            <a:prstGeom prst="rect">
              <a:avLst/>
            </a:prstGeom>
            <a:noFill/>
          </p:spPr>
          <p:txBody>
            <a:bodyPr wrap="square" rtlCol="0">
              <a:spAutoFit/>
            </a:bodyPr>
            <a:lstStyle/>
            <a:p>
              <a:pPr algn="just"/>
              <a:r>
                <a:rPr lang="es-MX" sz="2400" b="1" u="sng" dirty="0" smtClean="0">
                  <a:latin typeface="Calisto MT" panose="02040603050505030304" pitchFamily="18" charset="0"/>
                </a:rPr>
                <a:t>Objetivo específico:</a:t>
              </a:r>
              <a:r>
                <a:rPr lang="es-MX" sz="2400" dirty="0" smtClean="0">
                  <a:latin typeface="Calisto MT" panose="02040603050505030304" pitchFamily="18" charset="0"/>
                </a:rPr>
                <a:t> </a:t>
              </a:r>
              <a:r>
                <a:rPr lang="es-MX" sz="2400" dirty="0">
                  <a:latin typeface="Calisto MT" panose="02040603050505030304" pitchFamily="18" charset="0"/>
                </a:rPr>
                <a:t>Comprenderán  la importancia de la </a:t>
              </a:r>
              <a:r>
                <a:rPr lang="es-MX" sz="2400" dirty="0" smtClean="0">
                  <a:latin typeface="Calisto MT" panose="02040603050505030304" pitchFamily="18" charset="0"/>
                </a:rPr>
                <a:t>contabilidad, </a:t>
              </a:r>
              <a:r>
                <a:rPr lang="es-MX" sz="2400" dirty="0">
                  <a:latin typeface="Calisto MT" panose="02040603050505030304" pitchFamily="18" charset="0"/>
                </a:rPr>
                <a:t>analizando </a:t>
              </a:r>
              <a:r>
                <a:rPr lang="es-MX" sz="2400" dirty="0" smtClean="0">
                  <a:latin typeface="Calisto MT" panose="02040603050505030304" pitchFamily="18" charset="0"/>
                </a:rPr>
                <a:t>las adecuaciones realizadas a sus </a:t>
              </a:r>
              <a:r>
                <a:rPr lang="es-MX" sz="2400" dirty="0">
                  <a:latin typeface="Calisto MT" panose="02040603050505030304" pitchFamily="18" charset="0"/>
                </a:rPr>
                <a:t>fundamentos </a:t>
              </a:r>
              <a:r>
                <a:rPr lang="es-MX" sz="2400" dirty="0" smtClean="0">
                  <a:latin typeface="Calisto MT" panose="02040603050505030304" pitchFamily="18" charset="0"/>
                </a:rPr>
                <a:t>lo que permitirá sentar las </a:t>
              </a:r>
              <a:r>
                <a:rPr lang="es-MX" sz="2400" dirty="0">
                  <a:latin typeface="Calisto MT" panose="02040603050505030304" pitchFamily="18" charset="0"/>
                </a:rPr>
                <a:t>bases </a:t>
              </a:r>
              <a:r>
                <a:rPr lang="es-MX" sz="2400" dirty="0" smtClean="0">
                  <a:latin typeface="Calisto MT" panose="02040603050505030304" pitchFamily="18" charset="0"/>
                </a:rPr>
                <a:t>correctas para </a:t>
              </a:r>
              <a:r>
                <a:rPr lang="es-MX" sz="2400" dirty="0">
                  <a:latin typeface="Calisto MT" panose="02040603050505030304" pitchFamily="18" charset="0"/>
                </a:rPr>
                <a:t>su aplicación.</a:t>
              </a:r>
            </a:p>
          </p:txBody>
        </p:sp>
      </p:grpSp>
    </p:spTree>
    <p:extLst>
      <p:ext uri="{BB962C8B-B14F-4D97-AF65-F5344CB8AC3E}">
        <p14:creationId xmlns:p14="http://schemas.microsoft.com/office/powerpoint/2010/main" val="258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6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8" fill="hold" nodeType="withEffect">
                                  <p:stCondLst>
                                    <p:cond delay="10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0" fill="hold"/>
                                        <p:tgtEl>
                                          <p:spTgt spid="7"/>
                                        </p:tgtEl>
                                        <p:attrNameLst>
                                          <p:attrName>ppt_x</p:attrName>
                                        </p:attrNameLst>
                                      </p:cBhvr>
                                      <p:tavLst>
                                        <p:tav tm="0">
                                          <p:val>
                                            <p:strVal val="0-#ppt_w/2"/>
                                          </p:val>
                                        </p:tav>
                                        <p:tav tm="100000">
                                          <p:val>
                                            <p:strVal val="#ppt_x"/>
                                          </p:val>
                                        </p:tav>
                                      </p:tavLst>
                                    </p:anim>
                                    <p:anim calcmode="lin" valueType="num">
                                      <p:cBhvr additive="base">
                                        <p:cTn id="13" dur="2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930" y="90890"/>
            <a:ext cx="6532529" cy="646331"/>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 (APORTACIONES)</a:t>
            </a:r>
            <a:endParaRPr lang="es-ES" sz="2000" b="1" dirty="0">
              <a:latin typeface="Arial" panose="020B0604020202020204" pitchFamily="34" charset="0"/>
              <a:cs typeface="Arial" panose="020B0604020202020204" pitchFamily="34" charset="0"/>
            </a:endParaRPr>
          </a:p>
        </p:txBody>
      </p:sp>
      <p:grpSp>
        <p:nvGrpSpPr>
          <p:cNvPr id="3" name="Grupo 2"/>
          <p:cNvGrpSpPr/>
          <p:nvPr/>
        </p:nvGrpSpPr>
        <p:grpSpPr>
          <a:xfrm>
            <a:off x="1042092" y="737221"/>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27/09/2018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956492" y="1350659"/>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313751" y="1704249"/>
            <a:ext cx="8788208" cy="2031325"/>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Para el reconocimiento de las operaciones financieras relativas al registro de los ingresos, </a:t>
            </a:r>
            <a:r>
              <a:rPr lang="es-ES" u="sng" dirty="0">
                <a:latin typeface="Arial" panose="020B0604020202020204" pitchFamily="34" charset="0"/>
                <a:cs typeface="Arial" panose="020B0604020202020204" pitchFamily="34" charset="0"/>
              </a:rPr>
              <a:t>se deberá registrar el ingreso devengado y recaudado de forma simultánea a la percepción del recurso, excepto por las aportaciones y las resoluciones en </a:t>
            </a:r>
            <a:r>
              <a:rPr lang="es-ES" u="sng" dirty="0" smtClean="0">
                <a:latin typeface="Arial" panose="020B0604020202020204" pitchFamily="34" charset="0"/>
                <a:cs typeface="Arial" panose="020B0604020202020204" pitchFamily="34" charset="0"/>
              </a:rPr>
              <a:t>firme </a:t>
            </a:r>
            <a:r>
              <a:rPr lang="es-ES" u="sng" dirty="0" smtClean="0">
                <a:solidFill>
                  <a:srgbClr val="FF0000"/>
                </a:solidFill>
                <a:latin typeface="Arial" panose="020B0604020202020204" pitchFamily="34" charset="0"/>
                <a:cs typeface="Arial" panose="020B0604020202020204" pitchFamily="34" charset="0"/>
              </a:rPr>
              <a:t>(Párrafo séptimo no reformado).</a:t>
            </a:r>
          </a:p>
          <a:p>
            <a:pPr marL="285750" indent="-285750" algn="just">
              <a:buFont typeface="Arial" panose="020B0604020202020204" pitchFamily="34" charset="0"/>
              <a:buChar char="•"/>
            </a:pPr>
            <a:endParaRPr lang="es-ES" u="sng" dirty="0" smtClean="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u="sng" dirty="0" smtClean="0">
                <a:solidFill>
                  <a:srgbClr val="FF0000"/>
                </a:solidFill>
                <a:latin typeface="Arial" panose="020B0604020202020204" pitchFamily="34" charset="0"/>
                <a:cs typeface="Arial" panose="020B0604020202020204" pitchFamily="34" charset="0"/>
              </a:rPr>
              <a:t>No se agrega precisión para el registro de Aportaciones y crea cierta contradicción.</a:t>
            </a:r>
            <a:endParaRPr lang="es-MX" u="sng" dirty="0">
              <a:solidFill>
                <a:srgbClr val="FF0000"/>
              </a:solidFill>
              <a:latin typeface="Arial" panose="020B0604020202020204" pitchFamily="34" charset="0"/>
              <a:cs typeface="Arial" panose="020B0604020202020204" pitchFamily="34" charset="0"/>
            </a:endParaRPr>
          </a:p>
        </p:txBody>
      </p:sp>
      <p:graphicFrame>
        <p:nvGraphicFramePr>
          <p:cNvPr id="21" name="Tabla 20"/>
          <p:cNvGraphicFramePr>
            <a:graphicFrameLocks noGrp="1"/>
          </p:cNvGraphicFramePr>
          <p:nvPr>
            <p:extLst>
              <p:ext uri="{D42A27DB-BD31-4B8C-83A1-F6EECF244321}">
                <p14:modId xmlns:p14="http://schemas.microsoft.com/office/powerpoint/2010/main" val="2758826711"/>
              </p:ext>
            </p:extLst>
          </p:nvPr>
        </p:nvGraphicFramePr>
        <p:xfrm>
          <a:off x="2165131" y="3879621"/>
          <a:ext cx="7157545" cy="2387166"/>
        </p:xfrm>
        <a:graphic>
          <a:graphicData uri="http://schemas.openxmlformats.org/drawingml/2006/table">
            <a:tbl>
              <a:tblPr firstRow="1" bandRow="1">
                <a:tableStyleId>{9D7B26C5-4107-4FEC-AEDC-1716B250A1EF}</a:tableStyleId>
              </a:tblPr>
              <a:tblGrid>
                <a:gridCol w="3359728">
                  <a:extLst>
                    <a:ext uri="{9D8B030D-6E8A-4147-A177-3AD203B41FA5}">
                      <a16:colId xmlns:a16="http://schemas.microsoft.com/office/drawing/2014/main" val="3349198602"/>
                    </a:ext>
                  </a:extLst>
                </a:gridCol>
                <a:gridCol w="1952899">
                  <a:extLst>
                    <a:ext uri="{9D8B030D-6E8A-4147-A177-3AD203B41FA5}">
                      <a16:colId xmlns:a16="http://schemas.microsoft.com/office/drawing/2014/main" val="2927144700"/>
                    </a:ext>
                  </a:extLst>
                </a:gridCol>
                <a:gridCol w="1844918">
                  <a:extLst>
                    <a:ext uri="{9D8B030D-6E8A-4147-A177-3AD203B41FA5}">
                      <a16:colId xmlns:a16="http://schemas.microsoft.com/office/drawing/2014/main" val="4011032200"/>
                    </a:ext>
                  </a:extLst>
                </a:gridCol>
              </a:tblGrid>
              <a:tr h="780840">
                <a:tc>
                  <a:txBody>
                    <a:bodyPr/>
                    <a:lstStyle/>
                    <a:p>
                      <a:r>
                        <a:rPr lang="es-MX" dirty="0" smtClean="0">
                          <a:latin typeface="Arial" panose="020B0604020202020204" pitchFamily="34" charset="0"/>
                          <a:cs typeface="Arial" panose="020B0604020202020204" pitchFamily="34" charset="0"/>
                        </a:rPr>
                        <a:t>INGRESOS</a:t>
                      </a:r>
                      <a:endParaRPr lang="es-MX" dirty="0">
                        <a:latin typeface="Arial" panose="020B0604020202020204" pitchFamily="34" charset="0"/>
                        <a:cs typeface="Arial" panose="020B0604020202020204" pitchFamily="34" charset="0"/>
                      </a:endParaRPr>
                    </a:p>
                  </a:txBody>
                  <a:tcPr/>
                </a:tc>
                <a:tc>
                  <a:txBody>
                    <a:bodyPr/>
                    <a:lstStyle/>
                    <a:p>
                      <a:r>
                        <a:rPr lang="es-MX" dirty="0" smtClean="0">
                          <a:latin typeface="Arial" panose="020B0604020202020204" pitchFamily="34" charset="0"/>
                          <a:cs typeface="Arial" panose="020B0604020202020204" pitchFamily="34" charset="0"/>
                        </a:rPr>
                        <a:t>DEVENGADO AL MOMENTO DE:</a:t>
                      </a:r>
                      <a:endParaRPr lang="es-MX" dirty="0">
                        <a:latin typeface="Arial" panose="020B0604020202020204" pitchFamily="34" charset="0"/>
                        <a:cs typeface="Arial" panose="020B0604020202020204" pitchFamily="34" charset="0"/>
                      </a:endParaRPr>
                    </a:p>
                  </a:txBody>
                  <a:tcPr/>
                </a:tc>
                <a:tc>
                  <a:txBody>
                    <a:bodyPr/>
                    <a:lstStyle/>
                    <a:p>
                      <a:r>
                        <a:rPr lang="es-MX" dirty="0" smtClean="0">
                          <a:latin typeface="Arial" panose="020B0604020202020204" pitchFamily="34" charset="0"/>
                          <a:cs typeface="Arial" panose="020B0604020202020204" pitchFamily="34" charset="0"/>
                        </a:rPr>
                        <a:t>RECAUDADO AL MOMENTO DE:</a:t>
                      </a:r>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6773130"/>
                  </a:ext>
                </a:extLst>
              </a:tr>
              <a:tr h="736383">
                <a:tc>
                  <a:txBody>
                    <a:bodyPr/>
                    <a:lstStyle/>
                    <a:p>
                      <a:r>
                        <a:rPr lang="es-MX" dirty="0" smtClean="0">
                          <a:latin typeface="Arial" panose="020B0604020202020204" pitchFamily="34" charset="0"/>
                          <a:cs typeface="Arial" panose="020B0604020202020204" pitchFamily="34" charset="0"/>
                        </a:rPr>
                        <a:t>Aportaciones</a:t>
                      </a:r>
                      <a:endParaRPr lang="es-MX" dirty="0">
                        <a:latin typeface="Arial" panose="020B0604020202020204" pitchFamily="34" charset="0"/>
                        <a:cs typeface="Arial" panose="020B0604020202020204" pitchFamily="34" charset="0"/>
                      </a:endParaRPr>
                    </a:p>
                  </a:txBody>
                  <a:tcPr/>
                </a:tc>
                <a:tc gridSpan="2">
                  <a:txBody>
                    <a:bodyPr/>
                    <a:lstStyle/>
                    <a:p>
                      <a:pPr algn="ctr"/>
                      <a:r>
                        <a:rPr lang="es-MX" dirty="0" smtClean="0">
                          <a:latin typeface="Arial" panose="020B0604020202020204" pitchFamily="34" charset="0"/>
                          <a:cs typeface="Arial" panose="020B0604020202020204" pitchFamily="34" charset="0"/>
                        </a:rPr>
                        <a:t>Percepción del recurso</a:t>
                      </a:r>
                      <a:endParaRPr lang="es-MX" dirty="0">
                        <a:latin typeface="Arial" panose="020B0604020202020204" pitchFamily="34" charset="0"/>
                        <a:cs typeface="Arial" panose="020B0604020202020204" pitchFamily="34" charset="0"/>
                      </a:endParaRPr>
                    </a:p>
                  </a:txBody>
                  <a:tcPr/>
                </a:tc>
                <a:tc hMerge="1">
                  <a:txBody>
                    <a:bodyPr/>
                    <a:lstStyle/>
                    <a:p>
                      <a:endParaRPr lang="es-MX" dirty="0"/>
                    </a:p>
                  </a:txBody>
                  <a:tcPr/>
                </a:tc>
                <a:extLst>
                  <a:ext uri="{0D108BD9-81ED-4DB2-BD59-A6C34878D82A}">
                    <a16:rowId xmlns:a16="http://schemas.microsoft.com/office/drawing/2014/main" val="1329574577"/>
                  </a:ext>
                </a:extLst>
              </a:tr>
              <a:tr h="736383">
                <a:tc>
                  <a:txBody>
                    <a:bodyPr/>
                    <a:lstStyle/>
                    <a:p>
                      <a:r>
                        <a:rPr lang="es-MX" dirty="0" smtClean="0">
                          <a:latin typeface="Arial" panose="020B0604020202020204" pitchFamily="34" charset="0"/>
                          <a:cs typeface="Arial" panose="020B0604020202020204" pitchFamily="34" charset="0"/>
                        </a:rPr>
                        <a:t>Devolución de Aportaciones</a:t>
                      </a:r>
                      <a:endParaRPr lang="es-MX" dirty="0">
                        <a:latin typeface="Arial" panose="020B0604020202020204" pitchFamily="34" charset="0"/>
                        <a:cs typeface="Arial" panose="020B0604020202020204" pitchFamily="34" charset="0"/>
                      </a:endParaRPr>
                    </a:p>
                  </a:txBody>
                  <a:tcPr/>
                </a:tc>
                <a:tc gridSpan="2">
                  <a:txBody>
                    <a:bodyPr/>
                    <a:lstStyle/>
                    <a:p>
                      <a:pPr algn="ctr"/>
                      <a:r>
                        <a:rPr lang="es-MX" dirty="0" smtClean="0">
                          <a:latin typeface="Arial" panose="020B0604020202020204" pitchFamily="34" charset="0"/>
                          <a:cs typeface="Arial" panose="020B0604020202020204" pitchFamily="34" charset="0"/>
                        </a:rPr>
                        <a:t>Al efectuar la devolución</a:t>
                      </a:r>
                      <a:endParaRPr lang="es-MX" dirty="0">
                        <a:latin typeface="Arial" panose="020B0604020202020204" pitchFamily="34" charset="0"/>
                        <a:cs typeface="Arial" panose="020B0604020202020204" pitchFamily="34" charset="0"/>
                      </a:endParaRPr>
                    </a:p>
                  </a:txBody>
                  <a:tcPr/>
                </a:tc>
                <a:tc hMerge="1">
                  <a:txBody>
                    <a:bodyPr/>
                    <a:lstStyle/>
                    <a:p>
                      <a:endParaRPr lang="es-MX"/>
                    </a:p>
                  </a:txBody>
                  <a:tcPr/>
                </a:tc>
                <a:extLst>
                  <a:ext uri="{0D108BD9-81ED-4DB2-BD59-A6C34878D82A}">
                    <a16:rowId xmlns:a16="http://schemas.microsoft.com/office/drawing/2014/main" val="543045103"/>
                  </a:ext>
                </a:extLst>
              </a:tr>
            </a:tbl>
          </a:graphicData>
        </a:graphic>
      </p:graphicFrame>
      <p:sp>
        <p:nvSpPr>
          <p:cNvPr id="7" name="CuadroTexto 6"/>
          <p:cNvSpPr txBox="1"/>
          <p:nvPr/>
        </p:nvSpPr>
        <p:spPr>
          <a:xfrm>
            <a:off x="9322676" y="4042152"/>
            <a:ext cx="2869324" cy="2062103"/>
          </a:xfrm>
          <a:prstGeom prst="rect">
            <a:avLst/>
          </a:prstGeom>
          <a:noFill/>
        </p:spPr>
        <p:txBody>
          <a:bodyPr wrap="square" rtlCol="0">
            <a:spAutoFit/>
          </a:bodyPr>
          <a:lstStyle/>
          <a:p>
            <a:pPr algn="ctr"/>
            <a:r>
              <a:rPr lang="es-ES_tradnl" sz="1600" b="1" dirty="0">
                <a:latin typeface="Arial" panose="020B0604020202020204" pitchFamily="34" charset="0"/>
                <a:cs typeface="Arial" panose="020B0604020202020204" pitchFamily="34" charset="0"/>
              </a:rPr>
              <a:t>ANEXO I</a:t>
            </a:r>
            <a:endParaRPr lang="es-MX" sz="1600" b="1"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CRITERIOS DE REGISTRO GENERALES PARA EL TRATAMIENTO DE LOS MOMENTOS CONTABLES DE LOS INGRESOS DEVENGADO Y </a:t>
            </a:r>
            <a:r>
              <a:rPr lang="es-ES" sz="1600" b="1" dirty="0" smtClean="0">
                <a:latin typeface="Arial" panose="020B0604020202020204" pitchFamily="34" charset="0"/>
                <a:cs typeface="Arial" panose="020B0604020202020204" pitchFamily="34" charset="0"/>
              </a:rPr>
              <a:t>RECAUDADO</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182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930" y="90890"/>
            <a:ext cx="6532529" cy="646331"/>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 (APORTACIONES)</a:t>
            </a:r>
            <a:endParaRPr lang="es-ES" sz="2000" b="1" dirty="0">
              <a:latin typeface="Arial" panose="020B0604020202020204" pitchFamily="34" charset="0"/>
              <a:cs typeface="Arial" panose="020B0604020202020204" pitchFamily="34" charset="0"/>
            </a:endParaRPr>
          </a:p>
        </p:txBody>
      </p:sp>
      <p:grpSp>
        <p:nvGrpSpPr>
          <p:cNvPr id="3" name="Grupo 2"/>
          <p:cNvGrpSpPr/>
          <p:nvPr/>
        </p:nvGrpSpPr>
        <p:grpSpPr>
          <a:xfrm>
            <a:off x="3869375" y="2061525"/>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27/09/2018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4783775" y="2674963"/>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2762106" y="3069021"/>
            <a:ext cx="7495990" cy="1938992"/>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La eliminación del inciso c) así como la reforma al Anexo 1 muestran una intención clara de establecer que los ingresos por Aportaciones se deberán registrar </a:t>
            </a:r>
            <a:r>
              <a:rPr lang="es-MX" sz="2400" u="sng" dirty="0">
                <a:latin typeface="Arial" panose="020B0604020202020204" pitchFamily="34" charset="0"/>
                <a:cs typeface="Arial" panose="020B0604020202020204" pitchFamily="34" charset="0"/>
              </a:rPr>
              <a:t>ingreso devengado y recaudado de forma simultánea</a:t>
            </a:r>
            <a:r>
              <a:rPr lang="es-MX" sz="2400" u="sng" dirty="0" smtClean="0">
                <a:latin typeface="Arial" panose="020B0604020202020204" pitchFamily="34" charset="0"/>
                <a:cs typeface="Arial" panose="020B0604020202020204" pitchFamily="34" charset="0"/>
              </a:rPr>
              <a:t>.</a:t>
            </a:r>
            <a:endParaRPr lang="es-MX"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619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930" y="90890"/>
            <a:ext cx="6532529" cy="369332"/>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a:t>
            </a:r>
            <a:endParaRPr lang="es-ES" sz="2000" b="1" dirty="0">
              <a:latin typeface="Arial" panose="020B0604020202020204" pitchFamily="34" charset="0"/>
              <a:cs typeface="Arial" panose="020B0604020202020204" pitchFamily="34" charset="0"/>
            </a:endParaRPr>
          </a:p>
        </p:txBody>
      </p:sp>
      <p:grpSp>
        <p:nvGrpSpPr>
          <p:cNvPr id="3" name="Grupo 2"/>
          <p:cNvGrpSpPr/>
          <p:nvPr/>
        </p:nvGrpSpPr>
        <p:grpSpPr>
          <a:xfrm>
            <a:off x="1073623" y="1061463"/>
            <a:ext cx="1828801" cy="613438"/>
            <a:chOff x="0" y="298"/>
            <a:chExt cx="1828801" cy="613438"/>
          </a:xfrm>
        </p:grpSpPr>
        <p:sp>
          <p:nvSpPr>
            <p:cNvPr id="4" name="Rectángulo redondeado 3"/>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5" name="CuadroTexto 4"/>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6" name="Rectángulo 5"/>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27/09/2018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988023" y="1674901"/>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6059488" y="2288392"/>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7" name="Cheurón 16"/>
          <p:cNvSpPr/>
          <p:nvPr/>
        </p:nvSpPr>
        <p:spPr>
          <a:xfrm>
            <a:off x="5554065" y="2325603"/>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Rectángulo 18"/>
          <p:cNvSpPr/>
          <p:nvPr/>
        </p:nvSpPr>
        <p:spPr>
          <a:xfrm>
            <a:off x="5990793" y="3911426"/>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20" name="Cheurón 19"/>
          <p:cNvSpPr/>
          <p:nvPr/>
        </p:nvSpPr>
        <p:spPr>
          <a:xfrm>
            <a:off x="5485370" y="3911426"/>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Rectángulo 17"/>
          <p:cNvSpPr/>
          <p:nvPr/>
        </p:nvSpPr>
        <p:spPr>
          <a:xfrm>
            <a:off x="345282" y="2028491"/>
            <a:ext cx="5003491" cy="1477328"/>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marL="285750" indent="-285750" algn="just">
              <a:buFont typeface="Arial" panose="020B0604020202020204" pitchFamily="34" charset="0"/>
              <a:buChar char="•"/>
            </a:pPr>
            <a:r>
              <a:rPr lang="es-MX" dirty="0" smtClean="0">
                <a:latin typeface="Arial" panose="020B0604020202020204" pitchFamily="34" charset="0"/>
                <a:ea typeface="Calibri" panose="020F0502020204030204" pitchFamily="34" charset="0"/>
                <a:cs typeface="Arial" panose="020B0604020202020204" pitchFamily="34" charset="0"/>
              </a:rPr>
              <a:t>Se elimina de los momentos contables la parte dentro de </a:t>
            </a:r>
            <a:r>
              <a:rPr lang="es-MX" dirty="0">
                <a:latin typeface="Arial" panose="020B0604020202020204" pitchFamily="34" charset="0"/>
                <a:ea typeface="Calibri" panose="020F0502020204030204" pitchFamily="34" charset="0"/>
                <a:cs typeface="Arial" panose="020B0604020202020204" pitchFamily="34" charset="0"/>
              </a:rPr>
              <a:t>Ingresos Derivados </a:t>
            </a:r>
            <a:r>
              <a:rPr lang="es-MX" dirty="0" smtClean="0">
                <a:latin typeface="Arial" panose="020B0604020202020204" pitchFamily="34" charset="0"/>
                <a:ea typeface="Calibri" panose="020F0502020204030204" pitchFamily="34" charset="0"/>
                <a:cs typeface="Arial" panose="020B0604020202020204" pitchFamily="34" charset="0"/>
              </a:rPr>
              <a:t>de…….. </a:t>
            </a:r>
            <a:r>
              <a:rPr lang="es-MX" dirty="0">
                <a:latin typeface="Arial" panose="020B0604020202020204" pitchFamily="34" charset="0"/>
                <a:ea typeface="Calibri" panose="020F0502020204030204" pitchFamily="34" charset="0"/>
                <a:cs typeface="Arial" panose="020B0604020202020204" pitchFamily="34" charset="0"/>
              </a:rPr>
              <a:t>Financiamientos </a:t>
            </a:r>
            <a:r>
              <a:rPr lang="es-MX" strike="sngStrike" dirty="0" smtClean="0">
                <a:latin typeface="Arial" panose="020B0604020202020204" pitchFamily="34" charset="0"/>
                <a:ea typeface="Calibri" panose="020F0502020204030204" pitchFamily="34" charset="0"/>
                <a:cs typeface="Arial" panose="020B0604020202020204" pitchFamily="34" charset="0"/>
              </a:rPr>
              <a:t>internos y externos</a:t>
            </a:r>
            <a:r>
              <a:rPr lang="es-MX" dirty="0" smtClean="0">
                <a:latin typeface="Arial" panose="020B0604020202020204" pitchFamily="34" charset="0"/>
                <a:ea typeface="Calibri" panose="020F0502020204030204" pitchFamily="34" charset="0"/>
                <a:cs typeface="Arial" panose="020B0604020202020204" pitchFamily="34" charset="0"/>
              </a:rPr>
              <a:t>,……. </a:t>
            </a:r>
          </a:p>
          <a:p>
            <a:pPr marL="285750" indent="-285750" algn="just">
              <a:buFont typeface="Arial" panose="020B0604020202020204" pitchFamily="34" charset="0"/>
              <a:buChar char="•"/>
            </a:pPr>
            <a:r>
              <a:rPr lang="es-MX" dirty="0" smtClean="0">
                <a:latin typeface="Arial" panose="020B0604020202020204" pitchFamily="34" charset="0"/>
                <a:ea typeface="Calibri" panose="020F0502020204030204" pitchFamily="34" charset="0"/>
                <a:cs typeface="Arial" panose="020B0604020202020204" pitchFamily="34" charset="0"/>
              </a:rPr>
              <a:t>Y se agrega en la parte de </a:t>
            </a:r>
            <a:r>
              <a:rPr lang="es-MX" dirty="0">
                <a:latin typeface="Arial" panose="020B0604020202020204" pitchFamily="34" charset="0"/>
                <a:ea typeface="Calibri" panose="020F0502020204030204" pitchFamily="34" charset="0"/>
                <a:cs typeface="Arial" panose="020B0604020202020204" pitchFamily="34" charset="0"/>
              </a:rPr>
              <a:t>Venta de Bienes, </a:t>
            </a:r>
            <a:r>
              <a:rPr lang="es-MX" u="sng" dirty="0">
                <a:latin typeface="Arial" panose="020B0604020202020204" pitchFamily="34" charset="0"/>
                <a:ea typeface="Calibri" panose="020F0502020204030204" pitchFamily="34" charset="0"/>
                <a:cs typeface="Arial" panose="020B0604020202020204" pitchFamily="34" charset="0"/>
              </a:rPr>
              <a:t>Prestación de</a:t>
            </a:r>
            <a:r>
              <a:rPr lang="es-MX" dirty="0">
                <a:latin typeface="Arial" panose="020B0604020202020204" pitchFamily="34" charset="0"/>
                <a:ea typeface="Calibri" panose="020F0502020204030204" pitchFamily="34" charset="0"/>
                <a:cs typeface="Arial" panose="020B0604020202020204" pitchFamily="34" charset="0"/>
              </a:rPr>
              <a:t> Servicios </a:t>
            </a:r>
            <a:r>
              <a:rPr lang="es-MX" u="sng" dirty="0">
                <a:latin typeface="Arial" panose="020B0604020202020204" pitchFamily="34" charset="0"/>
                <a:ea typeface="Calibri" panose="020F0502020204030204" pitchFamily="34" charset="0"/>
                <a:cs typeface="Arial" panose="020B0604020202020204" pitchFamily="34" charset="0"/>
              </a:rPr>
              <a:t>y Otros Ingresos</a:t>
            </a:r>
            <a:r>
              <a:rPr lang="es-MX" dirty="0">
                <a:latin typeface="Arial" panose="020B0604020202020204" pitchFamily="34" charset="0"/>
                <a:ea typeface="Calibri" panose="020F0502020204030204" pitchFamily="34" charset="0"/>
                <a:cs typeface="Arial" panose="020B0604020202020204" pitchFamily="34" charset="0"/>
              </a:rPr>
              <a:t>,</a:t>
            </a:r>
          </a:p>
        </p:txBody>
      </p:sp>
      <p:sp>
        <p:nvSpPr>
          <p:cNvPr id="22" name="Rectángulo 21"/>
          <p:cNvSpPr/>
          <p:nvPr/>
        </p:nvSpPr>
        <p:spPr>
          <a:xfrm>
            <a:off x="7301433" y="2024059"/>
            <a:ext cx="4799462" cy="1477328"/>
          </a:xfrm>
          <a:prstGeom prst="rect">
            <a:avLst/>
          </a:prstGeom>
          <a:solidFill>
            <a:schemeClr val="tx2">
              <a:lumMod val="20000"/>
              <a:lumOff val="80000"/>
            </a:schemeClr>
          </a:solidFill>
          <a:ln w="19050">
            <a:solidFill>
              <a:schemeClr val="accent1">
                <a:lumMod val="75000"/>
              </a:schemeClr>
            </a:solidFill>
          </a:ln>
        </p:spPr>
        <p:txBody>
          <a:bodyPr wrap="square">
            <a:spAutoFit/>
          </a:bodyPr>
          <a:lstStyle/>
          <a:p>
            <a:pPr marL="285750" indent="-285750" algn="just">
              <a:buFont typeface="Arial" panose="020B0604020202020204" pitchFamily="34" charset="0"/>
              <a:buChar char="•"/>
            </a:pPr>
            <a:r>
              <a:rPr lang="es-MX" dirty="0" smtClean="0">
                <a:latin typeface="Arial" panose="020B0604020202020204" pitchFamily="34" charset="0"/>
                <a:ea typeface="Calibri" panose="020F0502020204030204" pitchFamily="34" charset="0"/>
                <a:cs typeface="Arial" panose="020B0604020202020204" pitchFamily="34" charset="0"/>
              </a:rPr>
              <a:t>Se mencionaba como: Financiamientos internos y externos </a:t>
            </a:r>
          </a:p>
          <a:p>
            <a:pPr marL="285750" indent="-285750" algn="just">
              <a:buFont typeface="Arial" panose="020B0604020202020204" pitchFamily="34" charset="0"/>
              <a:buChar char="•"/>
            </a:pPr>
            <a:r>
              <a:rPr lang="es-MX" dirty="0" smtClean="0">
                <a:latin typeface="Arial" panose="020B0604020202020204" pitchFamily="34" charset="0"/>
                <a:cs typeface="Arial" panose="020B0604020202020204" pitchFamily="34" charset="0"/>
              </a:rPr>
              <a:t>Venta </a:t>
            </a:r>
            <a:r>
              <a:rPr lang="es-MX" dirty="0">
                <a:latin typeface="Arial" panose="020B0604020202020204" pitchFamily="34" charset="0"/>
                <a:cs typeface="Arial" panose="020B0604020202020204" pitchFamily="34" charset="0"/>
              </a:rPr>
              <a:t>de bienes y </a:t>
            </a:r>
            <a:r>
              <a:rPr lang="es-MX" dirty="0" smtClean="0">
                <a:latin typeface="Arial" panose="020B0604020202020204" pitchFamily="34" charset="0"/>
                <a:cs typeface="Arial" panose="020B0604020202020204" pitchFamily="34" charset="0"/>
              </a:rPr>
              <a:t>servicios…………</a:t>
            </a:r>
            <a:endParaRPr lang="es-MX" dirty="0">
              <a:latin typeface="Arial" panose="020B0604020202020204" pitchFamily="34" charset="0"/>
              <a:cs typeface="Arial" panose="020B0604020202020204" pitchFamily="34" charset="0"/>
            </a:endParaRPr>
          </a:p>
          <a:p>
            <a:pPr marL="355600" algn="just"/>
            <a:r>
              <a:rPr lang="es-MX" dirty="0">
                <a:latin typeface="Arial" panose="020B0604020202020204" pitchFamily="34" charset="0"/>
                <a:cs typeface="Arial" panose="020B0604020202020204" pitchFamily="34" charset="0"/>
              </a:rPr>
              <a:t>y otros ingresos por parte de los entes </a:t>
            </a:r>
            <a:r>
              <a:rPr lang="es-MX" dirty="0" smtClean="0">
                <a:latin typeface="Arial" panose="020B0604020202020204" pitchFamily="34" charset="0"/>
                <a:cs typeface="Arial" panose="020B0604020202020204" pitchFamily="34" charset="0"/>
              </a:rPr>
              <a:t>públicos</a:t>
            </a:r>
            <a:endParaRPr lang="es-MX" dirty="0">
              <a:latin typeface="Arial" panose="020B0604020202020204" pitchFamily="34" charset="0"/>
              <a:cs typeface="Arial" panose="020B0604020202020204" pitchFamily="34" charset="0"/>
            </a:endParaRPr>
          </a:p>
        </p:txBody>
      </p:sp>
      <p:sp>
        <p:nvSpPr>
          <p:cNvPr id="23" name="Rectángulo 22"/>
          <p:cNvSpPr/>
          <p:nvPr/>
        </p:nvSpPr>
        <p:spPr>
          <a:xfrm>
            <a:off x="345283" y="3887260"/>
            <a:ext cx="4799462" cy="2031325"/>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algn="just"/>
            <a:r>
              <a:rPr lang="es-MX" dirty="0" smtClean="0">
                <a:latin typeface="Arial" panose="020B0604020202020204" pitchFamily="34" charset="0"/>
                <a:ea typeface="Calibri" panose="020F0502020204030204" pitchFamily="34" charset="0"/>
                <a:cs typeface="Arial" panose="020B0604020202020204" pitchFamily="34" charset="0"/>
              </a:rPr>
              <a:t>Se agrega a los momentos contables los conceptos por ingresos siguientes:</a:t>
            </a:r>
          </a:p>
          <a:p>
            <a:pPr algn="just"/>
            <a:r>
              <a:rPr lang="es-MX" dirty="0">
                <a:latin typeface="Arial" panose="020B0604020202020204" pitchFamily="34" charset="0"/>
                <a:cs typeface="Arial" panose="020B0604020202020204" pitchFamily="34" charset="0"/>
              </a:rPr>
              <a:t>Incentivos Derivados de la Colaboración Fiscal y Fondos Distintos de Aportaciones; así mismo, las Transferencias, Asignaciones, Subsidios y Subvenciones, y Pensiones y Jubilaciones.</a:t>
            </a:r>
          </a:p>
        </p:txBody>
      </p:sp>
      <p:sp>
        <p:nvSpPr>
          <p:cNvPr id="24" name="Rectángulo 23"/>
          <p:cNvSpPr/>
          <p:nvPr/>
        </p:nvSpPr>
        <p:spPr>
          <a:xfrm>
            <a:off x="7314744" y="3911426"/>
            <a:ext cx="4786471" cy="923330"/>
          </a:xfrm>
          <a:prstGeom prst="rect">
            <a:avLst/>
          </a:prstGeom>
          <a:solidFill>
            <a:schemeClr val="tx2">
              <a:lumMod val="20000"/>
              <a:lumOff val="80000"/>
            </a:schemeClr>
          </a:solidFill>
          <a:ln w="19050">
            <a:solidFill>
              <a:schemeClr val="accent1">
                <a:lumMod val="75000"/>
              </a:schemeClr>
            </a:solidFill>
          </a:ln>
        </p:spPr>
        <p:txBody>
          <a:bodyPr wrap="square">
            <a:spAutoFit/>
          </a:bodyPr>
          <a:lstStyle/>
          <a:p>
            <a:pPr algn="just"/>
            <a:r>
              <a:rPr lang="es-MX" dirty="0" smtClean="0">
                <a:latin typeface="Arial" panose="020B0604020202020204" pitchFamily="34" charset="0"/>
                <a:ea typeface="Calibri" panose="020F0502020204030204" pitchFamily="34" charset="0"/>
                <a:cs typeface="Arial" panose="020B0604020202020204" pitchFamily="34" charset="0"/>
              </a:rPr>
              <a:t>No había esta precisión lo que daba a entender que se registraba de manera simultanea.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888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3011" y="1993482"/>
            <a:ext cx="5098576" cy="2585323"/>
          </a:xfrm>
          <a:prstGeom prst="rect">
            <a:avLst/>
          </a:prstGeom>
          <a:solidFill>
            <a:schemeClr val="accent1">
              <a:lumMod val="40000"/>
              <a:lumOff val="60000"/>
            </a:schemeClr>
          </a:solidFill>
          <a:ln w="19050">
            <a:solidFill>
              <a:schemeClr val="accent1">
                <a:lumMod val="75000"/>
              </a:schemeClr>
            </a:solidFill>
          </a:ln>
        </p:spPr>
        <p:txBody>
          <a:bodyPr wrap="square">
            <a:spAutoFit/>
          </a:bodyPr>
          <a:lstStyle/>
          <a:p>
            <a:pPr marL="285750" indent="-285750">
              <a:buFont typeface="Wingdings" panose="05000000000000000000" pitchFamily="2" charset="2"/>
              <a:buChar char="v"/>
            </a:pPr>
            <a:r>
              <a:rPr lang="es-MX" dirty="0" smtClean="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elimina inciso c) y se recorren numeración de los incisos d) y e) quedando ahora como incisos c) y d</a:t>
            </a:r>
            <a:r>
              <a:rPr lang="es-MX"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es-MX" dirty="0" smtClean="0">
                <a:latin typeface="Arial" panose="020B0604020202020204" pitchFamily="34" charset="0"/>
                <a:cs typeface="Arial" panose="020B0604020202020204" pitchFamily="34" charset="0"/>
              </a:rPr>
              <a:t>Se reforma la redacción </a:t>
            </a:r>
            <a:r>
              <a:rPr lang="es-MX" dirty="0">
                <a:latin typeface="Arial" panose="020B0604020202020204" pitchFamily="34" charset="0"/>
                <a:cs typeface="Arial" panose="020B0604020202020204" pitchFamily="34" charset="0"/>
              </a:rPr>
              <a:t>del inciso </a:t>
            </a:r>
            <a:r>
              <a:rPr lang="es-MX" dirty="0" smtClean="0">
                <a:latin typeface="Arial" panose="020B0604020202020204" pitchFamily="34" charset="0"/>
                <a:cs typeface="Arial" panose="020B0604020202020204" pitchFamily="34" charset="0"/>
              </a:rPr>
              <a:t>b)</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se agrega el </a:t>
            </a:r>
            <a:r>
              <a:rPr lang="es-MX" u="sng" dirty="0" smtClean="0"/>
              <a:t>pago </a:t>
            </a:r>
            <a:r>
              <a:rPr lang="es-MX" u="sng" dirty="0"/>
              <a:t>en parcialidades o diferido</a:t>
            </a:r>
            <a:endParaRPr lang="es-MX"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MX" dirty="0" smtClean="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reforma la redacción del inciso d)	En referencia a los </a:t>
            </a:r>
            <a:r>
              <a:rPr lang="es-MX" b="1" dirty="0">
                <a:latin typeface="Arial" panose="020B0604020202020204" pitchFamily="34" charset="0"/>
                <a:cs typeface="Arial" panose="020B0604020202020204" pitchFamily="34" charset="0"/>
              </a:rPr>
              <a:t>Ingresos por Venta de Bienes y </a:t>
            </a:r>
            <a:r>
              <a:rPr lang="es-MX" b="1" u="sng" dirty="0">
                <a:latin typeface="Arial" panose="020B0604020202020204" pitchFamily="34" charset="0"/>
                <a:cs typeface="Arial" panose="020B0604020202020204" pitchFamily="34" charset="0"/>
              </a:rPr>
              <a:t>Prestación de </a:t>
            </a:r>
            <a:r>
              <a:rPr lang="es-MX" b="1" dirty="0">
                <a:latin typeface="Arial" panose="020B0604020202020204" pitchFamily="34" charset="0"/>
                <a:cs typeface="Arial" panose="020B0604020202020204" pitchFamily="34" charset="0"/>
              </a:rPr>
              <a:t>Servicios </a:t>
            </a:r>
            <a:r>
              <a:rPr lang="es-MX" dirty="0">
                <a:latin typeface="Arial" panose="020B0604020202020204" pitchFamily="34" charset="0"/>
                <a:cs typeface="Arial" panose="020B0604020202020204" pitchFamily="34" charset="0"/>
              </a:rPr>
              <a:t>que anteriormente era el inciso e).</a:t>
            </a:r>
          </a:p>
        </p:txBody>
      </p:sp>
      <p:sp>
        <p:nvSpPr>
          <p:cNvPr id="3" name="Rectángulo 2"/>
          <p:cNvSpPr/>
          <p:nvPr/>
        </p:nvSpPr>
        <p:spPr>
          <a:xfrm>
            <a:off x="113930" y="90890"/>
            <a:ext cx="6532529" cy="369332"/>
          </a:xfrm>
          <a:prstGeom prst="rect">
            <a:avLst/>
          </a:prstGeom>
        </p:spPr>
        <p:txBody>
          <a:bodyPr wrap="square">
            <a:spAutoFit/>
          </a:bodyPr>
          <a:lstStyle/>
          <a:p>
            <a:pPr lvl="0" algn="ctr" defTabSz="711200">
              <a:lnSpc>
                <a:spcPct val="90000"/>
              </a:lnSpc>
              <a:spcBef>
                <a:spcPct val="0"/>
              </a:spcBef>
              <a:spcAft>
                <a:spcPct val="35000"/>
              </a:spcAft>
            </a:pPr>
            <a:r>
              <a:rPr lang="es-MX" sz="2000" b="1" dirty="0" smtClean="0">
                <a:latin typeface="Arial" panose="020B0604020202020204" pitchFamily="34" charset="0"/>
                <a:cs typeface="Arial" panose="020B0604020202020204" pitchFamily="34" charset="0"/>
              </a:rPr>
              <a:t>MOMENTOS CONTABLES DE LOS INGRESOS</a:t>
            </a:r>
            <a:endParaRPr lang="es-ES" sz="2000" b="1" dirty="0">
              <a:latin typeface="Arial" panose="020B0604020202020204" pitchFamily="34" charset="0"/>
              <a:cs typeface="Arial" panose="020B0604020202020204" pitchFamily="34" charset="0"/>
            </a:endParaRPr>
          </a:p>
        </p:txBody>
      </p:sp>
      <p:grpSp>
        <p:nvGrpSpPr>
          <p:cNvPr id="4" name="Grupo 3"/>
          <p:cNvGrpSpPr/>
          <p:nvPr/>
        </p:nvGrpSpPr>
        <p:grpSpPr>
          <a:xfrm>
            <a:off x="1073623" y="529195"/>
            <a:ext cx="1828801" cy="613438"/>
            <a:chOff x="0" y="298"/>
            <a:chExt cx="1828801" cy="613438"/>
          </a:xfrm>
        </p:grpSpPr>
        <p:sp>
          <p:nvSpPr>
            <p:cNvPr id="5" name="Rectángulo redondeado 4"/>
            <p:cNvSpPr/>
            <p:nvPr/>
          </p:nvSpPr>
          <p:spPr>
            <a:xfrm>
              <a:off x="0" y="298"/>
              <a:ext cx="1828801" cy="61343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6" name="CuadroTexto 5"/>
            <p:cNvSpPr txBox="1"/>
            <p:nvPr/>
          </p:nvSpPr>
          <p:spPr>
            <a:xfrm>
              <a:off x="29946" y="30244"/>
              <a:ext cx="1768909" cy="553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MX" sz="4000" b="1" kern="1200" dirty="0" smtClean="0"/>
                <a:t>2018</a:t>
              </a:r>
              <a:endParaRPr lang="es-MX" sz="4000" kern="1200" dirty="0"/>
            </a:p>
          </p:txBody>
        </p:sp>
      </p:grpSp>
      <p:sp>
        <p:nvSpPr>
          <p:cNvPr id="7" name="Rectángulo 6"/>
          <p:cNvSpPr/>
          <p:nvPr/>
        </p:nvSpPr>
        <p:spPr>
          <a:xfrm>
            <a:off x="9911705" y="6469304"/>
            <a:ext cx="2189510" cy="375552"/>
          </a:xfrm>
          <a:prstGeom prst="rect">
            <a:avLst/>
          </a:prstGeom>
        </p:spPr>
        <p:txBody>
          <a:bodyPr wrap="none">
            <a:spAutoFit/>
          </a:bodyPr>
          <a:lstStyle/>
          <a:p>
            <a:pPr>
              <a:lnSpc>
                <a:spcPct val="107000"/>
              </a:lnSpc>
              <a:spcAft>
                <a:spcPts val="800"/>
              </a:spcAft>
            </a:pP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Reforma 27/09/2018</a:t>
            </a:r>
            <a:endParaRPr lang="es-MX"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de flecha 7"/>
          <p:cNvCxnSpPr/>
          <p:nvPr/>
        </p:nvCxnSpPr>
        <p:spPr>
          <a:xfrm>
            <a:off x="1988023" y="1142633"/>
            <a:ext cx="0" cy="323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455023" y="1518949"/>
            <a:ext cx="7815519"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SE </a:t>
            </a:r>
            <a:r>
              <a:rPr lang="es-MX" sz="1600" b="1" dirty="0" smtClean="0">
                <a:latin typeface="Arial" panose="020B0604020202020204" pitchFamily="34" charset="0"/>
                <a:cs typeface="Arial" panose="020B0604020202020204" pitchFamily="34" charset="0"/>
              </a:rPr>
              <a:t>MEJORAN LAS PRECISIONES PARA REGISTROS :</a:t>
            </a:r>
            <a:endParaRPr lang="es-MX" sz="1600" b="1" dirty="0">
              <a:latin typeface="Arial" panose="020B0604020202020204" pitchFamily="34" charset="0"/>
              <a:cs typeface="Arial" panose="020B0604020202020204" pitchFamily="34" charset="0"/>
            </a:endParaRPr>
          </a:p>
        </p:txBody>
      </p:sp>
      <p:sp>
        <p:nvSpPr>
          <p:cNvPr id="11" name="Rectángulo 10"/>
          <p:cNvSpPr/>
          <p:nvPr/>
        </p:nvSpPr>
        <p:spPr>
          <a:xfrm>
            <a:off x="6823881" y="1994391"/>
            <a:ext cx="5086266" cy="1200329"/>
          </a:xfrm>
          <a:prstGeom prst="rect">
            <a:avLst/>
          </a:prstGeom>
          <a:solidFill>
            <a:schemeClr val="tx2">
              <a:lumMod val="20000"/>
              <a:lumOff val="80000"/>
            </a:schemeClr>
          </a:solidFill>
          <a:ln w="19050">
            <a:solidFill>
              <a:schemeClr val="accent1">
                <a:lumMod val="75000"/>
              </a:schemeClr>
            </a:solidFill>
          </a:ln>
        </p:spPr>
        <p:txBody>
          <a:bodyPr wrap="square">
            <a:spAutoFit/>
          </a:bodyPr>
          <a:lstStyle/>
          <a:p>
            <a:pPr marL="285750" indent="-285750" algn="just">
              <a:buFont typeface="Arial" panose="020B0604020202020204" pitchFamily="34" charset="0"/>
              <a:buChar char="•"/>
            </a:pPr>
            <a:r>
              <a:rPr lang="es-MX" dirty="0" smtClean="0">
                <a:latin typeface="Arial" panose="020B0604020202020204" pitchFamily="34" charset="0"/>
                <a:ea typeface="Calibri" panose="020F0502020204030204" pitchFamily="34" charset="0"/>
                <a:cs typeface="Arial" panose="020B0604020202020204" pitchFamily="34" charset="0"/>
              </a:rPr>
              <a:t>c) En </a:t>
            </a:r>
            <a:r>
              <a:rPr lang="es-MX" dirty="0">
                <a:latin typeface="Arial" panose="020B0604020202020204" pitchFamily="34" charset="0"/>
                <a:ea typeface="Calibri" panose="020F0502020204030204" pitchFamily="34" charset="0"/>
                <a:cs typeface="Arial" panose="020B0604020202020204" pitchFamily="34" charset="0"/>
              </a:rPr>
              <a:t>referencia a los ingresos por </a:t>
            </a:r>
            <a:r>
              <a:rPr lang="es-MX" b="1" dirty="0">
                <a:latin typeface="Arial" panose="020B0604020202020204" pitchFamily="34" charset="0"/>
                <a:ea typeface="Calibri" panose="020F0502020204030204" pitchFamily="34" charset="0"/>
                <a:cs typeface="Arial" panose="020B0604020202020204" pitchFamily="34" charset="0"/>
              </a:rPr>
              <a:t>aportaciones</a:t>
            </a:r>
            <a:r>
              <a:rPr lang="es-MX" dirty="0">
                <a:latin typeface="Arial" panose="020B0604020202020204" pitchFamily="34" charset="0"/>
                <a:ea typeface="Calibri" panose="020F0502020204030204" pitchFamily="34" charset="0"/>
                <a:cs typeface="Arial" panose="020B0604020202020204" pitchFamily="34" charset="0"/>
              </a:rPr>
              <a:t>, se deberá registrar el ingreso devengado </a:t>
            </a:r>
            <a:r>
              <a:rPr lang="es-MX" dirty="0" smtClean="0">
                <a:latin typeface="Arial" panose="020B0604020202020204" pitchFamily="34" charset="0"/>
                <a:ea typeface="Calibri" panose="020F0502020204030204" pitchFamily="34" charset="0"/>
                <a:cs typeface="Arial" panose="020B0604020202020204" pitchFamily="34" charset="0"/>
              </a:rPr>
              <a:t>y el </a:t>
            </a:r>
            <a:r>
              <a:rPr lang="es-MX" dirty="0">
                <a:latin typeface="Arial" panose="020B0604020202020204" pitchFamily="34" charset="0"/>
                <a:ea typeface="Calibri" panose="020F0502020204030204" pitchFamily="34" charset="0"/>
                <a:cs typeface="Arial" panose="020B0604020202020204" pitchFamily="34" charset="0"/>
              </a:rPr>
              <a:t>ingreso recaudado </a:t>
            </a:r>
            <a:r>
              <a:rPr lang="es-MX" b="1" dirty="0" smtClean="0">
                <a:latin typeface="Arial" panose="020B0604020202020204" pitchFamily="34" charset="0"/>
                <a:ea typeface="Calibri" panose="020F0502020204030204" pitchFamily="34" charset="0"/>
                <a:cs typeface="Arial" panose="020B0604020202020204" pitchFamily="34" charset="0"/>
              </a:rPr>
              <a:t>de forma separada.</a:t>
            </a:r>
            <a:endParaRPr lang="es-MX" b="1" dirty="0">
              <a:latin typeface="Arial" panose="020B0604020202020204" pitchFamily="34" charset="0"/>
              <a:ea typeface="Calibri" panose="020F0502020204030204" pitchFamily="34" charset="0"/>
              <a:cs typeface="Arial" panose="020B0604020202020204" pitchFamily="34" charset="0"/>
            </a:endParaRPr>
          </a:p>
        </p:txBody>
      </p:sp>
      <p:sp>
        <p:nvSpPr>
          <p:cNvPr id="12" name="Rectángulo 11"/>
          <p:cNvSpPr/>
          <p:nvPr/>
        </p:nvSpPr>
        <p:spPr>
          <a:xfrm>
            <a:off x="5663234" y="2055546"/>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3" name="Cheurón 12"/>
          <p:cNvSpPr/>
          <p:nvPr/>
        </p:nvSpPr>
        <p:spPr>
          <a:xfrm>
            <a:off x="5321587" y="2092757"/>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Rectángulo 13"/>
          <p:cNvSpPr/>
          <p:nvPr/>
        </p:nvSpPr>
        <p:spPr>
          <a:xfrm>
            <a:off x="6823881" y="3424643"/>
            <a:ext cx="5086266" cy="646331"/>
          </a:xfrm>
          <a:prstGeom prst="rect">
            <a:avLst/>
          </a:prstGeom>
          <a:solidFill>
            <a:schemeClr val="tx2">
              <a:lumMod val="20000"/>
              <a:lumOff val="80000"/>
            </a:schemeClr>
          </a:solidFill>
          <a:ln w="19050">
            <a:solidFill>
              <a:schemeClr val="accent1">
                <a:lumMod val="75000"/>
              </a:schemeClr>
            </a:solidFill>
          </a:ln>
        </p:spPr>
        <p:txBody>
          <a:bodyPr wrap="square">
            <a:spAutoFit/>
          </a:bodyPr>
          <a:lstStyle/>
          <a:p>
            <a:pPr marL="285750" indent="-285750" algn="just">
              <a:buFont typeface="Arial" panose="020B0604020202020204" pitchFamily="34" charset="0"/>
              <a:buChar char="•"/>
            </a:pPr>
            <a:r>
              <a:rPr lang="es-MX" dirty="0" smtClean="0">
                <a:latin typeface="Arial" panose="020B0604020202020204" pitchFamily="34" charset="0"/>
                <a:ea typeface="Calibri" panose="020F0502020204030204" pitchFamily="34" charset="0"/>
                <a:cs typeface="Arial" panose="020B0604020202020204" pitchFamily="34" charset="0"/>
              </a:rPr>
              <a:t>e) En </a:t>
            </a:r>
            <a:r>
              <a:rPr lang="es-MX" dirty="0">
                <a:latin typeface="Arial" panose="020B0604020202020204" pitchFamily="34" charset="0"/>
                <a:ea typeface="Calibri" panose="020F0502020204030204" pitchFamily="34" charset="0"/>
                <a:cs typeface="Arial" panose="020B0604020202020204" pitchFamily="34" charset="0"/>
              </a:rPr>
              <a:t>referencia a los </a:t>
            </a:r>
            <a:r>
              <a:rPr lang="es-MX" b="1" dirty="0">
                <a:latin typeface="Arial" panose="020B0604020202020204" pitchFamily="34" charset="0"/>
                <a:ea typeface="Calibri" panose="020F0502020204030204" pitchFamily="34" charset="0"/>
                <a:cs typeface="Arial" panose="020B0604020202020204" pitchFamily="34" charset="0"/>
              </a:rPr>
              <a:t>Ingresos por Venta de Bienes y </a:t>
            </a:r>
            <a:r>
              <a:rPr lang="es-MX" b="1" dirty="0" smtClean="0">
                <a:latin typeface="Arial" panose="020B0604020202020204" pitchFamily="34" charset="0"/>
                <a:ea typeface="Calibri" panose="020F0502020204030204" pitchFamily="34" charset="0"/>
                <a:cs typeface="Arial" panose="020B0604020202020204" pitchFamily="34" charset="0"/>
              </a:rPr>
              <a:t>Servicios.</a:t>
            </a:r>
            <a:endParaRPr lang="es-MX" b="1" dirty="0">
              <a:latin typeface="Arial" panose="020B0604020202020204" pitchFamily="34" charset="0"/>
              <a:ea typeface="Calibri" panose="020F0502020204030204" pitchFamily="34" charset="0"/>
              <a:cs typeface="Arial" panose="020B0604020202020204" pitchFamily="34" charset="0"/>
            </a:endParaRPr>
          </a:p>
        </p:txBody>
      </p:sp>
      <p:sp>
        <p:nvSpPr>
          <p:cNvPr id="15" name="Rectángulo 14"/>
          <p:cNvSpPr/>
          <p:nvPr/>
        </p:nvSpPr>
        <p:spPr>
          <a:xfrm>
            <a:off x="5696766" y="3131153"/>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16" name="Cheurón 15"/>
          <p:cNvSpPr/>
          <p:nvPr/>
        </p:nvSpPr>
        <p:spPr>
          <a:xfrm>
            <a:off x="5355119" y="3168364"/>
            <a:ext cx="436728" cy="52322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366174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846160" y="246987"/>
            <a:ext cx="3848669" cy="673100"/>
          </a:xfrm>
        </p:spPr>
        <p:txBody>
          <a:bodyPr>
            <a:noAutofit/>
          </a:bodyPr>
          <a:lstStyle/>
          <a:p>
            <a:r>
              <a:rPr lang="es-MX" sz="3200" b="1" u="sng" dirty="0" smtClean="0">
                <a:latin typeface="Calisto MT" panose="02040603050505030304" pitchFamily="18" charset="0"/>
              </a:rPr>
              <a:t>CONTENIDO:</a:t>
            </a:r>
            <a:endParaRPr lang="es-MX" sz="3200" b="1" u="sng" dirty="0">
              <a:latin typeface="Calisto MT" panose="02040603050505030304" pitchFamily="18" charset="0"/>
            </a:endParaRPr>
          </a:p>
        </p:txBody>
      </p:sp>
      <p:pic>
        <p:nvPicPr>
          <p:cNvPr id="8" name="Marcador de posición de imagen 7"/>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8977319" y="2018993"/>
            <a:ext cx="2436757" cy="2437969"/>
          </a:xfrm>
          <a:prstGeom prst="round2DiagRect">
            <a:avLst>
              <a:gd name="adj1" fmla="val 5608"/>
              <a:gd name="adj2" fmla="val 0"/>
            </a:avLst>
          </a:prstGeom>
        </p:spPr>
      </p:pic>
      <p:sp>
        <p:nvSpPr>
          <p:cNvPr id="5" name="Marcador de texto 4"/>
          <p:cNvSpPr>
            <a:spLocks noGrp="1"/>
          </p:cNvSpPr>
          <p:nvPr>
            <p:ph type="body" sz="half" idx="4294967295"/>
          </p:nvPr>
        </p:nvSpPr>
        <p:spPr>
          <a:xfrm>
            <a:off x="846160" y="1022391"/>
            <a:ext cx="7639050" cy="4547055"/>
          </a:xfrm>
        </p:spPr>
        <p:txBody>
          <a:bodyPr>
            <a:noAutofit/>
          </a:bodyPr>
          <a:lstStyle/>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Bases Conceptuales de la Contabilidad </a:t>
            </a:r>
            <a:r>
              <a:rPr lang="es-MX" sz="2800" dirty="0">
                <a:latin typeface="Calisto MT" panose="02040603050505030304" pitchFamily="18" charset="0"/>
              </a:rPr>
              <a:t>G</a:t>
            </a:r>
            <a:r>
              <a:rPr lang="es-MX" sz="2800" dirty="0" smtClean="0">
                <a:latin typeface="Calisto MT" panose="02040603050505030304" pitchFamily="18" charset="0"/>
              </a:rPr>
              <a:t>ubernamental</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Ingresos y Egresos Públicos</a:t>
            </a:r>
          </a:p>
          <a:p>
            <a:pPr marL="514350" indent="-514350">
              <a:lnSpc>
                <a:spcPct val="100000"/>
              </a:lnSpc>
              <a:spcBef>
                <a:spcPts val="1200"/>
              </a:spcBef>
              <a:buClr>
                <a:schemeClr val="tx2">
                  <a:lumMod val="75000"/>
                </a:schemeClr>
              </a:buClr>
              <a:buSzPct val="135000"/>
              <a:buFont typeface="+mj-lt"/>
              <a:buAutoNum type="arabicPeriod"/>
            </a:pPr>
            <a:r>
              <a:rPr lang="es-MX" sz="2800" b="1" u="sng" dirty="0" smtClean="0">
                <a:solidFill>
                  <a:schemeClr val="accent1">
                    <a:lumMod val="75000"/>
                  </a:schemeClr>
                </a:solidFill>
                <a:latin typeface="Calisto MT" panose="02040603050505030304" pitchFamily="18" charset="0"/>
              </a:rPr>
              <a:t>Bienes Patrimoniales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Registros</a:t>
            </a:r>
            <a:r>
              <a:rPr lang="es-MX" sz="2800" dirty="0">
                <a:latin typeface="Calisto MT" panose="02040603050505030304" pitchFamily="18" charset="0"/>
              </a:rPr>
              <a:t>, Estados e Informes </a:t>
            </a:r>
            <a:r>
              <a:rPr lang="es-MX" sz="2800" dirty="0" smtClean="0">
                <a:latin typeface="Calisto MT" panose="02040603050505030304" pitchFamily="18" charset="0"/>
              </a:rPr>
              <a:t>Financieros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Rendición </a:t>
            </a:r>
            <a:r>
              <a:rPr lang="es-MX" sz="2800" dirty="0">
                <a:latin typeface="Calisto MT" panose="02040603050505030304" pitchFamily="18" charset="0"/>
              </a:rPr>
              <a:t>de Cuentas y </a:t>
            </a:r>
            <a:r>
              <a:rPr lang="es-MX" sz="2800" dirty="0" smtClean="0">
                <a:latin typeface="Calisto MT" panose="02040603050505030304" pitchFamily="18" charset="0"/>
              </a:rPr>
              <a:t>Transparencia</a:t>
            </a:r>
          </a:p>
          <a:p>
            <a:pPr marL="514350" indent="-514350">
              <a:spcBef>
                <a:spcPts val="1200"/>
              </a:spcBef>
              <a:buClr>
                <a:schemeClr val="tx2">
                  <a:lumMod val="75000"/>
                </a:schemeClr>
              </a:buClr>
              <a:buSzPct val="135000"/>
              <a:buFont typeface="+mj-lt"/>
              <a:buAutoNum type="arabicPeriod"/>
            </a:pPr>
            <a:r>
              <a:rPr lang="es-MX" sz="2800" dirty="0">
                <a:latin typeface="Calisto MT" panose="02040603050505030304" pitchFamily="18" charset="0"/>
              </a:rPr>
              <a:t>Normas y Lineamientos para Transacciones Específicas</a:t>
            </a:r>
          </a:p>
          <a:p>
            <a:pPr marL="514350" indent="-514350">
              <a:lnSpc>
                <a:spcPct val="100000"/>
              </a:lnSpc>
              <a:spcBef>
                <a:spcPts val="1200"/>
              </a:spcBef>
              <a:buClr>
                <a:schemeClr val="tx2">
                  <a:lumMod val="75000"/>
                </a:schemeClr>
              </a:buClr>
              <a:buSzPct val="135000"/>
              <a:buFont typeface="+mj-lt"/>
              <a:buAutoNum type="arabicPeriod"/>
            </a:pPr>
            <a:endParaRPr lang="es-MX" sz="2800" dirty="0">
              <a:latin typeface="Calisto MT" panose="02040603050505030304" pitchFamily="18" charset="0"/>
            </a:endParaRPr>
          </a:p>
        </p:txBody>
      </p:sp>
      <p:grpSp>
        <p:nvGrpSpPr>
          <p:cNvPr id="6" name="Grupo 5"/>
          <p:cNvGrpSpPr/>
          <p:nvPr/>
        </p:nvGrpSpPr>
        <p:grpSpPr>
          <a:xfrm>
            <a:off x="0" y="5642135"/>
            <a:ext cx="12192000" cy="1235769"/>
            <a:chOff x="0" y="5642136"/>
            <a:chExt cx="12192000" cy="1339803"/>
          </a:xfrm>
        </p:grpSpPr>
        <p:sp>
          <p:nvSpPr>
            <p:cNvPr id="7" name="Rectángulo 6"/>
            <p:cNvSpPr/>
            <p:nvPr/>
          </p:nvSpPr>
          <p:spPr>
            <a:xfrm>
              <a:off x="0" y="5642136"/>
              <a:ext cx="12192000" cy="1318222"/>
            </a:xfrm>
            <a:prstGeom prst="rect">
              <a:avLst/>
            </a:prstGeom>
            <a:solidFill>
              <a:srgbClr val="B1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846160" y="5680560"/>
              <a:ext cx="11081982" cy="1301379"/>
            </a:xfrm>
            <a:prstGeom prst="rect">
              <a:avLst/>
            </a:prstGeom>
            <a:noFill/>
          </p:spPr>
          <p:txBody>
            <a:bodyPr wrap="square" rtlCol="0">
              <a:spAutoFit/>
            </a:bodyPr>
            <a:lstStyle/>
            <a:p>
              <a:pPr algn="just"/>
              <a:r>
                <a:rPr lang="es-MX" sz="2400" b="1" u="sng" dirty="0" smtClean="0">
                  <a:latin typeface="Calisto MT" panose="02040603050505030304" pitchFamily="18" charset="0"/>
                </a:rPr>
                <a:t>Objetivo específico:</a:t>
              </a:r>
              <a:r>
                <a:rPr lang="es-MX" sz="2400" dirty="0">
                  <a:latin typeface="Calisto MT" panose="02040603050505030304" pitchFamily="18" charset="0"/>
                </a:rPr>
                <a:t> </a:t>
              </a:r>
              <a:r>
                <a:rPr lang="es-MX" sz="2400" dirty="0" smtClean="0">
                  <a:latin typeface="Calisto MT" panose="02040603050505030304" pitchFamily="18" charset="0"/>
                </a:rPr>
                <a:t>Reconocer  </a:t>
              </a:r>
              <a:r>
                <a:rPr lang="es-MX" sz="2400" dirty="0">
                  <a:latin typeface="Calisto MT" panose="02040603050505030304" pitchFamily="18" charset="0"/>
                </a:rPr>
                <a:t>los cambios que ha sufrido el registro de los bienes patrimoniales </a:t>
              </a:r>
              <a:r>
                <a:rPr lang="es-MX" sz="2400" dirty="0" smtClean="0">
                  <a:latin typeface="Calisto MT" panose="02040603050505030304" pitchFamily="18" charset="0"/>
                </a:rPr>
                <a:t>de manera resumida  </a:t>
              </a:r>
              <a:r>
                <a:rPr lang="es-MX" sz="2400" dirty="0">
                  <a:latin typeface="Calisto MT" panose="02040603050505030304" pitchFamily="18" charset="0"/>
                </a:rPr>
                <a:t>y resaltar los más significativos que hasta la fecha rigen la armonización </a:t>
              </a:r>
              <a:r>
                <a:rPr lang="es-MX" sz="2400" dirty="0" smtClean="0">
                  <a:latin typeface="Calisto MT" panose="02040603050505030304" pitchFamily="18" charset="0"/>
                </a:rPr>
                <a:t>contable</a:t>
              </a:r>
              <a:r>
                <a:rPr lang="es-MX" sz="2400" dirty="0">
                  <a:latin typeface="Calisto MT" panose="02040603050505030304" pitchFamily="18" charset="0"/>
                </a:rPr>
                <a:t>.</a:t>
              </a:r>
            </a:p>
          </p:txBody>
        </p:sp>
      </p:grpSp>
    </p:spTree>
    <p:extLst>
      <p:ext uri="{BB962C8B-B14F-4D97-AF65-F5344CB8AC3E}">
        <p14:creationId xmlns:p14="http://schemas.microsoft.com/office/powerpoint/2010/main" val="334867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8" fill="hold" nodeType="withEffect">
                                  <p:stCondLst>
                                    <p:cond delay="3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0" fill="hold"/>
                                        <p:tgtEl>
                                          <p:spTgt spid="6"/>
                                        </p:tgtEl>
                                        <p:attrNameLst>
                                          <p:attrName>ppt_x</p:attrName>
                                        </p:attrNameLst>
                                      </p:cBhvr>
                                      <p:tavLst>
                                        <p:tav tm="0">
                                          <p:val>
                                            <p:strVal val="0-#ppt_w/2"/>
                                          </p:val>
                                        </p:tav>
                                        <p:tav tm="100000">
                                          <p:val>
                                            <p:strVal val="#ppt_x"/>
                                          </p:val>
                                        </p:tav>
                                      </p:tavLst>
                                    </p:anim>
                                    <p:anim calcmode="lin" valueType="num">
                                      <p:cBhvr additive="base">
                                        <p:cTn id="13" dur="2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3579" y="76876"/>
            <a:ext cx="6182435" cy="587316"/>
          </a:xfrm>
        </p:spPr>
        <p:txBody>
          <a:bodyPr>
            <a:normAutofit/>
          </a:bodyPr>
          <a:lstStyle/>
          <a:p>
            <a:pPr algn="ctr"/>
            <a:r>
              <a:rPr lang="es-MX" b="1" dirty="0" smtClean="0"/>
              <a:t>BIENES PATRIMONIALES</a:t>
            </a:r>
            <a:endParaRPr lang="es-MX" b="1" dirty="0"/>
          </a:p>
        </p:txBody>
      </p:sp>
      <p:graphicFrame>
        <p:nvGraphicFramePr>
          <p:cNvPr id="6" name="Diagrama 5"/>
          <p:cNvGraphicFramePr/>
          <p:nvPr>
            <p:extLst>
              <p:ext uri="{D42A27DB-BD31-4B8C-83A1-F6EECF244321}">
                <p14:modId xmlns:p14="http://schemas.microsoft.com/office/powerpoint/2010/main" val="1452728850"/>
              </p:ext>
            </p:extLst>
          </p:nvPr>
        </p:nvGraphicFramePr>
        <p:xfrm>
          <a:off x="793844" y="1607139"/>
          <a:ext cx="11398156" cy="2603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lecha abajo 10"/>
          <p:cNvSpPr/>
          <p:nvPr/>
        </p:nvSpPr>
        <p:spPr>
          <a:xfrm>
            <a:off x="1248364" y="3399835"/>
            <a:ext cx="508242" cy="2028295"/>
          </a:xfrm>
          <a:prstGeom prst="downArrow">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p:nvSpPr>
        <p:spPr>
          <a:xfrm>
            <a:off x="685862" y="697684"/>
            <a:ext cx="1398293" cy="1579040"/>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30" name="CuadroTexto 29"/>
          <p:cNvSpPr txBox="1"/>
          <p:nvPr/>
        </p:nvSpPr>
        <p:spPr>
          <a:xfrm>
            <a:off x="889637" y="941297"/>
            <a:ext cx="1596523" cy="15790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MX" sz="1400" b="1" dirty="0" smtClean="0">
                <a:solidFill>
                  <a:schemeClr val="tx1"/>
                </a:solidFill>
                <a:latin typeface="Arial" panose="020B0604020202020204" pitchFamily="34" charset="0"/>
                <a:cs typeface="Arial" panose="020B0604020202020204" pitchFamily="34" charset="0"/>
              </a:rPr>
              <a:t>REGLAS ESPECÍFICAS</a:t>
            </a:r>
            <a:endParaRPr lang="es-ES" sz="1400" b="1" kern="1200" dirty="0">
              <a:solidFill>
                <a:schemeClr val="tx1"/>
              </a:solidFill>
              <a:latin typeface="Arial" panose="020B0604020202020204" pitchFamily="34" charset="0"/>
              <a:cs typeface="Arial" panose="020B0604020202020204" pitchFamily="34" charset="0"/>
            </a:endParaRPr>
          </a:p>
        </p:txBody>
      </p:sp>
      <p:sp>
        <p:nvSpPr>
          <p:cNvPr id="27" name="Rectángulo 26"/>
          <p:cNvSpPr/>
          <p:nvPr/>
        </p:nvSpPr>
        <p:spPr>
          <a:xfrm>
            <a:off x="2017344" y="3207221"/>
            <a:ext cx="2434727" cy="591126"/>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8" name="CuadroTexto 27"/>
          <p:cNvSpPr txBox="1"/>
          <p:nvPr/>
        </p:nvSpPr>
        <p:spPr>
          <a:xfrm>
            <a:off x="2017344" y="3207221"/>
            <a:ext cx="2064614" cy="16695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MX" sz="1400" b="1" dirty="0" smtClean="0">
                <a:solidFill>
                  <a:schemeClr val="tx1"/>
                </a:solidFill>
                <a:latin typeface="Arial" panose="020B0604020202020204" pitchFamily="34" charset="0"/>
                <a:cs typeface="Arial" panose="020B0604020202020204" pitchFamily="34" charset="0"/>
              </a:rPr>
              <a:t>REGLAS </a:t>
            </a:r>
            <a:r>
              <a:rPr lang="es-MX" sz="1400" b="1" dirty="0">
                <a:solidFill>
                  <a:schemeClr val="tx1"/>
                </a:solidFill>
                <a:latin typeface="Arial" panose="020B0604020202020204" pitchFamily="34" charset="0"/>
                <a:cs typeface="Arial" panose="020B0604020202020204" pitchFamily="34" charset="0"/>
              </a:rPr>
              <a:t>DE </a:t>
            </a:r>
            <a:r>
              <a:rPr lang="es-MX" sz="1400" b="1" dirty="0" smtClean="0">
                <a:solidFill>
                  <a:schemeClr val="tx1"/>
                </a:solidFill>
                <a:latin typeface="Arial" panose="020B0604020202020204" pitchFamily="34" charset="0"/>
                <a:cs typeface="Arial" panose="020B0604020202020204" pitchFamily="34" charset="0"/>
              </a:rPr>
              <a:t>GENERALES</a:t>
            </a:r>
            <a:endParaRPr lang="es-ES" sz="1400" b="1" dirty="0">
              <a:solidFill>
                <a:schemeClr val="tx1"/>
              </a:solidFill>
              <a:latin typeface="Arial" panose="020B0604020202020204" pitchFamily="34" charset="0"/>
              <a:cs typeface="Arial" panose="020B0604020202020204" pitchFamily="34" charset="0"/>
            </a:endParaRPr>
          </a:p>
        </p:txBody>
      </p:sp>
      <p:grpSp>
        <p:nvGrpSpPr>
          <p:cNvPr id="10" name="Grupo 9"/>
          <p:cNvGrpSpPr/>
          <p:nvPr/>
        </p:nvGrpSpPr>
        <p:grpSpPr>
          <a:xfrm>
            <a:off x="3654797" y="1882996"/>
            <a:ext cx="1699680" cy="770030"/>
            <a:chOff x="3519135" y="0"/>
            <a:chExt cx="1661922" cy="1173638"/>
          </a:xfrm>
        </p:grpSpPr>
        <p:sp>
          <p:nvSpPr>
            <p:cNvPr id="25" name="Rectángulo 24"/>
            <p:cNvSpPr/>
            <p:nvPr/>
          </p:nvSpPr>
          <p:spPr>
            <a:xfrm>
              <a:off x="3519135" y="0"/>
              <a:ext cx="1661922" cy="104149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6" name="CuadroTexto 25"/>
            <p:cNvSpPr txBox="1"/>
            <p:nvPr/>
          </p:nvSpPr>
          <p:spPr>
            <a:xfrm>
              <a:off x="3519135" y="132139"/>
              <a:ext cx="1644929" cy="10414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MX" sz="1400" b="1" dirty="0" smtClean="0">
                  <a:solidFill>
                    <a:schemeClr val="tx1"/>
                  </a:solidFill>
                  <a:latin typeface="Arial" panose="020B0604020202020204" pitchFamily="34" charset="0"/>
                  <a:cs typeface="Arial" panose="020B0604020202020204" pitchFamily="34" charset="0"/>
                </a:rPr>
                <a:t>PARÁMETROS DE ESTIMACIÓN DE VIDA ÚTIL</a:t>
              </a:r>
              <a:endParaRPr lang="es-ES" sz="1400" b="1" kern="1200" dirty="0">
                <a:solidFill>
                  <a:schemeClr val="tx1"/>
                </a:solidFill>
                <a:latin typeface="Arial" panose="020B0604020202020204" pitchFamily="34" charset="0"/>
                <a:cs typeface="Arial" panose="020B0604020202020204" pitchFamily="34" charset="0"/>
              </a:endParaRPr>
            </a:p>
          </p:txBody>
        </p:sp>
      </p:grpSp>
      <p:sp>
        <p:nvSpPr>
          <p:cNvPr id="23" name="Rectángulo 22"/>
          <p:cNvSpPr/>
          <p:nvPr/>
        </p:nvSpPr>
        <p:spPr>
          <a:xfrm>
            <a:off x="5237897" y="3512759"/>
            <a:ext cx="2081587" cy="475486"/>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4" name="CuadroTexto 23"/>
          <p:cNvSpPr txBox="1"/>
          <p:nvPr/>
        </p:nvSpPr>
        <p:spPr>
          <a:xfrm>
            <a:off x="5023322" y="3183542"/>
            <a:ext cx="1993972" cy="21553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400" b="1" dirty="0" smtClean="0">
                <a:solidFill>
                  <a:schemeClr val="tx1"/>
                </a:solidFill>
                <a:latin typeface="Arial" panose="020B0604020202020204" pitchFamily="34" charset="0"/>
                <a:cs typeface="Arial" panose="020B0604020202020204" pitchFamily="34" charset="0"/>
              </a:rPr>
              <a:t>BIENES </a:t>
            </a:r>
            <a:r>
              <a:rPr lang="es-ES" sz="1400" b="1" dirty="0">
                <a:solidFill>
                  <a:schemeClr val="tx1"/>
                </a:solidFill>
                <a:latin typeface="Arial" panose="020B0604020202020204" pitchFamily="34" charset="0"/>
                <a:cs typeface="Arial" panose="020B0604020202020204" pitchFamily="34" charset="0"/>
              </a:rPr>
              <a:t>ARQUEOLÓGICOS, </a:t>
            </a:r>
            <a:r>
              <a:rPr lang="es-ES" sz="1400" b="1" dirty="0" smtClean="0">
                <a:solidFill>
                  <a:schemeClr val="tx1"/>
                </a:solidFill>
                <a:latin typeface="Arial" panose="020B0604020202020204" pitchFamily="34" charset="0"/>
                <a:cs typeface="Arial" panose="020B0604020202020204" pitchFamily="34" charset="0"/>
              </a:rPr>
              <a:t>ARTÍSTICOS E HISTÓRICOS</a:t>
            </a:r>
            <a:endParaRPr lang="es-ES" sz="1400" b="1" dirty="0">
              <a:solidFill>
                <a:schemeClr val="tx1"/>
              </a:solidFill>
              <a:latin typeface="Arial" panose="020B0604020202020204" pitchFamily="34" charset="0"/>
              <a:cs typeface="Arial" panose="020B0604020202020204" pitchFamily="34" charset="0"/>
            </a:endParaRPr>
          </a:p>
        </p:txBody>
      </p:sp>
      <p:sp>
        <p:nvSpPr>
          <p:cNvPr id="21" name="Rectángulo 20"/>
          <p:cNvSpPr/>
          <p:nvPr/>
        </p:nvSpPr>
        <p:spPr>
          <a:xfrm>
            <a:off x="6479279" y="1920318"/>
            <a:ext cx="1849818" cy="728320"/>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2" name="CuadroTexto 21"/>
          <p:cNvSpPr txBox="1"/>
          <p:nvPr/>
        </p:nvSpPr>
        <p:spPr>
          <a:xfrm>
            <a:off x="5809904" y="963191"/>
            <a:ext cx="3192579" cy="16698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MX" sz="1400" b="1" dirty="0" smtClean="0">
                <a:solidFill>
                  <a:schemeClr val="tx1"/>
                </a:solidFill>
                <a:latin typeface="Arial" panose="020B0604020202020204" pitchFamily="34" charset="0"/>
                <a:cs typeface="Arial" panose="020B0604020202020204" pitchFamily="34" charset="0"/>
              </a:rPr>
              <a:t>CATÁLOGOS </a:t>
            </a:r>
            <a:r>
              <a:rPr lang="es-MX" sz="1400" b="1" dirty="0">
                <a:solidFill>
                  <a:schemeClr val="tx1"/>
                </a:solidFill>
                <a:latin typeface="Arial" panose="020B0604020202020204" pitchFamily="34" charset="0"/>
                <a:cs typeface="Arial" panose="020B0604020202020204" pitchFamily="34" charset="0"/>
              </a:rPr>
              <a:t>DE </a:t>
            </a:r>
            <a:r>
              <a:rPr lang="es-MX" sz="1400" b="1" dirty="0" smtClean="0">
                <a:solidFill>
                  <a:schemeClr val="tx1"/>
                </a:solidFill>
                <a:latin typeface="Arial" panose="020B0604020202020204" pitchFamily="34" charset="0"/>
                <a:cs typeface="Arial" panose="020B0604020202020204" pitchFamily="34" charset="0"/>
              </a:rPr>
              <a:t>BIENE MUEBLES E INMUEBLES</a:t>
            </a:r>
            <a:endParaRPr lang="es-ES" sz="1400" b="1" dirty="0">
              <a:solidFill>
                <a:schemeClr val="tx1"/>
              </a:solidFill>
              <a:latin typeface="Arial" panose="020B0604020202020204" pitchFamily="34" charset="0"/>
              <a:cs typeface="Arial" panose="020B0604020202020204" pitchFamily="34" charset="0"/>
            </a:endParaRPr>
          </a:p>
        </p:txBody>
      </p:sp>
      <p:sp>
        <p:nvSpPr>
          <p:cNvPr id="19" name="Rectángulo 18"/>
          <p:cNvSpPr/>
          <p:nvPr/>
        </p:nvSpPr>
        <p:spPr>
          <a:xfrm>
            <a:off x="9035885" y="3447855"/>
            <a:ext cx="1314485" cy="337322"/>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0" name="CuadroTexto 19"/>
          <p:cNvSpPr txBox="1"/>
          <p:nvPr/>
        </p:nvSpPr>
        <p:spPr>
          <a:xfrm>
            <a:off x="7513177" y="3276973"/>
            <a:ext cx="2809897" cy="19094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MX" sz="1400" b="1" dirty="0" smtClean="0">
                <a:solidFill>
                  <a:schemeClr val="tx1"/>
                </a:solidFill>
                <a:latin typeface="Arial" panose="020B0604020202020204" pitchFamily="34" charset="0"/>
                <a:cs typeface="Arial" panose="020B0604020202020204" pitchFamily="34" charset="0"/>
              </a:rPr>
              <a:t>REGISTRO </a:t>
            </a:r>
            <a:r>
              <a:rPr lang="es-MX" sz="1400" b="1" dirty="0">
                <a:solidFill>
                  <a:schemeClr val="tx1"/>
                </a:solidFill>
                <a:latin typeface="Arial" panose="020B0604020202020204" pitchFamily="34" charset="0"/>
                <a:cs typeface="Arial" panose="020B0604020202020204" pitchFamily="34" charset="0"/>
              </a:rPr>
              <a:t>Y CONTROL DE LOS </a:t>
            </a:r>
            <a:r>
              <a:rPr lang="es-MX" sz="1400" b="1" dirty="0" smtClean="0">
                <a:solidFill>
                  <a:schemeClr val="tx1"/>
                </a:solidFill>
                <a:latin typeface="Arial" panose="020B0604020202020204" pitchFamily="34" charset="0"/>
                <a:cs typeface="Arial" panose="020B0604020202020204" pitchFamily="34" charset="0"/>
              </a:rPr>
              <a:t>INVENTARIOS</a:t>
            </a:r>
            <a:endParaRPr lang="es-ES" sz="1400" b="1" dirty="0">
              <a:solidFill>
                <a:schemeClr val="tx1"/>
              </a:solidFill>
              <a:latin typeface="Arial" panose="020B0604020202020204" pitchFamily="34" charset="0"/>
              <a:cs typeface="Arial" panose="020B0604020202020204" pitchFamily="34" charset="0"/>
            </a:endParaRPr>
          </a:p>
        </p:txBody>
      </p:sp>
      <p:sp>
        <p:nvSpPr>
          <p:cNvPr id="17" name="Rectángulo 16"/>
          <p:cNvSpPr/>
          <p:nvPr/>
        </p:nvSpPr>
        <p:spPr>
          <a:xfrm>
            <a:off x="9507051" y="1882996"/>
            <a:ext cx="2684949" cy="733988"/>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8" name="CuadroTexto 17"/>
          <p:cNvSpPr txBox="1"/>
          <p:nvPr/>
        </p:nvSpPr>
        <p:spPr>
          <a:xfrm>
            <a:off x="8943746" y="462672"/>
            <a:ext cx="2658218" cy="20692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MX" sz="1400" b="1" dirty="0" smtClean="0">
                <a:solidFill>
                  <a:schemeClr val="tx1"/>
                </a:solidFill>
                <a:latin typeface="Arial" panose="020B0604020202020204" pitchFamily="34" charset="0"/>
                <a:cs typeface="Arial" panose="020B0604020202020204" pitchFamily="34" charset="0"/>
              </a:rPr>
              <a:t>FORMATO RELACIÓN BIENES PATRIMONIALES</a:t>
            </a:r>
            <a:endParaRPr lang="es-ES" sz="1400" b="1" kern="1200" dirty="0">
              <a:solidFill>
                <a:schemeClr val="tx1"/>
              </a:solidFill>
              <a:latin typeface="Arial" panose="020B0604020202020204" pitchFamily="34" charset="0"/>
              <a:cs typeface="Arial" panose="020B0604020202020204" pitchFamily="34" charset="0"/>
            </a:endParaRPr>
          </a:p>
        </p:txBody>
      </p:sp>
      <p:sp>
        <p:nvSpPr>
          <p:cNvPr id="31" name="Rectangle 2"/>
          <p:cNvSpPr>
            <a:spLocks noChangeArrowheads="1"/>
          </p:cNvSpPr>
          <p:nvPr/>
        </p:nvSpPr>
        <p:spPr bwMode="auto">
          <a:xfrm rot="10800000" flipV="1">
            <a:off x="1272275" y="5844362"/>
            <a:ext cx="4186829" cy="830997"/>
          </a:xfrm>
          <a:prstGeom prst="rect">
            <a:avLst/>
          </a:prstGeom>
          <a:noFill/>
          <a:ln w="285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s-MX" altLang="es-MX" sz="1600" b="1" dirty="0">
                <a:latin typeface="Arial" panose="020B0604020202020204" pitchFamily="34" charset="0"/>
                <a:ea typeface="Times New Roman" panose="02020603050405020304" pitchFamily="18" charset="0"/>
              </a:rPr>
              <a:t>Monto de capitalización de los bienes muebles e intangibles</a:t>
            </a:r>
            <a:r>
              <a:rPr lang="es-MX" altLang="es-MX" sz="1600" b="1" dirty="0" smtClean="0">
                <a:latin typeface="Arial" panose="020B0604020202020204" pitchFamily="34" charset="0"/>
                <a:ea typeface="Times New Roman" panose="02020603050405020304" pitchFamily="18" charset="0"/>
              </a:rPr>
              <a:t>. De salarios mínimos a UMA y con aumento.</a:t>
            </a:r>
            <a:endParaRPr kumimoji="0" lang="es-MX" altLang="es-MX" sz="2400" b="1" i="0" u="none" strike="noStrike" cap="none" normalizeH="0" baseline="0" dirty="0" smtClean="0">
              <a:ln>
                <a:noFill/>
              </a:ln>
              <a:solidFill>
                <a:schemeClr val="tx1"/>
              </a:solidFill>
              <a:effectLst/>
              <a:latin typeface="Arial" panose="020B0604020202020204" pitchFamily="34" charset="0"/>
            </a:endParaRPr>
          </a:p>
        </p:txBody>
      </p:sp>
      <p:grpSp>
        <p:nvGrpSpPr>
          <p:cNvPr id="40" name="Grupo 39"/>
          <p:cNvGrpSpPr/>
          <p:nvPr/>
        </p:nvGrpSpPr>
        <p:grpSpPr>
          <a:xfrm>
            <a:off x="1248364" y="5486408"/>
            <a:ext cx="1549427" cy="382137"/>
            <a:chOff x="1248364" y="4735773"/>
            <a:chExt cx="1549427" cy="710034"/>
          </a:xfrm>
        </p:grpSpPr>
        <p:sp>
          <p:nvSpPr>
            <p:cNvPr id="37" name="Rectángulo redondeado 36"/>
            <p:cNvSpPr/>
            <p:nvPr/>
          </p:nvSpPr>
          <p:spPr>
            <a:xfrm>
              <a:off x="1248364" y="4735773"/>
              <a:ext cx="1385654" cy="71003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1289308" y="4782254"/>
              <a:ext cx="1508483" cy="369332"/>
            </a:xfrm>
            <a:prstGeom prst="rect">
              <a:avLst/>
            </a:prstGeom>
            <a:noFill/>
          </p:spPr>
          <p:txBody>
            <a:bodyPr wrap="square">
              <a:spAutoFit/>
            </a:bodyPr>
            <a:lstStyle/>
            <a:p>
              <a:r>
                <a:rPr lang="es-MX" b="1" dirty="0">
                  <a:solidFill>
                    <a:schemeClr val="bg1"/>
                  </a:solidFill>
                  <a:latin typeface="Open Sans"/>
                </a:rPr>
                <a:t>27/12/2017</a:t>
              </a:r>
              <a:endParaRPr lang="es-MX" b="1" dirty="0">
                <a:solidFill>
                  <a:schemeClr val="bg1"/>
                </a:solidFill>
              </a:endParaRPr>
            </a:p>
          </p:txBody>
        </p:sp>
      </p:grpSp>
    </p:spTree>
    <p:extLst>
      <p:ext uri="{BB962C8B-B14F-4D97-AF65-F5344CB8AC3E}">
        <p14:creationId xmlns:p14="http://schemas.microsoft.com/office/powerpoint/2010/main" val="1959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dgm id="{C0F44F13-06DD-4A98-B039-873892419350}"/>
                                            </p:graphicEl>
                                          </p:spTgt>
                                        </p:tgtEl>
                                        <p:attrNameLst>
                                          <p:attrName>style.visibility</p:attrName>
                                        </p:attrNameLst>
                                      </p:cBhvr>
                                      <p:to>
                                        <p:strVal val="visible"/>
                                      </p:to>
                                    </p:set>
                                    <p:animEffect transition="in" filter="wipe(left)">
                                      <p:cBhvr>
                                        <p:cTn id="7" dur="500"/>
                                        <p:tgtEl>
                                          <p:spTgt spid="6">
                                            <p:graphicEl>
                                              <a:dgm id="{C0F44F13-06DD-4A98-B039-873892419350}"/>
                                            </p:graphicEl>
                                          </p:spTgt>
                                        </p:tgtEl>
                                      </p:cBhvr>
                                    </p:animEffect>
                                  </p:childTnLst>
                                </p:cTn>
                              </p:par>
                              <p:par>
                                <p:cTn id="8" presetID="22" presetClass="entr" presetSubtype="8" fill="hold" grpId="0" nodeType="withEffect">
                                  <p:stCondLst>
                                    <p:cond delay="2000"/>
                                  </p:stCondLst>
                                  <p:childTnLst>
                                    <p:set>
                                      <p:cBhvr>
                                        <p:cTn id="9" dur="1" fill="hold">
                                          <p:stCondLst>
                                            <p:cond delay="0"/>
                                          </p:stCondLst>
                                        </p:cTn>
                                        <p:tgtEl>
                                          <p:spTgt spid="6">
                                            <p:graphicEl>
                                              <a:dgm id="{3772FB6A-506A-48E3-9697-72C072D24CCE}"/>
                                            </p:graphicEl>
                                          </p:spTgt>
                                        </p:tgtEl>
                                        <p:attrNameLst>
                                          <p:attrName>style.visibility</p:attrName>
                                        </p:attrNameLst>
                                      </p:cBhvr>
                                      <p:to>
                                        <p:strVal val="visible"/>
                                      </p:to>
                                    </p:set>
                                    <p:animEffect transition="in" filter="wipe(left)">
                                      <p:cBhvr>
                                        <p:cTn id="10" dur="500"/>
                                        <p:tgtEl>
                                          <p:spTgt spid="6">
                                            <p:graphicEl>
                                              <a:dgm id="{3772FB6A-506A-48E3-9697-72C072D24CCE}"/>
                                            </p:graphicEl>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6">
                                            <p:graphicEl>
                                              <a:dgm id="{8589C72A-4D57-4206-9CB0-0028CCB0D584}"/>
                                            </p:graphicEl>
                                          </p:spTgt>
                                        </p:tgtEl>
                                        <p:attrNameLst>
                                          <p:attrName>style.visibility</p:attrName>
                                        </p:attrNameLst>
                                      </p:cBhvr>
                                      <p:to>
                                        <p:strVal val="visible"/>
                                      </p:to>
                                    </p:set>
                                    <p:animEffect transition="in" filter="wipe(left)">
                                      <p:cBhvr>
                                        <p:cTn id="13" dur="500"/>
                                        <p:tgtEl>
                                          <p:spTgt spid="6">
                                            <p:graphicEl>
                                              <a:dgm id="{8589C72A-4D57-4206-9CB0-0028CCB0D584}"/>
                                            </p:graphicEl>
                                          </p:spTgt>
                                        </p:tgtEl>
                                      </p:cBhvr>
                                    </p:animEffect>
                                  </p:childTnLst>
                                </p:cTn>
                              </p:par>
                              <p:par>
                                <p:cTn id="14" presetID="22" presetClass="entr" presetSubtype="8" fill="hold" grpId="0" nodeType="withEffect">
                                  <p:stCondLst>
                                    <p:cond delay="4000"/>
                                  </p:stCondLst>
                                  <p:childTnLst>
                                    <p:set>
                                      <p:cBhvr>
                                        <p:cTn id="15" dur="1" fill="hold">
                                          <p:stCondLst>
                                            <p:cond delay="0"/>
                                          </p:stCondLst>
                                        </p:cTn>
                                        <p:tgtEl>
                                          <p:spTgt spid="6">
                                            <p:graphicEl>
                                              <a:dgm id="{547C9450-C1EA-4854-A161-1CC783B30EA7}"/>
                                            </p:graphicEl>
                                          </p:spTgt>
                                        </p:tgtEl>
                                        <p:attrNameLst>
                                          <p:attrName>style.visibility</p:attrName>
                                        </p:attrNameLst>
                                      </p:cBhvr>
                                      <p:to>
                                        <p:strVal val="visible"/>
                                      </p:to>
                                    </p:set>
                                    <p:animEffect transition="in" filter="wipe(left)">
                                      <p:cBhvr>
                                        <p:cTn id="16" dur="500"/>
                                        <p:tgtEl>
                                          <p:spTgt spid="6">
                                            <p:graphicEl>
                                              <a:dgm id="{547C9450-C1EA-4854-A161-1CC783B30EA7}"/>
                                            </p:graphicEl>
                                          </p:spTgt>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6">
                                            <p:graphicEl>
                                              <a:dgm id="{F3831F9F-6A26-450E-9F93-0476AAF6A99C}"/>
                                            </p:graphicEl>
                                          </p:spTgt>
                                        </p:tgtEl>
                                        <p:attrNameLst>
                                          <p:attrName>style.visibility</p:attrName>
                                        </p:attrNameLst>
                                      </p:cBhvr>
                                      <p:to>
                                        <p:strVal val="visible"/>
                                      </p:to>
                                    </p:set>
                                    <p:animEffect transition="in" filter="wipe(left)">
                                      <p:cBhvr>
                                        <p:cTn id="19" dur="500"/>
                                        <p:tgtEl>
                                          <p:spTgt spid="6">
                                            <p:graphicEl>
                                              <a:dgm id="{F3831F9F-6A26-450E-9F93-0476AAF6A99C}"/>
                                            </p:graphicEl>
                                          </p:spTgt>
                                        </p:tgtEl>
                                      </p:cBhvr>
                                    </p:animEffect>
                                  </p:childTnLst>
                                </p:cTn>
                              </p:par>
                              <p:par>
                                <p:cTn id="20" presetID="22" presetClass="entr" presetSubtype="8" fill="hold" grpId="0" nodeType="withEffect">
                                  <p:stCondLst>
                                    <p:cond delay="6000"/>
                                  </p:stCondLst>
                                  <p:childTnLst>
                                    <p:set>
                                      <p:cBhvr>
                                        <p:cTn id="21" dur="1" fill="hold">
                                          <p:stCondLst>
                                            <p:cond delay="0"/>
                                          </p:stCondLst>
                                        </p:cTn>
                                        <p:tgtEl>
                                          <p:spTgt spid="6">
                                            <p:graphicEl>
                                              <a:dgm id="{E3CFAAEA-1BAC-463C-BBDD-E5F5B0D3DC33}"/>
                                            </p:graphicEl>
                                          </p:spTgt>
                                        </p:tgtEl>
                                        <p:attrNameLst>
                                          <p:attrName>style.visibility</p:attrName>
                                        </p:attrNameLst>
                                      </p:cBhvr>
                                      <p:to>
                                        <p:strVal val="visible"/>
                                      </p:to>
                                    </p:set>
                                    <p:animEffect transition="in" filter="wipe(left)">
                                      <p:cBhvr>
                                        <p:cTn id="22" dur="500"/>
                                        <p:tgtEl>
                                          <p:spTgt spid="6">
                                            <p:graphicEl>
                                              <a:dgm id="{E3CFAAEA-1BAC-463C-BBDD-E5F5B0D3DC33}"/>
                                            </p:graphicEl>
                                          </p:spTgt>
                                        </p:tgtEl>
                                      </p:cBhvr>
                                    </p:animEffect>
                                  </p:childTnLst>
                                </p:cTn>
                              </p:par>
                              <p:par>
                                <p:cTn id="23" presetID="22" presetClass="entr" presetSubtype="8" fill="hold" grpId="0" nodeType="withEffect">
                                  <p:stCondLst>
                                    <p:cond delay="6000"/>
                                  </p:stCondLst>
                                  <p:childTnLst>
                                    <p:set>
                                      <p:cBhvr>
                                        <p:cTn id="24" dur="1" fill="hold">
                                          <p:stCondLst>
                                            <p:cond delay="0"/>
                                          </p:stCondLst>
                                        </p:cTn>
                                        <p:tgtEl>
                                          <p:spTgt spid="6">
                                            <p:graphicEl>
                                              <a:dgm id="{588CB3F4-4D73-4D4E-B618-425BC8A9689E}"/>
                                            </p:graphicEl>
                                          </p:spTgt>
                                        </p:tgtEl>
                                        <p:attrNameLst>
                                          <p:attrName>style.visibility</p:attrName>
                                        </p:attrNameLst>
                                      </p:cBhvr>
                                      <p:to>
                                        <p:strVal val="visible"/>
                                      </p:to>
                                    </p:set>
                                    <p:animEffect transition="in" filter="wipe(left)">
                                      <p:cBhvr>
                                        <p:cTn id="25" dur="500"/>
                                        <p:tgtEl>
                                          <p:spTgt spid="6">
                                            <p:graphicEl>
                                              <a:dgm id="{588CB3F4-4D73-4D4E-B618-425BC8A9689E}"/>
                                            </p:graphicEl>
                                          </p:spTgt>
                                        </p:tgtEl>
                                      </p:cBhvr>
                                    </p:animEffect>
                                  </p:childTnLst>
                                </p:cTn>
                              </p:par>
                              <p:par>
                                <p:cTn id="26" presetID="22" presetClass="entr" presetSubtype="8" fill="hold" grpId="0" nodeType="withEffect">
                                  <p:stCondLst>
                                    <p:cond delay="8000"/>
                                  </p:stCondLst>
                                  <p:childTnLst>
                                    <p:set>
                                      <p:cBhvr>
                                        <p:cTn id="27" dur="1" fill="hold">
                                          <p:stCondLst>
                                            <p:cond delay="0"/>
                                          </p:stCondLst>
                                        </p:cTn>
                                        <p:tgtEl>
                                          <p:spTgt spid="6">
                                            <p:graphicEl>
                                              <a:dgm id="{0BEC547F-A577-4E6A-889D-4B8CA5A61DD3}"/>
                                            </p:graphicEl>
                                          </p:spTgt>
                                        </p:tgtEl>
                                        <p:attrNameLst>
                                          <p:attrName>style.visibility</p:attrName>
                                        </p:attrNameLst>
                                      </p:cBhvr>
                                      <p:to>
                                        <p:strVal val="visible"/>
                                      </p:to>
                                    </p:set>
                                    <p:animEffect transition="in" filter="wipe(left)">
                                      <p:cBhvr>
                                        <p:cTn id="28" dur="500"/>
                                        <p:tgtEl>
                                          <p:spTgt spid="6">
                                            <p:graphicEl>
                                              <a:dgm id="{0BEC547F-A577-4E6A-889D-4B8CA5A61DD3}"/>
                                            </p:graphicEl>
                                          </p:spTgt>
                                        </p:tgtEl>
                                      </p:cBhvr>
                                    </p:animEffect>
                                  </p:childTnLst>
                                </p:cTn>
                              </p:par>
                              <p:par>
                                <p:cTn id="29" presetID="22" presetClass="entr" presetSubtype="8" fill="hold" grpId="0" nodeType="withEffect">
                                  <p:stCondLst>
                                    <p:cond delay="8000"/>
                                  </p:stCondLst>
                                  <p:childTnLst>
                                    <p:set>
                                      <p:cBhvr>
                                        <p:cTn id="30" dur="1" fill="hold">
                                          <p:stCondLst>
                                            <p:cond delay="0"/>
                                          </p:stCondLst>
                                        </p:cTn>
                                        <p:tgtEl>
                                          <p:spTgt spid="6">
                                            <p:graphicEl>
                                              <a:dgm id="{CF577DE2-E255-4F15-85C5-AE8F2223AF6C}"/>
                                            </p:graphicEl>
                                          </p:spTgt>
                                        </p:tgtEl>
                                        <p:attrNameLst>
                                          <p:attrName>style.visibility</p:attrName>
                                        </p:attrNameLst>
                                      </p:cBhvr>
                                      <p:to>
                                        <p:strVal val="visible"/>
                                      </p:to>
                                    </p:set>
                                    <p:animEffect transition="in" filter="wipe(left)">
                                      <p:cBhvr>
                                        <p:cTn id="31" dur="500"/>
                                        <p:tgtEl>
                                          <p:spTgt spid="6">
                                            <p:graphicEl>
                                              <a:dgm id="{CF577DE2-E255-4F15-85C5-AE8F2223AF6C}"/>
                                            </p:graphicEl>
                                          </p:spTgt>
                                        </p:tgtEl>
                                      </p:cBhvr>
                                    </p:animEffect>
                                  </p:childTnLst>
                                </p:cTn>
                              </p:par>
                              <p:par>
                                <p:cTn id="32" presetID="22" presetClass="entr" presetSubtype="8" fill="hold" grpId="0" nodeType="withEffect">
                                  <p:stCondLst>
                                    <p:cond delay="10000"/>
                                  </p:stCondLst>
                                  <p:childTnLst>
                                    <p:set>
                                      <p:cBhvr>
                                        <p:cTn id="33" dur="1" fill="hold">
                                          <p:stCondLst>
                                            <p:cond delay="0"/>
                                          </p:stCondLst>
                                        </p:cTn>
                                        <p:tgtEl>
                                          <p:spTgt spid="6">
                                            <p:graphicEl>
                                              <a:dgm id="{D11CBA84-E17B-43BD-8899-3A89878FDF5E}"/>
                                            </p:graphicEl>
                                          </p:spTgt>
                                        </p:tgtEl>
                                        <p:attrNameLst>
                                          <p:attrName>style.visibility</p:attrName>
                                        </p:attrNameLst>
                                      </p:cBhvr>
                                      <p:to>
                                        <p:strVal val="visible"/>
                                      </p:to>
                                    </p:set>
                                    <p:animEffect transition="in" filter="wipe(left)">
                                      <p:cBhvr>
                                        <p:cTn id="34" dur="500"/>
                                        <p:tgtEl>
                                          <p:spTgt spid="6">
                                            <p:graphicEl>
                                              <a:dgm id="{D11CBA84-E17B-43BD-8899-3A89878FDF5E}"/>
                                            </p:graphicEl>
                                          </p:spTgt>
                                        </p:tgtEl>
                                      </p:cBhvr>
                                    </p:animEffect>
                                  </p:childTnLst>
                                </p:cTn>
                              </p:par>
                              <p:par>
                                <p:cTn id="35" presetID="22" presetClass="entr" presetSubtype="8" fill="hold" grpId="0" nodeType="withEffect">
                                  <p:stCondLst>
                                    <p:cond delay="10000"/>
                                  </p:stCondLst>
                                  <p:childTnLst>
                                    <p:set>
                                      <p:cBhvr>
                                        <p:cTn id="36" dur="1" fill="hold">
                                          <p:stCondLst>
                                            <p:cond delay="0"/>
                                          </p:stCondLst>
                                        </p:cTn>
                                        <p:tgtEl>
                                          <p:spTgt spid="6">
                                            <p:graphicEl>
                                              <a:dgm id="{4C2A76AF-BC49-446A-86BA-2A4DB4712955}"/>
                                            </p:graphicEl>
                                          </p:spTgt>
                                        </p:tgtEl>
                                        <p:attrNameLst>
                                          <p:attrName>style.visibility</p:attrName>
                                        </p:attrNameLst>
                                      </p:cBhvr>
                                      <p:to>
                                        <p:strVal val="visible"/>
                                      </p:to>
                                    </p:set>
                                    <p:animEffect transition="in" filter="wipe(left)">
                                      <p:cBhvr>
                                        <p:cTn id="37" dur="500"/>
                                        <p:tgtEl>
                                          <p:spTgt spid="6">
                                            <p:graphicEl>
                                              <a:dgm id="{4C2A76AF-BC49-446A-86BA-2A4DB4712955}"/>
                                            </p:graphicEl>
                                          </p:spTgt>
                                        </p:tgtEl>
                                      </p:cBhvr>
                                    </p:animEffect>
                                  </p:childTnLst>
                                </p:cTn>
                              </p:par>
                              <p:par>
                                <p:cTn id="38" presetID="22" presetClass="entr" presetSubtype="8" fill="hold" grpId="0" nodeType="withEffect">
                                  <p:stCondLst>
                                    <p:cond delay="12000"/>
                                  </p:stCondLst>
                                  <p:childTnLst>
                                    <p:set>
                                      <p:cBhvr>
                                        <p:cTn id="39" dur="1" fill="hold">
                                          <p:stCondLst>
                                            <p:cond delay="0"/>
                                          </p:stCondLst>
                                        </p:cTn>
                                        <p:tgtEl>
                                          <p:spTgt spid="6">
                                            <p:graphicEl>
                                              <a:dgm id="{358F1E43-BBC9-4254-BB91-9C5F214DAA52}"/>
                                            </p:graphicEl>
                                          </p:spTgt>
                                        </p:tgtEl>
                                        <p:attrNameLst>
                                          <p:attrName>style.visibility</p:attrName>
                                        </p:attrNameLst>
                                      </p:cBhvr>
                                      <p:to>
                                        <p:strVal val="visible"/>
                                      </p:to>
                                    </p:set>
                                    <p:animEffect transition="in" filter="wipe(left)">
                                      <p:cBhvr>
                                        <p:cTn id="40" dur="500"/>
                                        <p:tgtEl>
                                          <p:spTgt spid="6">
                                            <p:graphicEl>
                                              <a:dgm id="{358F1E43-BBC9-4254-BB91-9C5F214DAA52}"/>
                                            </p:graphicEl>
                                          </p:spTgt>
                                        </p:tgtEl>
                                      </p:cBhvr>
                                    </p:animEffect>
                                  </p:childTnLst>
                                </p:cTn>
                              </p:par>
                              <p:par>
                                <p:cTn id="41" presetID="22" presetClass="entr" presetSubtype="8" fill="hold" grpId="0" nodeType="withEffect">
                                  <p:stCondLst>
                                    <p:cond delay="12000"/>
                                  </p:stCondLst>
                                  <p:childTnLst>
                                    <p:set>
                                      <p:cBhvr>
                                        <p:cTn id="42" dur="1" fill="hold">
                                          <p:stCondLst>
                                            <p:cond delay="0"/>
                                          </p:stCondLst>
                                        </p:cTn>
                                        <p:tgtEl>
                                          <p:spTgt spid="6">
                                            <p:graphicEl>
                                              <a:dgm id="{6563DEB6-B84D-49A5-979D-74B8E23DFD79}"/>
                                            </p:graphicEl>
                                          </p:spTgt>
                                        </p:tgtEl>
                                        <p:attrNameLst>
                                          <p:attrName>style.visibility</p:attrName>
                                        </p:attrNameLst>
                                      </p:cBhvr>
                                      <p:to>
                                        <p:strVal val="visible"/>
                                      </p:to>
                                    </p:set>
                                    <p:animEffect transition="in" filter="wipe(left)">
                                      <p:cBhvr>
                                        <p:cTn id="43" dur="500"/>
                                        <p:tgtEl>
                                          <p:spTgt spid="6">
                                            <p:graphicEl>
                                              <a:dgm id="{6563DEB6-B84D-49A5-979D-74B8E23DFD79}"/>
                                            </p:graphicEl>
                                          </p:spTgt>
                                        </p:tgtEl>
                                      </p:cBhvr>
                                    </p:animEffect>
                                  </p:childTnLst>
                                </p:cTn>
                              </p:par>
                              <p:par>
                                <p:cTn id="44" presetID="22" presetClass="entr" presetSubtype="8" fill="hold" grpId="0" nodeType="withEffect">
                                  <p:stCondLst>
                                    <p:cond delay="14000"/>
                                  </p:stCondLst>
                                  <p:childTnLst>
                                    <p:set>
                                      <p:cBhvr>
                                        <p:cTn id="45" dur="1" fill="hold">
                                          <p:stCondLst>
                                            <p:cond delay="0"/>
                                          </p:stCondLst>
                                        </p:cTn>
                                        <p:tgtEl>
                                          <p:spTgt spid="6">
                                            <p:graphicEl>
                                              <a:dgm id="{DE896F8B-E6F6-4DF4-8253-C25A21037902}"/>
                                            </p:graphicEl>
                                          </p:spTgt>
                                        </p:tgtEl>
                                        <p:attrNameLst>
                                          <p:attrName>style.visibility</p:attrName>
                                        </p:attrNameLst>
                                      </p:cBhvr>
                                      <p:to>
                                        <p:strVal val="visible"/>
                                      </p:to>
                                    </p:set>
                                    <p:animEffect transition="in" filter="wipe(left)">
                                      <p:cBhvr>
                                        <p:cTn id="46" dur="500"/>
                                        <p:tgtEl>
                                          <p:spTgt spid="6">
                                            <p:graphicEl>
                                              <a:dgm id="{DE896F8B-E6F6-4DF4-8253-C25A21037902}"/>
                                            </p:graphicEl>
                                          </p:spTgt>
                                        </p:tgtEl>
                                      </p:cBhvr>
                                    </p:animEffect>
                                  </p:childTnLst>
                                </p:cTn>
                              </p:par>
                              <p:par>
                                <p:cTn id="47" presetID="22" presetClass="entr" presetSubtype="8" fill="hold" grpId="0" nodeType="withEffect">
                                  <p:stCondLst>
                                    <p:cond delay="14000"/>
                                  </p:stCondLst>
                                  <p:childTnLst>
                                    <p:set>
                                      <p:cBhvr>
                                        <p:cTn id="48" dur="1" fill="hold">
                                          <p:stCondLst>
                                            <p:cond delay="0"/>
                                          </p:stCondLst>
                                        </p:cTn>
                                        <p:tgtEl>
                                          <p:spTgt spid="6">
                                            <p:graphicEl>
                                              <a:dgm id="{1956C609-4A11-460E-A959-65249A18810C}"/>
                                            </p:graphicEl>
                                          </p:spTgt>
                                        </p:tgtEl>
                                        <p:attrNameLst>
                                          <p:attrName>style.visibility</p:attrName>
                                        </p:attrNameLst>
                                      </p:cBhvr>
                                      <p:to>
                                        <p:strVal val="visible"/>
                                      </p:to>
                                    </p:set>
                                    <p:animEffect transition="in" filter="wipe(left)">
                                      <p:cBhvr>
                                        <p:cTn id="49" dur="500"/>
                                        <p:tgtEl>
                                          <p:spTgt spid="6">
                                            <p:graphicEl>
                                              <a:dgm id="{1956C609-4A11-460E-A959-65249A18810C}"/>
                                            </p:graphicEl>
                                          </p:spTgt>
                                        </p:tgtEl>
                                      </p:cBhvr>
                                    </p:animEffect>
                                  </p:childTnLst>
                                </p:cTn>
                              </p:par>
                              <p:par>
                                <p:cTn id="50" presetID="22" presetClass="entr" presetSubtype="1" fill="hold" grpId="0" nodeType="withEffect">
                                  <p:stCondLst>
                                    <p:cond delay="250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1000"/>
                                        <p:tgtEl>
                                          <p:spTgt spid="30"/>
                                        </p:tgtEl>
                                      </p:cBhvr>
                                    </p:animEffect>
                                  </p:childTnLst>
                                </p:cTn>
                              </p:par>
                              <p:par>
                                <p:cTn id="53" presetID="22" presetClass="entr" presetSubtype="1" fill="hold" grpId="0" nodeType="withEffect">
                                  <p:stCondLst>
                                    <p:cond delay="4500"/>
                                  </p:st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500"/>
                                        <p:tgtEl>
                                          <p:spTgt spid="28"/>
                                        </p:tgtEl>
                                      </p:cBhvr>
                                    </p:animEffect>
                                  </p:childTnLst>
                                </p:cTn>
                              </p:par>
                              <p:par>
                                <p:cTn id="56" presetID="22" presetClass="entr" presetSubtype="1" fill="hold" nodeType="withEffect">
                                  <p:stCondLst>
                                    <p:cond delay="650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850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500"/>
                                        <p:tgtEl>
                                          <p:spTgt spid="24"/>
                                        </p:tgtEl>
                                      </p:cBhvr>
                                    </p:animEffect>
                                  </p:childTnLst>
                                </p:cTn>
                              </p:par>
                              <p:par>
                                <p:cTn id="62" presetID="22" presetClass="entr" presetSubtype="1" fill="hold" grpId="0" nodeType="withEffect">
                                  <p:stCondLst>
                                    <p:cond delay="1050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par>
                                <p:cTn id="65" presetID="22" presetClass="entr" presetSubtype="1" fill="hold" grpId="0" nodeType="withEffect">
                                  <p:stCondLst>
                                    <p:cond delay="1250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par>
                                <p:cTn id="68" presetID="22" presetClass="entr" presetSubtype="1" fill="hold" grpId="0" nodeType="withEffect">
                                  <p:stCondLst>
                                    <p:cond delay="14500"/>
                                  </p:stCondLst>
                                  <p:childTnLst>
                                    <p:set>
                                      <p:cBhvr>
                                        <p:cTn id="69" dur="1" fill="hold">
                                          <p:stCondLst>
                                            <p:cond delay="0"/>
                                          </p:stCondLst>
                                        </p:cTn>
                                        <p:tgtEl>
                                          <p:spTgt spid="18"/>
                                        </p:tgtEl>
                                        <p:attrNameLst>
                                          <p:attrName>style.visibility</p:attrName>
                                        </p:attrNameLst>
                                      </p:cBhvr>
                                      <p:to>
                                        <p:strVal val="visible"/>
                                      </p:to>
                                    </p:set>
                                    <p:animEffect transition="in" filter="wipe(up)">
                                      <p:cBhvr>
                                        <p:cTn id="70" dur="500"/>
                                        <p:tgtEl>
                                          <p:spTgt spid="18"/>
                                        </p:tgtEl>
                                      </p:cBhvr>
                                    </p:animEffect>
                                  </p:childTnLst>
                                </p:cTn>
                              </p:par>
                              <p:par>
                                <p:cTn id="71" presetID="22" presetClass="entr" presetSubtype="1" fill="hold" grpId="0" nodeType="withEffect">
                                  <p:stCondLst>
                                    <p:cond delay="20000"/>
                                  </p:stCondLst>
                                  <p:childTnLst>
                                    <p:set>
                                      <p:cBhvr>
                                        <p:cTn id="72" dur="1" fill="hold">
                                          <p:stCondLst>
                                            <p:cond delay="0"/>
                                          </p:stCondLst>
                                        </p:cTn>
                                        <p:tgtEl>
                                          <p:spTgt spid="11"/>
                                        </p:tgtEl>
                                        <p:attrNameLst>
                                          <p:attrName>style.visibility</p:attrName>
                                        </p:attrNameLst>
                                      </p:cBhvr>
                                      <p:to>
                                        <p:strVal val="visible"/>
                                      </p:to>
                                    </p:set>
                                    <p:animEffect transition="in" filter="wipe(up)">
                                      <p:cBhvr>
                                        <p:cTn id="73" dur="1250"/>
                                        <p:tgtEl>
                                          <p:spTgt spid="11"/>
                                        </p:tgtEl>
                                      </p:cBhvr>
                                    </p:animEffect>
                                  </p:childTnLst>
                                </p:cTn>
                              </p:par>
                              <p:par>
                                <p:cTn id="74" presetID="1" presetClass="entr" presetSubtype="0" fill="hold" nodeType="withEffect">
                                  <p:stCondLst>
                                    <p:cond delay="21000"/>
                                  </p:stCondLst>
                                  <p:childTnLst>
                                    <p:set>
                                      <p:cBhvr>
                                        <p:cTn id="75" dur="1" fill="hold">
                                          <p:stCondLst>
                                            <p:cond delay="749"/>
                                          </p:stCondLst>
                                        </p:cTn>
                                        <p:tgtEl>
                                          <p:spTgt spid="40"/>
                                        </p:tgtEl>
                                        <p:attrNameLst>
                                          <p:attrName>style.visibility</p:attrName>
                                        </p:attrNameLst>
                                      </p:cBhvr>
                                      <p:to>
                                        <p:strVal val="visible"/>
                                      </p:to>
                                    </p:set>
                                  </p:childTnLst>
                                </p:cTn>
                              </p:par>
                              <p:par>
                                <p:cTn id="76" presetID="22" presetClass="entr" presetSubtype="1" fill="hold" grpId="0" nodeType="withEffect">
                                  <p:stCondLst>
                                    <p:cond delay="22000"/>
                                  </p:stCondLst>
                                  <p:childTnLst>
                                    <p:set>
                                      <p:cBhvr>
                                        <p:cTn id="77" dur="1" fill="hold">
                                          <p:stCondLst>
                                            <p:cond delay="0"/>
                                          </p:stCondLst>
                                        </p:cTn>
                                        <p:tgtEl>
                                          <p:spTgt spid="31">
                                            <p:bg/>
                                          </p:spTgt>
                                        </p:tgtEl>
                                        <p:attrNameLst>
                                          <p:attrName>style.visibility</p:attrName>
                                        </p:attrNameLst>
                                      </p:cBhvr>
                                      <p:to>
                                        <p:strVal val="visible"/>
                                      </p:to>
                                    </p:set>
                                    <p:animEffect transition="in" filter="wipe(up)">
                                      <p:cBhvr>
                                        <p:cTn id="78" dur="2000"/>
                                        <p:tgtEl>
                                          <p:spTgt spid="31">
                                            <p:bg/>
                                          </p:spTgt>
                                        </p:tgtEl>
                                      </p:cBhvr>
                                    </p:animEffect>
                                  </p:childTnLst>
                                </p:cTn>
                              </p:par>
                              <p:par>
                                <p:cTn id="79" presetID="22" presetClass="entr" presetSubtype="1" fill="hold" grpId="0" nodeType="withEffect">
                                  <p:stCondLst>
                                    <p:cond delay="22000"/>
                                  </p:stCondLst>
                                  <p:childTnLst>
                                    <p:set>
                                      <p:cBhvr>
                                        <p:cTn id="80" dur="1" fill="hold">
                                          <p:stCondLst>
                                            <p:cond delay="0"/>
                                          </p:stCondLst>
                                        </p:cTn>
                                        <p:tgtEl>
                                          <p:spTgt spid="31">
                                            <p:txEl>
                                              <p:pRg st="0" end="0"/>
                                            </p:txEl>
                                          </p:spTgt>
                                        </p:tgtEl>
                                        <p:attrNameLst>
                                          <p:attrName>style.visibility</p:attrName>
                                        </p:attrNameLst>
                                      </p:cBhvr>
                                      <p:to>
                                        <p:strVal val="visible"/>
                                      </p:to>
                                    </p:set>
                                    <p:animEffect transition="in" filter="wipe(up)">
                                      <p:cBhvr>
                                        <p:cTn id="81" dur="2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11" grpId="0" animBg="1"/>
      <p:bldP spid="30" grpId="0"/>
      <p:bldP spid="28" grpId="0"/>
      <p:bldP spid="24" grpId="0"/>
      <p:bldP spid="22" grpId="0"/>
      <p:bldP spid="20" grpId="0"/>
      <p:bldP spid="18" grpId="0"/>
      <p:bldP spid="31"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36</a:t>
            </a:fld>
            <a:endParaRPr lang="en-US" dirty="0"/>
          </a:p>
        </p:txBody>
      </p:sp>
      <p:sp>
        <p:nvSpPr>
          <p:cNvPr id="6" name="5 CuadroTexto"/>
          <p:cNvSpPr txBox="1"/>
          <p:nvPr/>
        </p:nvSpPr>
        <p:spPr>
          <a:xfrm>
            <a:off x="1465383" y="351693"/>
            <a:ext cx="9460524" cy="1077218"/>
          </a:xfrm>
          <a:prstGeom prst="rect">
            <a:avLst/>
          </a:prstGeom>
          <a:noFill/>
        </p:spPr>
        <p:txBody>
          <a:bodyPr wrap="square" rtlCol="0">
            <a:spAutoFit/>
          </a:bodyPr>
          <a:lstStyle/>
          <a:p>
            <a:pPr algn="ctr"/>
            <a:r>
              <a:rPr lang="es-MX" sz="3200" b="1" dirty="0" smtClean="0">
                <a:solidFill>
                  <a:schemeClr val="accent1"/>
                </a:solidFill>
                <a:latin typeface="Calisto MT" pitchFamily="18" charset="0"/>
                <a:ea typeface="+mj-ea"/>
                <a:cs typeface="+mj-cs"/>
              </a:rPr>
              <a:t>MONTO</a:t>
            </a:r>
            <a:r>
              <a:rPr lang="es-MX" sz="3200" b="1" dirty="0" smtClean="0">
                <a:solidFill>
                  <a:schemeClr val="accent1"/>
                </a:solidFill>
                <a:latin typeface="Calisto MT" pitchFamily="18" charset="0"/>
              </a:rPr>
              <a:t> DE CAPITALIZACIÓN DE </a:t>
            </a:r>
            <a:r>
              <a:rPr lang="es-MX" sz="3200" b="1" dirty="0" smtClean="0">
                <a:solidFill>
                  <a:schemeClr val="accent1"/>
                </a:solidFill>
                <a:latin typeface="Calisto MT" pitchFamily="18" charset="0"/>
                <a:ea typeface="+mj-ea"/>
                <a:cs typeface="+mj-cs"/>
              </a:rPr>
              <a:t>LOS</a:t>
            </a:r>
            <a:r>
              <a:rPr lang="es-MX" sz="3200" b="1" dirty="0" smtClean="0">
                <a:solidFill>
                  <a:schemeClr val="accent1"/>
                </a:solidFill>
                <a:latin typeface="Calisto MT" pitchFamily="18" charset="0"/>
              </a:rPr>
              <a:t> BIENES MUEBLES E INTANGIBLES</a:t>
            </a:r>
            <a:endParaRPr lang="es-MX" sz="3200" b="1" dirty="0">
              <a:solidFill>
                <a:schemeClr val="accent1"/>
              </a:solidFill>
              <a:latin typeface="Calisto MT" pitchFamily="18" charset="0"/>
            </a:endParaRPr>
          </a:p>
        </p:txBody>
      </p:sp>
      <p:sp>
        <p:nvSpPr>
          <p:cNvPr id="2" name="Elipse 1"/>
          <p:cNvSpPr/>
          <p:nvPr/>
        </p:nvSpPr>
        <p:spPr>
          <a:xfrm>
            <a:off x="767256" y="1723698"/>
            <a:ext cx="4043981" cy="40483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u="sng" dirty="0" smtClean="0">
                <a:solidFill>
                  <a:schemeClr val="tx1"/>
                </a:solidFill>
                <a:latin typeface="Calisto MT" panose="02040603050505030304" pitchFamily="18" charset="0"/>
              </a:rPr>
              <a:t>ANTES</a:t>
            </a:r>
          </a:p>
          <a:p>
            <a:pPr algn="ctr"/>
            <a:r>
              <a:rPr lang="es-MX" sz="2000" dirty="0" smtClean="0">
                <a:solidFill>
                  <a:schemeClr val="tx1"/>
                </a:solidFill>
                <a:latin typeface="Calisto MT" panose="02040603050505030304" pitchFamily="18" charset="0"/>
              </a:rPr>
              <a:t>Registro de bienes muebles e intangibles con un costo inferior a </a:t>
            </a:r>
            <a:r>
              <a:rPr lang="es-MX" sz="2000" u="sng" dirty="0">
                <a:solidFill>
                  <a:schemeClr val="tx1"/>
                </a:solidFill>
                <a:latin typeface="Calisto MT" panose="02040603050505030304" pitchFamily="18" charset="0"/>
              </a:rPr>
              <a:t>35 </a:t>
            </a:r>
            <a:r>
              <a:rPr lang="es-MX" sz="2000" u="sng" dirty="0" smtClean="0">
                <a:solidFill>
                  <a:schemeClr val="tx1"/>
                </a:solidFill>
                <a:latin typeface="Calisto MT" panose="02040603050505030304" pitchFamily="18" charset="0"/>
              </a:rPr>
              <a:t>DSM </a:t>
            </a:r>
            <a:r>
              <a:rPr lang="es-MX" sz="2000" dirty="0" smtClean="0">
                <a:solidFill>
                  <a:schemeClr val="tx1"/>
                </a:solidFill>
                <a:latin typeface="Calisto MT" panose="02040603050505030304" pitchFamily="18" charset="0"/>
              </a:rPr>
              <a:t>(Días de Salario Mínimo) se podrán registrar como gasto. </a:t>
            </a:r>
            <a:endParaRPr lang="es-MX" sz="2000" dirty="0">
              <a:solidFill>
                <a:schemeClr val="tx1"/>
              </a:solidFill>
              <a:latin typeface="Calisto MT" panose="02040603050505030304" pitchFamily="18" charset="0"/>
            </a:endParaRPr>
          </a:p>
        </p:txBody>
      </p:sp>
      <p:sp>
        <p:nvSpPr>
          <p:cNvPr id="7" name="Cheurón 6"/>
          <p:cNvSpPr/>
          <p:nvPr/>
        </p:nvSpPr>
        <p:spPr>
          <a:xfrm>
            <a:off x="5696607" y="3364456"/>
            <a:ext cx="976109" cy="986825"/>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Elipse 8"/>
          <p:cNvSpPr/>
          <p:nvPr/>
        </p:nvSpPr>
        <p:spPr>
          <a:xfrm>
            <a:off x="7212096" y="1838816"/>
            <a:ext cx="4044483" cy="404697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u="sng" dirty="0" smtClean="0">
                <a:solidFill>
                  <a:schemeClr val="tx1"/>
                </a:solidFill>
                <a:latin typeface="Calisto MT" panose="02040603050505030304" pitchFamily="18" charset="0"/>
              </a:rPr>
              <a:t>AHORA</a:t>
            </a:r>
          </a:p>
          <a:p>
            <a:pPr algn="ctr"/>
            <a:r>
              <a:rPr lang="es-MX" sz="2000" dirty="0" smtClean="0">
                <a:solidFill>
                  <a:schemeClr val="tx1"/>
                </a:solidFill>
                <a:latin typeface="Calisto MT" panose="02040603050505030304" pitchFamily="18" charset="0"/>
              </a:rPr>
              <a:t>Registro de bienes muebles e intangibles con un costo inferior a </a:t>
            </a:r>
            <a:r>
              <a:rPr lang="es-MX" sz="2000" u="sng" dirty="0" smtClean="0">
                <a:solidFill>
                  <a:schemeClr val="tx1"/>
                </a:solidFill>
                <a:latin typeface="Calisto MT" panose="02040603050505030304" pitchFamily="18" charset="0"/>
              </a:rPr>
              <a:t>70 UMA </a:t>
            </a:r>
            <a:r>
              <a:rPr lang="es-MX" sz="2000" dirty="0" smtClean="0">
                <a:solidFill>
                  <a:schemeClr val="tx1"/>
                </a:solidFill>
                <a:latin typeface="Calisto MT" panose="02040603050505030304" pitchFamily="18" charset="0"/>
              </a:rPr>
              <a:t>(Unidad de Medida y Actualización) se podrán registrar como gasto </a:t>
            </a:r>
          </a:p>
          <a:p>
            <a:pPr algn="ctr"/>
            <a:r>
              <a:rPr lang="es-MX" sz="2000" dirty="0" smtClean="0">
                <a:solidFill>
                  <a:schemeClr val="tx1"/>
                </a:solidFill>
                <a:latin typeface="Calisto MT" panose="02040603050505030304" pitchFamily="18" charset="0"/>
              </a:rPr>
              <a:t>(27-12-2017).</a:t>
            </a:r>
            <a:endParaRPr lang="es-MX" sz="2000" dirty="0">
              <a:solidFill>
                <a:schemeClr val="tx1"/>
              </a:solidFill>
              <a:latin typeface="Calisto MT" panose="02040603050505030304" pitchFamily="18" charset="0"/>
            </a:endParaRPr>
          </a:p>
        </p:txBody>
      </p:sp>
      <p:sp>
        <p:nvSpPr>
          <p:cNvPr id="3" name="CuadroTexto 2"/>
          <p:cNvSpPr txBox="1"/>
          <p:nvPr/>
        </p:nvSpPr>
        <p:spPr>
          <a:xfrm>
            <a:off x="6369269" y="6181995"/>
            <a:ext cx="5801209" cy="707886"/>
          </a:xfrm>
          <a:prstGeom prst="rect">
            <a:avLst/>
          </a:prstGeom>
          <a:noFill/>
        </p:spPr>
        <p:txBody>
          <a:bodyPr wrap="square" rtlCol="0">
            <a:spAutoFit/>
          </a:bodyPr>
          <a:lstStyle/>
          <a:p>
            <a:r>
              <a:rPr lang="es-MX" sz="2000" dirty="0" smtClean="0">
                <a:latin typeface="Calisto MT" panose="02040603050505030304" pitchFamily="18" charset="0"/>
              </a:rPr>
              <a:t>UMA (Unidad de Medida y Actualización) $84.49</a:t>
            </a:r>
          </a:p>
          <a:p>
            <a:r>
              <a:rPr lang="es-MX" sz="2000" dirty="0" smtClean="0">
                <a:latin typeface="Calisto MT" panose="02040603050505030304" pitchFamily="18" charset="0"/>
              </a:rPr>
              <a:t>70 x 84.49 = 5,914.30</a:t>
            </a:r>
            <a:endParaRPr lang="es-MX" sz="2000" dirty="0">
              <a:latin typeface="Calisto MT" panose="02040603050505030304" pitchFamily="18" charset="0"/>
            </a:endParaRPr>
          </a:p>
        </p:txBody>
      </p:sp>
    </p:spTree>
    <p:extLst>
      <p:ext uri="{BB962C8B-B14F-4D97-AF65-F5344CB8AC3E}">
        <p14:creationId xmlns:p14="http://schemas.microsoft.com/office/powerpoint/2010/main" val="1976845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37</a:t>
            </a:fld>
            <a:endParaRPr lang="en-US" dirty="0"/>
          </a:p>
        </p:txBody>
      </p:sp>
      <p:sp>
        <p:nvSpPr>
          <p:cNvPr id="6" name="5 CuadroTexto"/>
          <p:cNvSpPr txBox="1"/>
          <p:nvPr/>
        </p:nvSpPr>
        <p:spPr>
          <a:xfrm>
            <a:off x="1465383" y="351693"/>
            <a:ext cx="9460524" cy="1077218"/>
          </a:xfrm>
          <a:prstGeom prst="rect">
            <a:avLst/>
          </a:prstGeom>
          <a:noFill/>
        </p:spPr>
        <p:txBody>
          <a:bodyPr wrap="square" rtlCol="0">
            <a:spAutoFit/>
          </a:bodyPr>
          <a:lstStyle/>
          <a:p>
            <a:pPr algn="ctr"/>
            <a:r>
              <a:rPr lang="es-MX" sz="3200" b="1" dirty="0" smtClean="0">
                <a:solidFill>
                  <a:schemeClr val="accent1"/>
                </a:solidFill>
                <a:latin typeface="Calisto MT" pitchFamily="18" charset="0"/>
                <a:ea typeface="+mj-ea"/>
                <a:cs typeface="+mj-cs"/>
              </a:rPr>
              <a:t>MONTO</a:t>
            </a:r>
            <a:r>
              <a:rPr lang="es-MX" sz="3200" b="1" dirty="0" smtClean="0">
                <a:solidFill>
                  <a:schemeClr val="accent1"/>
                </a:solidFill>
                <a:latin typeface="Calisto MT" pitchFamily="18" charset="0"/>
              </a:rPr>
              <a:t> DE CAPITALIZACIÓN DE </a:t>
            </a:r>
            <a:r>
              <a:rPr lang="es-MX" sz="3200" b="1" dirty="0" smtClean="0">
                <a:solidFill>
                  <a:schemeClr val="accent1"/>
                </a:solidFill>
                <a:latin typeface="Calisto MT" pitchFamily="18" charset="0"/>
                <a:ea typeface="+mj-ea"/>
                <a:cs typeface="+mj-cs"/>
              </a:rPr>
              <a:t>LOS</a:t>
            </a:r>
            <a:r>
              <a:rPr lang="es-MX" sz="3200" b="1" dirty="0" smtClean="0">
                <a:solidFill>
                  <a:schemeClr val="accent1"/>
                </a:solidFill>
                <a:latin typeface="Calisto MT" pitchFamily="18" charset="0"/>
              </a:rPr>
              <a:t> BIENES MUEBLES E INTANGIBLES</a:t>
            </a:r>
            <a:endParaRPr lang="es-MX" sz="3200" b="1" dirty="0">
              <a:solidFill>
                <a:schemeClr val="accent1"/>
              </a:solidFill>
              <a:latin typeface="Calisto MT" pitchFamily="18" charset="0"/>
            </a:endParaRPr>
          </a:p>
        </p:txBody>
      </p:sp>
      <p:sp>
        <p:nvSpPr>
          <p:cNvPr id="2" name="Rectángulo redondeado 1"/>
          <p:cNvSpPr/>
          <p:nvPr/>
        </p:nvSpPr>
        <p:spPr>
          <a:xfrm>
            <a:off x="1465383" y="1602462"/>
            <a:ext cx="4872355" cy="27803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Calisto MT" panose="02040603050505030304" pitchFamily="18" charset="0"/>
              </a:rPr>
              <a:t>Los bienes con un costo unitario igual o superior a 70 UMA, se deberán registrar contablemente como parte del activo no circulante y llevar un control administrativo para efectos de conciliación contable. </a:t>
            </a:r>
            <a:endParaRPr lang="es-MX" sz="2000" dirty="0">
              <a:solidFill>
                <a:schemeClr val="tx1"/>
              </a:solidFill>
              <a:latin typeface="Calisto MT" panose="02040603050505030304" pitchFamily="18" charset="0"/>
            </a:endParaRPr>
          </a:p>
        </p:txBody>
      </p:sp>
      <p:sp>
        <p:nvSpPr>
          <p:cNvPr id="7" name="Rectángulo redondeado 6"/>
          <p:cNvSpPr/>
          <p:nvPr/>
        </p:nvSpPr>
        <p:spPr>
          <a:xfrm>
            <a:off x="6558250" y="3993435"/>
            <a:ext cx="4872355" cy="27803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Calisto MT" panose="02040603050505030304" pitchFamily="18" charset="0"/>
              </a:rPr>
              <a:t>Excepto en el caso de intangibles, cuya licencia tenga vigencia menor a un año en cuyo caso se le dará tratamiento de gasto del período. </a:t>
            </a:r>
            <a:endParaRPr lang="es-MX" sz="2000" dirty="0">
              <a:solidFill>
                <a:schemeClr val="tx1"/>
              </a:solidFill>
              <a:latin typeface="Calisto MT" panose="02040603050505030304" pitchFamily="18" charset="0"/>
            </a:endParaRPr>
          </a:p>
        </p:txBody>
      </p:sp>
      <p:sp>
        <p:nvSpPr>
          <p:cNvPr id="4" name="CuadroTexto 3"/>
          <p:cNvSpPr txBox="1"/>
          <p:nvPr/>
        </p:nvSpPr>
        <p:spPr>
          <a:xfrm>
            <a:off x="0" y="6457890"/>
            <a:ext cx="3762704" cy="400110"/>
          </a:xfrm>
          <a:prstGeom prst="rect">
            <a:avLst/>
          </a:prstGeom>
          <a:noFill/>
        </p:spPr>
        <p:txBody>
          <a:bodyPr wrap="square" rtlCol="0">
            <a:spAutoFit/>
          </a:bodyPr>
          <a:lstStyle/>
          <a:p>
            <a:r>
              <a:rPr lang="es-MX" sz="2000" dirty="0" smtClean="0">
                <a:latin typeface="Calisto MT" panose="02040603050505030304" pitchFamily="18" charset="0"/>
              </a:rPr>
              <a:t>Ultima reforma DOF 27-12-2017</a:t>
            </a:r>
            <a:endParaRPr lang="es-MX" sz="2000" dirty="0">
              <a:latin typeface="Calisto MT" panose="02040603050505030304" pitchFamily="18" charset="0"/>
            </a:endParaRPr>
          </a:p>
        </p:txBody>
      </p:sp>
    </p:spTree>
    <p:extLst>
      <p:ext uri="{BB962C8B-B14F-4D97-AF65-F5344CB8AC3E}">
        <p14:creationId xmlns:p14="http://schemas.microsoft.com/office/powerpoint/2010/main" val="3610373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846160" y="246987"/>
            <a:ext cx="3848669" cy="673100"/>
          </a:xfrm>
        </p:spPr>
        <p:txBody>
          <a:bodyPr>
            <a:noAutofit/>
          </a:bodyPr>
          <a:lstStyle/>
          <a:p>
            <a:r>
              <a:rPr lang="es-MX" sz="3200" b="1" u="sng" dirty="0" smtClean="0">
                <a:latin typeface="Calisto MT" panose="02040603050505030304" pitchFamily="18" charset="0"/>
              </a:rPr>
              <a:t>CONTENIDO:</a:t>
            </a:r>
            <a:endParaRPr lang="es-MX" sz="3200" b="1" u="sng" dirty="0">
              <a:latin typeface="Calisto MT" panose="02040603050505030304" pitchFamily="18" charset="0"/>
            </a:endParaRPr>
          </a:p>
        </p:txBody>
      </p:sp>
      <p:pic>
        <p:nvPicPr>
          <p:cNvPr id="8" name="Marcador de posición de imagen 7"/>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9230773" y="1855215"/>
            <a:ext cx="2442614" cy="2443829"/>
          </a:xfrm>
          <a:prstGeom prst="round2DiagRect">
            <a:avLst>
              <a:gd name="adj1" fmla="val 5608"/>
              <a:gd name="adj2" fmla="val 0"/>
            </a:avLst>
          </a:prstGeom>
        </p:spPr>
      </p:pic>
      <p:sp>
        <p:nvSpPr>
          <p:cNvPr id="5" name="Marcador de texto 4"/>
          <p:cNvSpPr>
            <a:spLocks noGrp="1"/>
          </p:cNvSpPr>
          <p:nvPr>
            <p:ph type="body" sz="half" idx="4294967295"/>
          </p:nvPr>
        </p:nvSpPr>
        <p:spPr>
          <a:xfrm>
            <a:off x="846161" y="1007584"/>
            <a:ext cx="7639050" cy="4547055"/>
          </a:xfrm>
        </p:spPr>
        <p:txBody>
          <a:bodyPr>
            <a:noAutofit/>
          </a:bodyPr>
          <a:lstStyle/>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Bases </a:t>
            </a:r>
            <a:r>
              <a:rPr lang="es-MX" sz="2800" dirty="0">
                <a:latin typeface="Calisto MT" panose="02040603050505030304" pitchFamily="18" charset="0"/>
              </a:rPr>
              <a:t>C</a:t>
            </a:r>
            <a:r>
              <a:rPr lang="es-MX" sz="2800" dirty="0" smtClean="0">
                <a:latin typeface="Calisto MT" panose="02040603050505030304" pitchFamily="18" charset="0"/>
              </a:rPr>
              <a:t>onceptuales de la Contabilidad </a:t>
            </a:r>
            <a:r>
              <a:rPr lang="es-MX" sz="2800" dirty="0">
                <a:latin typeface="Calisto MT" panose="02040603050505030304" pitchFamily="18" charset="0"/>
              </a:rPr>
              <a:t>G</a:t>
            </a:r>
            <a:r>
              <a:rPr lang="es-MX" sz="2800" dirty="0" smtClean="0">
                <a:latin typeface="Calisto MT" panose="02040603050505030304" pitchFamily="18" charset="0"/>
              </a:rPr>
              <a:t>ubernamental</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Ingresos y Egresos Públicos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Bienes Patrimoniales</a:t>
            </a:r>
          </a:p>
          <a:p>
            <a:pPr marL="514350" indent="-514350">
              <a:lnSpc>
                <a:spcPct val="100000"/>
              </a:lnSpc>
              <a:spcBef>
                <a:spcPts val="1200"/>
              </a:spcBef>
              <a:buClr>
                <a:schemeClr val="tx2">
                  <a:lumMod val="75000"/>
                </a:schemeClr>
              </a:buClr>
              <a:buSzPct val="135000"/>
              <a:buFont typeface="+mj-lt"/>
              <a:buAutoNum type="arabicPeriod"/>
            </a:pPr>
            <a:r>
              <a:rPr lang="es-MX" sz="2800" b="1" u="sng" dirty="0" smtClean="0">
                <a:solidFill>
                  <a:schemeClr val="accent1">
                    <a:lumMod val="75000"/>
                  </a:schemeClr>
                </a:solidFill>
                <a:latin typeface="Calisto MT" panose="02040603050505030304" pitchFamily="18" charset="0"/>
              </a:rPr>
              <a:t>Registros</a:t>
            </a:r>
            <a:r>
              <a:rPr lang="es-MX" sz="2800" b="1" u="sng" dirty="0">
                <a:solidFill>
                  <a:schemeClr val="accent1">
                    <a:lumMod val="75000"/>
                  </a:schemeClr>
                </a:solidFill>
                <a:latin typeface="Calisto MT" panose="02040603050505030304" pitchFamily="18" charset="0"/>
              </a:rPr>
              <a:t>, Estados e Informes </a:t>
            </a:r>
            <a:r>
              <a:rPr lang="es-MX" sz="2800" b="1" u="sng" dirty="0" smtClean="0">
                <a:solidFill>
                  <a:schemeClr val="accent1">
                    <a:lumMod val="75000"/>
                  </a:schemeClr>
                </a:solidFill>
                <a:latin typeface="Calisto MT" panose="02040603050505030304" pitchFamily="18" charset="0"/>
              </a:rPr>
              <a:t>Financieros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Rendición </a:t>
            </a:r>
            <a:r>
              <a:rPr lang="es-MX" sz="2800" dirty="0">
                <a:latin typeface="Calisto MT" panose="02040603050505030304" pitchFamily="18" charset="0"/>
              </a:rPr>
              <a:t>de Cuentas y </a:t>
            </a:r>
            <a:r>
              <a:rPr lang="es-MX" sz="2800" dirty="0" smtClean="0">
                <a:latin typeface="Calisto MT" panose="02040603050505030304" pitchFamily="18" charset="0"/>
              </a:rPr>
              <a:t>Transparencia</a:t>
            </a:r>
          </a:p>
          <a:p>
            <a:pPr marL="514350" indent="-514350">
              <a:spcBef>
                <a:spcPts val="1200"/>
              </a:spcBef>
              <a:buClr>
                <a:schemeClr val="tx2">
                  <a:lumMod val="75000"/>
                </a:schemeClr>
              </a:buClr>
              <a:buSzPct val="135000"/>
              <a:buFont typeface="+mj-lt"/>
              <a:buAutoNum type="arabicPeriod"/>
            </a:pPr>
            <a:r>
              <a:rPr lang="es-MX" sz="2800" dirty="0">
                <a:latin typeface="Calisto MT" panose="02040603050505030304" pitchFamily="18" charset="0"/>
              </a:rPr>
              <a:t>Normas y Lineamientos para Transacciones Específicas</a:t>
            </a:r>
          </a:p>
          <a:p>
            <a:pPr marL="514350" indent="-514350">
              <a:lnSpc>
                <a:spcPct val="100000"/>
              </a:lnSpc>
              <a:spcBef>
                <a:spcPts val="1200"/>
              </a:spcBef>
              <a:buClr>
                <a:schemeClr val="tx2">
                  <a:lumMod val="75000"/>
                </a:schemeClr>
              </a:buClr>
              <a:buSzPct val="135000"/>
              <a:buFont typeface="+mj-lt"/>
              <a:buAutoNum type="arabicPeriod"/>
            </a:pPr>
            <a:endParaRPr lang="es-MX" sz="2800" dirty="0">
              <a:latin typeface="Calisto MT" panose="02040603050505030304" pitchFamily="18" charset="0"/>
            </a:endParaRPr>
          </a:p>
        </p:txBody>
      </p:sp>
      <p:grpSp>
        <p:nvGrpSpPr>
          <p:cNvPr id="6" name="Grupo 5"/>
          <p:cNvGrpSpPr/>
          <p:nvPr/>
        </p:nvGrpSpPr>
        <p:grpSpPr>
          <a:xfrm>
            <a:off x="0" y="5642136"/>
            <a:ext cx="12192000" cy="1215864"/>
            <a:chOff x="0" y="5642136"/>
            <a:chExt cx="12192000" cy="1318222"/>
          </a:xfrm>
        </p:grpSpPr>
        <p:sp>
          <p:nvSpPr>
            <p:cNvPr id="7" name="Rectángulo 6"/>
            <p:cNvSpPr/>
            <p:nvPr/>
          </p:nvSpPr>
          <p:spPr>
            <a:xfrm>
              <a:off x="0" y="5642136"/>
              <a:ext cx="12192000" cy="1318222"/>
            </a:xfrm>
            <a:prstGeom prst="rect">
              <a:avLst/>
            </a:prstGeom>
            <a:solidFill>
              <a:srgbClr val="B1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818024" y="5694627"/>
              <a:ext cx="11081982" cy="1200329"/>
            </a:xfrm>
            <a:prstGeom prst="rect">
              <a:avLst/>
            </a:prstGeom>
            <a:noFill/>
          </p:spPr>
          <p:txBody>
            <a:bodyPr wrap="square" rtlCol="0">
              <a:spAutoFit/>
            </a:bodyPr>
            <a:lstStyle/>
            <a:p>
              <a:pPr algn="just"/>
              <a:r>
                <a:rPr lang="es-MX" sz="2400" b="1" u="sng" dirty="0" smtClean="0">
                  <a:latin typeface="Calisto MT" panose="02040603050505030304" pitchFamily="18" charset="0"/>
                </a:rPr>
                <a:t>Objetivo específico:</a:t>
              </a:r>
              <a:r>
                <a:rPr lang="es-MX" sz="2400" dirty="0">
                  <a:latin typeface="Calisto MT" panose="02040603050505030304" pitchFamily="18" charset="0"/>
                </a:rPr>
                <a:t> Distinguirán los estados, informes y registros más importantes y las reformas por las que han pasado, al examinar estos cambios definirán los cambios más trascendentales a efectuar. </a:t>
              </a:r>
            </a:p>
          </p:txBody>
        </p:sp>
      </p:grpSp>
    </p:spTree>
    <p:extLst>
      <p:ext uri="{BB962C8B-B14F-4D97-AF65-F5344CB8AC3E}">
        <p14:creationId xmlns:p14="http://schemas.microsoft.com/office/powerpoint/2010/main" val="12834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8" fill="hold" nodeType="withEffect">
                                  <p:stCondLst>
                                    <p:cond delay="3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0" fill="hold"/>
                                        <p:tgtEl>
                                          <p:spTgt spid="6"/>
                                        </p:tgtEl>
                                        <p:attrNameLst>
                                          <p:attrName>ppt_x</p:attrName>
                                        </p:attrNameLst>
                                      </p:cBhvr>
                                      <p:tavLst>
                                        <p:tav tm="0">
                                          <p:val>
                                            <p:strVal val="0-#ppt_w/2"/>
                                          </p:val>
                                        </p:tav>
                                        <p:tav tm="100000">
                                          <p:val>
                                            <p:strVal val="#ppt_x"/>
                                          </p:val>
                                        </p:tav>
                                      </p:tavLst>
                                    </p:anim>
                                    <p:anim calcmode="lin" valueType="num">
                                      <p:cBhvr additive="base">
                                        <p:cTn id="13" dur="2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tapapeles, En Blanco, Vacío, Mostrar, Negocio"/>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250" b="94722" l="14063" r="86806">
                        <a14:foregroundMark x1="23611" y1="13750" x2="23611" y2="13750"/>
                        <a14:foregroundMark x1="23611" y1="13750" x2="23611" y2="13750"/>
                        <a14:foregroundMark x1="15799" y1="15278" x2="15799" y2="15278"/>
                        <a14:foregroundMark x1="63889" y1="14722" x2="63889" y2="14722"/>
                        <a14:foregroundMark x1="83507" y1="14722" x2="83507" y2="14722"/>
                        <a14:foregroundMark x1="86979" y1="17083" x2="86979" y2="17083"/>
                        <a14:foregroundMark x1="86979" y1="17083" x2="86979" y2="17083"/>
                        <a14:foregroundMark x1="84722" y1="24583" x2="84722" y2="24583"/>
                        <a14:foregroundMark x1="85417" y1="25139" x2="85417" y2="25139"/>
                        <a14:foregroundMark x1="68403" y1="15556" x2="68403" y2="15556"/>
                        <a14:foregroundMark x1="67882" y1="15278" x2="67882" y2="15278"/>
                        <a14:foregroundMark x1="68056" y1="14444" x2="68056" y2="14444"/>
                        <a14:foregroundMark x1="85764" y1="91944" x2="85764" y2="91944"/>
                        <a14:foregroundMark x1="22569" y1="93889" x2="22569" y2="93889"/>
                        <a14:foregroundMark x1="47917" y1="15000" x2="47917" y2="15000"/>
                        <a14:foregroundMark x1="49132" y1="17500" x2="49132" y2="17500"/>
                        <a14:foregroundMark x1="48611" y1="17639" x2="48611" y2="17639"/>
                        <a14:foregroundMark x1="46701" y1="8056" x2="46701" y2="8056"/>
                        <a14:foregroundMark x1="47222" y1="6250" x2="47222" y2="6250"/>
                        <a14:foregroundMark x1="50521" y1="11667" x2="50521" y2="11667"/>
                        <a14:foregroundMark x1="53125" y1="16944" x2="53125" y2="16944"/>
                        <a14:foregroundMark x1="56250" y1="19167" x2="56250" y2="19167"/>
                        <a14:foregroundMark x1="59028" y1="20556" x2="59028" y2="20556"/>
                        <a14:foregroundMark x1="60938" y1="20000" x2="60938" y2="20000"/>
                        <a14:foregroundMark x1="62847" y1="19444" x2="62847" y2="19444"/>
                        <a14:foregroundMark x1="49132" y1="20000" x2="49132" y2="20000"/>
                        <a14:foregroundMark x1="42361" y1="20972" x2="42361" y2="20972"/>
                        <a14:foregroundMark x1="36979" y1="19444" x2="36979" y2="19444"/>
                        <a14:foregroundMark x1="33333" y1="19444" x2="33333" y2="19444"/>
                        <a14:foregroundMark x1="41667" y1="14306" x2="41667" y2="14306"/>
                        <a14:foregroundMark x1="39236" y1="14444" x2="39236" y2="14444"/>
                        <a14:foregroundMark x1="35243" y1="14444" x2="35243" y2="14444"/>
                        <a14:foregroundMark x1="53819" y1="8194" x2="53819" y2="8194"/>
                        <a14:foregroundMark x1="56771" y1="18611" x2="56771" y2="18611"/>
                        <a14:foregroundMark x1="53993" y1="21389" x2="53993" y2="21389"/>
                        <a14:foregroundMark x1="59375" y1="21667" x2="59375" y2="21667"/>
                        <a14:foregroundMark x1="28993" y1="14861" x2="28993" y2="14861"/>
                        <a14:foregroundMark x1="14236" y1="23472" x2="14236" y2="23472"/>
                        <a14:foregroundMark x1="28125" y1="32222" x2="28125" y2="32222"/>
                        <a14:foregroundMark x1="28646" y1="32222" x2="28646" y2="32222"/>
                        <a14:foregroundMark x1="38194" y1="41667" x2="38889" y2="42083"/>
                        <a14:foregroundMark x1="45313" y1="71806" x2="46701" y2="71806"/>
                        <a14:foregroundMark x1="47917" y1="53194" x2="47917" y2="53194"/>
                        <a14:foregroundMark x1="57639" y1="36111" x2="57639" y2="36111"/>
                        <a14:foregroundMark x1="63194" y1="29861" x2="63194" y2="29861"/>
                        <a14:foregroundMark x1="67882" y1="55278" x2="67882" y2="55278"/>
                        <a14:foregroundMark x1="27951" y1="85833" x2="27951" y2="85833"/>
                        <a14:foregroundMark x1="24132" y1="74861" x2="24132" y2="74861"/>
                        <a14:foregroundMark x1="26910" y1="64306" x2="26910" y2="64306"/>
                        <a14:foregroundMark x1="48090" y1="12778" x2="48090" y2="12778"/>
                        <a14:foregroundMark x1="55556" y1="23750" x2="55556" y2="23750"/>
                        <a14:foregroundMark x1="55556" y1="23750" x2="55556" y2="23750"/>
                        <a14:foregroundMark x1="55556" y1="23750" x2="55556" y2="23750"/>
                        <a14:foregroundMark x1="55556" y1="23750" x2="55556" y2="23750"/>
                        <a14:foregroundMark x1="73611" y1="55972" x2="73611" y2="55972"/>
                        <a14:foregroundMark x1="73611" y1="55972" x2="73611" y2="55972"/>
                        <a14:foregroundMark x1="75521" y1="79028" x2="75521" y2="79028"/>
                        <a14:foregroundMark x1="75521" y1="79028" x2="75521" y2="79028"/>
                        <a14:foregroundMark x1="57813" y1="89167" x2="57813" y2="89167"/>
                        <a14:foregroundMark x1="57813" y1="89167" x2="57813" y2="89167"/>
                        <a14:foregroundMark x1="57813" y1="89167" x2="57813" y2="89167"/>
                        <a14:foregroundMark x1="57813" y1="89167" x2="57813" y2="89167"/>
                        <a14:foregroundMark x1="70486" y1="85833" x2="70486" y2="85833"/>
                        <a14:foregroundMark x1="70486" y1="85833" x2="70486" y2="85833"/>
                        <a14:foregroundMark x1="35764" y1="94722" x2="35764" y2="94722"/>
                      </a14:backgroundRemoval>
                    </a14:imgEffect>
                  </a14:imgLayer>
                </a14:imgProps>
              </a:ext>
              <a:ext uri="{28A0092B-C50C-407E-A947-70E740481C1C}">
                <a14:useLocalDpi xmlns:a14="http://schemas.microsoft.com/office/drawing/2010/main" val="0"/>
              </a:ext>
            </a:extLst>
          </a:blip>
          <a:srcRect l="11927" t="3796" r="10693" b="4966"/>
          <a:stretch/>
        </p:blipFill>
        <p:spPr bwMode="auto">
          <a:xfrm>
            <a:off x="6379678" y="-67926"/>
            <a:ext cx="5956663" cy="511057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775667" y="1476103"/>
            <a:ext cx="5155725" cy="523220"/>
          </a:xfrm>
          <a:prstGeom prst="rect">
            <a:avLst/>
          </a:prstGeom>
          <a:noFill/>
        </p:spPr>
        <p:txBody>
          <a:bodyPr wrap="square" rtlCol="0">
            <a:spAutoFit/>
          </a:bodyPr>
          <a:lstStyle/>
          <a:p>
            <a:pPr algn="ctr"/>
            <a:r>
              <a:rPr lang="es-MX" sz="2800" dirty="0">
                <a:solidFill>
                  <a:schemeClr val="tx1">
                    <a:lumMod val="85000"/>
                    <a:lumOff val="15000"/>
                  </a:schemeClr>
                </a:solidFill>
                <a:latin typeface="Arial" panose="020B0604020202020204" pitchFamily="34" charset="0"/>
                <a:cs typeface="Arial" panose="020B0604020202020204" pitchFamily="34" charset="0"/>
              </a:rPr>
              <a:t>Estado de Actividades </a:t>
            </a:r>
            <a:endParaRPr lang="es-ES"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7975397" y="1948970"/>
            <a:ext cx="2455817" cy="369332"/>
          </a:xfrm>
          <a:prstGeom prst="rect">
            <a:avLst/>
          </a:prstGeom>
          <a:noFill/>
        </p:spPr>
        <p:txBody>
          <a:bodyPr wrap="square" rtlCol="0">
            <a:spAutoFit/>
          </a:bodyPr>
          <a:lstStyle/>
          <a:p>
            <a:pPr algn="r"/>
            <a:r>
              <a:rPr lang="es-MX" b="1" dirty="0">
                <a:solidFill>
                  <a:schemeClr val="bg2">
                    <a:lumMod val="50000"/>
                  </a:schemeClr>
                </a:solidFill>
                <a:latin typeface="Arial" panose="020B0604020202020204" pitchFamily="34" charset="0"/>
                <a:cs typeface="Arial" panose="020B0604020202020204" pitchFamily="34" charset="0"/>
              </a:rPr>
              <a:t>D.O.F 27-12-2017 </a:t>
            </a:r>
            <a:endParaRPr lang="es-ES" b="1" dirty="0">
              <a:solidFill>
                <a:schemeClr val="bg2">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6775667" y="2391208"/>
            <a:ext cx="4855279" cy="923330"/>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Se </a:t>
            </a:r>
            <a:r>
              <a:rPr lang="es-MX" sz="2800" dirty="0">
                <a:solidFill>
                  <a:schemeClr val="bg2">
                    <a:lumMod val="50000"/>
                  </a:schemeClr>
                </a:solidFill>
                <a:latin typeface="Arial" panose="020B0604020202020204" pitchFamily="34" charset="0"/>
                <a:cs typeface="Arial" panose="020B0604020202020204" pitchFamily="34" charset="0"/>
              </a:rPr>
              <a:t>elimina referencia </a:t>
            </a:r>
            <a:r>
              <a:rPr lang="es-MX" dirty="0">
                <a:latin typeface="Arial" panose="020B0604020202020204" pitchFamily="34" charset="0"/>
                <a:cs typeface="Arial" panose="020B0604020202020204" pitchFamily="34" charset="0"/>
              </a:rPr>
              <a:t>del rubro </a:t>
            </a:r>
            <a:r>
              <a:rPr lang="es-MX" sz="2600" dirty="0">
                <a:solidFill>
                  <a:srgbClr val="366681"/>
                </a:solidFill>
                <a:latin typeface="Arial" panose="020B0604020202020204" pitchFamily="34" charset="0"/>
                <a:cs typeface="Arial" panose="020B0604020202020204" pitchFamily="34" charset="0"/>
              </a:rPr>
              <a:t>“Productos de Tipo Corriente</a:t>
            </a:r>
            <a:r>
              <a:rPr lang="es-MX" sz="2600" strike="sngStrike" dirty="0">
                <a:solidFill>
                  <a:srgbClr val="FF0000"/>
                </a:solidFill>
                <a:latin typeface="Arial" panose="020B0604020202020204" pitchFamily="34" charset="0"/>
                <a:cs typeface="Arial" panose="020B0604020202020204" pitchFamily="34" charset="0"/>
              </a:rPr>
              <a:t>¹</a:t>
            </a:r>
            <a:r>
              <a:rPr lang="es-MX" sz="2600" dirty="0">
                <a:solidFill>
                  <a:srgbClr val="366681"/>
                </a:solidFill>
                <a:latin typeface="Arial" panose="020B0604020202020204" pitchFamily="34" charset="0"/>
                <a:cs typeface="Arial" panose="020B0604020202020204" pitchFamily="34" charset="0"/>
              </a:rPr>
              <a:t>”</a:t>
            </a:r>
          </a:p>
        </p:txBody>
      </p:sp>
      <p:sp>
        <p:nvSpPr>
          <p:cNvPr id="5" name="Rectángulo 4"/>
          <p:cNvSpPr/>
          <p:nvPr/>
        </p:nvSpPr>
        <p:spPr>
          <a:xfrm>
            <a:off x="6775668" y="3350214"/>
            <a:ext cx="3372643" cy="1323439"/>
          </a:xfrm>
          <a:prstGeom prst="rect">
            <a:avLst/>
          </a:prstGeom>
        </p:spPr>
        <p:txBody>
          <a:bodyPr wrap="square">
            <a:spAutoFit/>
          </a:bodyPr>
          <a:lstStyle/>
          <a:p>
            <a:pPr algn="just"/>
            <a:r>
              <a:rPr lang="es-MX" sz="2000" strike="sngStrike" dirty="0">
                <a:solidFill>
                  <a:srgbClr val="FF0000"/>
                </a:solidFill>
                <a:ea typeface="Arial Unicode MS" panose="020B0604020202020204" pitchFamily="34" charset="-128"/>
                <a:cs typeface="Arial Unicode MS" panose="020B0604020202020204" pitchFamily="34" charset="-128"/>
              </a:rPr>
              <a:t>¹No se incluyen: Utilidades e Intereses. Por regla de presentación se revelan como Ingresos Financieros. </a:t>
            </a:r>
            <a:endParaRPr lang="es-ES" sz="2000" strike="sngStrike" dirty="0">
              <a:solidFill>
                <a:srgbClr val="FF0000"/>
              </a:solidFill>
              <a:ea typeface="Arial Unicode MS" panose="020B0604020202020204" pitchFamily="34" charset="-128"/>
              <a:cs typeface="Arial Unicode MS" panose="020B0604020202020204" pitchFamily="34" charset="-128"/>
            </a:endParaRPr>
          </a:p>
        </p:txBody>
      </p:sp>
      <p:pic>
        <p:nvPicPr>
          <p:cNvPr id="1028" name="Picture 4" descr="Resultado de imagen para 3d man computadora"/>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67" b="89941" l="10000" r="92444">
                        <a14:foregroundMark x1="51556" y1="34024" x2="51556" y2="34024"/>
                        <a14:foregroundMark x1="51556" y1="34024" x2="51556" y2="34024"/>
                        <a14:foregroundMark x1="51556" y1="34024" x2="51556" y2="34024"/>
                        <a14:foregroundMark x1="51556" y1="34024" x2="51556" y2="34024"/>
                        <a14:foregroundMark x1="56889" y1="35799" x2="56889" y2="35799"/>
                        <a14:foregroundMark x1="15333" y1="60355" x2="15333" y2="60355"/>
                        <a14:foregroundMark x1="92444" y1="42899" x2="92444" y2="42899"/>
                        <a14:foregroundMark x1="92444" y1="42899" x2="92444" y2="42899"/>
                      </a14:backgroundRemoval>
                    </a14:imgEffect>
                  </a14:imgLayer>
                </a14:imgProps>
              </a:ext>
              <a:ext uri="{28A0092B-C50C-407E-A947-70E740481C1C}">
                <a14:useLocalDpi xmlns:a14="http://schemas.microsoft.com/office/drawing/2010/main" val="0"/>
              </a:ext>
            </a:extLst>
          </a:blip>
          <a:srcRect/>
          <a:stretch>
            <a:fillRect/>
          </a:stretch>
        </p:blipFill>
        <p:spPr bwMode="auto">
          <a:xfrm>
            <a:off x="10150077" y="3460351"/>
            <a:ext cx="1524824" cy="1145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p:cNvGraphicFramePr>
            <a:graphicFrameLocks noGrp="1"/>
          </p:cNvGraphicFramePr>
          <p:nvPr>
            <p:extLst>
              <p:ext uri="{D42A27DB-BD31-4B8C-83A1-F6EECF244321}">
                <p14:modId xmlns:p14="http://schemas.microsoft.com/office/powerpoint/2010/main" val="2699835959"/>
              </p:ext>
            </p:extLst>
          </p:nvPr>
        </p:nvGraphicFramePr>
        <p:xfrm>
          <a:off x="308238" y="56579"/>
          <a:ext cx="6084490" cy="6766560"/>
        </p:xfrm>
        <a:graphic>
          <a:graphicData uri="http://schemas.openxmlformats.org/drawingml/2006/table">
            <a:tbl>
              <a:tblPr firstRow="1" bandRow="1">
                <a:tableStyleId>{5940675A-B579-460E-94D1-54222C63F5DA}</a:tableStyleId>
              </a:tblPr>
              <a:tblGrid>
                <a:gridCol w="6084490">
                  <a:extLst>
                    <a:ext uri="{9D8B030D-6E8A-4147-A177-3AD203B41FA5}">
                      <a16:colId xmlns:a16="http://schemas.microsoft.com/office/drawing/2014/main" val="1657076349"/>
                    </a:ext>
                  </a:extLst>
                </a:gridCol>
              </a:tblGrid>
              <a:tr h="888626">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Nombre del Ente Público</a:t>
                      </a:r>
                    </a:p>
                    <a:p>
                      <a:pPr algn="ctr"/>
                      <a:r>
                        <a:rPr lang="es-MX" b="1" dirty="0">
                          <a:solidFill>
                            <a:schemeClr val="tx1">
                              <a:lumMod val="85000"/>
                              <a:lumOff val="15000"/>
                            </a:schemeClr>
                          </a:solidFill>
                          <a:latin typeface="Arial" panose="020B0604020202020204" pitchFamily="34" charset="0"/>
                          <a:cs typeface="Arial" panose="020B0604020202020204" pitchFamily="34" charset="0"/>
                        </a:rPr>
                        <a:t>Estado de Actividades </a:t>
                      </a:r>
                    </a:p>
                    <a:p>
                      <a:pPr algn="ctr"/>
                      <a:r>
                        <a:rPr lang="es-MX" b="1" dirty="0">
                          <a:solidFill>
                            <a:schemeClr val="tx1">
                              <a:lumMod val="85000"/>
                              <a:lumOff val="15000"/>
                            </a:schemeClr>
                          </a:solidFill>
                          <a:latin typeface="Arial" panose="020B0604020202020204" pitchFamily="34" charset="0"/>
                          <a:cs typeface="Arial" panose="020B0604020202020204" pitchFamily="34" charset="0"/>
                        </a:rPr>
                        <a:t>Del</a:t>
                      </a:r>
                      <a:r>
                        <a:rPr lang="es-MX" b="1" baseline="0" dirty="0">
                          <a:solidFill>
                            <a:schemeClr val="tx1">
                              <a:lumMod val="85000"/>
                              <a:lumOff val="15000"/>
                            </a:schemeClr>
                          </a:solidFill>
                          <a:latin typeface="Arial" panose="020B0604020202020204" pitchFamily="34" charset="0"/>
                          <a:cs typeface="Arial" panose="020B0604020202020204" pitchFamily="34" charset="0"/>
                        </a:rPr>
                        <a:t> XXXX al XXXX </a:t>
                      </a:r>
                      <a:endParaRPr lang="es-ES" b="1" dirty="0">
                        <a:solidFill>
                          <a:schemeClr val="tx1">
                            <a:lumMod val="85000"/>
                            <a:lumOff val="15000"/>
                          </a:schemeClr>
                        </a:solidFill>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555895114"/>
                  </a:ext>
                </a:extLst>
              </a:tr>
              <a:tr h="5687205">
                <a:tc>
                  <a:txBody>
                    <a:bodyPr/>
                    <a:lstStyle/>
                    <a:p>
                      <a:endParaRPr lang="es-MX" dirty="0"/>
                    </a:p>
                    <a:p>
                      <a:r>
                        <a:rPr lang="es-MX" b="1" dirty="0">
                          <a:latin typeface="Arial" panose="020B0604020202020204" pitchFamily="34" charset="0"/>
                          <a:cs typeface="Arial" panose="020B0604020202020204" pitchFamily="34" charset="0"/>
                        </a:rPr>
                        <a:t>INGRESOS</a:t>
                      </a:r>
                      <a:r>
                        <a:rPr lang="es-MX" b="1" baseline="0" dirty="0">
                          <a:latin typeface="Arial" panose="020B0604020202020204" pitchFamily="34" charset="0"/>
                          <a:cs typeface="Arial" panose="020B0604020202020204" pitchFamily="34" charset="0"/>
                        </a:rPr>
                        <a:t> Y OTROS BENEFICIOS </a:t>
                      </a:r>
                    </a:p>
                    <a:p>
                      <a:r>
                        <a:rPr lang="es-MX" b="1" baseline="0" dirty="0">
                          <a:latin typeface="Arial" panose="020B0604020202020204" pitchFamily="34" charset="0"/>
                          <a:cs typeface="Arial" panose="020B0604020202020204" pitchFamily="34" charset="0"/>
                        </a:rPr>
                        <a:t>Ingresos de Gestión </a:t>
                      </a:r>
                    </a:p>
                    <a:p>
                      <a:r>
                        <a:rPr lang="es-MX" b="0" baseline="0" dirty="0">
                          <a:latin typeface="Arial" panose="020B0604020202020204" pitchFamily="34" charset="0"/>
                          <a:cs typeface="Arial" panose="020B0604020202020204" pitchFamily="34" charset="0"/>
                        </a:rPr>
                        <a:t> Impuestos </a:t>
                      </a:r>
                    </a:p>
                    <a:p>
                      <a:r>
                        <a:rPr lang="es-MX" b="0" baseline="0" dirty="0">
                          <a:latin typeface="Arial" panose="020B0604020202020204" pitchFamily="34" charset="0"/>
                          <a:cs typeface="Arial" panose="020B0604020202020204" pitchFamily="34" charset="0"/>
                        </a:rPr>
                        <a:t>Cuotas y Aportaciones de Seguridad Social</a:t>
                      </a:r>
                    </a:p>
                    <a:p>
                      <a:r>
                        <a:rPr lang="es-MX" b="0" baseline="0" dirty="0">
                          <a:latin typeface="Arial" panose="020B0604020202020204" pitchFamily="34" charset="0"/>
                          <a:cs typeface="Arial" panose="020B0604020202020204" pitchFamily="34" charset="0"/>
                        </a:rPr>
                        <a:t>Contribuciones de Mejoras</a:t>
                      </a:r>
                    </a:p>
                    <a:p>
                      <a:r>
                        <a:rPr lang="es-MX" b="0" baseline="0" dirty="0">
                          <a:latin typeface="Arial" panose="020B0604020202020204" pitchFamily="34" charset="0"/>
                          <a:cs typeface="Arial" panose="020B0604020202020204" pitchFamily="34" charset="0"/>
                        </a:rPr>
                        <a:t>Derechos </a:t>
                      </a:r>
                    </a:p>
                    <a:p>
                      <a:r>
                        <a:rPr lang="es-MX" b="0" baseline="0" dirty="0">
                          <a:latin typeface="Arial" panose="020B0604020202020204" pitchFamily="34" charset="0"/>
                          <a:cs typeface="Arial" panose="020B0604020202020204" pitchFamily="34" charset="0"/>
                        </a:rPr>
                        <a:t>Productos </a:t>
                      </a:r>
                      <a:r>
                        <a:rPr lang="es-MX" b="0" strike="sngStrike" baseline="0" dirty="0">
                          <a:solidFill>
                            <a:srgbClr val="FF0000"/>
                          </a:solidFill>
                          <a:latin typeface="Arial" panose="020B0604020202020204" pitchFamily="34" charset="0"/>
                          <a:cs typeface="Arial" panose="020B0604020202020204" pitchFamily="34" charset="0"/>
                        </a:rPr>
                        <a:t>Tipo Corriente </a:t>
                      </a:r>
                    </a:p>
                    <a:p>
                      <a:r>
                        <a:rPr lang="es-MX" b="0" baseline="0" dirty="0">
                          <a:latin typeface="Arial" panose="020B0604020202020204" pitchFamily="34" charset="0"/>
                          <a:cs typeface="Arial" panose="020B0604020202020204" pitchFamily="34" charset="0"/>
                        </a:rPr>
                        <a:t>Aprovechamientos </a:t>
                      </a:r>
                      <a:r>
                        <a:rPr lang="es-MX" b="0" strike="sngStrike" baseline="0" dirty="0">
                          <a:solidFill>
                            <a:srgbClr val="FF0000"/>
                          </a:solidFill>
                          <a:latin typeface="Arial" panose="020B0604020202020204" pitchFamily="34" charset="0"/>
                          <a:cs typeface="Arial" panose="020B0604020202020204" pitchFamily="34" charset="0"/>
                        </a:rPr>
                        <a:t>de Tipo Corriente </a:t>
                      </a:r>
                    </a:p>
                    <a:p>
                      <a:r>
                        <a:rPr lang="es-MX" b="0" baseline="0" dirty="0">
                          <a:latin typeface="Arial" panose="020B0604020202020204" pitchFamily="34" charset="0"/>
                          <a:cs typeface="Arial" panose="020B0604020202020204" pitchFamily="34" charset="0"/>
                        </a:rPr>
                        <a:t>Ingresos por Venta de Bienes y </a:t>
                      </a:r>
                      <a:r>
                        <a:rPr lang="es-MX" b="1" u="sng" dirty="0">
                          <a:solidFill>
                            <a:srgbClr val="2D6483"/>
                          </a:solidFill>
                          <a:latin typeface="Arial" panose="020B0604020202020204" pitchFamily="34" charset="0"/>
                          <a:cs typeface="Arial" panose="020B0604020202020204" pitchFamily="34" charset="0"/>
                        </a:rPr>
                        <a:t>Prestación de </a:t>
                      </a:r>
                      <a:r>
                        <a:rPr lang="es-MX" b="0" baseline="0" dirty="0">
                          <a:latin typeface="Arial" panose="020B0604020202020204" pitchFamily="34" charset="0"/>
                          <a:cs typeface="Arial" panose="020B0604020202020204" pitchFamily="34" charset="0"/>
                        </a:rPr>
                        <a:t>Servicios </a:t>
                      </a:r>
                    </a:p>
                    <a:p>
                      <a:r>
                        <a:rPr lang="es-MX" b="0" strike="sngStrike" baseline="0" dirty="0">
                          <a:solidFill>
                            <a:srgbClr val="FF0000"/>
                          </a:solidFill>
                          <a:latin typeface="Arial" panose="020B0604020202020204" pitchFamily="34" charset="0"/>
                          <a:cs typeface="Arial" panose="020B0604020202020204" pitchFamily="34" charset="0"/>
                        </a:rPr>
                        <a:t>Ingresos no comprendidos en las Fracciones de la Ley de Ingresos causados en Ejercicios Fiscales Anteriores Pendientes de Liquidación o Pago</a:t>
                      </a:r>
                    </a:p>
                    <a:p>
                      <a:endParaRPr lang="es-MX" b="0" baseline="0" dirty="0">
                        <a:latin typeface="Arial" panose="020B0604020202020204" pitchFamily="34" charset="0"/>
                        <a:cs typeface="Arial" panose="020B0604020202020204" pitchFamily="34" charset="0"/>
                      </a:endParaRPr>
                    </a:p>
                    <a:p>
                      <a:r>
                        <a:rPr lang="es-MX" b="0" dirty="0">
                          <a:latin typeface="Arial" panose="020B0604020202020204" pitchFamily="34" charset="0"/>
                          <a:cs typeface="Arial" panose="020B0604020202020204" pitchFamily="34" charset="0"/>
                        </a:rPr>
                        <a:t>Participaciones,</a:t>
                      </a:r>
                      <a:r>
                        <a:rPr lang="es-MX" b="0" strike="sngStrike" dirty="0">
                          <a:solidFill>
                            <a:srgbClr val="FF0000"/>
                          </a:solidFill>
                          <a:latin typeface="Arial" panose="020B0604020202020204" pitchFamily="34" charset="0"/>
                          <a:cs typeface="Arial" panose="020B0604020202020204" pitchFamily="34" charset="0"/>
                        </a:rPr>
                        <a:t> y  </a:t>
                      </a:r>
                      <a:r>
                        <a:rPr lang="es-MX" b="0" dirty="0">
                          <a:latin typeface="Arial" panose="020B0604020202020204" pitchFamily="34" charset="0"/>
                          <a:cs typeface="Arial" panose="020B0604020202020204" pitchFamily="34" charset="0"/>
                        </a:rPr>
                        <a:t>Aportaciones, </a:t>
                      </a:r>
                      <a:r>
                        <a:rPr lang="es-MX" b="1" u="sng" dirty="0">
                          <a:solidFill>
                            <a:srgbClr val="2D6483"/>
                          </a:solidFill>
                          <a:latin typeface="Arial" panose="020B0604020202020204" pitchFamily="34" charset="0"/>
                          <a:cs typeface="Arial" panose="020B0604020202020204" pitchFamily="34" charset="0"/>
                        </a:rPr>
                        <a:t>Convenios, Incentivos derivados de</a:t>
                      </a:r>
                      <a:r>
                        <a:rPr lang="es-MX" b="1" u="sng" baseline="0" dirty="0">
                          <a:solidFill>
                            <a:srgbClr val="2D6483"/>
                          </a:solidFill>
                          <a:latin typeface="Arial" panose="020B0604020202020204" pitchFamily="34" charset="0"/>
                          <a:cs typeface="Arial" panose="020B0604020202020204" pitchFamily="34" charset="0"/>
                        </a:rPr>
                        <a:t> </a:t>
                      </a:r>
                      <a:r>
                        <a:rPr lang="es-MX" b="1" u="sng" dirty="0">
                          <a:solidFill>
                            <a:srgbClr val="2D6483"/>
                          </a:solidFill>
                          <a:latin typeface="Arial" panose="020B0604020202020204" pitchFamily="34" charset="0"/>
                          <a:cs typeface="Arial" panose="020B0604020202020204" pitchFamily="34" charset="0"/>
                        </a:rPr>
                        <a:t>la Colaboración Fiscal y Fondos distintos de Aportaciones</a:t>
                      </a:r>
                      <a:r>
                        <a:rPr lang="es-MX" b="1" u="none" baseline="0" dirty="0">
                          <a:solidFill>
                            <a:srgbClr val="2D6483"/>
                          </a:solidFill>
                          <a:latin typeface="Arial" panose="020B0604020202020204" pitchFamily="34" charset="0"/>
                          <a:cs typeface="Arial" panose="020B0604020202020204" pitchFamily="34" charset="0"/>
                        </a:rPr>
                        <a:t> </a:t>
                      </a:r>
                      <a:r>
                        <a:rPr lang="es-MX" b="0" dirty="0">
                          <a:latin typeface="Arial" panose="020B0604020202020204" pitchFamily="34" charset="0"/>
                          <a:cs typeface="Arial" panose="020B0604020202020204" pitchFamily="34" charset="0"/>
                        </a:rPr>
                        <a:t>Transferencias, Asignaciones, </a:t>
                      </a:r>
                      <a:r>
                        <a:rPr lang="es-MX" b="0" strike="sngStrike" dirty="0">
                          <a:solidFill>
                            <a:srgbClr val="FF0000"/>
                          </a:solidFill>
                          <a:latin typeface="Arial" panose="020B0604020202020204" pitchFamily="34" charset="0"/>
                          <a:cs typeface="Arial" panose="020B0604020202020204" pitchFamily="34" charset="0"/>
                        </a:rPr>
                        <a:t>y </a:t>
                      </a:r>
                      <a:r>
                        <a:rPr lang="es-MX" b="0" dirty="0">
                          <a:latin typeface="Arial" panose="020B0604020202020204" pitchFamily="34" charset="0"/>
                          <a:cs typeface="Arial" panose="020B0604020202020204" pitchFamily="34" charset="0"/>
                        </a:rPr>
                        <a:t>Subsidios y </a:t>
                      </a:r>
                      <a:r>
                        <a:rPr lang="es-MX" b="0" strike="sngStrike" dirty="0">
                          <a:solidFill>
                            <a:srgbClr val="FF0000"/>
                          </a:solidFill>
                          <a:latin typeface="Arial" panose="020B0604020202020204" pitchFamily="34" charset="0"/>
                          <a:cs typeface="Arial" panose="020B0604020202020204" pitchFamily="34" charset="0"/>
                        </a:rPr>
                        <a:t>Otras Ayudas</a:t>
                      </a:r>
                      <a:r>
                        <a:rPr lang="es-MX" sz="1800" b="1" u="sng" strike="noStrike" kern="1200" baseline="0" dirty="0">
                          <a:solidFill>
                            <a:srgbClr val="2D6483"/>
                          </a:solidFill>
                          <a:latin typeface="Arial" panose="020B0604020202020204" pitchFamily="34" charset="0"/>
                          <a:ea typeface="+mn-ea"/>
                          <a:cs typeface="Arial" panose="020B0604020202020204" pitchFamily="34" charset="0"/>
                        </a:rPr>
                        <a:t> </a:t>
                      </a:r>
                      <a:r>
                        <a:rPr lang="es-MX" sz="1800" b="1" u="sng" kern="1200" dirty="0">
                          <a:solidFill>
                            <a:srgbClr val="2D6483"/>
                          </a:solidFill>
                          <a:latin typeface="Arial" panose="020B0604020202020204" pitchFamily="34" charset="0"/>
                          <a:ea typeface="+mn-ea"/>
                          <a:cs typeface="Arial" panose="020B0604020202020204" pitchFamily="34" charset="0"/>
                        </a:rPr>
                        <a:t>Subvenciones, y Pensiones y Jubilaciones </a:t>
                      </a:r>
                      <a:endParaRPr lang="es-MX" b="0" baseline="0" dirty="0">
                        <a:latin typeface="Arial" panose="020B0604020202020204" pitchFamily="34" charset="0"/>
                        <a:cs typeface="Arial" panose="020B0604020202020204" pitchFamily="34" charset="0"/>
                      </a:endParaRPr>
                    </a:p>
                    <a:p>
                      <a:r>
                        <a:rPr lang="es-MX" b="0" baseline="0" dirty="0">
                          <a:latin typeface="Arial" panose="020B0604020202020204" pitchFamily="34" charset="0"/>
                          <a:cs typeface="Arial" panose="020B0604020202020204" pitchFamily="34" charset="0"/>
                        </a:rPr>
                        <a:t>Participaciones y Aportaciones </a:t>
                      </a:r>
                    </a:p>
                    <a:p>
                      <a:r>
                        <a:rPr lang="es-MX" b="0" baseline="0" dirty="0">
                          <a:latin typeface="Arial" panose="020B0604020202020204" pitchFamily="34" charset="0"/>
                          <a:cs typeface="Arial" panose="020B0604020202020204" pitchFamily="34" charset="0"/>
                        </a:rPr>
                        <a:t>Transferencias, Asignaciones, Subsidios y Otras Ayudas </a:t>
                      </a:r>
                    </a:p>
                  </a:txBody>
                  <a:tcPr/>
                </a:tc>
                <a:extLst>
                  <a:ext uri="{0D108BD9-81ED-4DB2-BD59-A6C34878D82A}">
                    <a16:rowId xmlns:a16="http://schemas.microsoft.com/office/drawing/2014/main" val="2427458474"/>
                  </a:ext>
                </a:extLst>
              </a:tr>
            </a:tbl>
          </a:graphicData>
        </a:graphic>
      </p:graphicFrame>
      <p:sp>
        <p:nvSpPr>
          <p:cNvPr id="11" name="CuadroTexto 10"/>
          <p:cNvSpPr txBox="1"/>
          <p:nvPr/>
        </p:nvSpPr>
        <p:spPr>
          <a:xfrm>
            <a:off x="3824738" y="904582"/>
            <a:ext cx="2455817" cy="369332"/>
          </a:xfrm>
          <a:prstGeom prst="rect">
            <a:avLst/>
          </a:prstGeom>
          <a:noFill/>
        </p:spPr>
        <p:txBody>
          <a:bodyPr wrap="square" rtlCol="0">
            <a:spAutoFit/>
          </a:bodyPr>
          <a:lstStyle/>
          <a:p>
            <a:pPr algn="r"/>
            <a:r>
              <a:rPr lang="es-MX" b="1" dirty="0">
                <a:solidFill>
                  <a:schemeClr val="tx1">
                    <a:lumMod val="85000"/>
                    <a:lumOff val="15000"/>
                  </a:schemeClr>
                </a:solidFill>
                <a:latin typeface="Arial" panose="020B0604020202020204" pitchFamily="34" charset="0"/>
                <a:cs typeface="Arial" panose="020B0604020202020204" pitchFamily="34" charset="0"/>
              </a:rPr>
              <a:t>D.O.F 27-09-2018 </a:t>
            </a:r>
            <a:endParaRPr lang="es-ES"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566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7465954" y="3407047"/>
            <a:ext cx="2991377" cy="102358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redondeado 6"/>
          <p:cNvSpPr/>
          <p:nvPr/>
        </p:nvSpPr>
        <p:spPr>
          <a:xfrm>
            <a:off x="4792274" y="2601768"/>
            <a:ext cx="2879768" cy="113373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redondeado 5"/>
          <p:cNvSpPr/>
          <p:nvPr/>
        </p:nvSpPr>
        <p:spPr>
          <a:xfrm>
            <a:off x="1009906" y="1210667"/>
            <a:ext cx="3939349" cy="165137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269076" y="269122"/>
            <a:ext cx="10626692" cy="461665"/>
          </a:xfrm>
          <a:prstGeom prst="rect">
            <a:avLst/>
          </a:prstGeom>
        </p:spPr>
        <p:txBody>
          <a:bodyPr wrap="none">
            <a:spAutoFit/>
          </a:bodyPr>
          <a:lstStyle/>
          <a:p>
            <a:pPr>
              <a:lnSpc>
                <a:spcPct val="100000"/>
              </a:lnSpc>
              <a:spcBef>
                <a:spcPts val="1200"/>
              </a:spcBef>
              <a:buClr>
                <a:schemeClr val="tx2">
                  <a:lumMod val="75000"/>
                </a:schemeClr>
              </a:buClr>
              <a:buSzPct val="135000"/>
            </a:pPr>
            <a:r>
              <a:rPr lang="es-MX" sz="2400" b="1" dirty="0" smtClean="0">
                <a:solidFill>
                  <a:schemeClr val="accent1"/>
                </a:solidFill>
                <a:latin typeface="Calisto MT" panose="02040603050505030304" pitchFamily="18" charset="0"/>
                <a:ea typeface="+mj-ea"/>
                <a:cs typeface="+mj-cs"/>
              </a:rPr>
              <a:t>BASES CONCEPTUALES DE LA CONTABILIDAD GUBERNAMENTAL</a:t>
            </a:r>
            <a:endParaRPr lang="es-MX" sz="2400" b="1" dirty="0">
              <a:solidFill>
                <a:schemeClr val="accent1"/>
              </a:solidFill>
              <a:latin typeface="Calisto MT" panose="02040603050505030304" pitchFamily="18" charset="0"/>
              <a:ea typeface="+mj-ea"/>
              <a:cs typeface="+mj-cs"/>
            </a:endParaRPr>
          </a:p>
        </p:txBody>
      </p:sp>
      <p:sp>
        <p:nvSpPr>
          <p:cNvPr id="3" name="Título 1"/>
          <p:cNvSpPr txBox="1">
            <a:spLocks/>
          </p:cNvSpPr>
          <p:nvPr/>
        </p:nvSpPr>
        <p:spPr>
          <a:xfrm>
            <a:off x="1009906" y="1428060"/>
            <a:ext cx="3748280" cy="1147383"/>
          </a:xfrm>
        </p:spPr>
        <p:txBody>
          <a:bodyPr anchor="b">
            <a:normAutofit fontScale="82500" lnSpcReduction="2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3200" b="1" dirty="0" smtClean="0">
                <a:latin typeface="Calisto MT" panose="02040603050505030304" pitchFamily="18" charset="0"/>
              </a:rPr>
              <a:t>LEY GENERAL DE CONTABILIDAD GUBERNAMENTAL</a:t>
            </a:r>
            <a:endParaRPr lang="es-MX" sz="3200" b="1" dirty="0">
              <a:latin typeface="Calisto MT" panose="02040603050505030304" pitchFamily="18" charset="0"/>
            </a:endParaRPr>
          </a:p>
        </p:txBody>
      </p:sp>
      <p:sp>
        <p:nvSpPr>
          <p:cNvPr id="4" name="Título 1"/>
          <p:cNvSpPr txBox="1">
            <a:spLocks/>
          </p:cNvSpPr>
          <p:nvPr/>
        </p:nvSpPr>
        <p:spPr>
          <a:xfrm>
            <a:off x="7518573" y="3407047"/>
            <a:ext cx="2777015" cy="1023584"/>
          </a:xfrm>
        </p:spPr>
        <p:txBody>
          <a:bodyPr anchor="b">
            <a:normAutofit fontScale="975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800" b="1" dirty="0" smtClean="0">
                <a:latin typeface="Calisto MT" panose="02040603050505030304" pitchFamily="18" charset="0"/>
              </a:rPr>
              <a:t>POSTULADOS BASICOS</a:t>
            </a:r>
            <a:endParaRPr lang="es-MX" sz="2800" b="1" dirty="0">
              <a:latin typeface="Calisto MT" panose="02040603050505030304" pitchFamily="18" charset="0"/>
            </a:endParaRPr>
          </a:p>
        </p:txBody>
      </p:sp>
      <p:sp>
        <p:nvSpPr>
          <p:cNvPr id="5" name="Título 1"/>
          <p:cNvSpPr txBox="1">
            <a:spLocks/>
          </p:cNvSpPr>
          <p:nvPr/>
        </p:nvSpPr>
        <p:spPr>
          <a:xfrm>
            <a:off x="4735649" y="2711921"/>
            <a:ext cx="2936392" cy="853743"/>
          </a:xfrm>
        </p:spPr>
        <p:txBody>
          <a:bodyPr anchor="b">
            <a:normAutofit fontScale="97500" lnSpcReduction="1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700" b="1" dirty="0" smtClean="0">
                <a:latin typeface="Calisto MT" panose="02040603050505030304" pitchFamily="18" charset="0"/>
              </a:rPr>
              <a:t>MARCO CONCEPTUAL</a:t>
            </a:r>
            <a:endParaRPr lang="es-MX" sz="2700" b="1" dirty="0">
              <a:latin typeface="Calisto MT" panose="02040603050505030304" pitchFamily="18" charset="0"/>
            </a:endParaRPr>
          </a:p>
        </p:txBody>
      </p:sp>
      <p:sp>
        <p:nvSpPr>
          <p:cNvPr id="9" name="Flecha abajo 8"/>
          <p:cNvSpPr/>
          <p:nvPr/>
        </p:nvSpPr>
        <p:spPr>
          <a:xfrm>
            <a:off x="2884046" y="2862046"/>
            <a:ext cx="614149" cy="614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2201106" y="3663532"/>
            <a:ext cx="1980029" cy="923330"/>
          </a:xfrm>
          <a:prstGeom prst="rect">
            <a:avLst/>
          </a:prstGeom>
        </p:spPr>
        <p:txBody>
          <a:bodyPr wrap="none">
            <a:spAutoFit/>
          </a:bodyPr>
          <a:lstStyle/>
          <a:p>
            <a:pPr algn="ctr"/>
            <a:r>
              <a:rPr lang="es-MX" altLang="es-MX" b="1" dirty="0" smtClean="0">
                <a:latin typeface="Arial" panose="020B0604020202020204" pitchFamily="34" charset="0"/>
                <a:ea typeface="Times New Roman" panose="02020603050405020304" pitchFamily="18" charset="0"/>
              </a:rPr>
              <a:t>ABRIL  27-2016</a:t>
            </a:r>
          </a:p>
          <a:p>
            <a:pPr algn="ctr"/>
            <a:r>
              <a:rPr lang="es-MX" altLang="es-MX" b="1" dirty="0" smtClean="0">
                <a:latin typeface="Arial" panose="020B0604020202020204" pitchFamily="34" charset="0"/>
                <a:ea typeface="Times New Roman" panose="02020603050405020304" pitchFamily="18" charset="0"/>
              </a:rPr>
              <a:t>JULIO 18-2016</a:t>
            </a:r>
          </a:p>
          <a:p>
            <a:pPr algn="ctr"/>
            <a:r>
              <a:rPr lang="es-MX" altLang="es-MX" b="1" dirty="0" smtClean="0">
                <a:latin typeface="Arial" panose="020B0604020202020204" pitchFamily="34" charset="0"/>
                <a:ea typeface="Times New Roman" panose="02020603050405020304" pitchFamily="18" charset="0"/>
              </a:rPr>
              <a:t>ENERO 19-2018</a:t>
            </a:r>
            <a:endParaRPr lang="es-MX" dirty="0"/>
          </a:p>
        </p:txBody>
      </p:sp>
      <p:sp>
        <p:nvSpPr>
          <p:cNvPr id="11" name="Flecha abajo 10"/>
          <p:cNvSpPr/>
          <p:nvPr/>
        </p:nvSpPr>
        <p:spPr>
          <a:xfrm>
            <a:off x="5925083" y="3735503"/>
            <a:ext cx="614149" cy="614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abajo 11"/>
          <p:cNvSpPr/>
          <p:nvPr/>
        </p:nvSpPr>
        <p:spPr>
          <a:xfrm>
            <a:off x="8654567" y="4436059"/>
            <a:ext cx="614149" cy="614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Abrir llave 13"/>
          <p:cNvSpPr/>
          <p:nvPr/>
        </p:nvSpPr>
        <p:spPr>
          <a:xfrm rot="16200000">
            <a:off x="7401154" y="3880533"/>
            <a:ext cx="388906" cy="2717411"/>
          </a:xfrm>
          <a:prstGeom prst="leftBrace">
            <a:avLst>
              <a:gd name="adj1" fmla="val 3118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16" name="Conector recto 15"/>
          <p:cNvCxnSpPr>
            <a:stCxn id="11" idx="2"/>
            <a:endCxn id="14" idx="0"/>
          </p:cNvCxnSpPr>
          <p:nvPr/>
        </p:nvCxnSpPr>
        <p:spPr>
          <a:xfrm>
            <a:off x="6232158" y="4349658"/>
            <a:ext cx="4744" cy="695128"/>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983" y="5433692"/>
            <a:ext cx="859248" cy="859248"/>
          </a:xfrm>
          <a:prstGeom prst="rect">
            <a:avLst/>
          </a:prstGeom>
        </p:spPr>
      </p:pic>
      <p:sp>
        <p:nvSpPr>
          <p:cNvPr id="17" name="Rectángulo redondeado 16"/>
          <p:cNvSpPr/>
          <p:nvPr/>
        </p:nvSpPr>
        <p:spPr>
          <a:xfrm>
            <a:off x="458444" y="5207087"/>
            <a:ext cx="2991377" cy="102358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Título 1"/>
          <p:cNvSpPr txBox="1">
            <a:spLocks/>
          </p:cNvSpPr>
          <p:nvPr/>
        </p:nvSpPr>
        <p:spPr>
          <a:xfrm>
            <a:off x="511063" y="5207087"/>
            <a:ext cx="2777015" cy="1023584"/>
          </a:xfrm>
        </p:spPr>
        <p:txBody>
          <a:bodyPr anchor="b">
            <a:normAutofit fontScale="975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800" b="1" dirty="0" smtClean="0">
                <a:latin typeface="Calisto MT" panose="02040603050505030304" pitchFamily="18" charset="0"/>
              </a:rPr>
              <a:t>PLAN DE CUENTAS</a:t>
            </a:r>
            <a:endParaRPr lang="es-MX" sz="2800" b="1" dirty="0">
              <a:latin typeface="Calisto MT" panose="02040603050505030304" pitchFamily="18" charset="0"/>
            </a:endParaRPr>
          </a:p>
        </p:txBody>
      </p:sp>
      <p:sp>
        <p:nvSpPr>
          <p:cNvPr id="19" name="Flecha abajo 18"/>
          <p:cNvSpPr/>
          <p:nvPr/>
        </p:nvSpPr>
        <p:spPr>
          <a:xfrm rot="16200000">
            <a:off x="3441882" y="5429842"/>
            <a:ext cx="614149" cy="614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p:nvSpPr>
        <p:spPr>
          <a:xfrm>
            <a:off x="4072589" y="5256531"/>
            <a:ext cx="2044149" cy="923330"/>
          </a:xfrm>
          <a:prstGeom prst="rect">
            <a:avLst/>
          </a:prstGeom>
        </p:spPr>
        <p:txBody>
          <a:bodyPr wrap="none">
            <a:spAutoFit/>
          </a:bodyPr>
          <a:lstStyle/>
          <a:p>
            <a:pPr algn="ctr"/>
            <a:r>
              <a:rPr lang="es-MX" altLang="es-MX" b="1" dirty="0" smtClean="0">
                <a:latin typeface="Arial" panose="020B0604020202020204" pitchFamily="34" charset="0"/>
                <a:ea typeface="Times New Roman" panose="02020603050405020304" pitchFamily="18" charset="0"/>
              </a:rPr>
              <a:t>FEBRO  29-2016</a:t>
            </a:r>
          </a:p>
          <a:p>
            <a:pPr algn="ctr"/>
            <a:r>
              <a:rPr lang="es-MX" altLang="es-MX" b="1" dirty="0" smtClean="0">
                <a:latin typeface="Arial" panose="020B0604020202020204" pitchFamily="34" charset="0"/>
                <a:ea typeface="Times New Roman" panose="02020603050405020304" pitchFamily="18" charset="0"/>
              </a:rPr>
              <a:t>DICBRE 27-2017</a:t>
            </a:r>
          </a:p>
          <a:p>
            <a:pPr algn="ctr"/>
            <a:r>
              <a:rPr lang="es-MX" altLang="es-MX" b="1" dirty="0" smtClean="0">
                <a:latin typeface="Arial" panose="020B0604020202020204" pitchFamily="34" charset="0"/>
                <a:ea typeface="Times New Roman" panose="02020603050405020304" pitchFamily="18" charset="0"/>
              </a:rPr>
              <a:t>SEPBRE 09-2018</a:t>
            </a:r>
            <a:endParaRPr lang="es-MX" dirty="0"/>
          </a:p>
        </p:txBody>
      </p:sp>
    </p:spTree>
    <p:extLst>
      <p:ext uri="{BB962C8B-B14F-4D97-AF65-F5344CB8AC3E}">
        <p14:creationId xmlns:p14="http://schemas.microsoft.com/office/powerpoint/2010/main" val="2112732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conector 1">
            <a:extLst>
              <a:ext uri="{FF2B5EF4-FFF2-40B4-BE49-F238E27FC236}">
                <a16:creationId xmlns:a16="http://schemas.microsoft.com/office/drawing/2014/main" id="{5ABDC1F0-8247-4DEB-BB4E-7264C5DF2959}"/>
              </a:ext>
            </a:extLst>
          </p:cNvPr>
          <p:cNvSpPr/>
          <p:nvPr/>
        </p:nvSpPr>
        <p:spPr>
          <a:xfrm>
            <a:off x="8755316" y="-149468"/>
            <a:ext cx="3690424" cy="3625947"/>
          </a:xfrm>
          <a:prstGeom prst="flowChartConnector">
            <a:avLst/>
          </a:prstGeom>
          <a:solidFill>
            <a:srgbClr val="2D6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82ACB4E6-4F78-4704-85E1-A875B4F10D63}"/>
              </a:ext>
            </a:extLst>
          </p:cNvPr>
          <p:cNvSpPr txBox="1"/>
          <p:nvPr/>
        </p:nvSpPr>
        <p:spPr>
          <a:xfrm>
            <a:off x="8755316" y="822957"/>
            <a:ext cx="3477064" cy="1077218"/>
          </a:xfrm>
          <a:prstGeom prst="rect">
            <a:avLst/>
          </a:prstGeom>
          <a:noFill/>
        </p:spPr>
        <p:txBody>
          <a:bodyPr wrap="square" rtlCol="0">
            <a:spAutoFit/>
          </a:bodyPr>
          <a:lstStyle/>
          <a:p>
            <a:pPr algn="ctr"/>
            <a:r>
              <a:rPr lang="es-MX" sz="3200" dirty="0">
                <a:solidFill>
                  <a:schemeClr val="bg1"/>
                </a:solidFill>
                <a:latin typeface="Arial" panose="020B0604020202020204" pitchFamily="34" charset="0"/>
                <a:cs typeface="Arial" panose="020B0604020202020204" pitchFamily="34" charset="0"/>
              </a:rPr>
              <a:t>Estado de Flujos de Efectivo </a:t>
            </a:r>
          </a:p>
        </p:txBody>
      </p:sp>
      <p:sp>
        <p:nvSpPr>
          <p:cNvPr id="4" name="Cinta: inclinada hacia arriba 3">
            <a:extLst>
              <a:ext uri="{FF2B5EF4-FFF2-40B4-BE49-F238E27FC236}">
                <a16:creationId xmlns:a16="http://schemas.microsoft.com/office/drawing/2014/main" id="{48474866-D7BA-409B-BBEE-BF33135EE39C}"/>
              </a:ext>
            </a:extLst>
          </p:cNvPr>
          <p:cNvSpPr/>
          <p:nvPr/>
        </p:nvSpPr>
        <p:spPr>
          <a:xfrm>
            <a:off x="8152749" y="2201595"/>
            <a:ext cx="4895557" cy="717453"/>
          </a:xfrm>
          <a:prstGeom prst="ribbon2">
            <a:avLst/>
          </a:prstGeom>
          <a:solidFill>
            <a:srgbClr val="B1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1C7B3F0B-C4FD-4AA5-89F4-2BF583387182}"/>
              </a:ext>
            </a:extLst>
          </p:cNvPr>
          <p:cNvSpPr txBox="1"/>
          <p:nvPr/>
        </p:nvSpPr>
        <p:spPr>
          <a:xfrm>
            <a:off x="9386018" y="2329600"/>
            <a:ext cx="2405575" cy="400110"/>
          </a:xfrm>
          <a:prstGeom prst="rect">
            <a:avLst/>
          </a:prstGeom>
          <a:noFill/>
        </p:spPr>
        <p:txBody>
          <a:bodyPr wrap="square" rtlCol="0">
            <a:spAutoFit/>
          </a:bodyPr>
          <a:lstStyle/>
          <a:p>
            <a:r>
              <a:rPr lang="es-MX" sz="2000" dirty="0">
                <a:solidFill>
                  <a:schemeClr val="tx1">
                    <a:lumMod val="85000"/>
                    <a:lumOff val="15000"/>
                  </a:schemeClr>
                </a:solidFill>
                <a:latin typeface="Arial" panose="020B0604020202020204" pitchFamily="34" charset="0"/>
                <a:cs typeface="Arial" panose="020B0604020202020204" pitchFamily="34" charset="0"/>
              </a:rPr>
              <a:t>D.O.F 27-09-2018</a:t>
            </a:r>
          </a:p>
        </p:txBody>
      </p:sp>
      <p:pic>
        <p:nvPicPr>
          <p:cNvPr id="1026" name="Picture 2" descr="Resultado de imagen para 3d man money">
            <a:extLst>
              <a:ext uri="{FF2B5EF4-FFF2-40B4-BE49-F238E27FC236}">
                <a16:creationId xmlns:a16="http://schemas.microsoft.com/office/drawing/2014/main" id="{08039C4D-D0D2-44FE-A06B-A352B068E25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186" b="82672" l="10000" r="90000">
                        <a14:foregroundMark x1="36400" y1="26733" x2="36400" y2="26733"/>
                        <a14:foregroundMark x1="36400" y1="26733" x2="36400" y2="26733"/>
                        <a14:foregroundMark x1="34400" y1="20792" x2="34400" y2="20792"/>
                        <a14:foregroundMark x1="34400" y1="20792" x2="34400" y2="20792"/>
                        <a14:foregroundMark x1="34400" y1="20792" x2="34400" y2="20792"/>
                        <a14:foregroundMark x1="30800" y1="32673" x2="30800" y2="32673"/>
                        <a14:foregroundMark x1="30800" y1="32673" x2="30800" y2="32673"/>
                        <a14:foregroundMark x1="24800" y1="41584" x2="24800" y2="41584"/>
                        <a14:foregroundMark x1="24800" y1="41584" x2="24800" y2="41584"/>
                        <a14:foregroundMark x1="24000" y1="43069" x2="24000" y2="43069"/>
                        <a14:foregroundMark x1="24000" y1="43069" x2="24000" y2="43069"/>
                        <a14:foregroundMark x1="39200" y1="73762" x2="39200" y2="73762"/>
                        <a14:foregroundMark x1="39200" y1="73762" x2="39200" y2="73762"/>
                        <a14:foregroundMark x1="34400" y1="33168" x2="34400" y2="33168"/>
                        <a14:foregroundMark x1="34400" y1="33168" x2="34400" y2="33168"/>
                        <a14:foregroundMark x1="34400" y1="21782" x2="34400" y2="21782"/>
                        <a14:foregroundMark x1="34400" y1="21782" x2="34400" y2="21782"/>
                        <a14:foregroundMark x1="34400" y1="21782" x2="34400" y2="21782"/>
                        <a14:foregroundMark x1="34400" y1="21782" x2="34400" y2="21782"/>
                        <a14:foregroundMark x1="38400" y1="21782" x2="38400" y2="21782"/>
                        <a14:foregroundMark x1="38400" y1="21782" x2="38400" y2="21782"/>
                        <a14:foregroundMark x1="28400" y1="21782" x2="28400" y2="21782"/>
                        <a14:foregroundMark x1="28400" y1="21782" x2="28400" y2="21782"/>
                        <a14:foregroundMark x1="32000" y1="17327" x2="32000" y2="17327"/>
                        <a14:foregroundMark x1="32000" y1="17327" x2="32000" y2="17327"/>
                        <a14:foregroundMark x1="28400" y1="17327" x2="28400" y2="17327"/>
                        <a14:foregroundMark x1="28400" y1="17327" x2="28400" y2="17327"/>
                      </a14:backgroundRemoval>
                    </a14:imgEffect>
                  </a14:imgLayer>
                </a14:imgProps>
              </a:ext>
              <a:ext uri="{28A0092B-C50C-407E-A947-70E740481C1C}">
                <a14:useLocalDpi xmlns:a14="http://schemas.microsoft.com/office/drawing/2010/main" val="0"/>
              </a:ext>
            </a:extLst>
          </a:blip>
          <a:srcRect b="8142"/>
          <a:stretch/>
        </p:blipFill>
        <p:spPr bwMode="auto">
          <a:xfrm>
            <a:off x="8584841" y="4000590"/>
            <a:ext cx="3420896" cy="25390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9CEB4695-3D84-439F-AC7F-69B48A3E0F12}"/>
              </a:ext>
            </a:extLst>
          </p:cNvPr>
          <p:cNvGraphicFramePr>
            <a:graphicFrameLocks noGrp="1"/>
          </p:cNvGraphicFramePr>
          <p:nvPr>
            <p:extLst/>
          </p:nvPr>
        </p:nvGraphicFramePr>
        <p:xfrm>
          <a:off x="186263" y="600289"/>
          <a:ext cx="8244183" cy="6040120"/>
        </p:xfrm>
        <a:graphic>
          <a:graphicData uri="http://schemas.openxmlformats.org/drawingml/2006/table">
            <a:tbl>
              <a:tblPr firstRow="1" bandRow="1">
                <a:tableStyleId>{5940675A-B579-460E-94D1-54222C63F5DA}</a:tableStyleId>
              </a:tblPr>
              <a:tblGrid>
                <a:gridCol w="8244183">
                  <a:extLst>
                    <a:ext uri="{9D8B030D-6E8A-4147-A177-3AD203B41FA5}">
                      <a16:colId xmlns:a16="http://schemas.microsoft.com/office/drawing/2014/main" val="3584315788"/>
                    </a:ext>
                  </a:extLst>
                </a:gridCol>
              </a:tblGrid>
              <a:tr h="370840">
                <a:tc>
                  <a:txBody>
                    <a:bodyP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Nombre del Ente Público</a:t>
                      </a:r>
                    </a:p>
                    <a:p>
                      <a:pPr algn="ctr"/>
                      <a:r>
                        <a:rPr lang="es-MX" b="1" dirty="0">
                          <a:solidFill>
                            <a:schemeClr val="tx1">
                              <a:lumMod val="75000"/>
                              <a:lumOff val="25000"/>
                            </a:schemeClr>
                          </a:solidFill>
                          <a:latin typeface="Arial" panose="020B0604020202020204" pitchFamily="34" charset="0"/>
                          <a:cs typeface="Arial" panose="020B0604020202020204" pitchFamily="34" charset="0"/>
                        </a:rPr>
                        <a:t>Estado de Flujos de Efectivo</a:t>
                      </a:r>
                    </a:p>
                    <a:p>
                      <a:pPr algn="ctr"/>
                      <a:r>
                        <a:rPr lang="es-MX" b="1" dirty="0">
                          <a:solidFill>
                            <a:schemeClr val="tx1">
                              <a:lumMod val="75000"/>
                              <a:lumOff val="25000"/>
                            </a:schemeClr>
                          </a:solidFill>
                          <a:latin typeface="Arial" panose="020B0604020202020204" pitchFamily="34" charset="0"/>
                          <a:cs typeface="Arial" panose="020B0604020202020204" pitchFamily="34" charset="0"/>
                        </a:rPr>
                        <a:t>Del XXXX al XXXX</a:t>
                      </a:r>
                    </a:p>
                  </a:txBody>
                  <a:tcPr>
                    <a:solidFill>
                      <a:schemeClr val="bg1">
                        <a:lumMod val="75000"/>
                      </a:schemeClr>
                    </a:solidFill>
                  </a:tcPr>
                </a:tc>
                <a:extLst>
                  <a:ext uri="{0D108BD9-81ED-4DB2-BD59-A6C34878D82A}">
                    <a16:rowId xmlns:a16="http://schemas.microsoft.com/office/drawing/2014/main" val="2092697865"/>
                  </a:ext>
                </a:extLst>
              </a:tr>
              <a:tr h="370840">
                <a:tc>
                  <a:txBody>
                    <a:bodyPr/>
                    <a:lstStyle/>
                    <a:p>
                      <a:r>
                        <a:rPr lang="es-MX" b="1" dirty="0">
                          <a:solidFill>
                            <a:schemeClr val="tx1">
                              <a:lumMod val="75000"/>
                              <a:lumOff val="25000"/>
                            </a:schemeClr>
                          </a:solidFill>
                          <a:latin typeface="Arial" panose="020B0604020202020204" pitchFamily="34" charset="0"/>
                          <a:cs typeface="Arial" panose="020B0604020202020204" pitchFamily="34" charset="0"/>
                        </a:rPr>
                        <a:t>            Concepto                                            20XN             20XN-1                                        </a:t>
                      </a:r>
                    </a:p>
                  </a:txBody>
                  <a:tcPr>
                    <a:solidFill>
                      <a:schemeClr val="bg1">
                        <a:lumMod val="75000"/>
                      </a:schemeClr>
                    </a:solidFill>
                  </a:tcPr>
                </a:tc>
                <a:extLst>
                  <a:ext uri="{0D108BD9-81ED-4DB2-BD59-A6C34878D82A}">
                    <a16:rowId xmlns:a16="http://schemas.microsoft.com/office/drawing/2014/main" val="788675383"/>
                  </a:ext>
                </a:extLst>
              </a:tr>
              <a:tr h="370840">
                <a:tc>
                  <a:txBody>
                    <a:bodyPr/>
                    <a:lstStyle/>
                    <a:p>
                      <a:r>
                        <a:rPr lang="es-MX" b="1" dirty="0">
                          <a:latin typeface="Arial" panose="020B0604020202020204" pitchFamily="34" charset="0"/>
                          <a:cs typeface="Arial" panose="020B0604020202020204" pitchFamily="34" charset="0"/>
                        </a:rPr>
                        <a:t>Flujos de Efectivo de las Actividades de Operación </a:t>
                      </a:r>
                    </a:p>
                    <a:p>
                      <a:r>
                        <a:rPr lang="es-MX" b="1" dirty="0">
                          <a:latin typeface="Arial" panose="020B0604020202020204" pitchFamily="34" charset="0"/>
                          <a:cs typeface="Arial" panose="020B0604020202020204" pitchFamily="34" charset="0"/>
                        </a:rPr>
                        <a:t>     Origen </a:t>
                      </a:r>
                    </a:p>
                    <a:p>
                      <a:r>
                        <a:rPr lang="es-MX" b="1" dirty="0">
                          <a:latin typeface="Arial" panose="020B0604020202020204" pitchFamily="34" charset="0"/>
                          <a:cs typeface="Arial" panose="020B0604020202020204" pitchFamily="34" charset="0"/>
                        </a:rPr>
                        <a:t>          </a:t>
                      </a:r>
                      <a:r>
                        <a:rPr lang="es-MX" b="0" dirty="0">
                          <a:latin typeface="Arial" panose="020B0604020202020204" pitchFamily="34" charset="0"/>
                          <a:cs typeface="Arial" panose="020B0604020202020204" pitchFamily="34" charset="0"/>
                        </a:rPr>
                        <a:t>Impuestos</a:t>
                      </a:r>
                    </a:p>
                    <a:p>
                      <a:r>
                        <a:rPr lang="es-MX" b="0" dirty="0">
                          <a:latin typeface="Arial" panose="020B0604020202020204" pitchFamily="34" charset="0"/>
                          <a:cs typeface="Arial" panose="020B0604020202020204" pitchFamily="34" charset="0"/>
                        </a:rPr>
                        <a:t>          Cuotas y Aportaciones de Seguridad Social</a:t>
                      </a:r>
                    </a:p>
                    <a:p>
                      <a:r>
                        <a:rPr lang="es-MX" b="0" dirty="0">
                          <a:latin typeface="Arial" panose="020B0604020202020204" pitchFamily="34" charset="0"/>
                          <a:cs typeface="Arial" panose="020B0604020202020204" pitchFamily="34" charset="0"/>
                        </a:rPr>
                        <a:t>          Contribuciones de Mejoras </a:t>
                      </a:r>
                    </a:p>
                    <a:p>
                      <a:r>
                        <a:rPr lang="es-MX" b="0" dirty="0">
                          <a:latin typeface="Arial" panose="020B0604020202020204" pitchFamily="34" charset="0"/>
                          <a:cs typeface="Arial" panose="020B0604020202020204" pitchFamily="34" charset="0"/>
                        </a:rPr>
                        <a:t>          Derechos </a:t>
                      </a:r>
                    </a:p>
                    <a:p>
                      <a:r>
                        <a:rPr lang="es-MX" b="0" dirty="0">
                          <a:latin typeface="Arial" panose="020B0604020202020204" pitchFamily="34" charset="0"/>
                          <a:cs typeface="Arial" panose="020B0604020202020204" pitchFamily="34" charset="0"/>
                        </a:rPr>
                        <a:t>          </a:t>
                      </a:r>
                      <a:r>
                        <a:rPr lang="es-MX" b="1" u="sng" dirty="0">
                          <a:solidFill>
                            <a:srgbClr val="2D6483"/>
                          </a:solidFill>
                          <a:latin typeface="Arial" panose="020B0604020202020204" pitchFamily="34" charset="0"/>
                          <a:cs typeface="Arial" panose="020B0604020202020204" pitchFamily="34" charset="0"/>
                        </a:rPr>
                        <a:t>Productos</a:t>
                      </a:r>
                      <a:r>
                        <a:rPr lang="es-MX" b="0" dirty="0">
                          <a:latin typeface="Arial" panose="020B0604020202020204" pitchFamily="34" charset="0"/>
                          <a:cs typeface="Arial" panose="020B0604020202020204" pitchFamily="34" charset="0"/>
                        </a:rPr>
                        <a:t> </a:t>
                      </a:r>
                      <a:r>
                        <a:rPr lang="es-MX" b="0" strike="sngStrike" dirty="0">
                          <a:solidFill>
                            <a:srgbClr val="FF0000"/>
                          </a:solidFill>
                          <a:latin typeface="Arial" panose="020B0604020202020204" pitchFamily="34" charset="0"/>
                          <a:cs typeface="Arial" panose="020B0604020202020204" pitchFamily="34" charset="0"/>
                        </a:rPr>
                        <a:t>de Tipo Corriente </a:t>
                      </a:r>
                    </a:p>
                    <a:p>
                      <a:r>
                        <a:rPr lang="es-MX" b="0" dirty="0">
                          <a:latin typeface="Arial" panose="020B0604020202020204" pitchFamily="34" charset="0"/>
                          <a:cs typeface="Arial" panose="020B0604020202020204" pitchFamily="34" charset="0"/>
                        </a:rPr>
                        <a:t>         </a:t>
                      </a:r>
                      <a:r>
                        <a:rPr lang="es-MX" b="0" u="sng" dirty="0">
                          <a:latin typeface="Arial" panose="020B0604020202020204" pitchFamily="34" charset="0"/>
                          <a:cs typeface="Arial" panose="020B0604020202020204" pitchFamily="34" charset="0"/>
                        </a:rPr>
                        <a:t> </a:t>
                      </a:r>
                      <a:r>
                        <a:rPr lang="es-MX" b="1" u="sng" dirty="0">
                          <a:solidFill>
                            <a:srgbClr val="2D6483"/>
                          </a:solidFill>
                          <a:latin typeface="Arial" panose="020B0604020202020204" pitchFamily="34" charset="0"/>
                          <a:cs typeface="Arial" panose="020B0604020202020204" pitchFamily="34" charset="0"/>
                        </a:rPr>
                        <a:t>Aprovechamientos</a:t>
                      </a:r>
                      <a:r>
                        <a:rPr lang="es-MX" b="0" u="sng" dirty="0">
                          <a:latin typeface="Arial" panose="020B0604020202020204" pitchFamily="34" charset="0"/>
                          <a:cs typeface="Arial" panose="020B0604020202020204" pitchFamily="34" charset="0"/>
                        </a:rPr>
                        <a:t> </a:t>
                      </a:r>
                      <a:r>
                        <a:rPr lang="es-MX" b="0" strike="sngStrike" dirty="0">
                          <a:solidFill>
                            <a:srgbClr val="FF0000"/>
                          </a:solidFill>
                          <a:latin typeface="Arial" panose="020B0604020202020204" pitchFamily="34" charset="0"/>
                          <a:cs typeface="Arial" panose="020B0604020202020204" pitchFamily="34" charset="0"/>
                        </a:rPr>
                        <a:t>de Tipo Corriente </a:t>
                      </a:r>
                    </a:p>
                    <a:p>
                      <a:r>
                        <a:rPr lang="es-MX" b="0" dirty="0">
                          <a:latin typeface="Arial" panose="020B0604020202020204" pitchFamily="34" charset="0"/>
                          <a:cs typeface="Arial" panose="020B0604020202020204" pitchFamily="34" charset="0"/>
                        </a:rPr>
                        <a:t>          Ingresos por Venta de Bienes </a:t>
                      </a:r>
                      <a:r>
                        <a:rPr lang="es-MX" b="1" u="sng" dirty="0">
                          <a:solidFill>
                            <a:srgbClr val="2D6483"/>
                          </a:solidFill>
                          <a:latin typeface="Arial" panose="020B0604020202020204" pitchFamily="34" charset="0"/>
                          <a:cs typeface="Arial" panose="020B0604020202020204" pitchFamily="34" charset="0"/>
                        </a:rPr>
                        <a:t>y Prestación de </a:t>
                      </a:r>
                      <a:r>
                        <a:rPr lang="es-MX" b="0" dirty="0">
                          <a:latin typeface="Arial" panose="020B0604020202020204" pitchFamily="34" charset="0"/>
                          <a:cs typeface="Arial" panose="020B0604020202020204" pitchFamily="34" charset="0"/>
                        </a:rPr>
                        <a:t>Servicios</a:t>
                      </a:r>
                    </a:p>
                    <a:p>
                      <a:r>
                        <a:rPr lang="es-MX" b="0" dirty="0">
                          <a:latin typeface="Arial" panose="020B0604020202020204" pitchFamily="34" charset="0"/>
                          <a:cs typeface="Arial" panose="020B0604020202020204" pitchFamily="34" charset="0"/>
                        </a:rPr>
                        <a:t>          </a:t>
                      </a:r>
                      <a:r>
                        <a:rPr lang="es-MX" b="0" strike="sngStrike" dirty="0">
                          <a:solidFill>
                            <a:srgbClr val="FF0000"/>
                          </a:solidFill>
                          <a:latin typeface="Arial" panose="020B0604020202020204" pitchFamily="34" charset="0"/>
                          <a:cs typeface="Arial" panose="020B0604020202020204" pitchFamily="34" charset="0"/>
                        </a:rPr>
                        <a:t>Ingresos no Comprendidos en las Fracciones de la Ley de Ingresos</a:t>
                      </a:r>
                    </a:p>
                    <a:p>
                      <a:r>
                        <a:rPr lang="es-MX" b="0" strike="noStrike" dirty="0">
                          <a:solidFill>
                            <a:srgbClr val="FF0000"/>
                          </a:solidFill>
                          <a:latin typeface="Arial" panose="020B0604020202020204" pitchFamily="34" charset="0"/>
                          <a:cs typeface="Arial" panose="020B0604020202020204" pitchFamily="34" charset="0"/>
                        </a:rPr>
                        <a:t>          </a:t>
                      </a:r>
                      <a:r>
                        <a:rPr lang="es-MX" b="0" strike="sngStrike" dirty="0">
                          <a:solidFill>
                            <a:srgbClr val="FF0000"/>
                          </a:solidFill>
                          <a:latin typeface="Arial" panose="020B0604020202020204" pitchFamily="34" charset="0"/>
                          <a:cs typeface="Arial" panose="020B0604020202020204" pitchFamily="34" charset="0"/>
                        </a:rPr>
                        <a:t>Causados en Ejercicios Fiscales Anteriores Pendientes de Liquidación o</a:t>
                      </a:r>
                    </a:p>
                    <a:p>
                      <a:r>
                        <a:rPr lang="es-MX" b="0" strike="noStrike" dirty="0">
                          <a:solidFill>
                            <a:srgbClr val="FF0000"/>
                          </a:solidFill>
                          <a:latin typeface="Arial" panose="020B0604020202020204" pitchFamily="34" charset="0"/>
                          <a:cs typeface="Arial" panose="020B0604020202020204" pitchFamily="34" charset="0"/>
                        </a:rPr>
                        <a:t>          </a:t>
                      </a:r>
                      <a:r>
                        <a:rPr lang="es-MX" b="0" strike="sngStrike" dirty="0">
                          <a:solidFill>
                            <a:srgbClr val="FF0000"/>
                          </a:solidFill>
                          <a:latin typeface="Arial" panose="020B0604020202020204" pitchFamily="34" charset="0"/>
                          <a:cs typeface="Arial" panose="020B0604020202020204" pitchFamily="34" charset="0"/>
                        </a:rPr>
                        <a:t>Pago</a:t>
                      </a:r>
                    </a:p>
                    <a:p>
                      <a:r>
                        <a:rPr lang="es-MX" b="0" dirty="0">
                          <a:latin typeface="Arial" panose="020B0604020202020204" pitchFamily="34" charset="0"/>
                          <a:cs typeface="Arial" panose="020B0604020202020204" pitchFamily="34" charset="0"/>
                        </a:rPr>
                        <a:t>          Participaciones,</a:t>
                      </a:r>
                      <a:r>
                        <a:rPr lang="es-MX" b="0" strike="sngStrike" dirty="0">
                          <a:solidFill>
                            <a:srgbClr val="FF0000"/>
                          </a:solidFill>
                          <a:latin typeface="Arial" panose="020B0604020202020204" pitchFamily="34" charset="0"/>
                          <a:cs typeface="Arial" panose="020B0604020202020204" pitchFamily="34" charset="0"/>
                        </a:rPr>
                        <a:t> y  </a:t>
                      </a:r>
                      <a:r>
                        <a:rPr lang="es-MX" b="0" dirty="0">
                          <a:latin typeface="Arial" panose="020B0604020202020204" pitchFamily="34" charset="0"/>
                          <a:cs typeface="Arial" panose="020B0604020202020204" pitchFamily="34" charset="0"/>
                        </a:rPr>
                        <a:t>Aportaciones, </a:t>
                      </a:r>
                      <a:r>
                        <a:rPr lang="es-MX" b="1" u="sng" dirty="0">
                          <a:solidFill>
                            <a:srgbClr val="2D6483"/>
                          </a:solidFill>
                          <a:latin typeface="Arial" panose="020B0604020202020204" pitchFamily="34" charset="0"/>
                          <a:cs typeface="Arial" panose="020B0604020202020204" pitchFamily="34" charset="0"/>
                        </a:rPr>
                        <a:t>Convenios, Incentivos derivados de</a:t>
                      </a:r>
                    </a:p>
                    <a:p>
                      <a:r>
                        <a:rPr lang="es-MX" b="1" u="none" dirty="0">
                          <a:solidFill>
                            <a:srgbClr val="2D6483"/>
                          </a:solidFill>
                          <a:latin typeface="Arial" panose="020B0604020202020204" pitchFamily="34" charset="0"/>
                          <a:cs typeface="Arial" panose="020B0604020202020204" pitchFamily="34" charset="0"/>
                        </a:rPr>
                        <a:t>          </a:t>
                      </a:r>
                      <a:r>
                        <a:rPr lang="es-MX" b="1" u="sng" dirty="0">
                          <a:solidFill>
                            <a:srgbClr val="2D6483"/>
                          </a:solidFill>
                          <a:latin typeface="Arial" panose="020B0604020202020204" pitchFamily="34" charset="0"/>
                          <a:cs typeface="Arial" panose="020B0604020202020204" pitchFamily="34" charset="0"/>
                        </a:rPr>
                        <a:t>la Colaboración Fiscal y Fondos distintos de Aportaciones  </a:t>
                      </a:r>
                    </a:p>
                    <a:p>
                      <a:r>
                        <a:rPr lang="es-MX" b="0" dirty="0">
                          <a:latin typeface="Arial" panose="020B0604020202020204" pitchFamily="34" charset="0"/>
                          <a:cs typeface="Arial" panose="020B0604020202020204" pitchFamily="34" charset="0"/>
                        </a:rPr>
                        <a:t>          Transferencias, Asignaciones, </a:t>
                      </a:r>
                      <a:r>
                        <a:rPr lang="es-MX" b="0" strike="sngStrike" dirty="0">
                          <a:solidFill>
                            <a:srgbClr val="FF0000"/>
                          </a:solidFill>
                          <a:latin typeface="Arial" panose="020B0604020202020204" pitchFamily="34" charset="0"/>
                          <a:cs typeface="Arial" panose="020B0604020202020204" pitchFamily="34" charset="0"/>
                        </a:rPr>
                        <a:t>y </a:t>
                      </a:r>
                      <a:r>
                        <a:rPr lang="es-MX" b="0" dirty="0">
                          <a:latin typeface="Arial" panose="020B0604020202020204" pitchFamily="34" charset="0"/>
                          <a:cs typeface="Arial" panose="020B0604020202020204" pitchFamily="34" charset="0"/>
                        </a:rPr>
                        <a:t>Subsidios y </a:t>
                      </a:r>
                      <a:r>
                        <a:rPr lang="es-MX" b="0" strike="sngStrike" dirty="0">
                          <a:solidFill>
                            <a:srgbClr val="FF0000"/>
                          </a:solidFill>
                          <a:latin typeface="Arial" panose="020B0604020202020204" pitchFamily="34" charset="0"/>
                          <a:cs typeface="Arial" panose="020B0604020202020204" pitchFamily="34" charset="0"/>
                        </a:rPr>
                        <a:t>Otras Ayudas</a:t>
                      </a:r>
                      <a:endParaRPr lang="es-MX" sz="1800" b="1" u="sng" strike="sngStrike" kern="1200" dirty="0">
                        <a:solidFill>
                          <a:srgbClr val="2D6483"/>
                        </a:solidFill>
                        <a:latin typeface="Arial" panose="020B0604020202020204" pitchFamily="34" charset="0"/>
                        <a:ea typeface="+mn-ea"/>
                        <a:cs typeface="Arial" panose="020B0604020202020204" pitchFamily="34" charset="0"/>
                      </a:endParaRPr>
                    </a:p>
                    <a:p>
                      <a:r>
                        <a:rPr lang="es-MX" b="0" strike="noStrike" dirty="0">
                          <a:solidFill>
                            <a:srgbClr val="FF0000"/>
                          </a:solidFill>
                          <a:latin typeface="Arial" panose="020B0604020202020204" pitchFamily="34" charset="0"/>
                          <a:cs typeface="Arial" panose="020B0604020202020204" pitchFamily="34" charset="0"/>
                        </a:rPr>
                        <a:t>          </a:t>
                      </a:r>
                      <a:r>
                        <a:rPr lang="es-MX" sz="1800" b="1" u="sng" kern="1200" dirty="0">
                          <a:solidFill>
                            <a:srgbClr val="2D6483"/>
                          </a:solidFill>
                          <a:latin typeface="Arial" panose="020B0604020202020204" pitchFamily="34" charset="0"/>
                          <a:ea typeface="+mn-ea"/>
                          <a:cs typeface="Arial" panose="020B0604020202020204" pitchFamily="34" charset="0"/>
                        </a:rPr>
                        <a:t>Subvenciones, y Pensiones y Jubilaciones </a:t>
                      </a:r>
                    </a:p>
                    <a:p>
                      <a:r>
                        <a:rPr lang="es-MX" b="0" dirty="0">
                          <a:latin typeface="Arial" panose="020B0604020202020204" pitchFamily="34" charset="0"/>
                          <a:cs typeface="Arial" panose="020B0604020202020204" pitchFamily="34" charset="0"/>
                        </a:rPr>
                        <a:t>          Otros Orígenes de Operación  </a:t>
                      </a: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0755256"/>
                  </a:ext>
                </a:extLst>
              </a:tr>
            </a:tbl>
          </a:graphicData>
        </a:graphic>
      </p:graphicFrame>
    </p:spTree>
    <p:extLst>
      <p:ext uri="{BB962C8B-B14F-4D97-AF65-F5344CB8AC3E}">
        <p14:creationId xmlns:p14="http://schemas.microsoft.com/office/powerpoint/2010/main" val="408996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52629606"/>
              </p:ext>
            </p:extLst>
          </p:nvPr>
        </p:nvGraphicFramePr>
        <p:xfrm>
          <a:off x="-1" y="931453"/>
          <a:ext cx="12192002" cy="5943600"/>
        </p:xfrm>
        <a:graphic>
          <a:graphicData uri="http://schemas.openxmlformats.org/drawingml/2006/table">
            <a:tbl>
              <a:tblPr firstRow="1" bandRow="1">
                <a:tableStyleId>{5940675A-B579-460E-94D1-54222C63F5DA}</a:tableStyleId>
              </a:tblPr>
              <a:tblGrid>
                <a:gridCol w="5723468">
                  <a:extLst>
                    <a:ext uri="{9D8B030D-6E8A-4147-A177-3AD203B41FA5}">
                      <a16:colId xmlns:a16="http://schemas.microsoft.com/office/drawing/2014/main" val="1455749031"/>
                    </a:ext>
                  </a:extLst>
                </a:gridCol>
                <a:gridCol w="1388533">
                  <a:extLst>
                    <a:ext uri="{9D8B030D-6E8A-4147-A177-3AD203B41FA5}">
                      <a16:colId xmlns:a16="http://schemas.microsoft.com/office/drawing/2014/main" val="3486769846"/>
                    </a:ext>
                  </a:extLst>
                </a:gridCol>
                <a:gridCol w="1591733">
                  <a:extLst>
                    <a:ext uri="{9D8B030D-6E8A-4147-A177-3AD203B41FA5}">
                      <a16:colId xmlns:a16="http://schemas.microsoft.com/office/drawing/2014/main" val="370653035"/>
                    </a:ext>
                  </a:extLst>
                </a:gridCol>
                <a:gridCol w="1557867">
                  <a:extLst>
                    <a:ext uri="{9D8B030D-6E8A-4147-A177-3AD203B41FA5}">
                      <a16:colId xmlns:a16="http://schemas.microsoft.com/office/drawing/2014/main" val="2324011614"/>
                    </a:ext>
                  </a:extLst>
                </a:gridCol>
                <a:gridCol w="1161087">
                  <a:extLst>
                    <a:ext uri="{9D8B030D-6E8A-4147-A177-3AD203B41FA5}">
                      <a16:colId xmlns:a16="http://schemas.microsoft.com/office/drawing/2014/main" val="2402854681"/>
                    </a:ext>
                  </a:extLst>
                </a:gridCol>
                <a:gridCol w="769314">
                  <a:extLst>
                    <a:ext uri="{9D8B030D-6E8A-4147-A177-3AD203B41FA5}">
                      <a16:colId xmlns:a16="http://schemas.microsoft.com/office/drawing/2014/main" val="348755201"/>
                    </a:ext>
                  </a:extLst>
                </a:gridCol>
              </a:tblGrid>
              <a:tr h="370840">
                <a:tc gridSpan="6">
                  <a:txBody>
                    <a:bodyPr/>
                    <a:lstStyle/>
                    <a:p>
                      <a:pPr algn="ctr"/>
                      <a:r>
                        <a:rPr lang="es-MX" sz="1800" dirty="0">
                          <a:latin typeface="Arial" panose="020B0604020202020204" pitchFamily="34" charset="0"/>
                          <a:cs typeface="Arial" panose="020B0604020202020204" pitchFamily="34" charset="0"/>
                        </a:rPr>
                        <a:t>Nombre del Ente Público </a:t>
                      </a:r>
                    </a:p>
                    <a:p>
                      <a:pPr algn="ctr"/>
                      <a:r>
                        <a:rPr lang="es-MX" sz="1800" dirty="0">
                          <a:latin typeface="Arial" panose="020B0604020202020204" pitchFamily="34" charset="0"/>
                          <a:cs typeface="Arial" panose="020B0604020202020204" pitchFamily="34" charset="0"/>
                        </a:rPr>
                        <a:t>Estado de Variación</a:t>
                      </a:r>
                      <a:r>
                        <a:rPr lang="es-MX" sz="1800" baseline="0" dirty="0">
                          <a:latin typeface="Arial" panose="020B0604020202020204" pitchFamily="34" charset="0"/>
                          <a:cs typeface="Arial" panose="020B0604020202020204" pitchFamily="34" charset="0"/>
                        </a:rPr>
                        <a:t> en la Hacienda Pública </a:t>
                      </a:r>
                    </a:p>
                    <a:p>
                      <a:pPr algn="ctr"/>
                      <a:r>
                        <a:rPr lang="es-MX" sz="1800" baseline="0" dirty="0">
                          <a:latin typeface="Arial" panose="020B0604020202020204" pitchFamily="34" charset="0"/>
                          <a:cs typeface="Arial" panose="020B0604020202020204" pitchFamily="34" charset="0"/>
                        </a:rPr>
                        <a:t>Del XXXX al XXXX</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694572519"/>
                  </a:ext>
                </a:extLst>
              </a:tr>
              <a:tr h="370840">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Concepto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a:t>
                      </a:r>
                      <a:r>
                        <a:rPr lang="es-MX" sz="1800" baseline="0" dirty="0">
                          <a:latin typeface="Arial" panose="020B0604020202020204" pitchFamily="34" charset="0"/>
                          <a:cs typeface="Arial" panose="020B0604020202020204" pitchFamily="34" charset="0"/>
                        </a:rPr>
                        <a:t> / Patrimonio Contribuido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 Generado de Ejercicios Anteriores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a:t>
                      </a:r>
                      <a:r>
                        <a:rPr lang="es-MX" sz="1800" baseline="0" dirty="0">
                          <a:latin typeface="Arial" panose="020B0604020202020204" pitchFamily="34" charset="0"/>
                          <a:cs typeface="Arial" panose="020B0604020202020204" pitchFamily="34" charset="0"/>
                        </a:rPr>
                        <a:t> Generado del Ejercicio</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r>
                        <a:rPr lang="es-MX" sz="1800" strike="sngStrike" dirty="0">
                          <a:solidFill>
                            <a:srgbClr val="FF0000"/>
                          </a:solidFill>
                          <a:latin typeface="Arial" panose="020B0604020202020204" pitchFamily="34" charset="0"/>
                          <a:cs typeface="Arial" panose="020B0604020202020204" pitchFamily="34" charset="0"/>
                        </a:rPr>
                        <a:t>Ajustes por Cambios de Valor </a:t>
                      </a:r>
                      <a:endParaRPr lang="es-ES" sz="1800" strike="sngStrike" dirty="0">
                        <a:solidFill>
                          <a:srgbClr val="FF0000"/>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Total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1000699520"/>
                  </a:ext>
                </a:extLst>
              </a:tr>
              <a:tr h="370840">
                <a:tc>
                  <a:txBody>
                    <a:bodyPr/>
                    <a:lstStyle/>
                    <a:p>
                      <a:pPr algn="ctr"/>
                      <a:r>
                        <a:rPr lang="es-MX" sz="1800" strike="sngStrike" dirty="0">
                          <a:solidFill>
                            <a:srgbClr val="FF0000"/>
                          </a:solidFill>
                          <a:latin typeface="Arial" panose="020B0604020202020204" pitchFamily="34" charset="0"/>
                          <a:cs typeface="Arial" panose="020B0604020202020204" pitchFamily="34" charset="0"/>
                        </a:rPr>
                        <a:t>Rectificaciones</a:t>
                      </a:r>
                      <a:r>
                        <a:rPr lang="es-MX" sz="1800" strike="sngStrike" baseline="0" dirty="0">
                          <a:solidFill>
                            <a:srgbClr val="FF0000"/>
                          </a:solidFill>
                          <a:latin typeface="Arial" panose="020B0604020202020204" pitchFamily="34" charset="0"/>
                          <a:cs typeface="Arial" panose="020B0604020202020204" pitchFamily="34" charset="0"/>
                        </a:rPr>
                        <a:t> de Resultados de Ejercicios Anteriores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4298458"/>
                  </a:ext>
                </a:extLst>
              </a:tr>
              <a:tr h="186147">
                <a:tc>
                  <a:txBody>
                    <a:bodyPr/>
                    <a:lstStyle/>
                    <a:p>
                      <a:pPr algn="ctr"/>
                      <a:endParaRPr lang="es-MX" sz="1800" strike="sngStrike" baseline="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4749785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2000" strike="sngStrike" dirty="0">
                          <a:solidFill>
                            <a:srgbClr val="FF0000"/>
                          </a:solidFill>
                          <a:latin typeface="Arial" panose="020B0604020202020204" pitchFamily="34" charset="0"/>
                          <a:cs typeface="Arial" panose="020B0604020202020204" pitchFamily="34" charset="0"/>
                        </a:rPr>
                        <a:t>Patrimonio Neto Inicial Ajustado del Ejercicio</a:t>
                      </a:r>
                    </a:p>
                    <a:p>
                      <a:pPr marL="0" marR="0" indent="0" algn="l" defTabSz="457200" rtl="0" eaLnBrk="1" fontAlgn="auto" latinLnBrk="0" hangingPunct="1">
                        <a:lnSpc>
                          <a:spcPct val="100000"/>
                        </a:lnSpc>
                        <a:spcBef>
                          <a:spcPts val="0"/>
                        </a:spcBef>
                        <a:spcAft>
                          <a:spcPts val="0"/>
                        </a:spcAft>
                        <a:buClrTx/>
                        <a:buSzTx/>
                        <a:buFontTx/>
                        <a:buNone/>
                        <a:tabLst/>
                        <a:defRPr/>
                      </a:pPr>
                      <a:r>
                        <a:rPr lang="es-MX" sz="2000" b="1" u="sng" dirty="0">
                          <a:solidFill>
                            <a:srgbClr val="2D6483"/>
                          </a:solidFill>
                          <a:latin typeface="Arial" panose="020B0604020202020204" pitchFamily="34" charset="0"/>
                          <a:cs typeface="Arial" panose="020B0604020202020204" pitchFamily="34" charset="0"/>
                        </a:rPr>
                        <a:t>Hacienda</a:t>
                      </a:r>
                      <a:r>
                        <a:rPr lang="es-MX" sz="2000" b="1" u="sng" baseline="0" dirty="0">
                          <a:solidFill>
                            <a:srgbClr val="2D6483"/>
                          </a:solidFill>
                          <a:latin typeface="Arial" panose="020B0604020202020204" pitchFamily="34" charset="0"/>
                          <a:cs typeface="Arial" panose="020B0604020202020204" pitchFamily="34" charset="0"/>
                        </a:rPr>
                        <a:t> Pública / Patrimonio Contribuido Neto de 20XN-1 </a:t>
                      </a:r>
                      <a:endParaRPr lang="es-ES" sz="2000" b="1" u="sng" dirty="0">
                        <a:solidFill>
                          <a:srgbClr val="2D6483"/>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4397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Aportaciones</a:t>
                      </a: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767579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2000" strike="noStrike" dirty="0">
                          <a:solidFill>
                            <a:schemeClr val="tx1">
                              <a:lumMod val="95000"/>
                              <a:lumOff val="5000"/>
                            </a:schemeClr>
                          </a:solidFill>
                          <a:latin typeface="Arial" panose="020B0604020202020204" pitchFamily="34" charset="0"/>
                          <a:cs typeface="Arial" panose="020B0604020202020204" pitchFamily="34" charset="0"/>
                        </a:rPr>
                        <a:t>Donaciones de Capital</a:t>
                      </a:r>
                      <a:r>
                        <a:rPr lang="es-MX" sz="2000" strike="noStrike" baseline="0" dirty="0">
                          <a:solidFill>
                            <a:schemeClr val="tx1">
                              <a:lumMod val="95000"/>
                              <a:lumOff val="5000"/>
                            </a:schemeClr>
                          </a:solidFill>
                          <a:latin typeface="Arial" panose="020B0604020202020204" pitchFamily="34" charset="0"/>
                          <a:cs typeface="Arial" panose="020B0604020202020204" pitchFamily="34" charset="0"/>
                        </a:rPr>
                        <a:t> </a:t>
                      </a:r>
                      <a:endParaRPr lang="es-ES" sz="2000" strike="noStrike" dirty="0">
                        <a:solidFill>
                          <a:schemeClr val="tx1">
                            <a:lumMod val="95000"/>
                            <a:lumOff val="5000"/>
                          </a:schemeClr>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786962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2000" strike="noStrike" dirty="0">
                          <a:solidFill>
                            <a:schemeClr val="tx1">
                              <a:lumMod val="95000"/>
                              <a:lumOff val="5000"/>
                            </a:schemeClr>
                          </a:solidFill>
                          <a:latin typeface="Arial" panose="020B0604020202020204" pitchFamily="34" charset="0"/>
                          <a:cs typeface="Arial" panose="020B0604020202020204" pitchFamily="34" charset="0"/>
                        </a:rPr>
                        <a:t>Actualización de la</a:t>
                      </a:r>
                      <a:r>
                        <a:rPr lang="es-MX" sz="2000" strike="noStrike" baseline="0" dirty="0">
                          <a:solidFill>
                            <a:schemeClr val="tx1">
                              <a:lumMod val="95000"/>
                              <a:lumOff val="5000"/>
                            </a:schemeClr>
                          </a:solidFill>
                          <a:latin typeface="Arial" panose="020B0604020202020204" pitchFamily="34" charset="0"/>
                          <a:cs typeface="Arial" panose="020B0604020202020204" pitchFamily="34" charset="0"/>
                        </a:rPr>
                        <a:t> Hacienda Pública / Patrimonio</a:t>
                      </a:r>
                      <a:endParaRPr lang="es-ES" sz="2000" strike="noStrike" dirty="0">
                        <a:solidFill>
                          <a:schemeClr val="tx1">
                            <a:lumMod val="95000"/>
                            <a:lumOff val="5000"/>
                          </a:schemeClr>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8655044"/>
                  </a:ext>
                </a:extLst>
              </a:tr>
            </a:tbl>
          </a:graphicData>
        </a:graphic>
      </p:graphicFrame>
      <p:sp>
        <p:nvSpPr>
          <p:cNvPr id="3" name="CuadroTexto 2"/>
          <p:cNvSpPr txBox="1"/>
          <p:nvPr/>
        </p:nvSpPr>
        <p:spPr>
          <a:xfrm>
            <a:off x="9008533" y="-1523"/>
            <a:ext cx="2977620" cy="1323439"/>
          </a:xfrm>
          <a:prstGeom prst="rect">
            <a:avLst/>
          </a:prstGeom>
          <a:noFill/>
        </p:spPr>
        <p:txBody>
          <a:bodyPr wrap="square" rtlCol="0">
            <a:spAutoFit/>
          </a:bodyPr>
          <a:lstStyle/>
          <a:p>
            <a:pPr algn="just"/>
            <a:r>
              <a:rPr lang="es-MX" sz="2000" b="1" u="sng" dirty="0">
                <a:solidFill>
                  <a:srgbClr val="2D6483"/>
                </a:solidFill>
                <a:latin typeface="Arial" panose="020B0604020202020204" pitchFamily="34" charset="0"/>
                <a:cs typeface="Arial" panose="020B0604020202020204" pitchFamily="34" charset="0"/>
              </a:rPr>
              <a:t>Exceso o Insuficiencia en la Actualización de la Hacienda Pública / Patrimonio </a:t>
            </a:r>
            <a:endParaRPr lang="es-ES" sz="2000" b="1" u="sng" dirty="0">
              <a:solidFill>
                <a:srgbClr val="2D6483"/>
              </a:solidFill>
              <a:latin typeface="Arial" panose="020B0604020202020204" pitchFamily="34" charset="0"/>
              <a:cs typeface="Arial" panose="020B0604020202020204" pitchFamily="34" charset="0"/>
            </a:endParaRPr>
          </a:p>
        </p:txBody>
      </p:sp>
      <p:sp>
        <p:nvSpPr>
          <p:cNvPr id="4" name="Flecha abajo 3"/>
          <p:cNvSpPr/>
          <p:nvPr/>
        </p:nvSpPr>
        <p:spPr>
          <a:xfrm>
            <a:off x="10422837" y="886396"/>
            <a:ext cx="609600" cy="931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65958" y="-6156"/>
            <a:ext cx="7611429" cy="892552"/>
          </a:xfrm>
          <a:prstGeom prst="rect">
            <a:avLst/>
          </a:prstGeom>
          <a:noFill/>
        </p:spPr>
        <p:txBody>
          <a:bodyPr wrap="square" rtlCol="0">
            <a:spAutoFit/>
          </a:bodyPr>
          <a:lstStyle/>
          <a:p>
            <a:r>
              <a:rPr lang="es-MX" sz="2800" dirty="0">
                <a:latin typeface="Arial" panose="020B0604020202020204" pitchFamily="34" charset="0"/>
                <a:cs typeface="Arial" panose="020B0604020202020204" pitchFamily="34" charset="0"/>
              </a:rPr>
              <a:t>Estado de Variación en la Hacienda Pública </a:t>
            </a:r>
          </a:p>
          <a:p>
            <a:r>
              <a:rPr lang="es-MX" sz="2400" dirty="0">
                <a:latin typeface="Arial" panose="020B0604020202020204" pitchFamily="34" charset="0"/>
                <a:cs typeface="Arial" panose="020B0604020202020204" pitchFamily="34" charset="0"/>
              </a:rPr>
              <a:t>D.O.F 27-12-2017 </a:t>
            </a:r>
          </a:p>
        </p:txBody>
      </p:sp>
    </p:spTree>
    <p:extLst>
      <p:ext uri="{BB962C8B-B14F-4D97-AF65-F5344CB8AC3E}">
        <p14:creationId xmlns:p14="http://schemas.microsoft.com/office/powerpoint/2010/main" val="1590141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94551757"/>
              </p:ext>
            </p:extLst>
          </p:nvPr>
        </p:nvGraphicFramePr>
        <p:xfrm>
          <a:off x="-1" y="101725"/>
          <a:ext cx="12192002" cy="6126480"/>
        </p:xfrm>
        <a:graphic>
          <a:graphicData uri="http://schemas.openxmlformats.org/drawingml/2006/table">
            <a:tbl>
              <a:tblPr firstRow="1" bandRow="1">
                <a:tableStyleId>{5940675A-B579-460E-94D1-54222C63F5DA}</a:tableStyleId>
              </a:tblPr>
              <a:tblGrid>
                <a:gridCol w="5723468">
                  <a:extLst>
                    <a:ext uri="{9D8B030D-6E8A-4147-A177-3AD203B41FA5}">
                      <a16:colId xmlns:a16="http://schemas.microsoft.com/office/drawing/2014/main" val="1455749031"/>
                    </a:ext>
                  </a:extLst>
                </a:gridCol>
                <a:gridCol w="1388533">
                  <a:extLst>
                    <a:ext uri="{9D8B030D-6E8A-4147-A177-3AD203B41FA5}">
                      <a16:colId xmlns:a16="http://schemas.microsoft.com/office/drawing/2014/main" val="3486769846"/>
                    </a:ext>
                  </a:extLst>
                </a:gridCol>
                <a:gridCol w="1591733">
                  <a:extLst>
                    <a:ext uri="{9D8B030D-6E8A-4147-A177-3AD203B41FA5}">
                      <a16:colId xmlns:a16="http://schemas.microsoft.com/office/drawing/2014/main" val="370653035"/>
                    </a:ext>
                  </a:extLst>
                </a:gridCol>
                <a:gridCol w="1557867">
                  <a:extLst>
                    <a:ext uri="{9D8B030D-6E8A-4147-A177-3AD203B41FA5}">
                      <a16:colId xmlns:a16="http://schemas.microsoft.com/office/drawing/2014/main" val="2324011614"/>
                    </a:ext>
                  </a:extLst>
                </a:gridCol>
                <a:gridCol w="1161087">
                  <a:extLst>
                    <a:ext uri="{9D8B030D-6E8A-4147-A177-3AD203B41FA5}">
                      <a16:colId xmlns:a16="http://schemas.microsoft.com/office/drawing/2014/main" val="2402854681"/>
                    </a:ext>
                  </a:extLst>
                </a:gridCol>
                <a:gridCol w="769314">
                  <a:extLst>
                    <a:ext uri="{9D8B030D-6E8A-4147-A177-3AD203B41FA5}">
                      <a16:colId xmlns:a16="http://schemas.microsoft.com/office/drawing/2014/main" val="348755201"/>
                    </a:ext>
                  </a:extLst>
                </a:gridCol>
              </a:tblGrid>
              <a:tr h="370840">
                <a:tc gridSpan="6">
                  <a:txBody>
                    <a:bodyPr/>
                    <a:lstStyle/>
                    <a:p>
                      <a:pPr algn="ctr"/>
                      <a:r>
                        <a:rPr lang="es-MX" sz="1800" dirty="0">
                          <a:latin typeface="Arial" panose="020B0604020202020204" pitchFamily="34" charset="0"/>
                          <a:cs typeface="Arial" panose="020B0604020202020204" pitchFamily="34" charset="0"/>
                        </a:rPr>
                        <a:t>Nombre del Ente Público </a:t>
                      </a:r>
                    </a:p>
                    <a:p>
                      <a:pPr algn="ctr"/>
                      <a:r>
                        <a:rPr lang="es-MX" sz="1800" dirty="0">
                          <a:latin typeface="Arial" panose="020B0604020202020204" pitchFamily="34" charset="0"/>
                          <a:cs typeface="Arial" panose="020B0604020202020204" pitchFamily="34" charset="0"/>
                        </a:rPr>
                        <a:t>Estado de Variación</a:t>
                      </a:r>
                      <a:r>
                        <a:rPr lang="es-MX" sz="1800" baseline="0" dirty="0">
                          <a:latin typeface="Arial" panose="020B0604020202020204" pitchFamily="34" charset="0"/>
                          <a:cs typeface="Arial" panose="020B0604020202020204" pitchFamily="34" charset="0"/>
                        </a:rPr>
                        <a:t> en la Hacienda Pública </a:t>
                      </a:r>
                    </a:p>
                    <a:p>
                      <a:pPr algn="ctr"/>
                      <a:r>
                        <a:rPr lang="es-MX" sz="1800" baseline="0" dirty="0">
                          <a:latin typeface="Arial" panose="020B0604020202020204" pitchFamily="34" charset="0"/>
                          <a:cs typeface="Arial" panose="020B0604020202020204" pitchFamily="34" charset="0"/>
                        </a:rPr>
                        <a:t>Del XXXX al XXXX</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694572519"/>
                  </a:ext>
                </a:extLst>
              </a:tr>
              <a:tr h="370840">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Concepto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Hacienda Pública</a:t>
                      </a:r>
                      <a:r>
                        <a:rPr lang="es-MX" sz="1800" baseline="0" dirty="0">
                          <a:latin typeface="Arial" panose="020B0604020202020204" pitchFamily="34" charset="0"/>
                          <a:cs typeface="Arial" panose="020B0604020202020204" pitchFamily="34" charset="0"/>
                        </a:rPr>
                        <a:t> / Patrimonio Contribuido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 Generado de Ejercicios Anteriores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a:t>
                      </a:r>
                      <a:r>
                        <a:rPr lang="es-MX" sz="1800" baseline="0" dirty="0">
                          <a:latin typeface="Arial" panose="020B0604020202020204" pitchFamily="34" charset="0"/>
                          <a:cs typeface="Arial" panose="020B0604020202020204" pitchFamily="34" charset="0"/>
                        </a:rPr>
                        <a:t> Generado del Ejercicio</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r>
                        <a:rPr lang="es-MX" sz="1800" strike="sngStrike" dirty="0">
                          <a:solidFill>
                            <a:srgbClr val="FF0000"/>
                          </a:solidFill>
                          <a:latin typeface="Arial" panose="020B0604020202020204" pitchFamily="34" charset="0"/>
                          <a:cs typeface="Arial" panose="020B0604020202020204" pitchFamily="34" charset="0"/>
                        </a:rPr>
                        <a:t>Ajustes por Cambios de Valor </a:t>
                      </a:r>
                      <a:endParaRPr lang="es-ES" sz="1800" strike="sngStrike" dirty="0">
                        <a:solidFill>
                          <a:srgbClr val="FF0000"/>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Total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1000699520"/>
                  </a:ext>
                </a:extLst>
              </a:tr>
              <a:tr h="370840">
                <a:tc>
                  <a:txBody>
                    <a:bodyPr/>
                    <a:lstStyle/>
                    <a:p>
                      <a:pPr algn="l"/>
                      <a:r>
                        <a:rPr lang="es-MX" sz="1800" strike="sngStrike" baseline="0" dirty="0">
                          <a:solidFill>
                            <a:srgbClr val="FF0000"/>
                          </a:solidFill>
                          <a:latin typeface="Arial" panose="020B0604020202020204" pitchFamily="34" charset="0"/>
                          <a:cs typeface="Arial" panose="020B0604020202020204" pitchFamily="34" charset="0"/>
                        </a:rPr>
                        <a:t>Variaciones de la Hacienda Pública / Patrimonio Neto del Ejercicio</a:t>
                      </a:r>
                    </a:p>
                    <a:p>
                      <a:pPr algn="l"/>
                      <a:r>
                        <a:rPr lang="es-MX" sz="1800" strike="noStrike" baseline="0" dirty="0">
                          <a:solidFill>
                            <a:schemeClr val="tx1">
                              <a:lumMod val="95000"/>
                              <a:lumOff val="5000"/>
                            </a:schemeClr>
                          </a:solidFill>
                          <a:latin typeface="Arial" panose="020B0604020202020204" pitchFamily="34" charset="0"/>
                          <a:cs typeface="Arial" panose="020B0604020202020204" pitchFamily="34" charset="0"/>
                        </a:rPr>
                        <a:t>Hacienda Pública / Patrimonio Generado Neto de 20XN-1</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4298458"/>
                  </a:ext>
                </a:extLst>
              </a:tr>
              <a:tr h="186147">
                <a:tc>
                  <a:txBody>
                    <a:bodyPr/>
                    <a:lstStyle/>
                    <a:p>
                      <a:pPr algn="l"/>
                      <a:r>
                        <a:rPr lang="es-MX" sz="1800" strike="noStrike" baseline="0" dirty="0">
                          <a:solidFill>
                            <a:schemeClr val="tx1">
                              <a:lumMod val="95000"/>
                              <a:lumOff val="5000"/>
                            </a:schemeClr>
                          </a:solidFill>
                          <a:latin typeface="Arial" panose="020B0604020202020204" pitchFamily="34" charset="0"/>
                          <a:cs typeface="Arial" panose="020B0604020202020204" pitchFamily="34" charset="0"/>
                        </a:rPr>
                        <a:t>Resultados del Ejercicio (Ahorro / Desahorro) </a:t>
                      </a:r>
                      <a:endParaRPr lang="es-MX" sz="1800" strike="sngStrike" baseline="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4749785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Resultados de Ejercicios Anteriores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43975"/>
                  </a:ext>
                </a:extLst>
              </a:tr>
              <a:tr h="370840">
                <a:tc>
                  <a:txBody>
                    <a:bodyPr/>
                    <a:lstStyle/>
                    <a:p>
                      <a:r>
                        <a:rPr lang="es-MX" dirty="0" err="1">
                          <a:latin typeface="Arial" panose="020B0604020202020204" pitchFamily="34" charset="0"/>
                          <a:cs typeface="Arial" panose="020B0604020202020204" pitchFamily="34" charset="0"/>
                        </a:rPr>
                        <a:t>Revalúos</a:t>
                      </a:r>
                      <a:r>
                        <a:rPr lang="es-MX"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7675798"/>
                  </a:ext>
                </a:extLst>
              </a:tr>
              <a:tr h="370840">
                <a:tc>
                  <a:txBody>
                    <a:bodyPr/>
                    <a:lstStyle/>
                    <a:p>
                      <a:r>
                        <a:rPr lang="es-MX" dirty="0">
                          <a:latin typeface="Arial" panose="020B0604020202020204" pitchFamily="34" charset="0"/>
                          <a:cs typeface="Arial" panose="020B0604020202020204" pitchFamily="34" charset="0"/>
                        </a:rPr>
                        <a:t>Reservas </a:t>
                      </a:r>
                      <a:endParaRPr lang="es-ES"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786962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2000" b="1" u="sng" strike="noStrike" dirty="0">
                          <a:solidFill>
                            <a:srgbClr val="2D6483"/>
                          </a:solidFill>
                          <a:latin typeface="Arial" panose="020B0604020202020204" pitchFamily="34" charset="0"/>
                          <a:cs typeface="Arial" panose="020B0604020202020204" pitchFamily="34" charset="0"/>
                        </a:rPr>
                        <a:t>Rectificaciones de Resultados</a:t>
                      </a:r>
                      <a:r>
                        <a:rPr lang="es-MX" sz="2000" b="1" u="sng" strike="noStrike" baseline="0" dirty="0">
                          <a:solidFill>
                            <a:srgbClr val="2D6483"/>
                          </a:solidFill>
                          <a:latin typeface="Arial" panose="020B0604020202020204" pitchFamily="34" charset="0"/>
                          <a:cs typeface="Arial" panose="020B0604020202020204" pitchFamily="34" charset="0"/>
                        </a:rPr>
                        <a:t> de Ejercicios Anteriores </a:t>
                      </a:r>
                      <a:endParaRPr lang="es-ES" sz="2000" b="1" u="sng" strike="noStrike" dirty="0">
                        <a:solidFill>
                          <a:srgbClr val="2D6483"/>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8655044"/>
                  </a:ext>
                </a:extLst>
              </a:tr>
            </a:tbl>
          </a:graphicData>
        </a:graphic>
      </p:graphicFrame>
      <p:sp>
        <p:nvSpPr>
          <p:cNvPr id="3" name="Flecha abajo 2"/>
          <p:cNvSpPr/>
          <p:nvPr/>
        </p:nvSpPr>
        <p:spPr>
          <a:xfrm rot="5400000">
            <a:off x="5401733" y="5181600"/>
            <a:ext cx="795867" cy="1100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6519332" y="5470323"/>
            <a:ext cx="2980267" cy="523220"/>
          </a:xfrm>
          <a:prstGeom prst="rect">
            <a:avLst/>
          </a:prstGeom>
          <a:noFill/>
        </p:spPr>
        <p:txBody>
          <a:bodyPr wrap="square" rtlCol="0">
            <a:spAutoFit/>
          </a:bodyPr>
          <a:lstStyle/>
          <a:p>
            <a:r>
              <a:rPr lang="es-MX" sz="2800" dirty="0">
                <a:solidFill>
                  <a:srgbClr val="366680"/>
                </a:solidFill>
                <a:latin typeface="Arial" panose="020B0604020202020204" pitchFamily="34" charset="0"/>
                <a:cs typeface="Arial" panose="020B0604020202020204" pitchFamily="34" charset="0"/>
              </a:rPr>
              <a:t>Se adicionó </a:t>
            </a:r>
            <a:endParaRPr lang="es-ES" sz="2800" dirty="0">
              <a:solidFill>
                <a:srgbClr val="3666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458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50150045"/>
              </p:ext>
            </p:extLst>
          </p:nvPr>
        </p:nvGraphicFramePr>
        <p:xfrm>
          <a:off x="-1" y="121"/>
          <a:ext cx="12192002" cy="6827520"/>
        </p:xfrm>
        <a:graphic>
          <a:graphicData uri="http://schemas.openxmlformats.org/drawingml/2006/table">
            <a:tbl>
              <a:tblPr firstRow="1" bandRow="1">
                <a:tableStyleId>{5940675A-B579-460E-94D1-54222C63F5DA}</a:tableStyleId>
              </a:tblPr>
              <a:tblGrid>
                <a:gridCol w="5723468">
                  <a:extLst>
                    <a:ext uri="{9D8B030D-6E8A-4147-A177-3AD203B41FA5}">
                      <a16:colId xmlns:a16="http://schemas.microsoft.com/office/drawing/2014/main" val="1455749031"/>
                    </a:ext>
                  </a:extLst>
                </a:gridCol>
                <a:gridCol w="1388533">
                  <a:extLst>
                    <a:ext uri="{9D8B030D-6E8A-4147-A177-3AD203B41FA5}">
                      <a16:colId xmlns:a16="http://schemas.microsoft.com/office/drawing/2014/main" val="3486769846"/>
                    </a:ext>
                  </a:extLst>
                </a:gridCol>
                <a:gridCol w="1591733">
                  <a:extLst>
                    <a:ext uri="{9D8B030D-6E8A-4147-A177-3AD203B41FA5}">
                      <a16:colId xmlns:a16="http://schemas.microsoft.com/office/drawing/2014/main" val="370653035"/>
                    </a:ext>
                  </a:extLst>
                </a:gridCol>
                <a:gridCol w="1557867">
                  <a:extLst>
                    <a:ext uri="{9D8B030D-6E8A-4147-A177-3AD203B41FA5}">
                      <a16:colId xmlns:a16="http://schemas.microsoft.com/office/drawing/2014/main" val="2324011614"/>
                    </a:ext>
                  </a:extLst>
                </a:gridCol>
                <a:gridCol w="1161087">
                  <a:extLst>
                    <a:ext uri="{9D8B030D-6E8A-4147-A177-3AD203B41FA5}">
                      <a16:colId xmlns:a16="http://schemas.microsoft.com/office/drawing/2014/main" val="2402854681"/>
                    </a:ext>
                  </a:extLst>
                </a:gridCol>
                <a:gridCol w="769314">
                  <a:extLst>
                    <a:ext uri="{9D8B030D-6E8A-4147-A177-3AD203B41FA5}">
                      <a16:colId xmlns:a16="http://schemas.microsoft.com/office/drawing/2014/main" val="348755201"/>
                    </a:ext>
                  </a:extLst>
                </a:gridCol>
              </a:tblGrid>
              <a:tr h="370840">
                <a:tc gridSpan="6">
                  <a:txBody>
                    <a:bodyPr/>
                    <a:lstStyle/>
                    <a:p>
                      <a:pPr algn="ctr"/>
                      <a:r>
                        <a:rPr lang="es-MX" sz="1800" dirty="0">
                          <a:latin typeface="Arial" panose="020B0604020202020204" pitchFamily="34" charset="0"/>
                          <a:cs typeface="Arial" panose="020B0604020202020204" pitchFamily="34" charset="0"/>
                        </a:rPr>
                        <a:t>Nombre del Ente Público </a:t>
                      </a:r>
                    </a:p>
                    <a:p>
                      <a:pPr algn="ctr"/>
                      <a:r>
                        <a:rPr lang="es-MX" sz="1800" dirty="0">
                          <a:latin typeface="Arial" panose="020B0604020202020204" pitchFamily="34" charset="0"/>
                          <a:cs typeface="Arial" panose="020B0604020202020204" pitchFamily="34" charset="0"/>
                        </a:rPr>
                        <a:t>Estado de Variación</a:t>
                      </a:r>
                      <a:r>
                        <a:rPr lang="es-MX" sz="1800" baseline="0" dirty="0">
                          <a:latin typeface="Arial" panose="020B0604020202020204" pitchFamily="34" charset="0"/>
                          <a:cs typeface="Arial" panose="020B0604020202020204" pitchFamily="34" charset="0"/>
                        </a:rPr>
                        <a:t> en la Hacienda Pública </a:t>
                      </a:r>
                    </a:p>
                    <a:p>
                      <a:pPr algn="ctr"/>
                      <a:r>
                        <a:rPr lang="es-MX" sz="1800" baseline="0" dirty="0">
                          <a:latin typeface="Arial" panose="020B0604020202020204" pitchFamily="34" charset="0"/>
                          <a:cs typeface="Arial" panose="020B0604020202020204" pitchFamily="34" charset="0"/>
                        </a:rPr>
                        <a:t>Del XXXX al XXXX</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694572519"/>
                  </a:ext>
                </a:extLst>
              </a:tr>
              <a:tr h="370840">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Concepto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a:t>
                      </a:r>
                      <a:r>
                        <a:rPr lang="es-MX" sz="1800" baseline="0" dirty="0">
                          <a:latin typeface="Arial" panose="020B0604020202020204" pitchFamily="34" charset="0"/>
                          <a:cs typeface="Arial" panose="020B0604020202020204" pitchFamily="34" charset="0"/>
                        </a:rPr>
                        <a:t> / Patrimonio Contribuido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 Generado de Ejercicios Anteriores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a:t>
                      </a:r>
                      <a:r>
                        <a:rPr lang="es-MX" sz="1800" baseline="0" dirty="0">
                          <a:latin typeface="Arial" panose="020B0604020202020204" pitchFamily="34" charset="0"/>
                          <a:cs typeface="Arial" panose="020B0604020202020204" pitchFamily="34" charset="0"/>
                        </a:rPr>
                        <a:t> Generado del Ejercicio</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r>
                        <a:rPr lang="es-MX" sz="1800" strike="sngStrike" dirty="0">
                          <a:solidFill>
                            <a:srgbClr val="FF0000"/>
                          </a:solidFill>
                          <a:latin typeface="Arial" panose="020B0604020202020204" pitchFamily="34" charset="0"/>
                          <a:cs typeface="Arial" panose="020B0604020202020204" pitchFamily="34" charset="0"/>
                        </a:rPr>
                        <a:t>Ajustes por Cambios de Valor </a:t>
                      </a:r>
                      <a:endParaRPr lang="es-ES" sz="1800" strike="sngStrike" dirty="0">
                        <a:solidFill>
                          <a:srgbClr val="FF0000"/>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Total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1000699520"/>
                  </a:ext>
                </a:extLst>
              </a:tr>
              <a:tr h="370840">
                <a:tc>
                  <a:txBody>
                    <a:bodyPr/>
                    <a:lstStyle/>
                    <a:p>
                      <a:pPr algn="just"/>
                      <a:r>
                        <a:rPr lang="es-MX" sz="1800" b="1" u="sng" strike="noStrike" baseline="0" dirty="0">
                          <a:solidFill>
                            <a:srgbClr val="2D6483"/>
                          </a:solidFill>
                          <a:latin typeface="Arial" panose="020B0604020202020204" pitchFamily="34" charset="0"/>
                          <a:cs typeface="Arial" panose="020B0604020202020204" pitchFamily="34" charset="0"/>
                        </a:rPr>
                        <a:t>Exceso o Insuficiencia en la Actualización de la Hacienda Pública / Patrimonio Neto de 20XN-1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4298458"/>
                  </a:ext>
                </a:extLst>
              </a:tr>
              <a:tr h="186147">
                <a:tc>
                  <a:txBody>
                    <a:bodyPr/>
                    <a:lstStyle/>
                    <a:p>
                      <a:pPr algn="l"/>
                      <a:r>
                        <a:rPr lang="es-MX" sz="1800" b="1" u="sng" strike="noStrike" baseline="0" dirty="0">
                          <a:solidFill>
                            <a:srgbClr val="2D6483"/>
                          </a:solidFill>
                          <a:latin typeface="Arial" panose="020B0604020202020204" pitchFamily="34" charset="0"/>
                          <a:cs typeface="Arial" panose="020B0604020202020204" pitchFamily="34" charset="0"/>
                        </a:rPr>
                        <a:t>Resultado por Posición Monetaria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47497858"/>
                  </a:ext>
                </a:extLst>
              </a:tr>
              <a:tr h="370840">
                <a:tc>
                  <a:txBody>
                    <a:bodyPr/>
                    <a:lstStyle/>
                    <a:p>
                      <a:r>
                        <a:rPr lang="es-ES" b="1" u="sng" dirty="0">
                          <a:solidFill>
                            <a:srgbClr val="2D6483"/>
                          </a:solidFill>
                          <a:latin typeface="Arial" panose="020B0604020202020204" pitchFamily="34" charset="0"/>
                          <a:cs typeface="Arial" panose="020B0604020202020204" pitchFamily="34" charset="0"/>
                        </a:rPr>
                        <a:t>Resultado por Tenencia de Activos no Monetarios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43975"/>
                  </a:ext>
                </a:extLst>
              </a:tr>
              <a:tr h="370840">
                <a:tc>
                  <a:txBody>
                    <a:bodyPr/>
                    <a:lstStyle/>
                    <a:p>
                      <a:endParaRPr lang="es-ES"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7675798"/>
                  </a:ext>
                </a:extLst>
              </a:tr>
              <a:tr h="370840">
                <a:tc>
                  <a:txBody>
                    <a:bodyPr/>
                    <a:lstStyle/>
                    <a:p>
                      <a:r>
                        <a:rPr lang="es-ES" dirty="0">
                          <a:latin typeface="Arial" panose="020B0604020202020204" pitchFamily="34" charset="0"/>
                          <a:cs typeface="Arial" panose="020B0604020202020204" pitchFamily="34" charset="0"/>
                        </a:rPr>
                        <a:t>Hacienda Pública / Patrimonio Neto Final de</a:t>
                      </a:r>
                      <a:r>
                        <a:rPr lang="es-ES" strike="sngStrike" dirty="0">
                          <a:solidFill>
                            <a:srgbClr val="FF0000"/>
                          </a:solidFill>
                          <a:latin typeface="Arial" panose="020B0604020202020204" pitchFamily="34" charset="0"/>
                          <a:cs typeface="Arial" panose="020B0604020202020204" pitchFamily="34" charset="0"/>
                        </a:rPr>
                        <a:t>l Ejercicio </a:t>
                      </a:r>
                      <a:r>
                        <a:rPr lang="es-ES" dirty="0">
                          <a:latin typeface="Arial" panose="020B0604020202020204" pitchFamily="34" charset="0"/>
                          <a:cs typeface="Arial" panose="020B0604020202020204" pitchFamily="34" charset="0"/>
                        </a:rPr>
                        <a:t>20XN-1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7869620"/>
                  </a:ext>
                </a:extLst>
              </a:tr>
              <a:tr h="370840">
                <a:tc>
                  <a:txBody>
                    <a:bodyPr/>
                    <a:lstStyle/>
                    <a:p>
                      <a:endParaRPr lang="es-ES"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8655044"/>
                  </a:ext>
                </a:extLst>
              </a:tr>
              <a:tr h="370840">
                <a:tc>
                  <a:txBody>
                    <a:bodyPr/>
                    <a:lstStyle/>
                    <a:p>
                      <a:pPr algn="just"/>
                      <a:r>
                        <a:rPr lang="es-ES" strike="noStrike" dirty="0">
                          <a:solidFill>
                            <a:schemeClr val="tx1">
                              <a:lumMod val="85000"/>
                              <a:lumOff val="15000"/>
                            </a:schemeClr>
                          </a:solidFill>
                          <a:latin typeface="Arial" panose="020B0604020202020204" pitchFamily="34" charset="0"/>
                          <a:cs typeface="Arial" panose="020B0604020202020204" pitchFamily="34" charset="0"/>
                        </a:rPr>
                        <a:t>Cambios en la Hacienda Pública / </a:t>
                      </a:r>
                      <a:r>
                        <a:rPr lang="es-ES" strike="sngStrike" dirty="0">
                          <a:solidFill>
                            <a:srgbClr val="FF0000"/>
                          </a:solidFill>
                          <a:latin typeface="Arial" panose="020B0604020202020204" pitchFamily="34" charset="0"/>
                          <a:cs typeface="Arial" panose="020B0604020202020204" pitchFamily="34" charset="0"/>
                        </a:rPr>
                        <a:t>Patrimonio Neto del Ejercicio 20XN</a:t>
                      </a:r>
                      <a:r>
                        <a:rPr lang="es-ES" strike="noStrike" dirty="0">
                          <a:solidFill>
                            <a:srgbClr val="FF0000"/>
                          </a:solidFill>
                          <a:latin typeface="Arial" panose="020B0604020202020204" pitchFamily="34" charset="0"/>
                          <a:cs typeface="Arial" panose="020B0604020202020204" pitchFamily="34" charset="0"/>
                        </a:rPr>
                        <a:t> </a:t>
                      </a:r>
                      <a:r>
                        <a:rPr lang="es-ES" b="1" u="sng" strike="noStrike" dirty="0">
                          <a:solidFill>
                            <a:srgbClr val="2D6483"/>
                          </a:solidFill>
                          <a:latin typeface="Arial" panose="020B0604020202020204" pitchFamily="34" charset="0"/>
                          <a:cs typeface="Arial" panose="020B0604020202020204" pitchFamily="34" charset="0"/>
                        </a:rPr>
                        <a:t>Patrimonio Contribuido Neto de 20XN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9935741"/>
                  </a:ext>
                </a:extLst>
              </a:tr>
              <a:tr h="370840">
                <a:tc>
                  <a:txBody>
                    <a:bodyPr/>
                    <a:lstStyle/>
                    <a:p>
                      <a:r>
                        <a:rPr lang="es-ES" dirty="0">
                          <a:latin typeface="Arial" panose="020B0604020202020204" pitchFamily="34" charset="0"/>
                          <a:cs typeface="Arial" panose="020B0604020202020204" pitchFamily="34" charset="0"/>
                        </a:rPr>
                        <a:t>Aportaciones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09557469"/>
                  </a:ext>
                </a:extLst>
              </a:tr>
            </a:tbl>
          </a:graphicData>
        </a:graphic>
      </p:graphicFrame>
      <p:sp>
        <p:nvSpPr>
          <p:cNvPr id="3" name="Flecha abajo 2">
            <a:extLst>
              <a:ext uri="{FF2B5EF4-FFF2-40B4-BE49-F238E27FC236}">
                <a16:creationId xmlns:a16="http://schemas.microsoft.com/office/drawing/2014/main" id="{030D2CC5-8113-4E4B-AF0C-A25B125FD9D9}"/>
              </a:ext>
            </a:extLst>
          </p:cNvPr>
          <p:cNvSpPr/>
          <p:nvPr/>
        </p:nvSpPr>
        <p:spPr>
          <a:xfrm rot="5400000">
            <a:off x="5638803" y="2878667"/>
            <a:ext cx="795867" cy="1100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FF898FB0-507A-499F-8982-023DFA32D4F8}"/>
              </a:ext>
            </a:extLst>
          </p:cNvPr>
          <p:cNvSpPr txBox="1"/>
          <p:nvPr/>
        </p:nvSpPr>
        <p:spPr>
          <a:xfrm>
            <a:off x="6756402" y="3167390"/>
            <a:ext cx="2980267" cy="523220"/>
          </a:xfrm>
          <a:prstGeom prst="rect">
            <a:avLst/>
          </a:prstGeom>
          <a:noFill/>
        </p:spPr>
        <p:txBody>
          <a:bodyPr wrap="square" rtlCol="0">
            <a:spAutoFit/>
          </a:bodyPr>
          <a:lstStyle/>
          <a:p>
            <a:r>
              <a:rPr lang="es-MX" sz="2800" dirty="0">
                <a:solidFill>
                  <a:srgbClr val="366680"/>
                </a:solidFill>
                <a:latin typeface="Arial" panose="020B0604020202020204" pitchFamily="34" charset="0"/>
                <a:cs typeface="Arial" panose="020B0604020202020204" pitchFamily="34" charset="0"/>
              </a:rPr>
              <a:t>Se adicionó </a:t>
            </a:r>
            <a:endParaRPr lang="es-ES" sz="2800" dirty="0">
              <a:solidFill>
                <a:srgbClr val="3666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515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96966986"/>
              </p:ext>
            </p:extLst>
          </p:nvPr>
        </p:nvGraphicFramePr>
        <p:xfrm>
          <a:off x="-1" y="121"/>
          <a:ext cx="12192002" cy="6979920"/>
        </p:xfrm>
        <a:graphic>
          <a:graphicData uri="http://schemas.openxmlformats.org/drawingml/2006/table">
            <a:tbl>
              <a:tblPr firstRow="1" bandRow="1">
                <a:tableStyleId>{5940675A-B579-460E-94D1-54222C63F5DA}</a:tableStyleId>
              </a:tblPr>
              <a:tblGrid>
                <a:gridCol w="5723468">
                  <a:extLst>
                    <a:ext uri="{9D8B030D-6E8A-4147-A177-3AD203B41FA5}">
                      <a16:colId xmlns:a16="http://schemas.microsoft.com/office/drawing/2014/main" val="1455749031"/>
                    </a:ext>
                  </a:extLst>
                </a:gridCol>
                <a:gridCol w="1388533">
                  <a:extLst>
                    <a:ext uri="{9D8B030D-6E8A-4147-A177-3AD203B41FA5}">
                      <a16:colId xmlns:a16="http://schemas.microsoft.com/office/drawing/2014/main" val="3486769846"/>
                    </a:ext>
                  </a:extLst>
                </a:gridCol>
                <a:gridCol w="1591733">
                  <a:extLst>
                    <a:ext uri="{9D8B030D-6E8A-4147-A177-3AD203B41FA5}">
                      <a16:colId xmlns:a16="http://schemas.microsoft.com/office/drawing/2014/main" val="370653035"/>
                    </a:ext>
                  </a:extLst>
                </a:gridCol>
                <a:gridCol w="1557867">
                  <a:extLst>
                    <a:ext uri="{9D8B030D-6E8A-4147-A177-3AD203B41FA5}">
                      <a16:colId xmlns:a16="http://schemas.microsoft.com/office/drawing/2014/main" val="2324011614"/>
                    </a:ext>
                  </a:extLst>
                </a:gridCol>
                <a:gridCol w="1161087">
                  <a:extLst>
                    <a:ext uri="{9D8B030D-6E8A-4147-A177-3AD203B41FA5}">
                      <a16:colId xmlns:a16="http://schemas.microsoft.com/office/drawing/2014/main" val="2402854681"/>
                    </a:ext>
                  </a:extLst>
                </a:gridCol>
                <a:gridCol w="769314">
                  <a:extLst>
                    <a:ext uri="{9D8B030D-6E8A-4147-A177-3AD203B41FA5}">
                      <a16:colId xmlns:a16="http://schemas.microsoft.com/office/drawing/2014/main" val="348755201"/>
                    </a:ext>
                  </a:extLst>
                </a:gridCol>
              </a:tblGrid>
              <a:tr h="370840">
                <a:tc gridSpan="6">
                  <a:txBody>
                    <a:bodyPr/>
                    <a:lstStyle/>
                    <a:p>
                      <a:pPr algn="ctr"/>
                      <a:r>
                        <a:rPr lang="es-MX" sz="1800" dirty="0">
                          <a:latin typeface="Arial" panose="020B0604020202020204" pitchFamily="34" charset="0"/>
                          <a:cs typeface="Arial" panose="020B0604020202020204" pitchFamily="34" charset="0"/>
                        </a:rPr>
                        <a:t>Nombre del Ente Público </a:t>
                      </a:r>
                    </a:p>
                    <a:p>
                      <a:pPr algn="ctr"/>
                      <a:r>
                        <a:rPr lang="es-MX" sz="1800" dirty="0">
                          <a:latin typeface="Arial" panose="020B0604020202020204" pitchFamily="34" charset="0"/>
                          <a:cs typeface="Arial" panose="020B0604020202020204" pitchFamily="34" charset="0"/>
                        </a:rPr>
                        <a:t>Estado de Variación</a:t>
                      </a:r>
                      <a:r>
                        <a:rPr lang="es-MX" sz="1800" baseline="0" dirty="0">
                          <a:latin typeface="Arial" panose="020B0604020202020204" pitchFamily="34" charset="0"/>
                          <a:cs typeface="Arial" panose="020B0604020202020204" pitchFamily="34" charset="0"/>
                        </a:rPr>
                        <a:t> en la Hacienda Pública </a:t>
                      </a:r>
                    </a:p>
                    <a:p>
                      <a:pPr algn="ctr"/>
                      <a:r>
                        <a:rPr lang="es-MX" sz="1800" baseline="0" dirty="0">
                          <a:latin typeface="Arial" panose="020B0604020202020204" pitchFamily="34" charset="0"/>
                          <a:cs typeface="Arial" panose="020B0604020202020204" pitchFamily="34" charset="0"/>
                        </a:rPr>
                        <a:t>Del XXXX al XXXX</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694572519"/>
                  </a:ext>
                </a:extLst>
              </a:tr>
              <a:tr h="370840">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Concepto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a:t>
                      </a:r>
                      <a:r>
                        <a:rPr lang="es-MX" sz="1800" baseline="0" dirty="0">
                          <a:latin typeface="Arial" panose="020B0604020202020204" pitchFamily="34" charset="0"/>
                          <a:cs typeface="Arial" panose="020B0604020202020204" pitchFamily="34" charset="0"/>
                        </a:rPr>
                        <a:t> / Patrimonio Contribuido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 Generado de Ejercicios Anteriores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a:t>
                      </a:r>
                      <a:r>
                        <a:rPr lang="es-MX" sz="1800" baseline="0" dirty="0">
                          <a:latin typeface="Arial" panose="020B0604020202020204" pitchFamily="34" charset="0"/>
                          <a:cs typeface="Arial" panose="020B0604020202020204" pitchFamily="34" charset="0"/>
                        </a:rPr>
                        <a:t> Generado del Ejercicio</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r>
                        <a:rPr lang="es-MX" sz="1800" strike="sngStrike" dirty="0">
                          <a:solidFill>
                            <a:srgbClr val="FF0000"/>
                          </a:solidFill>
                          <a:latin typeface="Arial" panose="020B0604020202020204" pitchFamily="34" charset="0"/>
                          <a:cs typeface="Arial" panose="020B0604020202020204" pitchFamily="34" charset="0"/>
                        </a:rPr>
                        <a:t>Ajustes por Cambios de Valor </a:t>
                      </a:r>
                      <a:endParaRPr lang="es-ES" sz="1800" strike="sngStrike" dirty="0">
                        <a:solidFill>
                          <a:srgbClr val="FF0000"/>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Total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1000699520"/>
                  </a:ext>
                </a:extLst>
              </a:tr>
              <a:tr h="370840">
                <a:tc>
                  <a:txBody>
                    <a:bodyPr/>
                    <a:lstStyle/>
                    <a:p>
                      <a:pPr algn="just"/>
                      <a:r>
                        <a:rPr lang="es-MX" sz="1800" b="0" u="none" strike="noStrike" baseline="0" dirty="0">
                          <a:solidFill>
                            <a:schemeClr val="tx1">
                              <a:lumMod val="85000"/>
                              <a:lumOff val="15000"/>
                            </a:schemeClr>
                          </a:solidFill>
                          <a:latin typeface="Arial" panose="020B0604020202020204" pitchFamily="34" charset="0"/>
                          <a:cs typeface="Arial" panose="020B0604020202020204" pitchFamily="34" charset="0"/>
                        </a:rPr>
                        <a:t>Donaciones de Capital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4298458"/>
                  </a:ext>
                </a:extLst>
              </a:tr>
              <a:tr h="186147">
                <a:tc>
                  <a:txBody>
                    <a:bodyPr/>
                    <a:lstStyle/>
                    <a:p>
                      <a:pPr marL="0" algn="just" defTabSz="457200" rtl="0" eaLnBrk="1" latinLnBrk="0" hangingPunct="1"/>
                      <a:r>
                        <a:rPr lang="es-MX" sz="1800" b="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Actualización de la Hacienda Pública / Patrimonio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47497858"/>
                  </a:ext>
                </a:extLst>
              </a:tr>
              <a:tr h="0">
                <a:tc>
                  <a:txBody>
                    <a:bodyPr/>
                    <a:lstStyle/>
                    <a:p>
                      <a:pPr algn="just"/>
                      <a:endParaRPr lang="es-ES" b="1" dirty="0">
                        <a:solidFill>
                          <a:srgbClr val="2D6483"/>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43975"/>
                  </a:ext>
                </a:extLst>
              </a:tr>
              <a:tr h="370840">
                <a:tc>
                  <a:txBody>
                    <a:bodyPr/>
                    <a:lstStyle/>
                    <a:p>
                      <a:pPr algn="just"/>
                      <a:r>
                        <a:rPr lang="es-ES" b="1" dirty="0">
                          <a:latin typeface="Arial" panose="020B0604020202020204" pitchFamily="34" charset="0"/>
                          <a:cs typeface="Arial" panose="020B0604020202020204" pitchFamily="34" charset="0"/>
                        </a:rPr>
                        <a:t>Variaciones de la Hacienda Pública / </a:t>
                      </a:r>
                      <a:r>
                        <a:rPr lang="es-ES" b="1" strike="sngStrike" dirty="0">
                          <a:solidFill>
                            <a:srgbClr val="FF0000"/>
                          </a:solidFill>
                          <a:latin typeface="Arial" panose="020B0604020202020204" pitchFamily="34" charset="0"/>
                          <a:cs typeface="Arial" panose="020B0604020202020204" pitchFamily="34" charset="0"/>
                        </a:rPr>
                        <a:t>Patrimonio Neto del Ejercicio </a:t>
                      </a:r>
                      <a:r>
                        <a:rPr lang="es-ES" b="1" u="sng" strike="noStrike" dirty="0">
                          <a:solidFill>
                            <a:srgbClr val="2D6483"/>
                          </a:solidFill>
                          <a:latin typeface="Arial" panose="020B0604020202020204" pitchFamily="34" charset="0"/>
                          <a:cs typeface="Arial" panose="020B0604020202020204" pitchFamily="34" charset="0"/>
                        </a:rPr>
                        <a:t>Patrimonio Generado Neto de 20XN</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7675798"/>
                  </a:ext>
                </a:extLst>
              </a:tr>
              <a:tr h="370840">
                <a:tc>
                  <a:txBody>
                    <a:bodyPr/>
                    <a:lstStyle/>
                    <a:p>
                      <a:pPr algn="just"/>
                      <a:r>
                        <a:rPr lang="es-MX" sz="1800" strike="noStrike" baseline="0" dirty="0">
                          <a:solidFill>
                            <a:schemeClr val="tx1">
                              <a:lumMod val="95000"/>
                              <a:lumOff val="5000"/>
                            </a:schemeClr>
                          </a:solidFill>
                          <a:latin typeface="Arial" panose="020B0604020202020204" pitchFamily="34" charset="0"/>
                          <a:cs typeface="Arial" panose="020B0604020202020204" pitchFamily="34" charset="0"/>
                        </a:rPr>
                        <a:t>Resultados del Ejercicio (Ahorro / Desahorro) </a:t>
                      </a:r>
                      <a:endParaRPr lang="es-MX" sz="1800" strike="sngStrike" baseline="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7869620"/>
                  </a:ext>
                </a:extLst>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Resultados de Ejercicios Anteriores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8655044"/>
                  </a:ext>
                </a:extLst>
              </a:tr>
              <a:tr h="370840">
                <a:tc>
                  <a:txBody>
                    <a:bodyPr/>
                    <a:lstStyle/>
                    <a:p>
                      <a:pPr algn="just"/>
                      <a:r>
                        <a:rPr lang="es-MX" dirty="0" err="1">
                          <a:latin typeface="Arial" panose="020B0604020202020204" pitchFamily="34" charset="0"/>
                          <a:cs typeface="Arial" panose="020B0604020202020204" pitchFamily="34" charset="0"/>
                        </a:rPr>
                        <a:t>Revalúos</a:t>
                      </a:r>
                      <a:r>
                        <a:rPr lang="es-MX"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9935741"/>
                  </a:ext>
                </a:extLst>
              </a:tr>
              <a:tr h="370840">
                <a:tc>
                  <a:txBody>
                    <a:bodyPr/>
                    <a:lstStyle/>
                    <a:p>
                      <a:pPr algn="just"/>
                      <a:r>
                        <a:rPr lang="es-MX" dirty="0">
                          <a:latin typeface="Arial" panose="020B0604020202020204" pitchFamily="34" charset="0"/>
                          <a:cs typeface="Arial" panose="020B0604020202020204" pitchFamily="34" charset="0"/>
                        </a:rPr>
                        <a:t>Reservas </a:t>
                      </a:r>
                      <a:endParaRPr lang="es-ES"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09557469"/>
                  </a:ext>
                </a:extLst>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1800" b="1" u="sng" strike="noStrike" dirty="0">
                          <a:solidFill>
                            <a:srgbClr val="2D6483"/>
                          </a:solidFill>
                          <a:latin typeface="Arial" panose="020B0604020202020204" pitchFamily="34" charset="0"/>
                          <a:cs typeface="Arial" panose="020B0604020202020204" pitchFamily="34" charset="0"/>
                        </a:rPr>
                        <a:t>Rectificaciones de Resultados</a:t>
                      </a:r>
                      <a:r>
                        <a:rPr lang="es-MX" sz="1800" b="1" u="sng" strike="noStrike" baseline="0" dirty="0">
                          <a:solidFill>
                            <a:srgbClr val="2D6483"/>
                          </a:solidFill>
                          <a:latin typeface="Arial" panose="020B0604020202020204" pitchFamily="34" charset="0"/>
                          <a:cs typeface="Arial" panose="020B0604020202020204" pitchFamily="34" charset="0"/>
                        </a:rPr>
                        <a:t> de Ejercicios Anteriores </a:t>
                      </a:r>
                      <a:endParaRPr lang="es-ES" sz="1800" b="1" u="sng" strike="noStrike" dirty="0">
                        <a:solidFill>
                          <a:srgbClr val="2D6483"/>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7666541"/>
                  </a:ext>
                </a:extLst>
              </a:tr>
            </a:tbl>
          </a:graphicData>
        </a:graphic>
      </p:graphicFrame>
      <p:sp>
        <p:nvSpPr>
          <p:cNvPr id="3" name="Flecha abajo 2">
            <a:extLst>
              <a:ext uri="{FF2B5EF4-FFF2-40B4-BE49-F238E27FC236}">
                <a16:creationId xmlns:a16="http://schemas.microsoft.com/office/drawing/2014/main" id="{A19CB8C7-0821-4A07-B4D4-B7819D727C94}"/>
              </a:ext>
            </a:extLst>
          </p:cNvPr>
          <p:cNvSpPr/>
          <p:nvPr/>
        </p:nvSpPr>
        <p:spPr>
          <a:xfrm rot="5400000">
            <a:off x="6011332" y="5977467"/>
            <a:ext cx="795867" cy="1100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DA41E108-6B0E-4EB3-A289-E78548FA792D}"/>
              </a:ext>
            </a:extLst>
          </p:cNvPr>
          <p:cNvSpPr txBox="1"/>
          <p:nvPr/>
        </p:nvSpPr>
        <p:spPr>
          <a:xfrm>
            <a:off x="7128931" y="6266190"/>
            <a:ext cx="2980267" cy="523220"/>
          </a:xfrm>
          <a:prstGeom prst="rect">
            <a:avLst/>
          </a:prstGeom>
          <a:noFill/>
        </p:spPr>
        <p:txBody>
          <a:bodyPr wrap="square" rtlCol="0">
            <a:spAutoFit/>
          </a:bodyPr>
          <a:lstStyle/>
          <a:p>
            <a:r>
              <a:rPr lang="es-MX" sz="2800" dirty="0">
                <a:solidFill>
                  <a:srgbClr val="366680"/>
                </a:solidFill>
                <a:latin typeface="Arial" panose="020B0604020202020204" pitchFamily="34" charset="0"/>
                <a:cs typeface="Arial" panose="020B0604020202020204" pitchFamily="34" charset="0"/>
              </a:rPr>
              <a:t>Se adicionó </a:t>
            </a:r>
            <a:endParaRPr lang="es-ES" sz="2800" dirty="0">
              <a:solidFill>
                <a:srgbClr val="3666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459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04857540"/>
              </p:ext>
            </p:extLst>
          </p:nvPr>
        </p:nvGraphicFramePr>
        <p:xfrm>
          <a:off x="-1" y="121"/>
          <a:ext cx="12192002" cy="6979920"/>
        </p:xfrm>
        <a:graphic>
          <a:graphicData uri="http://schemas.openxmlformats.org/drawingml/2006/table">
            <a:tbl>
              <a:tblPr firstRow="1" bandRow="1">
                <a:tableStyleId>{5940675A-B579-460E-94D1-54222C63F5DA}</a:tableStyleId>
              </a:tblPr>
              <a:tblGrid>
                <a:gridCol w="5723468">
                  <a:extLst>
                    <a:ext uri="{9D8B030D-6E8A-4147-A177-3AD203B41FA5}">
                      <a16:colId xmlns:a16="http://schemas.microsoft.com/office/drawing/2014/main" val="1455749031"/>
                    </a:ext>
                  </a:extLst>
                </a:gridCol>
                <a:gridCol w="1388533">
                  <a:extLst>
                    <a:ext uri="{9D8B030D-6E8A-4147-A177-3AD203B41FA5}">
                      <a16:colId xmlns:a16="http://schemas.microsoft.com/office/drawing/2014/main" val="3486769846"/>
                    </a:ext>
                  </a:extLst>
                </a:gridCol>
                <a:gridCol w="1591733">
                  <a:extLst>
                    <a:ext uri="{9D8B030D-6E8A-4147-A177-3AD203B41FA5}">
                      <a16:colId xmlns:a16="http://schemas.microsoft.com/office/drawing/2014/main" val="370653035"/>
                    </a:ext>
                  </a:extLst>
                </a:gridCol>
                <a:gridCol w="1557867">
                  <a:extLst>
                    <a:ext uri="{9D8B030D-6E8A-4147-A177-3AD203B41FA5}">
                      <a16:colId xmlns:a16="http://schemas.microsoft.com/office/drawing/2014/main" val="2324011614"/>
                    </a:ext>
                  </a:extLst>
                </a:gridCol>
                <a:gridCol w="1161087">
                  <a:extLst>
                    <a:ext uri="{9D8B030D-6E8A-4147-A177-3AD203B41FA5}">
                      <a16:colId xmlns:a16="http://schemas.microsoft.com/office/drawing/2014/main" val="2402854681"/>
                    </a:ext>
                  </a:extLst>
                </a:gridCol>
                <a:gridCol w="769314">
                  <a:extLst>
                    <a:ext uri="{9D8B030D-6E8A-4147-A177-3AD203B41FA5}">
                      <a16:colId xmlns:a16="http://schemas.microsoft.com/office/drawing/2014/main" val="348755201"/>
                    </a:ext>
                  </a:extLst>
                </a:gridCol>
              </a:tblGrid>
              <a:tr h="370840">
                <a:tc gridSpan="6">
                  <a:txBody>
                    <a:bodyPr/>
                    <a:lstStyle/>
                    <a:p>
                      <a:pPr algn="ctr"/>
                      <a:r>
                        <a:rPr lang="es-MX" sz="1800" dirty="0">
                          <a:latin typeface="Arial" panose="020B0604020202020204" pitchFamily="34" charset="0"/>
                          <a:cs typeface="Arial" panose="020B0604020202020204" pitchFamily="34" charset="0"/>
                        </a:rPr>
                        <a:t>Nombre del Ente Público </a:t>
                      </a:r>
                    </a:p>
                    <a:p>
                      <a:pPr algn="ctr"/>
                      <a:r>
                        <a:rPr lang="es-MX" sz="1800" dirty="0">
                          <a:latin typeface="Arial" panose="020B0604020202020204" pitchFamily="34" charset="0"/>
                          <a:cs typeface="Arial" panose="020B0604020202020204" pitchFamily="34" charset="0"/>
                        </a:rPr>
                        <a:t>Estado de Variación</a:t>
                      </a:r>
                      <a:r>
                        <a:rPr lang="es-MX" sz="1800" baseline="0" dirty="0">
                          <a:latin typeface="Arial" panose="020B0604020202020204" pitchFamily="34" charset="0"/>
                          <a:cs typeface="Arial" panose="020B0604020202020204" pitchFamily="34" charset="0"/>
                        </a:rPr>
                        <a:t> en la Hacienda Pública </a:t>
                      </a:r>
                    </a:p>
                    <a:p>
                      <a:pPr algn="ctr"/>
                      <a:r>
                        <a:rPr lang="es-MX" sz="1800" baseline="0" dirty="0">
                          <a:latin typeface="Arial" panose="020B0604020202020204" pitchFamily="34" charset="0"/>
                          <a:cs typeface="Arial" panose="020B0604020202020204" pitchFamily="34" charset="0"/>
                        </a:rPr>
                        <a:t>Del XXXX al XXXX</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694572519"/>
                  </a:ext>
                </a:extLst>
              </a:tr>
              <a:tr h="370840">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Concepto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a:t>
                      </a:r>
                      <a:r>
                        <a:rPr lang="es-MX" sz="1800" baseline="0" dirty="0">
                          <a:latin typeface="Arial" panose="020B0604020202020204" pitchFamily="34" charset="0"/>
                          <a:cs typeface="Arial" panose="020B0604020202020204" pitchFamily="34" charset="0"/>
                        </a:rPr>
                        <a:t> / Patrimonio Contribuido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 Generado de Ejercicios Anteriores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s-MX" sz="1800" dirty="0">
                          <a:latin typeface="Arial" panose="020B0604020202020204" pitchFamily="34" charset="0"/>
                          <a:cs typeface="Arial" panose="020B0604020202020204" pitchFamily="34" charset="0"/>
                        </a:rPr>
                        <a:t>Hacienda Pública / Patrimonio</a:t>
                      </a:r>
                      <a:r>
                        <a:rPr lang="es-MX" sz="1800" baseline="0" dirty="0">
                          <a:latin typeface="Arial" panose="020B0604020202020204" pitchFamily="34" charset="0"/>
                          <a:cs typeface="Arial" panose="020B0604020202020204" pitchFamily="34" charset="0"/>
                        </a:rPr>
                        <a:t> Generado del Ejercicio</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r>
                        <a:rPr lang="es-MX" sz="1800" strike="sngStrike" dirty="0">
                          <a:solidFill>
                            <a:srgbClr val="FF0000"/>
                          </a:solidFill>
                          <a:latin typeface="Arial" panose="020B0604020202020204" pitchFamily="34" charset="0"/>
                          <a:cs typeface="Arial" panose="020B0604020202020204" pitchFamily="34" charset="0"/>
                        </a:rPr>
                        <a:t>Ajustes por Cambios de Valor </a:t>
                      </a:r>
                      <a:endParaRPr lang="es-ES" sz="1800" strike="sngStrike" dirty="0">
                        <a:solidFill>
                          <a:srgbClr val="FF0000"/>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endParaRPr lang="es-MX" sz="1800" dirty="0">
                        <a:latin typeface="Arial" panose="020B0604020202020204" pitchFamily="34" charset="0"/>
                        <a:cs typeface="Arial" panose="020B0604020202020204" pitchFamily="34" charset="0"/>
                      </a:endParaRPr>
                    </a:p>
                    <a:p>
                      <a:pPr algn="ctr"/>
                      <a:endParaRPr lang="es-MX" sz="1800" dirty="0">
                        <a:latin typeface="Arial" panose="020B0604020202020204" pitchFamily="34" charset="0"/>
                        <a:cs typeface="Arial" panose="020B0604020202020204" pitchFamily="34" charset="0"/>
                      </a:endParaRPr>
                    </a:p>
                    <a:p>
                      <a:pPr algn="ctr"/>
                      <a:r>
                        <a:rPr lang="es-MX" sz="1800" dirty="0">
                          <a:latin typeface="Arial" panose="020B0604020202020204" pitchFamily="34" charset="0"/>
                          <a:cs typeface="Arial" panose="020B0604020202020204" pitchFamily="34" charset="0"/>
                        </a:rPr>
                        <a:t>Total </a:t>
                      </a:r>
                      <a:endParaRPr lang="es-ES" sz="1800"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1000699520"/>
                  </a:ext>
                </a:extLst>
              </a:tr>
              <a:tr h="370840">
                <a:tc>
                  <a:txBody>
                    <a:bodyPr/>
                    <a:lstStyle/>
                    <a:p>
                      <a:pPr algn="just"/>
                      <a:r>
                        <a:rPr lang="es-MX" sz="1800" b="1" u="sng" strike="noStrike" baseline="0" dirty="0">
                          <a:solidFill>
                            <a:srgbClr val="2D6483"/>
                          </a:solidFill>
                          <a:latin typeface="Arial" panose="020B0604020202020204" pitchFamily="34" charset="0"/>
                          <a:cs typeface="Arial" panose="020B0604020202020204" pitchFamily="34" charset="0"/>
                        </a:rPr>
                        <a:t>Cambios en el Exceso o Insuficiencia en la Actualización de la Hacienda Pública / Patrimonio Neto de 20XN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4298458"/>
                  </a:ext>
                </a:extLst>
              </a:tr>
              <a:tr h="186147">
                <a:tc>
                  <a:txBody>
                    <a:bodyPr/>
                    <a:lstStyle/>
                    <a:p>
                      <a:pPr marL="0" algn="just" defTabSz="457200" rtl="0" eaLnBrk="1" latinLnBrk="0" hangingPunct="1"/>
                      <a:r>
                        <a:rPr lang="es-MX" sz="1800" b="1" u="sng" strike="noStrike" kern="1200" baseline="0" dirty="0">
                          <a:solidFill>
                            <a:srgbClr val="2D6483"/>
                          </a:solidFill>
                          <a:latin typeface="Arial" panose="020B0604020202020204" pitchFamily="34" charset="0"/>
                          <a:ea typeface="+mn-ea"/>
                          <a:cs typeface="Arial" panose="020B0604020202020204" pitchFamily="34" charset="0"/>
                        </a:rPr>
                        <a:t>Resultado por Posición Monetaria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47497858"/>
                  </a:ext>
                </a:extLst>
              </a:tr>
              <a:tr h="0">
                <a:tc>
                  <a:txBody>
                    <a:bodyPr/>
                    <a:lstStyle/>
                    <a:p>
                      <a:pPr algn="just"/>
                      <a:r>
                        <a:rPr lang="es-ES" b="1" u="sng" dirty="0">
                          <a:solidFill>
                            <a:srgbClr val="2D6483"/>
                          </a:solidFill>
                          <a:latin typeface="Arial" panose="020B0604020202020204" pitchFamily="34" charset="0"/>
                          <a:cs typeface="Arial" panose="020B0604020202020204" pitchFamily="34" charset="0"/>
                        </a:rPr>
                        <a:t>Resultado por Tenencia de Activos no Monetarios </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43975"/>
                  </a:ext>
                </a:extLst>
              </a:tr>
              <a:tr h="370840">
                <a:tc>
                  <a:txBody>
                    <a:bodyPr/>
                    <a:lstStyle/>
                    <a:p>
                      <a:pPr algn="just"/>
                      <a:endParaRPr lang="es-ES" b="1" u="sng" strike="noStrike" dirty="0">
                        <a:solidFill>
                          <a:srgbClr val="2D6483"/>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7675798"/>
                  </a:ext>
                </a:extLst>
              </a:tr>
              <a:tr h="370840">
                <a:tc>
                  <a:txBody>
                    <a:bodyPr/>
                    <a:lstStyle/>
                    <a:p>
                      <a:pPr algn="just"/>
                      <a:r>
                        <a:rPr lang="es-MX" sz="1800" strike="sngStrike" baseline="0" dirty="0">
                          <a:solidFill>
                            <a:srgbClr val="FF0000"/>
                          </a:solidFill>
                          <a:latin typeface="Arial" panose="020B0604020202020204" pitchFamily="34" charset="0"/>
                          <a:cs typeface="Arial" panose="020B0604020202020204" pitchFamily="34" charset="0"/>
                        </a:rPr>
                        <a:t>Saldo Neto en la Hacienda Pública / Patrimonio 20XN </a:t>
                      </a:r>
                    </a:p>
                    <a:p>
                      <a:pPr algn="just"/>
                      <a:r>
                        <a:rPr lang="es-MX" sz="1800" b="1" u="sng" strike="noStrike" baseline="0" dirty="0">
                          <a:solidFill>
                            <a:srgbClr val="2D6483"/>
                          </a:solidFill>
                          <a:latin typeface="Arial" panose="020B0604020202020204" pitchFamily="34" charset="0"/>
                          <a:cs typeface="Arial" panose="020B0604020202020204" pitchFamily="34" charset="0"/>
                        </a:rPr>
                        <a:t>Hacienda Pública / Patrimonio Neto Final de 20XN</a:t>
                      </a: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7869620"/>
                  </a:ext>
                </a:extLst>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s-MX"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8655044"/>
                  </a:ext>
                </a:extLst>
              </a:tr>
              <a:tr h="370840">
                <a:tc>
                  <a:txBody>
                    <a:bodyPr/>
                    <a:lstStyle/>
                    <a:p>
                      <a:pPr algn="just"/>
                      <a:endParaRPr lang="es-ES"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9935741"/>
                  </a:ext>
                </a:extLst>
              </a:tr>
              <a:tr h="370840">
                <a:tc>
                  <a:txBody>
                    <a:bodyPr/>
                    <a:lstStyle/>
                    <a:p>
                      <a:pPr algn="just"/>
                      <a:endParaRPr lang="es-ES"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09557469"/>
                  </a:ext>
                </a:extLst>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s-ES" sz="1800" b="1" u="sng" strike="noStrike" dirty="0">
                        <a:solidFill>
                          <a:srgbClr val="2D6483"/>
                        </a:solidFill>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tc>
                  <a:txBody>
                    <a:bodyPr/>
                    <a:lstStyle/>
                    <a:p>
                      <a:pPr algn="ct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7666541"/>
                  </a:ext>
                </a:extLst>
              </a:tr>
            </a:tbl>
          </a:graphicData>
        </a:graphic>
      </p:graphicFrame>
      <p:sp>
        <p:nvSpPr>
          <p:cNvPr id="3" name="Flecha abajo 2">
            <a:extLst>
              <a:ext uri="{FF2B5EF4-FFF2-40B4-BE49-F238E27FC236}">
                <a16:creationId xmlns:a16="http://schemas.microsoft.com/office/drawing/2014/main" id="{0F23A8D4-DDA6-4B00-81BB-2C14CDC906B5}"/>
              </a:ext>
            </a:extLst>
          </p:cNvPr>
          <p:cNvSpPr/>
          <p:nvPr/>
        </p:nvSpPr>
        <p:spPr>
          <a:xfrm rot="5400000">
            <a:off x="5621866" y="3232678"/>
            <a:ext cx="795867" cy="1100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A9527828-E517-4D32-86CD-0A3698AA1DC7}"/>
              </a:ext>
            </a:extLst>
          </p:cNvPr>
          <p:cNvSpPr txBox="1"/>
          <p:nvPr/>
        </p:nvSpPr>
        <p:spPr>
          <a:xfrm>
            <a:off x="6739465" y="3521401"/>
            <a:ext cx="2980267" cy="523220"/>
          </a:xfrm>
          <a:prstGeom prst="rect">
            <a:avLst/>
          </a:prstGeom>
          <a:noFill/>
        </p:spPr>
        <p:txBody>
          <a:bodyPr wrap="square" rtlCol="0">
            <a:spAutoFit/>
          </a:bodyPr>
          <a:lstStyle/>
          <a:p>
            <a:r>
              <a:rPr lang="es-MX" sz="2800" dirty="0">
                <a:solidFill>
                  <a:srgbClr val="366680"/>
                </a:solidFill>
                <a:latin typeface="Arial" panose="020B0604020202020204" pitchFamily="34" charset="0"/>
                <a:cs typeface="Arial" panose="020B0604020202020204" pitchFamily="34" charset="0"/>
              </a:rPr>
              <a:t>Se adicionó </a:t>
            </a:r>
            <a:endParaRPr lang="es-ES" sz="2800" dirty="0">
              <a:solidFill>
                <a:srgbClr val="3666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8173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2139210957"/>
              </p:ext>
            </p:extLst>
          </p:nvPr>
        </p:nvGraphicFramePr>
        <p:xfrm>
          <a:off x="101394" y="168167"/>
          <a:ext cx="11983920" cy="6421820"/>
        </p:xfrm>
        <a:graphic>
          <a:graphicData uri="http://schemas.openxmlformats.org/presentationml/2006/ole">
            <mc:AlternateContent xmlns:mc="http://schemas.openxmlformats.org/markup-compatibility/2006">
              <mc:Choice xmlns:v="urn:schemas-microsoft-com:vml" Requires="v">
                <p:oleObj spid="_x0000_s12306" name="Hoja de cálculo" r:id="rId3" imgW="12344400" imgH="4524285" progId="Excel.Sheet.12">
                  <p:embed/>
                </p:oleObj>
              </mc:Choice>
              <mc:Fallback>
                <p:oleObj name="Hoja de cálculo" r:id="rId3" imgW="12344400" imgH="4524285" progId="Excel.Sheet.12">
                  <p:embed/>
                  <p:pic>
                    <p:nvPicPr>
                      <p:cNvPr id="0" name=""/>
                      <p:cNvPicPr/>
                      <p:nvPr/>
                    </p:nvPicPr>
                    <p:blipFill>
                      <a:blip r:embed="rId4"/>
                      <a:stretch>
                        <a:fillRect/>
                      </a:stretch>
                    </p:blipFill>
                    <p:spPr>
                      <a:xfrm>
                        <a:off x="101394" y="168167"/>
                        <a:ext cx="11983920" cy="6421820"/>
                      </a:xfrm>
                      <a:prstGeom prst="rect">
                        <a:avLst/>
                      </a:prstGeom>
                    </p:spPr>
                  </p:pic>
                </p:oleObj>
              </mc:Fallback>
            </mc:AlternateContent>
          </a:graphicData>
        </a:graphic>
      </p:graphicFrame>
    </p:spTree>
    <p:extLst>
      <p:ext uri="{BB962C8B-B14F-4D97-AF65-F5344CB8AC3E}">
        <p14:creationId xmlns:p14="http://schemas.microsoft.com/office/powerpoint/2010/main" val="2095591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6BB6518-56F6-49BD-B723-734FB53E080C}"/>
              </a:ext>
            </a:extLst>
          </p:cNvPr>
          <p:cNvGraphicFramePr>
            <a:graphicFrameLocks noGrp="1"/>
          </p:cNvGraphicFramePr>
          <p:nvPr>
            <p:extLst/>
          </p:nvPr>
        </p:nvGraphicFramePr>
        <p:xfrm>
          <a:off x="118534" y="1323511"/>
          <a:ext cx="11921063" cy="5542280"/>
        </p:xfrm>
        <a:graphic>
          <a:graphicData uri="http://schemas.openxmlformats.org/drawingml/2006/table">
            <a:tbl>
              <a:tblPr firstRow="1" bandRow="1">
                <a:tableStyleId>{5940675A-B579-460E-94D1-54222C63F5DA}</a:tableStyleId>
              </a:tblPr>
              <a:tblGrid>
                <a:gridCol w="3815111">
                  <a:extLst>
                    <a:ext uri="{9D8B030D-6E8A-4147-A177-3AD203B41FA5}">
                      <a16:colId xmlns:a16="http://schemas.microsoft.com/office/drawing/2014/main" val="3647037574"/>
                    </a:ext>
                  </a:extLst>
                </a:gridCol>
                <a:gridCol w="1173193">
                  <a:extLst>
                    <a:ext uri="{9D8B030D-6E8A-4147-A177-3AD203B41FA5}">
                      <a16:colId xmlns:a16="http://schemas.microsoft.com/office/drawing/2014/main" val="3967127722"/>
                    </a:ext>
                  </a:extLst>
                </a:gridCol>
                <a:gridCol w="1683429">
                  <a:extLst>
                    <a:ext uri="{9D8B030D-6E8A-4147-A177-3AD203B41FA5}">
                      <a16:colId xmlns:a16="http://schemas.microsoft.com/office/drawing/2014/main" val="3014032576"/>
                    </a:ext>
                  </a:extLst>
                </a:gridCol>
                <a:gridCol w="1318563">
                  <a:extLst>
                    <a:ext uri="{9D8B030D-6E8A-4147-A177-3AD203B41FA5}">
                      <a16:colId xmlns:a16="http://schemas.microsoft.com/office/drawing/2014/main" val="2831346408"/>
                    </a:ext>
                  </a:extLst>
                </a:gridCol>
                <a:gridCol w="1380227">
                  <a:extLst>
                    <a:ext uri="{9D8B030D-6E8A-4147-A177-3AD203B41FA5}">
                      <a16:colId xmlns:a16="http://schemas.microsoft.com/office/drawing/2014/main" val="2362001986"/>
                    </a:ext>
                  </a:extLst>
                </a:gridCol>
                <a:gridCol w="1293962">
                  <a:extLst>
                    <a:ext uri="{9D8B030D-6E8A-4147-A177-3AD203B41FA5}">
                      <a16:colId xmlns:a16="http://schemas.microsoft.com/office/drawing/2014/main" val="315405917"/>
                    </a:ext>
                  </a:extLst>
                </a:gridCol>
                <a:gridCol w="1256578">
                  <a:extLst>
                    <a:ext uri="{9D8B030D-6E8A-4147-A177-3AD203B41FA5}">
                      <a16:colId xmlns:a16="http://schemas.microsoft.com/office/drawing/2014/main" val="162992891"/>
                    </a:ext>
                  </a:extLst>
                </a:gridCol>
              </a:tblGrid>
              <a:tr h="370840">
                <a:tc gridSpan="7">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Nombre del Ente Público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3440930222"/>
                  </a:ext>
                </a:extLst>
              </a:tr>
              <a:tr h="370840">
                <a:tc gridSpan="7">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Estado Analítico de Ingresos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944086020"/>
                  </a:ext>
                </a:extLst>
              </a:tr>
              <a:tr h="370840">
                <a:tc gridSpan="7">
                  <a:txBody>
                    <a:bodyPr/>
                    <a:lstStyle/>
                    <a:p>
                      <a:pPr algn="ctr"/>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Del XXXX al XXXX</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37975329"/>
                  </a:ext>
                </a:extLst>
              </a:tr>
              <a:tr h="370840">
                <a:tc rowSpan="3">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Rubro de Ingresos </a:t>
                      </a:r>
                    </a:p>
                  </a:txBody>
                  <a:tcPr>
                    <a:solidFill>
                      <a:schemeClr val="bg1">
                        <a:lumMod val="75000"/>
                      </a:schemeClr>
                    </a:solidFill>
                  </a:tcPr>
                </a:tc>
                <a:tc gridSpan="5">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Ingreso </a:t>
                      </a:r>
                    </a:p>
                  </a:txBody>
                  <a:tcPr>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c rowSpan="2">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Diferencia </a:t>
                      </a:r>
                    </a:p>
                  </a:txBody>
                  <a:tcPr>
                    <a:solidFill>
                      <a:schemeClr val="bg1">
                        <a:lumMod val="75000"/>
                      </a:schemeClr>
                    </a:solidFill>
                  </a:tcPr>
                </a:tc>
                <a:extLst>
                  <a:ext uri="{0D108BD9-81ED-4DB2-BD59-A6C34878D82A}">
                    <a16:rowId xmlns:a16="http://schemas.microsoft.com/office/drawing/2014/main" val="4126463884"/>
                  </a:ext>
                </a:extLst>
              </a:tr>
              <a:tr h="370840">
                <a:tc vMerge="1">
                  <a:txBody>
                    <a:bodyPr/>
                    <a:lstStyle/>
                    <a:p>
                      <a:endParaRPr lang="es-MX" sz="1600" dirty="0"/>
                    </a:p>
                  </a:txBody>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Estimado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Ampliaciones y Reducciones </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Modificado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Devengado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Recaudado</a:t>
                      </a:r>
                    </a:p>
                  </a:txBody>
                  <a:tcPr>
                    <a:solidFill>
                      <a:schemeClr val="bg1">
                        <a:lumMod val="75000"/>
                      </a:schemeClr>
                    </a:solidFill>
                  </a:tcPr>
                </a:tc>
                <a:tc vMerge="1">
                  <a:txBody>
                    <a:bodyPr/>
                    <a:lstStyle/>
                    <a:p>
                      <a:pPr algn="ctr"/>
                      <a:endParaRPr lang="es-MX"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5212253"/>
                  </a:ext>
                </a:extLst>
              </a:tr>
              <a:tr h="370840">
                <a:tc vMerge="1">
                  <a:txBody>
                    <a:bodyPr/>
                    <a:lstStyle/>
                    <a:p>
                      <a:endParaRPr lang="es-MX" dirty="0"/>
                    </a:p>
                  </a:txBody>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(1)</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(3= 1 + 2)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(4)</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(5)</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(6= 5 -1)</a:t>
                      </a:r>
                    </a:p>
                  </a:txBody>
                  <a:tcPr>
                    <a:solidFill>
                      <a:schemeClr val="bg1">
                        <a:lumMod val="75000"/>
                      </a:schemeClr>
                    </a:solidFill>
                  </a:tcPr>
                </a:tc>
                <a:extLst>
                  <a:ext uri="{0D108BD9-81ED-4DB2-BD59-A6C34878D82A}">
                    <a16:rowId xmlns:a16="http://schemas.microsoft.com/office/drawing/2014/main" val="2398307141"/>
                  </a:ext>
                </a:extLst>
              </a:tr>
              <a:tr h="370840">
                <a:tc>
                  <a:txBody>
                    <a:bodyPr/>
                    <a:lstStyle/>
                    <a:p>
                      <a:pPr algn="just"/>
                      <a:r>
                        <a:rPr lang="es-MX" dirty="0">
                          <a:latin typeface="Arial" panose="020B0604020202020204" pitchFamily="34" charset="0"/>
                          <a:cs typeface="Arial" panose="020B0604020202020204" pitchFamily="34" charset="0"/>
                        </a:rPr>
                        <a:t>Impuestos</a:t>
                      </a:r>
                    </a:p>
                    <a:p>
                      <a:pPr algn="just"/>
                      <a:r>
                        <a:rPr lang="es-MX" dirty="0">
                          <a:latin typeface="Arial" panose="020B0604020202020204" pitchFamily="34" charset="0"/>
                          <a:cs typeface="Arial" panose="020B0604020202020204" pitchFamily="34" charset="0"/>
                        </a:rPr>
                        <a:t>Cuotas y Aportaciones de Seguridad Social</a:t>
                      </a:r>
                    </a:p>
                    <a:p>
                      <a:pPr algn="just"/>
                      <a:r>
                        <a:rPr lang="es-MX" dirty="0">
                          <a:latin typeface="Arial" panose="020B0604020202020204" pitchFamily="34" charset="0"/>
                          <a:cs typeface="Arial" panose="020B0604020202020204" pitchFamily="34" charset="0"/>
                        </a:rPr>
                        <a:t>Contribuciones de Mejoras</a:t>
                      </a:r>
                    </a:p>
                    <a:p>
                      <a:pPr algn="just"/>
                      <a:r>
                        <a:rPr lang="es-MX" dirty="0">
                          <a:latin typeface="Arial" panose="020B0604020202020204" pitchFamily="34" charset="0"/>
                          <a:cs typeface="Arial" panose="020B0604020202020204" pitchFamily="34" charset="0"/>
                        </a:rPr>
                        <a:t>Derechos</a:t>
                      </a:r>
                    </a:p>
                    <a:p>
                      <a:pPr algn="just"/>
                      <a:r>
                        <a:rPr lang="es-MX" dirty="0">
                          <a:latin typeface="Arial" panose="020B0604020202020204" pitchFamily="34" charset="0"/>
                          <a:cs typeface="Arial" panose="020B0604020202020204" pitchFamily="34" charset="0"/>
                        </a:rPr>
                        <a:t>Productos </a:t>
                      </a:r>
                    </a:p>
                    <a:p>
                      <a:pPr algn="just"/>
                      <a:r>
                        <a:rPr lang="es-MX" strike="noStrike" dirty="0">
                          <a:solidFill>
                            <a:srgbClr val="FF0000"/>
                          </a:solidFill>
                          <a:latin typeface="Arial" panose="020B0604020202020204" pitchFamily="34" charset="0"/>
                          <a:cs typeface="Arial" panose="020B0604020202020204" pitchFamily="34" charset="0"/>
                        </a:rPr>
                        <a:t>        </a:t>
                      </a:r>
                      <a:r>
                        <a:rPr lang="es-MX" strike="sngStrike" dirty="0">
                          <a:solidFill>
                            <a:srgbClr val="FF0000"/>
                          </a:solidFill>
                          <a:latin typeface="Arial" panose="020B0604020202020204" pitchFamily="34" charset="0"/>
                          <a:cs typeface="Arial" panose="020B0604020202020204" pitchFamily="34" charset="0"/>
                        </a:rPr>
                        <a:t>Corriente </a:t>
                      </a:r>
                    </a:p>
                    <a:p>
                      <a:pPr algn="just"/>
                      <a:r>
                        <a:rPr lang="es-MX" strike="noStrike" dirty="0">
                          <a:solidFill>
                            <a:srgbClr val="FF0000"/>
                          </a:solidFill>
                          <a:latin typeface="Arial" panose="020B0604020202020204" pitchFamily="34" charset="0"/>
                          <a:cs typeface="Arial" panose="020B0604020202020204" pitchFamily="34" charset="0"/>
                        </a:rPr>
                        <a:t>        </a:t>
                      </a:r>
                      <a:r>
                        <a:rPr lang="es-MX" strike="sngStrike" dirty="0">
                          <a:solidFill>
                            <a:srgbClr val="FF0000"/>
                          </a:solidFill>
                          <a:latin typeface="Arial" panose="020B0604020202020204" pitchFamily="34" charset="0"/>
                          <a:cs typeface="Arial" panose="020B0604020202020204" pitchFamily="34" charset="0"/>
                        </a:rPr>
                        <a:t>Capital </a:t>
                      </a:r>
                    </a:p>
                    <a:p>
                      <a:pPr algn="just"/>
                      <a:r>
                        <a:rPr lang="es-MX" dirty="0">
                          <a:latin typeface="Arial" panose="020B0604020202020204" pitchFamily="34" charset="0"/>
                          <a:cs typeface="Arial" panose="020B0604020202020204" pitchFamily="34" charset="0"/>
                        </a:rPr>
                        <a:t>Aprovechamientos </a:t>
                      </a:r>
                    </a:p>
                    <a:p>
                      <a:pPr algn="just"/>
                      <a:r>
                        <a:rPr lang="es-MX" dirty="0">
                          <a:latin typeface="Arial" panose="020B0604020202020204" pitchFamily="34" charset="0"/>
                          <a:cs typeface="Arial" panose="020B0604020202020204" pitchFamily="34" charset="0"/>
                        </a:rPr>
                        <a:t>        </a:t>
                      </a:r>
                      <a:r>
                        <a:rPr lang="es-MX" strike="sngStrike" dirty="0">
                          <a:solidFill>
                            <a:srgbClr val="FF0000"/>
                          </a:solidFill>
                          <a:latin typeface="Arial" panose="020B0604020202020204" pitchFamily="34" charset="0"/>
                          <a:cs typeface="Arial" panose="020B0604020202020204" pitchFamily="34" charset="0"/>
                        </a:rPr>
                        <a:t>Corriente</a:t>
                      </a:r>
                    </a:p>
                    <a:p>
                      <a:pPr algn="just"/>
                      <a:r>
                        <a:rPr lang="es-MX" dirty="0">
                          <a:latin typeface="Arial" panose="020B0604020202020204" pitchFamily="34" charset="0"/>
                          <a:cs typeface="Arial" panose="020B0604020202020204" pitchFamily="34" charset="0"/>
                        </a:rPr>
                        <a:t>        </a:t>
                      </a:r>
                      <a:r>
                        <a:rPr lang="es-MX" strike="sngStrike" dirty="0">
                          <a:solidFill>
                            <a:srgbClr val="FF0000"/>
                          </a:solidFill>
                          <a:latin typeface="Arial" panose="020B0604020202020204" pitchFamily="34" charset="0"/>
                          <a:cs typeface="Arial" panose="020B0604020202020204" pitchFamily="34" charset="0"/>
                        </a:rPr>
                        <a:t>Capital</a:t>
                      </a: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4454959"/>
                  </a:ext>
                </a:extLst>
              </a:tr>
            </a:tbl>
          </a:graphicData>
        </a:graphic>
      </p:graphicFrame>
      <p:sp>
        <p:nvSpPr>
          <p:cNvPr id="4" name="Rectángulo 3">
            <a:extLst>
              <a:ext uri="{FF2B5EF4-FFF2-40B4-BE49-F238E27FC236}">
                <a16:creationId xmlns:a16="http://schemas.microsoft.com/office/drawing/2014/main" id="{17318A69-DF64-420D-8A65-052AC9B2CDA3}"/>
              </a:ext>
            </a:extLst>
          </p:cNvPr>
          <p:cNvSpPr/>
          <p:nvPr/>
        </p:nvSpPr>
        <p:spPr>
          <a:xfrm>
            <a:off x="101282" y="17250"/>
            <a:ext cx="11921062" cy="1035170"/>
          </a:xfrm>
          <a:prstGeom prst="rect">
            <a:avLst/>
          </a:prstGeom>
          <a:solidFill>
            <a:srgbClr val="B1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3600" dirty="0">
                <a:solidFill>
                  <a:schemeClr val="bg1"/>
                </a:solidFill>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31B2AD25-0219-4B45-9ABA-221C70B00D23}"/>
              </a:ext>
            </a:extLst>
          </p:cNvPr>
          <p:cNvSpPr/>
          <p:nvPr/>
        </p:nvSpPr>
        <p:spPr>
          <a:xfrm>
            <a:off x="4901879" y="674064"/>
            <a:ext cx="2319866" cy="400110"/>
          </a:xfrm>
          <a:prstGeom prst="rect">
            <a:avLst/>
          </a:prstGeom>
        </p:spPr>
        <p:txBody>
          <a:bodyPr wrap="none">
            <a:spAutoFit/>
          </a:bodyPr>
          <a:lstStyle/>
          <a:p>
            <a:r>
              <a:rPr lang="es-MX" sz="2000" dirty="0">
                <a:solidFill>
                  <a:schemeClr val="tx1">
                    <a:lumMod val="85000"/>
                    <a:lumOff val="15000"/>
                  </a:schemeClr>
                </a:solidFill>
                <a:latin typeface="Arial" panose="020B0604020202020204" pitchFamily="34" charset="0"/>
                <a:cs typeface="Arial" panose="020B0604020202020204" pitchFamily="34" charset="0"/>
              </a:rPr>
              <a:t>D.O.F 27-09-2018 </a:t>
            </a:r>
            <a:endParaRPr lang="es-MX" sz="2000" dirty="0">
              <a:solidFill>
                <a:schemeClr val="tx1">
                  <a:lumMod val="85000"/>
                  <a:lumOff val="15000"/>
                </a:schemeClr>
              </a:solidFill>
            </a:endParaRPr>
          </a:p>
        </p:txBody>
      </p:sp>
      <p:sp>
        <p:nvSpPr>
          <p:cNvPr id="6" name="Rectángulo 5">
            <a:extLst>
              <a:ext uri="{FF2B5EF4-FFF2-40B4-BE49-F238E27FC236}">
                <a16:creationId xmlns:a16="http://schemas.microsoft.com/office/drawing/2014/main" id="{C597A530-E8A0-495C-B373-06C8D8870C9A}"/>
              </a:ext>
            </a:extLst>
          </p:cNvPr>
          <p:cNvSpPr/>
          <p:nvPr/>
        </p:nvSpPr>
        <p:spPr>
          <a:xfrm>
            <a:off x="2698725" y="44732"/>
            <a:ext cx="6687023" cy="707886"/>
          </a:xfrm>
          <a:prstGeom prst="rect">
            <a:avLst/>
          </a:prstGeom>
        </p:spPr>
        <p:txBody>
          <a:bodyPr wrap="none">
            <a:spAutoFit/>
          </a:bodyPr>
          <a:lstStyle/>
          <a:p>
            <a:pPr algn="ctr"/>
            <a:r>
              <a:rPr lang="es-MX" sz="4000" dirty="0">
                <a:solidFill>
                  <a:srgbClr val="366681"/>
                </a:solidFill>
                <a:latin typeface="Arial" panose="020B0604020202020204" pitchFamily="34" charset="0"/>
                <a:cs typeface="Arial" panose="020B0604020202020204" pitchFamily="34" charset="0"/>
              </a:rPr>
              <a:t>Estado Analítico de Ingresos</a:t>
            </a:r>
          </a:p>
        </p:txBody>
      </p:sp>
    </p:spTree>
    <p:extLst>
      <p:ext uri="{BB962C8B-B14F-4D97-AF65-F5344CB8AC3E}">
        <p14:creationId xmlns:p14="http://schemas.microsoft.com/office/powerpoint/2010/main" val="3950617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6BB6518-56F6-49BD-B723-734FB53E080C}"/>
              </a:ext>
            </a:extLst>
          </p:cNvPr>
          <p:cNvGraphicFramePr>
            <a:graphicFrameLocks noGrp="1"/>
          </p:cNvGraphicFramePr>
          <p:nvPr>
            <p:extLst/>
          </p:nvPr>
        </p:nvGraphicFramePr>
        <p:xfrm>
          <a:off x="118534" y="12298"/>
          <a:ext cx="11921063" cy="6736080"/>
        </p:xfrm>
        <a:graphic>
          <a:graphicData uri="http://schemas.openxmlformats.org/drawingml/2006/table">
            <a:tbl>
              <a:tblPr firstRow="1" bandRow="1">
                <a:tableStyleId>{5940675A-B579-460E-94D1-54222C63F5DA}</a:tableStyleId>
              </a:tblPr>
              <a:tblGrid>
                <a:gridCol w="3815111">
                  <a:extLst>
                    <a:ext uri="{9D8B030D-6E8A-4147-A177-3AD203B41FA5}">
                      <a16:colId xmlns:a16="http://schemas.microsoft.com/office/drawing/2014/main" val="3647037574"/>
                    </a:ext>
                  </a:extLst>
                </a:gridCol>
                <a:gridCol w="1173193">
                  <a:extLst>
                    <a:ext uri="{9D8B030D-6E8A-4147-A177-3AD203B41FA5}">
                      <a16:colId xmlns:a16="http://schemas.microsoft.com/office/drawing/2014/main" val="3967127722"/>
                    </a:ext>
                  </a:extLst>
                </a:gridCol>
                <a:gridCol w="1683429">
                  <a:extLst>
                    <a:ext uri="{9D8B030D-6E8A-4147-A177-3AD203B41FA5}">
                      <a16:colId xmlns:a16="http://schemas.microsoft.com/office/drawing/2014/main" val="3014032576"/>
                    </a:ext>
                  </a:extLst>
                </a:gridCol>
                <a:gridCol w="1318563">
                  <a:extLst>
                    <a:ext uri="{9D8B030D-6E8A-4147-A177-3AD203B41FA5}">
                      <a16:colId xmlns:a16="http://schemas.microsoft.com/office/drawing/2014/main" val="2831346408"/>
                    </a:ext>
                  </a:extLst>
                </a:gridCol>
                <a:gridCol w="1380227">
                  <a:extLst>
                    <a:ext uri="{9D8B030D-6E8A-4147-A177-3AD203B41FA5}">
                      <a16:colId xmlns:a16="http://schemas.microsoft.com/office/drawing/2014/main" val="2362001986"/>
                    </a:ext>
                  </a:extLst>
                </a:gridCol>
                <a:gridCol w="1293962">
                  <a:extLst>
                    <a:ext uri="{9D8B030D-6E8A-4147-A177-3AD203B41FA5}">
                      <a16:colId xmlns:a16="http://schemas.microsoft.com/office/drawing/2014/main" val="315405917"/>
                    </a:ext>
                  </a:extLst>
                </a:gridCol>
                <a:gridCol w="1256578">
                  <a:extLst>
                    <a:ext uri="{9D8B030D-6E8A-4147-A177-3AD203B41FA5}">
                      <a16:colId xmlns:a16="http://schemas.microsoft.com/office/drawing/2014/main" val="162992891"/>
                    </a:ext>
                  </a:extLst>
                </a:gridCol>
              </a:tblGrid>
              <a:tr h="370840">
                <a:tc gridSpan="7">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Nombre del Ente Público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3440930222"/>
                  </a:ext>
                </a:extLst>
              </a:tr>
              <a:tr h="370840">
                <a:tc gridSpan="7">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Estado Analítico de Ingresos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944086020"/>
                  </a:ext>
                </a:extLst>
              </a:tr>
              <a:tr h="370840">
                <a:tc gridSpan="7">
                  <a:txBody>
                    <a:bodyPr/>
                    <a:lstStyle/>
                    <a:p>
                      <a:pPr algn="ctr"/>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Del XXXX al XXXX</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37975329"/>
                  </a:ext>
                </a:extLst>
              </a:tr>
              <a:tr h="370840">
                <a:tc rowSpan="3">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Rubro de Ingresos </a:t>
                      </a:r>
                    </a:p>
                  </a:txBody>
                  <a:tcPr>
                    <a:solidFill>
                      <a:schemeClr val="bg1">
                        <a:lumMod val="75000"/>
                      </a:schemeClr>
                    </a:solidFill>
                  </a:tcPr>
                </a:tc>
                <a:tc gridSpan="5">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Ingreso </a:t>
                      </a:r>
                    </a:p>
                  </a:txBody>
                  <a:tcPr>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c rowSpan="2">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Diferencia </a:t>
                      </a:r>
                    </a:p>
                  </a:txBody>
                  <a:tcPr>
                    <a:solidFill>
                      <a:schemeClr val="bg1">
                        <a:lumMod val="75000"/>
                      </a:schemeClr>
                    </a:solidFill>
                  </a:tcPr>
                </a:tc>
                <a:extLst>
                  <a:ext uri="{0D108BD9-81ED-4DB2-BD59-A6C34878D82A}">
                    <a16:rowId xmlns:a16="http://schemas.microsoft.com/office/drawing/2014/main" val="4126463884"/>
                  </a:ext>
                </a:extLst>
              </a:tr>
              <a:tr h="370840">
                <a:tc vMerge="1">
                  <a:txBody>
                    <a:bodyPr/>
                    <a:lstStyle/>
                    <a:p>
                      <a:endParaRPr lang="es-MX" sz="1600" dirty="0"/>
                    </a:p>
                  </a:txBody>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Estimado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Ampliaciones y Reducciones </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Modificado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Devengado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Recaudado</a:t>
                      </a:r>
                    </a:p>
                  </a:txBody>
                  <a:tcPr>
                    <a:solidFill>
                      <a:schemeClr val="bg1">
                        <a:lumMod val="75000"/>
                      </a:schemeClr>
                    </a:solidFill>
                  </a:tcPr>
                </a:tc>
                <a:tc vMerge="1">
                  <a:txBody>
                    <a:bodyPr/>
                    <a:lstStyle/>
                    <a:p>
                      <a:pPr algn="ctr"/>
                      <a:endParaRPr lang="es-MX"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5212253"/>
                  </a:ext>
                </a:extLst>
              </a:tr>
              <a:tr h="370840">
                <a:tc vMerge="1">
                  <a:txBody>
                    <a:bodyPr/>
                    <a:lstStyle/>
                    <a:p>
                      <a:endParaRPr lang="es-MX" dirty="0"/>
                    </a:p>
                  </a:txBody>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(1)</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(3= 1 + 2)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(4)</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(5)</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(6= 5 -1)</a:t>
                      </a:r>
                    </a:p>
                  </a:txBody>
                  <a:tcPr>
                    <a:solidFill>
                      <a:schemeClr val="bg1">
                        <a:lumMod val="75000"/>
                      </a:schemeClr>
                    </a:solidFill>
                  </a:tcPr>
                </a:tc>
                <a:extLst>
                  <a:ext uri="{0D108BD9-81ED-4DB2-BD59-A6C34878D82A}">
                    <a16:rowId xmlns:a16="http://schemas.microsoft.com/office/drawing/2014/main" val="2398307141"/>
                  </a:ext>
                </a:extLst>
              </a:tr>
              <a:tr h="370840">
                <a:tc>
                  <a:txBody>
                    <a:bodyPr/>
                    <a:lstStyle/>
                    <a:p>
                      <a:pPr algn="just"/>
                      <a:r>
                        <a:rPr lang="es-MX" b="0" dirty="0">
                          <a:latin typeface="Arial" panose="020B0604020202020204" pitchFamily="34" charset="0"/>
                          <a:cs typeface="Arial" panose="020B0604020202020204" pitchFamily="34" charset="0"/>
                        </a:rPr>
                        <a:t>Ingresos por Venta de Bienes,</a:t>
                      </a:r>
                      <a:r>
                        <a:rPr lang="es-MX" b="1" u="sng" dirty="0">
                          <a:solidFill>
                            <a:srgbClr val="2D6483"/>
                          </a:solidFill>
                          <a:latin typeface="Arial" panose="020B0604020202020204" pitchFamily="34" charset="0"/>
                          <a:cs typeface="Arial" panose="020B0604020202020204" pitchFamily="34" charset="0"/>
                        </a:rPr>
                        <a:t> Prestación de </a:t>
                      </a:r>
                      <a:r>
                        <a:rPr lang="es-MX" b="0" dirty="0">
                          <a:latin typeface="Arial" panose="020B0604020202020204" pitchFamily="34" charset="0"/>
                          <a:cs typeface="Arial" panose="020B0604020202020204" pitchFamily="34" charset="0"/>
                        </a:rPr>
                        <a:t>Servicios</a:t>
                      </a:r>
                      <a:r>
                        <a:rPr lang="es-MX" b="0" u="none" dirty="0">
                          <a:latin typeface="Arial" panose="020B0604020202020204" pitchFamily="34" charset="0"/>
                          <a:cs typeface="Arial" panose="020B0604020202020204" pitchFamily="34" charset="0"/>
                        </a:rPr>
                        <a:t> </a:t>
                      </a:r>
                      <a:r>
                        <a:rPr lang="es-MX" sz="1800" b="1" u="sng" kern="1200" dirty="0">
                          <a:solidFill>
                            <a:srgbClr val="2D6483"/>
                          </a:solidFill>
                          <a:latin typeface="Arial" panose="020B0604020202020204" pitchFamily="34" charset="0"/>
                          <a:ea typeface="+mn-ea"/>
                          <a:cs typeface="Arial" panose="020B0604020202020204" pitchFamily="34" charset="0"/>
                        </a:rPr>
                        <a:t>y Otros Ingresos</a:t>
                      </a:r>
                    </a:p>
                    <a:p>
                      <a:pPr algn="just"/>
                      <a:r>
                        <a:rPr lang="es-MX" b="0" dirty="0">
                          <a:latin typeface="Arial" panose="020B0604020202020204" pitchFamily="34" charset="0"/>
                          <a:cs typeface="Arial" panose="020B0604020202020204" pitchFamily="34" charset="0"/>
                        </a:rPr>
                        <a:t>Participaciones,</a:t>
                      </a:r>
                      <a:r>
                        <a:rPr lang="es-MX" b="0" strike="sngStrike" dirty="0">
                          <a:solidFill>
                            <a:srgbClr val="FF0000"/>
                          </a:solidFill>
                          <a:latin typeface="Arial" panose="020B0604020202020204" pitchFamily="34" charset="0"/>
                          <a:cs typeface="Arial" panose="020B0604020202020204" pitchFamily="34" charset="0"/>
                        </a:rPr>
                        <a:t> y  </a:t>
                      </a:r>
                      <a:r>
                        <a:rPr lang="es-MX" b="0" dirty="0">
                          <a:latin typeface="Arial" panose="020B0604020202020204" pitchFamily="34" charset="0"/>
                          <a:cs typeface="Arial" panose="020B0604020202020204" pitchFamily="34" charset="0"/>
                        </a:rPr>
                        <a:t>Aportaciones, </a:t>
                      </a:r>
                      <a:r>
                        <a:rPr lang="es-MX" b="1" u="sng" dirty="0">
                          <a:solidFill>
                            <a:srgbClr val="2D6483"/>
                          </a:solidFill>
                          <a:latin typeface="Arial" panose="020B0604020202020204" pitchFamily="34" charset="0"/>
                          <a:cs typeface="Arial" panose="020B0604020202020204" pitchFamily="34" charset="0"/>
                        </a:rPr>
                        <a:t>Convenios, Incentivos derivados de la Colaboración Fiscal y Fondos distintos de Aportaciones</a:t>
                      </a:r>
                    </a:p>
                    <a:p>
                      <a:pPr algn="just"/>
                      <a:r>
                        <a:rPr lang="es-MX" b="0" dirty="0">
                          <a:latin typeface="Arial" panose="020B0604020202020204" pitchFamily="34" charset="0"/>
                          <a:cs typeface="Arial" panose="020B0604020202020204" pitchFamily="34" charset="0"/>
                        </a:rPr>
                        <a:t>Transferencias, Asignaciones, </a:t>
                      </a:r>
                      <a:r>
                        <a:rPr lang="es-MX" b="0" strike="sngStrike" dirty="0">
                          <a:solidFill>
                            <a:srgbClr val="FF0000"/>
                          </a:solidFill>
                          <a:latin typeface="Arial" panose="020B0604020202020204" pitchFamily="34" charset="0"/>
                          <a:cs typeface="Arial" panose="020B0604020202020204" pitchFamily="34" charset="0"/>
                        </a:rPr>
                        <a:t>y </a:t>
                      </a:r>
                      <a:r>
                        <a:rPr lang="es-MX" b="0" dirty="0">
                          <a:latin typeface="Arial" panose="020B0604020202020204" pitchFamily="34" charset="0"/>
                          <a:cs typeface="Arial" panose="020B0604020202020204" pitchFamily="34" charset="0"/>
                        </a:rPr>
                        <a:t>Subsidios y </a:t>
                      </a:r>
                      <a:r>
                        <a:rPr lang="es-MX" b="0" strike="sngStrike" dirty="0">
                          <a:solidFill>
                            <a:srgbClr val="FF0000"/>
                          </a:solidFill>
                          <a:latin typeface="Arial" panose="020B0604020202020204" pitchFamily="34" charset="0"/>
                          <a:cs typeface="Arial" panose="020B0604020202020204" pitchFamily="34" charset="0"/>
                        </a:rPr>
                        <a:t>Otras Ayudas </a:t>
                      </a:r>
                      <a:r>
                        <a:rPr lang="es-MX" sz="1800" b="1" u="sng" kern="1200" dirty="0">
                          <a:solidFill>
                            <a:srgbClr val="2D6483"/>
                          </a:solidFill>
                          <a:latin typeface="Arial" panose="020B0604020202020204" pitchFamily="34" charset="0"/>
                          <a:ea typeface="+mn-ea"/>
                          <a:cs typeface="Arial" panose="020B0604020202020204" pitchFamily="34" charset="0"/>
                        </a:rPr>
                        <a:t>Subvenciones, y Pensiones y Jubilaciones </a:t>
                      </a:r>
                      <a:r>
                        <a:rPr lang="es-MX" b="1" u="sng" dirty="0">
                          <a:solidFill>
                            <a:srgbClr val="2D6483"/>
                          </a:solidFill>
                          <a:latin typeface="Arial" panose="020B0604020202020204" pitchFamily="34" charset="0"/>
                          <a:cs typeface="Arial" panose="020B0604020202020204" pitchFamily="34" charset="0"/>
                        </a:rPr>
                        <a:t>  </a:t>
                      </a:r>
                    </a:p>
                    <a:p>
                      <a:pPr algn="just"/>
                      <a:r>
                        <a:rPr lang="es-MX" dirty="0">
                          <a:latin typeface="Arial" panose="020B0604020202020204" pitchFamily="34" charset="0"/>
                          <a:cs typeface="Arial" panose="020B0604020202020204" pitchFamily="34" charset="0"/>
                        </a:rPr>
                        <a:t>Ingresos derivados de Financiamientos </a:t>
                      </a: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4454959"/>
                  </a:ext>
                </a:extLst>
              </a:tr>
              <a:tr h="370840">
                <a:tc>
                  <a:txBody>
                    <a:bodyPr/>
                    <a:lstStyle/>
                    <a:p>
                      <a:pPr algn="ctr"/>
                      <a:r>
                        <a:rPr lang="es-MX" b="1" dirty="0">
                          <a:latin typeface="Arial" panose="020B0604020202020204" pitchFamily="34" charset="0"/>
                          <a:cs typeface="Arial" panose="020B0604020202020204" pitchFamily="34" charset="0"/>
                        </a:rPr>
                        <a:t>Total </a:t>
                      </a: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152551"/>
                  </a:ext>
                </a:extLst>
              </a:tr>
            </a:tbl>
          </a:graphicData>
        </a:graphic>
      </p:graphicFrame>
    </p:spTree>
    <p:extLst>
      <p:ext uri="{BB962C8B-B14F-4D97-AF65-F5344CB8AC3E}">
        <p14:creationId xmlns:p14="http://schemas.microsoft.com/office/powerpoint/2010/main" val="1278553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6BB6518-56F6-49BD-B723-734FB53E080C}"/>
              </a:ext>
            </a:extLst>
          </p:cNvPr>
          <p:cNvGraphicFramePr>
            <a:graphicFrameLocks noGrp="1"/>
          </p:cNvGraphicFramePr>
          <p:nvPr>
            <p:extLst/>
          </p:nvPr>
        </p:nvGraphicFramePr>
        <p:xfrm>
          <a:off x="118534" y="12298"/>
          <a:ext cx="11921063" cy="6639560"/>
        </p:xfrm>
        <a:graphic>
          <a:graphicData uri="http://schemas.openxmlformats.org/drawingml/2006/table">
            <a:tbl>
              <a:tblPr firstRow="1" bandRow="1">
                <a:tableStyleId>{5940675A-B579-460E-94D1-54222C63F5DA}</a:tableStyleId>
              </a:tblPr>
              <a:tblGrid>
                <a:gridCol w="3815111">
                  <a:extLst>
                    <a:ext uri="{9D8B030D-6E8A-4147-A177-3AD203B41FA5}">
                      <a16:colId xmlns:a16="http://schemas.microsoft.com/office/drawing/2014/main" val="3647037574"/>
                    </a:ext>
                  </a:extLst>
                </a:gridCol>
                <a:gridCol w="1173193">
                  <a:extLst>
                    <a:ext uri="{9D8B030D-6E8A-4147-A177-3AD203B41FA5}">
                      <a16:colId xmlns:a16="http://schemas.microsoft.com/office/drawing/2014/main" val="3967127722"/>
                    </a:ext>
                  </a:extLst>
                </a:gridCol>
                <a:gridCol w="1683429">
                  <a:extLst>
                    <a:ext uri="{9D8B030D-6E8A-4147-A177-3AD203B41FA5}">
                      <a16:colId xmlns:a16="http://schemas.microsoft.com/office/drawing/2014/main" val="3014032576"/>
                    </a:ext>
                  </a:extLst>
                </a:gridCol>
                <a:gridCol w="1318563">
                  <a:extLst>
                    <a:ext uri="{9D8B030D-6E8A-4147-A177-3AD203B41FA5}">
                      <a16:colId xmlns:a16="http://schemas.microsoft.com/office/drawing/2014/main" val="2831346408"/>
                    </a:ext>
                  </a:extLst>
                </a:gridCol>
                <a:gridCol w="1380227">
                  <a:extLst>
                    <a:ext uri="{9D8B030D-6E8A-4147-A177-3AD203B41FA5}">
                      <a16:colId xmlns:a16="http://schemas.microsoft.com/office/drawing/2014/main" val="2362001986"/>
                    </a:ext>
                  </a:extLst>
                </a:gridCol>
                <a:gridCol w="1293962">
                  <a:extLst>
                    <a:ext uri="{9D8B030D-6E8A-4147-A177-3AD203B41FA5}">
                      <a16:colId xmlns:a16="http://schemas.microsoft.com/office/drawing/2014/main" val="315405917"/>
                    </a:ext>
                  </a:extLst>
                </a:gridCol>
                <a:gridCol w="1256578">
                  <a:extLst>
                    <a:ext uri="{9D8B030D-6E8A-4147-A177-3AD203B41FA5}">
                      <a16:colId xmlns:a16="http://schemas.microsoft.com/office/drawing/2014/main" val="162992891"/>
                    </a:ext>
                  </a:extLst>
                </a:gridCol>
              </a:tblGrid>
              <a:tr h="370840">
                <a:tc gridSpan="7">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Nombre del Ente Público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3440930222"/>
                  </a:ext>
                </a:extLst>
              </a:tr>
              <a:tr h="370840">
                <a:tc gridSpan="7">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Estado Analítico de Ingresos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944086020"/>
                  </a:ext>
                </a:extLst>
              </a:tr>
              <a:tr h="370840">
                <a:tc gridSpan="7">
                  <a:txBody>
                    <a:bodyPr/>
                    <a:lstStyle/>
                    <a:p>
                      <a:pPr algn="ctr"/>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Del XXXX al XXXX</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37975329"/>
                  </a:ext>
                </a:extLst>
              </a:tr>
              <a:tr h="370840">
                <a:tc rowSpan="3">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Estado Analítico de Ingresos por Fuente de Financiamiento  </a:t>
                      </a:r>
                    </a:p>
                  </a:txBody>
                  <a:tcPr>
                    <a:solidFill>
                      <a:schemeClr val="bg1">
                        <a:lumMod val="75000"/>
                      </a:schemeClr>
                    </a:solidFill>
                  </a:tcPr>
                </a:tc>
                <a:tc gridSpan="5">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Ingreso </a:t>
                      </a:r>
                    </a:p>
                  </a:txBody>
                  <a:tcPr>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c rowSpan="2">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Diferencia </a:t>
                      </a:r>
                    </a:p>
                  </a:txBody>
                  <a:tcPr>
                    <a:solidFill>
                      <a:schemeClr val="bg1">
                        <a:lumMod val="75000"/>
                      </a:schemeClr>
                    </a:solidFill>
                  </a:tcPr>
                </a:tc>
                <a:extLst>
                  <a:ext uri="{0D108BD9-81ED-4DB2-BD59-A6C34878D82A}">
                    <a16:rowId xmlns:a16="http://schemas.microsoft.com/office/drawing/2014/main" val="4126463884"/>
                  </a:ext>
                </a:extLst>
              </a:tr>
              <a:tr h="370840">
                <a:tc vMerge="1">
                  <a:txBody>
                    <a:bodyPr/>
                    <a:lstStyle/>
                    <a:p>
                      <a:endParaRPr lang="es-MX" sz="1600" dirty="0"/>
                    </a:p>
                  </a:txBody>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Estimado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Ampliaciones y Reducciones </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Modificado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Devengado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Recaudado</a:t>
                      </a:r>
                    </a:p>
                  </a:txBody>
                  <a:tcPr>
                    <a:solidFill>
                      <a:schemeClr val="bg1">
                        <a:lumMod val="75000"/>
                      </a:schemeClr>
                    </a:solidFill>
                  </a:tcPr>
                </a:tc>
                <a:tc vMerge="1">
                  <a:txBody>
                    <a:bodyPr/>
                    <a:lstStyle/>
                    <a:p>
                      <a:pPr algn="ctr"/>
                      <a:endParaRPr lang="es-MX"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5212253"/>
                  </a:ext>
                </a:extLst>
              </a:tr>
              <a:tr h="370840">
                <a:tc vMerge="1">
                  <a:txBody>
                    <a:bodyPr/>
                    <a:lstStyle/>
                    <a:p>
                      <a:endParaRPr lang="es-MX" dirty="0"/>
                    </a:p>
                  </a:txBody>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(1)</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(3= 1 + 2)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(4)</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(5)</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(6= 5 -1)</a:t>
                      </a:r>
                    </a:p>
                  </a:txBody>
                  <a:tcPr>
                    <a:solidFill>
                      <a:schemeClr val="bg1">
                        <a:lumMod val="75000"/>
                      </a:schemeClr>
                    </a:solidFill>
                  </a:tcPr>
                </a:tc>
                <a:extLst>
                  <a:ext uri="{0D108BD9-81ED-4DB2-BD59-A6C34878D82A}">
                    <a16:rowId xmlns:a16="http://schemas.microsoft.com/office/drawing/2014/main" val="2398307141"/>
                  </a:ext>
                </a:extLst>
              </a:tr>
              <a:tr h="370840">
                <a:tc>
                  <a:txBody>
                    <a:bodyPr/>
                    <a:lstStyle/>
                    <a:p>
                      <a:pPr algn="just"/>
                      <a:r>
                        <a:rPr lang="es-MX" b="1" strike="sngStrike" dirty="0">
                          <a:solidFill>
                            <a:srgbClr val="FF0000"/>
                          </a:solidFill>
                          <a:latin typeface="Arial" panose="020B0604020202020204" pitchFamily="34" charset="0"/>
                          <a:cs typeface="Arial" panose="020B0604020202020204" pitchFamily="34" charset="0"/>
                        </a:rPr>
                        <a:t>Ingresos del Gobierno </a:t>
                      </a:r>
                    </a:p>
                    <a:p>
                      <a:pPr algn="just"/>
                      <a:r>
                        <a:rPr lang="es-MX" b="1" u="sng" strike="noStrike" dirty="0">
                          <a:solidFill>
                            <a:srgbClr val="366681"/>
                          </a:solidFill>
                          <a:latin typeface="Arial" panose="020B0604020202020204" pitchFamily="34" charset="0"/>
                          <a:cs typeface="Arial" panose="020B0604020202020204" pitchFamily="34" charset="0"/>
                        </a:rPr>
                        <a:t>Ingresos del Poder Ejecutivo Federal o Estatal y de los Municipios </a:t>
                      </a:r>
                    </a:p>
                    <a:p>
                      <a:pPr algn="just"/>
                      <a:r>
                        <a:rPr lang="es-MX" b="0" u="none" strike="noStrike" dirty="0">
                          <a:solidFill>
                            <a:schemeClr val="tx1">
                              <a:lumMod val="85000"/>
                              <a:lumOff val="15000"/>
                            </a:schemeClr>
                          </a:solidFill>
                          <a:latin typeface="Arial" panose="020B0604020202020204" pitchFamily="34" charset="0"/>
                          <a:cs typeface="Arial" panose="020B0604020202020204" pitchFamily="34" charset="0"/>
                        </a:rPr>
                        <a:t>Impuestos</a:t>
                      </a:r>
                      <a:r>
                        <a:rPr lang="es-MX" b="0" u="none" strike="noStrike" dirty="0">
                          <a:solidFill>
                            <a:srgbClr val="366681"/>
                          </a:solidFill>
                          <a:latin typeface="Arial" panose="020B0604020202020204" pitchFamily="34" charset="0"/>
                          <a:cs typeface="Arial" panose="020B0604020202020204" pitchFamily="34" charset="0"/>
                        </a:rPr>
                        <a:t> </a:t>
                      </a:r>
                    </a:p>
                    <a:p>
                      <a:pPr algn="just"/>
                      <a:r>
                        <a:rPr lang="es-MX" sz="1800" b="1" u="sng" strike="noStrike" kern="1200" dirty="0">
                          <a:solidFill>
                            <a:srgbClr val="2D6483"/>
                          </a:solidFill>
                          <a:latin typeface="Arial" panose="020B0604020202020204" pitchFamily="34" charset="0"/>
                          <a:ea typeface="+mn-ea"/>
                          <a:cs typeface="Arial" panose="020B0604020202020204" pitchFamily="34" charset="0"/>
                        </a:rPr>
                        <a:t>Cuotas y Aportaciones de Seguridad Social </a:t>
                      </a:r>
                    </a:p>
                    <a:p>
                      <a:pPr algn="just"/>
                      <a:r>
                        <a:rPr lang="es-MX" sz="1800" b="0" u="none" strike="noStrike" kern="1200" dirty="0">
                          <a:solidFill>
                            <a:schemeClr val="tx1">
                              <a:lumMod val="85000"/>
                              <a:lumOff val="15000"/>
                            </a:schemeClr>
                          </a:solidFill>
                          <a:latin typeface="Arial" panose="020B0604020202020204" pitchFamily="34" charset="0"/>
                          <a:ea typeface="+mn-ea"/>
                          <a:cs typeface="Arial" panose="020B0604020202020204" pitchFamily="34" charset="0"/>
                        </a:rPr>
                        <a:t>Contribuciones de Mejoras </a:t>
                      </a:r>
                    </a:p>
                    <a:p>
                      <a:pPr algn="just"/>
                      <a:r>
                        <a:rPr lang="es-MX" sz="1800" b="0" u="none" strike="noStrike" kern="1200" dirty="0">
                          <a:solidFill>
                            <a:schemeClr val="tx1">
                              <a:lumMod val="85000"/>
                              <a:lumOff val="15000"/>
                            </a:schemeClr>
                          </a:solidFill>
                          <a:latin typeface="Arial" panose="020B0604020202020204" pitchFamily="34" charset="0"/>
                          <a:ea typeface="+mn-ea"/>
                          <a:cs typeface="Arial" panose="020B0604020202020204" pitchFamily="34" charset="0"/>
                        </a:rPr>
                        <a:t>Derechos </a:t>
                      </a:r>
                    </a:p>
                    <a:p>
                      <a:pPr algn="just"/>
                      <a:r>
                        <a:rPr lang="es-MX" b="1" u="sng" strike="noStrike" dirty="0">
                          <a:solidFill>
                            <a:srgbClr val="366681"/>
                          </a:solidFill>
                          <a:latin typeface="Arial" panose="020B0604020202020204" pitchFamily="34" charset="0"/>
                          <a:cs typeface="Arial" panose="020B0604020202020204" pitchFamily="34" charset="0"/>
                        </a:rPr>
                        <a:t>Productos¹</a:t>
                      </a:r>
                    </a:p>
                    <a:p>
                      <a:pPr algn="just"/>
                      <a:r>
                        <a:rPr lang="es-MX" b="0" u="none" strike="noStrike" dirty="0">
                          <a:solidFill>
                            <a:srgbClr val="366681"/>
                          </a:solidFill>
                          <a:latin typeface="Arial" panose="020B0604020202020204" pitchFamily="34" charset="0"/>
                          <a:cs typeface="Arial" panose="020B0604020202020204" pitchFamily="34" charset="0"/>
                        </a:rPr>
                        <a:t>        </a:t>
                      </a:r>
                      <a:r>
                        <a:rPr lang="es-MX" b="0" u="none" strike="sngStrike" dirty="0">
                          <a:solidFill>
                            <a:srgbClr val="FF0000"/>
                          </a:solidFill>
                          <a:latin typeface="Arial" panose="020B0604020202020204" pitchFamily="34" charset="0"/>
                          <a:cs typeface="Arial" panose="020B0604020202020204" pitchFamily="34" charset="0"/>
                        </a:rPr>
                        <a:t>Corriente</a:t>
                      </a:r>
                    </a:p>
                    <a:p>
                      <a:pPr algn="just"/>
                      <a:r>
                        <a:rPr lang="es-MX" b="0" u="none" strike="noStrike" dirty="0">
                          <a:solidFill>
                            <a:srgbClr val="366681"/>
                          </a:solidFill>
                          <a:latin typeface="Arial" panose="020B0604020202020204" pitchFamily="34" charset="0"/>
                          <a:cs typeface="Arial" panose="020B0604020202020204" pitchFamily="34" charset="0"/>
                        </a:rPr>
                        <a:t>        </a:t>
                      </a:r>
                      <a:r>
                        <a:rPr lang="es-MX" b="0" u="none" strike="sngStrike" dirty="0">
                          <a:solidFill>
                            <a:srgbClr val="FF0000"/>
                          </a:solidFill>
                          <a:latin typeface="Arial" panose="020B0604020202020204" pitchFamily="34" charset="0"/>
                          <a:cs typeface="Arial" panose="020B0604020202020204" pitchFamily="34" charset="0"/>
                        </a:rPr>
                        <a:t>Capital</a:t>
                      </a:r>
                    </a:p>
                    <a:p>
                      <a:pPr algn="just"/>
                      <a:r>
                        <a:rPr lang="es-MX" b="1" u="sng" strike="noStrike" dirty="0">
                          <a:solidFill>
                            <a:srgbClr val="366681"/>
                          </a:solidFill>
                          <a:latin typeface="Arial" panose="020B0604020202020204" pitchFamily="34" charset="0"/>
                          <a:cs typeface="Arial" panose="020B0604020202020204" pitchFamily="34" charset="0"/>
                        </a:rPr>
                        <a:t>Aprovechamientos²</a:t>
                      </a:r>
                    </a:p>
                    <a:p>
                      <a:pPr algn="just"/>
                      <a:r>
                        <a:rPr lang="es-MX" b="0" u="none" strike="noStrike" dirty="0">
                          <a:solidFill>
                            <a:srgbClr val="366681"/>
                          </a:solidFill>
                          <a:latin typeface="Arial" panose="020B0604020202020204" pitchFamily="34" charset="0"/>
                          <a:cs typeface="Arial" panose="020B0604020202020204" pitchFamily="34" charset="0"/>
                        </a:rPr>
                        <a:t>        </a:t>
                      </a:r>
                      <a:r>
                        <a:rPr lang="es-MX" b="0" u="none" strike="sngStrike" dirty="0">
                          <a:solidFill>
                            <a:srgbClr val="FF0000"/>
                          </a:solidFill>
                          <a:latin typeface="Arial" panose="020B0604020202020204" pitchFamily="34" charset="0"/>
                          <a:cs typeface="Arial" panose="020B0604020202020204" pitchFamily="34" charset="0"/>
                        </a:rPr>
                        <a:t>Corriente</a:t>
                      </a:r>
                    </a:p>
                    <a:p>
                      <a:pPr algn="just"/>
                      <a:r>
                        <a:rPr lang="es-MX" b="0" u="none" strike="noStrike" dirty="0">
                          <a:solidFill>
                            <a:srgbClr val="366681"/>
                          </a:solidFill>
                          <a:latin typeface="Arial" panose="020B0604020202020204" pitchFamily="34" charset="0"/>
                          <a:cs typeface="Arial" panose="020B0604020202020204" pitchFamily="34" charset="0"/>
                        </a:rPr>
                        <a:t>        </a:t>
                      </a:r>
                      <a:r>
                        <a:rPr lang="es-MX" b="0" u="none" strike="sngStrike" dirty="0">
                          <a:solidFill>
                            <a:srgbClr val="FF0000"/>
                          </a:solidFill>
                          <a:latin typeface="Arial" panose="020B0604020202020204" pitchFamily="34" charset="0"/>
                          <a:cs typeface="Arial" panose="020B0604020202020204" pitchFamily="34" charset="0"/>
                        </a:rPr>
                        <a:t>Capital</a:t>
                      </a: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4454959"/>
                  </a:ext>
                </a:extLst>
              </a:tr>
            </a:tbl>
          </a:graphicData>
        </a:graphic>
      </p:graphicFrame>
      <p:sp>
        <p:nvSpPr>
          <p:cNvPr id="3" name="CuadroTexto 2">
            <a:extLst>
              <a:ext uri="{FF2B5EF4-FFF2-40B4-BE49-F238E27FC236}">
                <a16:creationId xmlns:a16="http://schemas.microsoft.com/office/drawing/2014/main" id="{81EE8833-77CB-4427-9F8E-17FBFBB6130E}"/>
              </a:ext>
            </a:extLst>
          </p:cNvPr>
          <p:cNvSpPr txBox="1"/>
          <p:nvPr/>
        </p:nvSpPr>
        <p:spPr>
          <a:xfrm>
            <a:off x="4054415" y="5020574"/>
            <a:ext cx="7850038" cy="707886"/>
          </a:xfrm>
          <a:prstGeom prst="rect">
            <a:avLst/>
          </a:prstGeom>
          <a:noFill/>
        </p:spPr>
        <p:txBody>
          <a:bodyPr wrap="square" rtlCol="0">
            <a:spAutoFit/>
          </a:bodyPr>
          <a:lstStyle/>
          <a:p>
            <a:pPr algn="just"/>
            <a:r>
              <a:rPr lang="es-MX" sz="2000" b="1" u="sng" dirty="0">
                <a:solidFill>
                  <a:srgbClr val="2D6483"/>
                </a:solidFill>
                <a:latin typeface="Arial" panose="020B0604020202020204" pitchFamily="34" charset="0"/>
                <a:cs typeface="Arial" panose="020B0604020202020204" pitchFamily="34" charset="0"/>
              </a:rPr>
              <a:t>¹Incluye intereses que generan las cuentas bancarias de los entes públicos en productos. </a:t>
            </a:r>
          </a:p>
        </p:txBody>
      </p:sp>
      <p:sp>
        <p:nvSpPr>
          <p:cNvPr id="4" name="CuadroTexto 3">
            <a:extLst>
              <a:ext uri="{FF2B5EF4-FFF2-40B4-BE49-F238E27FC236}">
                <a16:creationId xmlns:a16="http://schemas.microsoft.com/office/drawing/2014/main" id="{FD975145-2B68-45D8-8C05-3544F0B903ED}"/>
              </a:ext>
            </a:extLst>
          </p:cNvPr>
          <p:cNvSpPr txBox="1"/>
          <p:nvPr/>
        </p:nvSpPr>
        <p:spPr>
          <a:xfrm>
            <a:off x="4054415" y="5836216"/>
            <a:ext cx="7850038" cy="707886"/>
          </a:xfrm>
          <a:prstGeom prst="rect">
            <a:avLst/>
          </a:prstGeom>
          <a:noFill/>
        </p:spPr>
        <p:txBody>
          <a:bodyPr wrap="square" rtlCol="0">
            <a:spAutoFit/>
          </a:bodyPr>
          <a:lstStyle/>
          <a:p>
            <a:pPr algn="just"/>
            <a:r>
              <a:rPr lang="es-MX" sz="2000" b="1" u="sng" dirty="0">
                <a:solidFill>
                  <a:srgbClr val="2D6483"/>
                </a:solidFill>
                <a:latin typeface="Arial" panose="020B0604020202020204" pitchFamily="34" charset="0"/>
                <a:cs typeface="Arial" panose="020B0604020202020204" pitchFamily="34" charset="0"/>
              </a:rPr>
              <a:t>²Incluye donativos en efectivo del Poder Ejecutivo, entre otros aprovechamientos.  </a:t>
            </a:r>
          </a:p>
        </p:txBody>
      </p:sp>
    </p:spTree>
    <p:extLst>
      <p:ext uri="{BB962C8B-B14F-4D97-AF65-F5344CB8AC3E}">
        <p14:creationId xmlns:p14="http://schemas.microsoft.com/office/powerpoint/2010/main" val="1005381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55563"/>
            <a:ext cx="11301413" cy="671513"/>
          </a:xfrm>
        </p:spPr>
        <p:txBody>
          <a:bodyPr anchor="b">
            <a:normAutofit fontScale="90000"/>
          </a:bodyPr>
          <a:lstStyle/>
          <a:p>
            <a:pPr algn="ctr"/>
            <a:r>
              <a:rPr lang="es-MX" sz="3200" b="1" dirty="0">
                <a:latin typeface="Calisto MT" panose="02040603050505030304" pitchFamily="18" charset="0"/>
              </a:rPr>
              <a:t>LEY GENERAL DE CONTABILIDAD GUBERNAMENTAL</a:t>
            </a:r>
          </a:p>
        </p:txBody>
      </p:sp>
      <p:graphicFrame>
        <p:nvGraphicFramePr>
          <p:cNvPr id="6" name="Diagrama 5"/>
          <p:cNvGraphicFramePr/>
          <p:nvPr>
            <p:extLst>
              <p:ext uri="{D42A27DB-BD31-4B8C-83A1-F6EECF244321}">
                <p14:modId xmlns:p14="http://schemas.microsoft.com/office/powerpoint/2010/main" val="3108882531"/>
              </p:ext>
            </p:extLst>
          </p:nvPr>
        </p:nvGraphicFramePr>
        <p:xfrm>
          <a:off x="793844" y="2688609"/>
          <a:ext cx="10984174" cy="2573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a:spLocks noChangeArrowheads="1"/>
          </p:cNvSpPr>
          <p:nvPr/>
        </p:nvSpPr>
        <p:spPr bwMode="auto">
          <a:xfrm rot="10800000" flipV="1">
            <a:off x="1146704" y="1101355"/>
            <a:ext cx="5608936" cy="132343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s-MX" altLang="es-MX" sz="1600" b="1" dirty="0" smtClean="0">
                <a:latin typeface="Arial" panose="020B0604020202020204" pitchFamily="34" charset="0"/>
                <a:ea typeface="Times New Roman" panose="02020603050405020304" pitchFamily="18" charset="0"/>
              </a:rPr>
              <a:t>27 DE ABRIL</a:t>
            </a:r>
            <a:r>
              <a:rPr kumimoji="0" lang="es-MX" altLang="es-MX"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es-MX" altLang="es-MX" sz="1600" b="1" dirty="0" smtClean="0">
                <a:latin typeface="Arial" panose="020B0604020202020204" pitchFamily="34" charset="0"/>
                <a:ea typeface="Times New Roman" panose="02020603050405020304" pitchFamily="18" charset="0"/>
              </a:rPr>
              <a:t>ÚLTIMO PÁRRAFO DEL ART. 15. </a:t>
            </a:r>
          </a:p>
          <a:p>
            <a:pPr lvl="0" algn="just" defTabSz="914400" eaLnBrk="0" fontAlgn="base" hangingPunct="0">
              <a:spcBef>
                <a:spcPct val="0"/>
              </a:spcBef>
              <a:spcAft>
                <a:spcPct val="0"/>
              </a:spcAft>
            </a:pPr>
            <a:r>
              <a:rPr kumimoji="0" lang="es-MX" altLang="es-MX"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Se</a:t>
            </a:r>
            <a:r>
              <a:rPr kumimoji="0" lang="es-MX" altLang="es-MX" sz="16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elimina la facultad de la SHCP de no registrar </a:t>
            </a:r>
            <a:r>
              <a:rPr lang="es-MX" altLang="es-MX" sz="1600" dirty="0" smtClean="0">
                <a:latin typeface="Arial" panose="020B0604020202020204" pitchFamily="34" charset="0"/>
                <a:ea typeface="Times New Roman" panose="02020603050405020304" pitchFamily="18" charset="0"/>
              </a:rPr>
              <a:t>Obligaciones </a:t>
            </a:r>
            <a:r>
              <a:rPr lang="es-MX" altLang="es-MX" sz="1600" dirty="0">
                <a:latin typeface="Arial" panose="020B0604020202020204" pitchFamily="34" charset="0"/>
                <a:ea typeface="Times New Roman" panose="02020603050405020304" pitchFamily="18" charset="0"/>
              </a:rPr>
              <a:t>y Empréstitos </a:t>
            </a:r>
            <a:r>
              <a:rPr lang="es-MX" altLang="es-MX" sz="1600" dirty="0" smtClean="0">
                <a:latin typeface="Arial" panose="020B0604020202020204" pitchFamily="34" charset="0"/>
                <a:ea typeface="Times New Roman" panose="02020603050405020304" pitchFamily="18" charset="0"/>
              </a:rPr>
              <a:t>de entes locales incumplidos en las obligaciones de LGCG, en virtud de entrar en vigor el “Registro </a:t>
            </a:r>
            <a:r>
              <a:rPr lang="es-MX" altLang="es-MX" sz="1600" dirty="0">
                <a:latin typeface="Arial" panose="020B0604020202020204" pitchFamily="34" charset="0"/>
                <a:ea typeface="Times New Roman" panose="02020603050405020304" pitchFamily="18" charset="0"/>
              </a:rPr>
              <a:t>Público Único” </a:t>
            </a:r>
            <a:r>
              <a:rPr lang="es-MX" altLang="es-MX" sz="1600" dirty="0" smtClean="0">
                <a:latin typeface="Arial" panose="020B0604020202020204" pitchFamily="34" charset="0"/>
                <a:ea typeface="Times New Roman" panose="02020603050405020304" pitchFamily="18" charset="0"/>
              </a:rPr>
              <a:t>que establece </a:t>
            </a:r>
            <a:r>
              <a:rPr kumimoji="0" lang="es-MX" altLang="es-MX"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la </a:t>
            </a:r>
            <a:r>
              <a:rPr lang="es-MX" altLang="es-MX" sz="1600" dirty="0" smtClean="0">
                <a:latin typeface="Arial" panose="020B0604020202020204" pitchFamily="34" charset="0"/>
                <a:ea typeface="Times New Roman" panose="02020603050405020304" pitchFamily="18" charset="0"/>
              </a:rPr>
              <a:t>LDFEFM.</a:t>
            </a:r>
            <a:endParaRPr kumimoji="0" lang="es-MX" altLang="es-MX" sz="2400" b="0" i="0" u="none" strike="noStrike" cap="none" normalizeH="0" baseline="0" dirty="0" smtClean="0">
              <a:ln>
                <a:noFill/>
              </a:ln>
              <a:solidFill>
                <a:schemeClr val="tx1"/>
              </a:solidFill>
              <a:effectLst/>
              <a:latin typeface="Arial" panose="020B0604020202020204" pitchFamily="34" charset="0"/>
            </a:endParaRPr>
          </a:p>
        </p:txBody>
      </p:sp>
      <p:sp>
        <p:nvSpPr>
          <p:cNvPr id="11" name="Flecha abajo 10"/>
          <p:cNvSpPr/>
          <p:nvPr/>
        </p:nvSpPr>
        <p:spPr>
          <a:xfrm>
            <a:off x="3007530" y="2424795"/>
            <a:ext cx="368489" cy="605014"/>
          </a:xfrm>
          <a:prstGeom prst="downArrow">
            <a:avLst/>
          </a:prstGeom>
          <a:solidFill>
            <a:schemeClr val="bg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2"/>
          <p:cNvSpPr>
            <a:spLocks noChangeArrowheads="1"/>
          </p:cNvSpPr>
          <p:nvPr/>
        </p:nvSpPr>
        <p:spPr bwMode="auto">
          <a:xfrm rot="10800000" flipV="1">
            <a:off x="1248052" y="5456503"/>
            <a:ext cx="9622872" cy="107721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s-MX" altLang="es-MX" sz="1600" b="1" dirty="0" smtClean="0">
                <a:latin typeface="Arial" panose="020B0604020202020204" pitchFamily="34" charset="0"/>
                <a:ea typeface="Times New Roman" panose="02020603050405020304" pitchFamily="18" charset="0"/>
              </a:rPr>
              <a:t>19 DE ENERO REFORMAS A LA  LGCG </a:t>
            </a:r>
            <a:endParaRPr lang="es-MX" altLang="es-MX" sz="1600" b="1" dirty="0">
              <a:latin typeface="Arial" panose="020B0604020202020204" pitchFamily="34" charset="0"/>
              <a:ea typeface="Times New Roman" panose="02020603050405020304" pitchFamily="18" charset="0"/>
            </a:endParaRPr>
          </a:p>
          <a:p>
            <a:pPr algn="just" defTabSz="914400" eaLnBrk="0" fontAlgn="base" hangingPunct="0">
              <a:spcBef>
                <a:spcPct val="0"/>
              </a:spcBef>
              <a:spcAft>
                <a:spcPct val="0"/>
              </a:spcAft>
            </a:pPr>
            <a:endParaRPr lang="es-MX" altLang="es-MX" sz="1600" b="1" dirty="0">
              <a:latin typeface="Arial" panose="020B0604020202020204" pitchFamily="34" charset="0"/>
              <a:ea typeface="Times New Roman" panose="02020603050405020304" pitchFamily="18" charset="0"/>
            </a:endParaRPr>
          </a:p>
          <a:p>
            <a:pPr algn="just" defTabSz="914400" eaLnBrk="0" fontAlgn="base" hangingPunct="0">
              <a:spcBef>
                <a:spcPct val="0"/>
              </a:spcBef>
              <a:spcAft>
                <a:spcPct val="0"/>
              </a:spcAft>
            </a:pPr>
            <a:r>
              <a:rPr lang="es-MX" altLang="es-MX" sz="1600" dirty="0" smtClean="0">
                <a:latin typeface="Arial" panose="020B0604020202020204" pitchFamily="34" charset="0"/>
                <a:ea typeface="Times New Roman" panose="02020603050405020304" pitchFamily="18" charset="0"/>
              </a:rPr>
              <a:t>Cambios de denominación de Distrito Federal a Ciudad de México, sin embargo, no se realizaron en todas las citas.</a:t>
            </a:r>
            <a:endParaRPr lang="es-MX" altLang="es-MX" sz="1600" b="1" dirty="0">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rot="10800000" flipV="1">
            <a:off x="6755640" y="1613118"/>
            <a:ext cx="4203511" cy="1569660"/>
          </a:xfrm>
          <a:prstGeom prst="rect">
            <a:avLst/>
          </a:prstGeom>
          <a:noFill/>
          <a:ln w="285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s-MX" altLang="es-MX" sz="1600" b="1" dirty="0" smtClean="0">
                <a:latin typeface="Arial" panose="020B0604020202020204" pitchFamily="34" charset="0"/>
                <a:ea typeface="Times New Roman" panose="02020603050405020304" pitchFamily="18" charset="0"/>
              </a:rPr>
              <a:t>18 DE JULIO</a:t>
            </a:r>
            <a:r>
              <a:rPr kumimoji="0" lang="es-MX" altLang="es-MX"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REFORMA </a:t>
            </a:r>
            <a:r>
              <a:rPr lang="es-MX" altLang="es-MX" sz="1600" b="1" dirty="0" smtClean="0">
                <a:latin typeface="Arial" panose="020B0604020202020204" pitchFamily="34" charset="0"/>
                <a:ea typeface="Times New Roman" panose="02020603050405020304" pitchFamily="18" charset="0"/>
              </a:rPr>
              <a:t>A LA FRACCION V DEL ART. 70 </a:t>
            </a:r>
          </a:p>
          <a:p>
            <a:pPr algn="just" defTabSz="914400" eaLnBrk="0" fontAlgn="base" hangingPunct="0">
              <a:spcBef>
                <a:spcPct val="0"/>
              </a:spcBef>
              <a:spcAft>
                <a:spcPct val="0"/>
              </a:spcAft>
            </a:pPr>
            <a:r>
              <a:rPr lang="es-MX" altLang="es-MX" sz="1600" dirty="0" smtClean="0">
                <a:latin typeface="Arial" panose="020B0604020202020204" pitchFamily="34" charset="0"/>
                <a:ea typeface="Times New Roman" panose="02020603050405020304" pitchFamily="18" charset="0"/>
              </a:rPr>
              <a:t>Se da atribución a </a:t>
            </a:r>
            <a:r>
              <a:rPr lang="es-MX" altLang="es-MX" sz="1600" dirty="0">
                <a:latin typeface="Arial" panose="020B0604020202020204" pitchFamily="34" charset="0"/>
                <a:ea typeface="Times New Roman" panose="02020603050405020304" pitchFamily="18" charset="0"/>
              </a:rPr>
              <a:t>la Auditoría Superior de la Federación </a:t>
            </a:r>
            <a:r>
              <a:rPr lang="es-MX" altLang="es-MX" sz="1600" dirty="0" smtClean="0">
                <a:latin typeface="Arial" panose="020B0604020202020204" pitchFamily="34" charset="0"/>
                <a:ea typeface="Times New Roman" panose="02020603050405020304" pitchFamily="18" charset="0"/>
              </a:rPr>
              <a:t>para verificar </a:t>
            </a:r>
            <a:r>
              <a:rPr lang="es-MX" altLang="es-MX" sz="1600" dirty="0">
                <a:latin typeface="Arial" panose="020B0604020202020204" pitchFamily="34" charset="0"/>
                <a:ea typeface="Times New Roman" panose="02020603050405020304" pitchFamily="18" charset="0"/>
              </a:rPr>
              <a:t>el </a:t>
            </a:r>
            <a:r>
              <a:rPr lang="es-MX" altLang="es-MX" sz="1600" dirty="0" smtClean="0">
                <a:latin typeface="Arial" panose="020B0604020202020204" pitchFamily="34" charset="0"/>
                <a:ea typeface="Times New Roman" panose="02020603050405020304" pitchFamily="18" charset="0"/>
              </a:rPr>
              <a:t>cumplimiento y fiscalizar los recursos </a:t>
            </a:r>
            <a:r>
              <a:rPr lang="es-MX" altLang="es-MX" sz="1600" dirty="0">
                <a:latin typeface="Arial" panose="020B0604020202020204" pitchFamily="34" charset="0"/>
                <a:ea typeface="Times New Roman" panose="02020603050405020304" pitchFamily="18" charset="0"/>
              </a:rPr>
              <a:t>públicos </a:t>
            </a:r>
            <a:r>
              <a:rPr lang="es-MX" altLang="es-MX" sz="1600" dirty="0" smtClean="0">
                <a:latin typeface="Arial" panose="020B0604020202020204" pitchFamily="34" charset="0"/>
                <a:ea typeface="Times New Roman" panose="02020603050405020304" pitchFamily="18" charset="0"/>
              </a:rPr>
              <a:t>federales que reciban gobiernos locales.</a:t>
            </a:r>
          </a:p>
        </p:txBody>
      </p:sp>
      <p:sp>
        <p:nvSpPr>
          <p:cNvPr id="14" name="Flecha abajo 13"/>
          <p:cNvSpPr/>
          <p:nvPr/>
        </p:nvSpPr>
        <p:spPr>
          <a:xfrm rot="5400000">
            <a:off x="5319283" y="1859446"/>
            <a:ext cx="265640" cy="2606366"/>
          </a:xfrm>
          <a:prstGeom prst="downArrow">
            <a:avLst/>
          </a:prstGeom>
          <a:solidFill>
            <a:schemeClr val="bg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abajo 11"/>
          <p:cNvSpPr/>
          <p:nvPr/>
        </p:nvSpPr>
        <p:spPr>
          <a:xfrm>
            <a:off x="8096295" y="4834707"/>
            <a:ext cx="408360" cy="495024"/>
          </a:xfrm>
          <a:prstGeom prst="downArrow">
            <a:avLst/>
          </a:prstGeom>
          <a:solidFill>
            <a:schemeClr val="bg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070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graphicEl>
                                              <a:dgm id="{C0F44F13-06DD-4A98-B039-873892419350}"/>
                                            </p:graphicEl>
                                          </p:spTgt>
                                        </p:tgtEl>
                                        <p:attrNameLst>
                                          <p:attrName>style.visibility</p:attrName>
                                        </p:attrNameLst>
                                      </p:cBhvr>
                                      <p:to>
                                        <p:strVal val="visible"/>
                                      </p:to>
                                    </p:set>
                                    <p:anim calcmode="lin" valueType="num">
                                      <p:cBhvr additive="base">
                                        <p:cTn id="7" dur="1250" fill="hold"/>
                                        <p:tgtEl>
                                          <p:spTgt spid="6">
                                            <p:graphicEl>
                                              <a:dgm id="{C0F44F13-06DD-4A98-B039-873892419350}"/>
                                            </p:graphic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6">
                                            <p:graphicEl>
                                              <a:dgm id="{C0F44F13-06DD-4A98-B039-873892419350}"/>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6">
                                            <p:graphicEl>
                                              <a:dgm id="{0A3A8B53-407B-462A-AB1E-26EC903CDE53}"/>
                                            </p:graphicEl>
                                          </p:spTgt>
                                        </p:tgtEl>
                                        <p:attrNameLst>
                                          <p:attrName>style.visibility</p:attrName>
                                        </p:attrNameLst>
                                      </p:cBhvr>
                                      <p:to>
                                        <p:strVal val="visible"/>
                                      </p:to>
                                    </p:set>
                                    <p:anim calcmode="lin" valueType="num">
                                      <p:cBhvr additive="base">
                                        <p:cTn id="11" dur="1250" fill="hold"/>
                                        <p:tgtEl>
                                          <p:spTgt spid="6">
                                            <p:graphicEl>
                                              <a:dgm id="{0A3A8B53-407B-462A-AB1E-26EC903CDE53}"/>
                                            </p:graphicEl>
                                          </p:spTgt>
                                        </p:tgtEl>
                                        <p:attrNameLst>
                                          <p:attrName>ppt_x</p:attrName>
                                        </p:attrNameLst>
                                      </p:cBhvr>
                                      <p:tavLst>
                                        <p:tav tm="0">
                                          <p:val>
                                            <p:strVal val="0-#ppt_w/2"/>
                                          </p:val>
                                        </p:tav>
                                        <p:tav tm="100000">
                                          <p:val>
                                            <p:strVal val="#ppt_x"/>
                                          </p:val>
                                        </p:tav>
                                      </p:tavLst>
                                    </p:anim>
                                    <p:anim calcmode="lin" valueType="num">
                                      <p:cBhvr additive="base">
                                        <p:cTn id="12" dur="1250" fill="hold"/>
                                        <p:tgtEl>
                                          <p:spTgt spid="6">
                                            <p:graphicEl>
                                              <a:dgm id="{0A3A8B53-407B-462A-AB1E-26EC903CDE53}"/>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6">
                                            <p:graphicEl>
                                              <a:dgm id="{30087CEC-3D30-4D8F-A096-260E3D8D6BC8}"/>
                                            </p:graphicEl>
                                          </p:spTgt>
                                        </p:tgtEl>
                                        <p:attrNameLst>
                                          <p:attrName>style.visibility</p:attrName>
                                        </p:attrNameLst>
                                      </p:cBhvr>
                                      <p:to>
                                        <p:strVal val="visible"/>
                                      </p:to>
                                    </p:set>
                                    <p:anim calcmode="lin" valueType="num">
                                      <p:cBhvr additive="base">
                                        <p:cTn id="15" dur="1250" fill="hold"/>
                                        <p:tgtEl>
                                          <p:spTgt spid="6">
                                            <p:graphicEl>
                                              <a:dgm id="{30087CEC-3D30-4D8F-A096-260E3D8D6BC8}"/>
                                            </p:graphicEl>
                                          </p:spTgt>
                                        </p:tgtEl>
                                        <p:attrNameLst>
                                          <p:attrName>ppt_x</p:attrName>
                                        </p:attrNameLst>
                                      </p:cBhvr>
                                      <p:tavLst>
                                        <p:tav tm="0">
                                          <p:val>
                                            <p:strVal val="0-#ppt_w/2"/>
                                          </p:val>
                                        </p:tav>
                                        <p:tav tm="100000">
                                          <p:val>
                                            <p:strVal val="#ppt_x"/>
                                          </p:val>
                                        </p:tav>
                                      </p:tavLst>
                                    </p:anim>
                                    <p:anim calcmode="lin" valueType="num">
                                      <p:cBhvr additive="base">
                                        <p:cTn id="16" dur="1250" fill="hold"/>
                                        <p:tgtEl>
                                          <p:spTgt spid="6">
                                            <p:graphicEl>
                                              <a:dgm id="{30087CEC-3D30-4D8F-A096-260E3D8D6BC8}"/>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0"/>
                                  </p:stCondLst>
                                  <p:childTnLst>
                                    <p:set>
                                      <p:cBhvr>
                                        <p:cTn id="18" dur="1" fill="hold">
                                          <p:stCondLst>
                                            <p:cond delay="0"/>
                                          </p:stCondLst>
                                        </p:cTn>
                                        <p:tgtEl>
                                          <p:spTgt spid="6">
                                            <p:graphicEl>
                                              <a:dgm id="{0CB9F443-008C-4799-B243-51A895D143C2}"/>
                                            </p:graphicEl>
                                          </p:spTgt>
                                        </p:tgtEl>
                                        <p:attrNameLst>
                                          <p:attrName>style.visibility</p:attrName>
                                        </p:attrNameLst>
                                      </p:cBhvr>
                                      <p:to>
                                        <p:strVal val="visible"/>
                                      </p:to>
                                    </p:set>
                                    <p:anim calcmode="lin" valueType="num">
                                      <p:cBhvr additive="base">
                                        <p:cTn id="19" dur="1250" fill="hold"/>
                                        <p:tgtEl>
                                          <p:spTgt spid="6">
                                            <p:graphicEl>
                                              <a:dgm id="{0CB9F443-008C-4799-B243-51A895D143C2}"/>
                                            </p:graphic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6">
                                            <p:graphicEl>
                                              <a:dgm id="{0CB9F443-008C-4799-B243-51A895D143C2}"/>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000"/>
                                  </p:stCondLst>
                                  <p:childTnLst>
                                    <p:set>
                                      <p:cBhvr>
                                        <p:cTn id="22" dur="1" fill="hold">
                                          <p:stCondLst>
                                            <p:cond delay="0"/>
                                          </p:stCondLst>
                                        </p:cTn>
                                        <p:tgtEl>
                                          <p:spTgt spid="6">
                                            <p:graphicEl>
                                              <a:dgm id="{8EDA2BB8-7909-47C0-8148-C3C2FF8AD0E9}"/>
                                            </p:graphicEl>
                                          </p:spTgt>
                                        </p:tgtEl>
                                        <p:attrNameLst>
                                          <p:attrName>style.visibility</p:attrName>
                                        </p:attrNameLst>
                                      </p:cBhvr>
                                      <p:to>
                                        <p:strVal val="visible"/>
                                      </p:to>
                                    </p:set>
                                    <p:anim calcmode="lin" valueType="num">
                                      <p:cBhvr additive="base">
                                        <p:cTn id="23" dur="1250" fill="hold"/>
                                        <p:tgtEl>
                                          <p:spTgt spid="6">
                                            <p:graphicEl>
                                              <a:dgm id="{8EDA2BB8-7909-47C0-8148-C3C2FF8AD0E9}"/>
                                            </p:graphicEl>
                                          </p:spTgt>
                                        </p:tgtEl>
                                        <p:attrNameLst>
                                          <p:attrName>ppt_x</p:attrName>
                                        </p:attrNameLst>
                                      </p:cBhvr>
                                      <p:tavLst>
                                        <p:tav tm="0">
                                          <p:val>
                                            <p:strVal val="0-#ppt_w/2"/>
                                          </p:val>
                                        </p:tav>
                                        <p:tav tm="100000">
                                          <p:val>
                                            <p:strVal val="#ppt_x"/>
                                          </p:val>
                                        </p:tav>
                                      </p:tavLst>
                                    </p:anim>
                                    <p:anim calcmode="lin" valueType="num">
                                      <p:cBhvr additive="base">
                                        <p:cTn id="24" dur="1250" fill="hold"/>
                                        <p:tgtEl>
                                          <p:spTgt spid="6">
                                            <p:graphicEl>
                                              <a:dgm id="{8EDA2BB8-7909-47C0-8148-C3C2FF8AD0E9}"/>
                                            </p:graphicEl>
                                          </p:spTgt>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35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0"/>
                                        <p:tgtEl>
                                          <p:spTgt spid="8"/>
                                        </p:tgtEl>
                                      </p:cBhvr>
                                    </p:animEffect>
                                  </p:childTnLst>
                                </p:cTn>
                              </p:par>
                              <p:par>
                                <p:cTn id="28" presetID="22" presetClass="entr" presetSubtype="1" fill="hold" grpId="0" nodeType="withEffect">
                                  <p:stCondLst>
                                    <p:cond delay="525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1200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2000"/>
                                        <p:tgtEl>
                                          <p:spTgt spid="10"/>
                                        </p:tgtEl>
                                      </p:cBhvr>
                                    </p:animEffect>
                                  </p:childTnLst>
                                </p:cTn>
                              </p:par>
                              <p:par>
                                <p:cTn id="34" presetID="22" presetClass="entr" presetSubtype="2" fill="hold" grpId="0" nodeType="withEffect">
                                  <p:stCondLst>
                                    <p:cond delay="140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1" fill="hold" grpId="0" nodeType="withEffect">
                                  <p:stCondLst>
                                    <p:cond delay="2350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par>
                                <p:cTn id="40" presetID="22" presetClass="entr" presetSubtype="1" fill="hold" grpId="0" nodeType="withEffect">
                                  <p:stCondLst>
                                    <p:cond delay="2500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8" grpId="0" animBg="1"/>
      <p:bldP spid="11" grpId="0" animBg="1"/>
      <p:bldP spid="9" grpId="0" animBg="1"/>
      <p:bldP spid="10" grpId="0" animBg="1"/>
      <p:bldP spid="14"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6BB6518-56F6-49BD-B723-734FB53E080C}"/>
              </a:ext>
            </a:extLst>
          </p:cNvPr>
          <p:cNvGraphicFramePr>
            <a:graphicFrameLocks noGrp="1"/>
          </p:cNvGraphicFramePr>
          <p:nvPr>
            <p:extLst/>
          </p:nvPr>
        </p:nvGraphicFramePr>
        <p:xfrm>
          <a:off x="118534" y="12298"/>
          <a:ext cx="11921063" cy="6913880"/>
        </p:xfrm>
        <a:graphic>
          <a:graphicData uri="http://schemas.openxmlformats.org/drawingml/2006/table">
            <a:tbl>
              <a:tblPr firstRow="1" bandRow="1">
                <a:tableStyleId>{5940675A-B579-460E-94D1-54222C63F5DA}</a:tableStyleId>
              </a:tblPr>
              <a:tblGrid>
                <a:gridCol w="3815111">
                  <a:extLst>
                    <a:ext uri="{9D8B030D-6E8A-4147-A177-3AD203B41FA5}">
                      <a16:colId xmlns:a16="http://schemas.microsoft.com/office/drawing/2014/main" val="3647037574"/>
                    </a:ext>
                  </a:extLst>
                </a:gridCol>
                <a:gridCol w="1173193">
                  <a:extLst>
                    <a:ext uri="{9D8B030D-6E8A-4147-A177-3AD203B41FA5}">
                      <a16:colId xmlns:a16="http://schemas.microsoft.com/office/drawing/2014/main" val="3967127722"/>
                    </a:ext>
                  </a:extLst>
                </a:gridCol>
                <a:gridCol w="1683429">
                  <a:extLst>
                    <a:ext uri="{9D8B030D-6E8A-4147-A177-3AD203B41FA5}">
                      <a16:colId xmlns:a16="http://schemas.microsoft.com/office/drawing/2014/main" val="3014032576"/>
                    </a:ext>
                  </a:extLst>
                </a:gridCol>
                <a:gridCol w="1318563">
                  <a:extLst>
                    <a:ext uri="{9D8B030D-6E8A-4147-A177-3AD203B41FA5}">
                      <a16:colId xmlns:a16="http://schemas.microsoft.com/office/drawing/2014/main" val="2831346408"/>
                    </a:ext>
                  </a:extLst>
                </a:gridCol>
                <a:gridCol w="1380227">
                  <a:extLst>
                    <a:ext uri="{9D8B030D-6E8A-4147-A177-3AD203B41FA5}">
                      <a16:colId xmlns:a16="http://schemas.microsoft.com/office/drawing/2014/main" val="2362001986"/>
                    </a:ext>
                  </a:extLst>
                </a:gridCol>
                <a:gridCol w="1293962">
                  <a:extLst>
                    <a:ext uri="{9D8B030D-6E8A-4147-A177-3AD203B41FA5}">
                      <a16:colId xmlns:a16="http://schemas.microsoft.com/office/drawing/2014/main" val="315405917"/>
                    </a:ext>
                  </a:extLst>
                </a:gridCol>
                <a:gridCol w="1256578">
                  <a:extLst>
                    <a:ext uri="{9D8B030D-6E8A-4147-A177-3AD203B41FA5}">
                      <a16:colId xmlns:a16="http://schemas.microsoft.com/office/drawing/2014/main" val="162992891"/>
                    </a:ext>
                  </a:extLst>
                </a:gridCol>
              </a:tblGrid>
              <a:tr h="370840">
                <a:tc gridSpan="7">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Nombre del Ente Público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3440930222"/>
                  </a:ext>
                </a:extLst>
              </a:tr>
              <a:tr h="370840">
                <a:tc gridSpan="7">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Estado Analítico de Ingresos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944086020"/>
                  </a:ext>
                </a:extLst>
              </a:tr>
              <a:tr h="370840">
                <a:tc gridSpan="7">
                  <a:txBody>
                    <a:bodyPr/>
                    <a:lstStyle/>
                    <a:p>
                      <a:pPr algn="ctr"/>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Del XXXX al XXXX</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37975329"/>
                  </a:ext>
                </a:extLst>
              </a:tr>
              <a:tr h="370840">
                <a:tc rowSpan="3">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Estado Analítico de Ingresos por Fuente de Financiamiento  </a:t>
                      </a:r>
                    </a:p>
                  </a:txBody>
                  <a:tcPr>
                    <a:solidFill>
                      <a:schemeClr val="bg1">
                        <a:lumMod val="75000"/>
                      </a:schemeClr>
                    </a:solidFill>
                  </a:tcPr>
                </a:tc>
                <a:tc gridSpan="5">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Ingreso </a:t>
                      </a:r>
                    </a:p>
                  </a:txBody>
                  <a:tcPr>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c rowSpan="2">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Diferencia </a:t>
                      </a:r>
                    </a:p>
                  </a:txBody>
                  <a:tcPr>
                    <a:solidFill>
                      <a:schemeClr val="bg1">
                        <a:lumMod val="75000"/>
                      </a:schemeClr>
                    </a:solidFill>
                  </a:tcPr>
                </a:tc>
                <a:extLst>
                  <a:ext uri="{0D108BD9-81ED-4DB2-BD59-A6C34878D82A}">
                    <a16:rowId xmlns:a16="http://schemas.microsoft.com/office/drawing/2014/main" val="4126463884"/>
                  </a:ext>
                </a:extLst>
              </a:tr>
              <a:tr h="370840">
                <a:tc vMerge="1">
                  <a:txBody>
                    <a:bodyPr/>
                    <a:lstStyle/>
                    <a:p>
                      <a:endParaRPr lang="es-MX" sz="1600" dirty="0"/>
                    </a:p>
                  </a:txBody>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Estimado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Ampliaciones y Reducciones </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Modificado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Devengado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Recaudado</a:t>
                      </a:r>
                    </a:p>
                  </a:txBody>
                  <a:tcPr>
                    <a:solidFill>
                      <a:schemeClr val="bg1">
                        <a:lumMod val="75000"/>
                      </a:schemeClr>
                    </a:solidFill>
                  </a:tcPr>
                </a:tc>
                <a:tc vMerge="1">
                  <a:txBody>
                    <a:bodyPr/>
                    <a:lstStyle/>
                    <a:p>
                      <a:pPr algn="ctr"/>
                      <a:endParaRPr lang="es-MX"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5212253"/>
                  </a:ext>
                </a:extLst>
              </a:tr>
              <a:tr h="370840">
                <a:tc vMerge="1">
                  <a:txBody>
                    <a:bodyPr/>
                    <a:lstStyle/>
                    <a:p>
                      <a:endParaRPr lang="es-MX" dirty="0"/>
                    </a:p>
                  </a:txBody>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(1)</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(3= 1 + 2)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(4)</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(5)</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(6= 5 -1)</a:t>
                      </a:r>
                    </a:p>
                  </a:txBody>
                  <a:tcPr>
                    <a:solidFill>
                      <a:schemeClr val="bg1">
                        <a:lumMod val="75000"/>
                      </a:schemeClr>
                    </a:solidFill>
                  </a:tcPr>
                </a:tc>
                <a:extLst>
                  <a:ext uri="{0D108BD9-81ED-4DB2-BD59-A6C34878D82A}">
                    <a16:rowId xmlns:a16="http://schemas.microsoft.com/office/drawing/2014/main" val="2398307141"/>
                  </a:ext>
                </a:extLst>
              </a:tr>
              <a:tr h="370840">
                <a:tc>
                  <a:txBody>
                    <a:bodyPr/>
                    <a:lstStyle/>
                    <a:p>
                      <a:pPr algn="just"/>
                      <a:r>
                        <a:rPr lang="es-MX" b="0" dirty="0">
                          <a:latin typeface="Arial" panose="020B0604020202020204" pitchFamily="34" charset="0"/>
                          <a:cs typeface="Arial" panose="020B0604020202020204" pitchFamily="34" charset="0"/>
                        </a:rPr>
                        <a:t>Participaciones,</a:t>
                      </a:r>
                      <a:r>
                        <a:rPr lang="es-MX" b="0" strike="sngStrike" dirty="0">
                          <a:solidFill>
                            <a:srgbClr val="FF0000"/>
                          </a:solidFill>
                          <a:latin typeface="Arial" panose="020B0604020202020204" pitchFamily="34" charset="0"/>
                          <a:cs typeface="Arial" panose="020B0604020202020204" pitchFamily="34" charset="0"/>
                        </a:rPr>
                        <a:t> y  </a:t>
                      </a:r>
                      <a:r>
                        <a:rPr lang="es-MX" b="0" dirty="0">
                          <a:latin typeface="Arial" panose="020B0604020202020204" pitchFamily="34" charset="0"/>
                          <a:cs typeface="Arial" panose="020B0604020202020204" pitchFamily="34" charset="0"/>
                        </a:rPr>
                        <a:t>Aportaciones, </a:t>
                      </a:r>
                      <a:r>
                        <a:rPr lang="es-MX" b="1" u="sng" dirty="0">
                          <a:solidFill>
                            <a:srgbClr val="2D6483"/>
                          </a:solidFill>
                          <a:latin typeface="Arial" panose="020B0604020202020204" pitchFamily="34" charset="0"/>
                          <a:cs typeface="Arial" panose="020B0604020202020204" pitchFamily="34" charset="0"/>
                        </a:rPr>
                        <a:t>Convenios, Incentivos derivados de la Colaboración Fiscal y Fondos distintos de Aportaciones </a:t>
                      </a:r>
                    </a:p>
                    <a:p>
                      <a:pPr algn="just"/>
                      <a:r>
                        <a:rPr lang="es-MX" b="0" dirty="0">
                          <a:latin typeface="Arial" panose="020B0604020202020204" pitchFamily="34" charset="0"/>
                          <a:cs typeface="Arial" panose="020B0604020202020204" pitchFamily="34" charset="0"/>
                        </a:rPr>
                        <a:t>Transferencias, Asignaciones, </a:t>
                      </a:r>
                      <a:r>
                        <a:rPr lang="es-MX" b="0" strike="sngStrike" dirty="0">
                          <a:solidFill>
                            <a:srgbClr val="FF0000"/>
                          </a:solidFill>
                          <a:latin typeface="Arial" panose="020B0604020202020204" pitchFamily="34" charset="0"/>
                          <a:cs typeface="Arial" panose="020B0604020202020204" pitchFamily="34" charset="0"/>
                        </a:rPr>
                        <a:t>y </a:t>
                      </a:r>
                      <a:r>
                        <a:rPr lang="es-MX" b="0" dirty="0">
                          <a:latin typeface="Arial" panose="020B0604020202020204" pitchFamily="34" charset="0"/>
                          <a:cs typeface="Arial" panose="020B0604020202020204" pitchFamily="34" charset="0"/>
                        </a:rPr>
                        <a:t>Subsidios y </a:t>
                      </a:r>
                      <a:r>
                        <a:rPr lang="es-MX" b="0" strike="sngStrike" dirty="0">
                          <a:solidFill>
                            <a:srgbClr val="FF0000"/>
                          </a:solidFill>
                          <a:latin typeface="Arial" panose="020B0604020202020204" pitchFamily="34" charset="0"/>
                          <a:cs typeface="Arial" panose="020B0604020202020204" pitchFamily="34" charset="0"/>
                        </a:rPr>
                        <a:t>Otras Ayudas</a:t>
                      </a:r>
                      <a:r>
                        <a:rPr lang="es-MX" sz="1800" b="1" u="sng" strike="sngStrike" kern="1200" dirty="0">
                          <a:solidFill>
                            <a:srgbClr val="2D6483"/>
                          </a:solidFill>
                          <a:latin typeface="Arial" panose="020B0604020202020204" pitchFamily="34" charset="0"/>
                          <a:ea typeface="+mn-ea"/>
                          <a:cs typeface="Arial" panose="020B0604020202020204" pitchFamily="34" charset="0"/>
                        </a:rPr>
                        <a:t> </a:t>
                      </a:r>
                      <a:r>
                        <a:rPr lang="es-MX" sz="1800" b="1" u="sng" kern="1200" dirty="0">
                          <a:solidFill>
                            <a:srgbClr val="2D6483"/>
                          </a:solidFill>
                          <a:latin typeface="Arial" panose="020B0604020202020204" pitchFamily="34" charset="0"/>
                          <a:ea typeface="+mn-ea"/>
                          <a:cs typeface="Arial" panose="020B0604020202020204" pitchFamily="34" charset="0"/>
                        </a:rPr>
                        <a:t>Subvenciones, y Pensiones y Jubilaciones</a:t>
                      </a:r>
                      <a:r>
                        <a:rPr lang="es-MX" b="1" u="sng" dirty="0">
                          <a:solidFill>
                            <a:srgbClr val="2D6483"/>
                          </a:solidFill>
                          <a:latin typeface="Arial" panose="020B0604020202020204" pitchFamily="34" charset="0"/>
                          <a:cs typeface="Arial" panose="020B0604020202020204" pitchFamily="34" charset="0"/>
                        </a:rPr>
                        <a:t> </a:t>
                      </a:r>
                    </a:p>
                    <a:p>
                      <a:pPr algn="just"/>
                      <a:endParaRPr lang="es-MX" b="1" u="sng" strike="sngStrike" dirty="0">
                        <a:solidFill>
                          <a:srgbClr val="FF0000"/>
                        </a:solidFill>
                        <a:latin typeface="Arial" panose="020B0604020202020204" pitchFamily="34" charset="0"/>
                        <a:cs typeface="Arial" panose="020B0604020202020204" pitchFamily="34" charset="0"/>
                      </a:endParaRPr>
                    </a:p>
                    <a:p>
                      <a:pPr algn="just"/>
                      <a:r>
                        <a:rPr lang="es-MX" b="1" u="none" strike="sngStrike" dirty="0">
                          <a:solidFill>
                            <a:srgbClr val="FF0000"/>
                          </a:solidFill>
                          <a:latin typeface="Arial" panose="020B0604020202020204" pitchFamily="34" charset="0"/>
                          <a:cs typeface="Arial" panose="020B0604020202020204" pitchFamily="34" charset="0"/>
                        </a:rPr>
                        <a:t>Ingresos de Organismos y Empresas </a:t>
                      </a:r>
                    </a:p>
                    <a:p>
                      <a:pPr algn="just"/>
                      <a:r>
                        <a:rPr lang="es-MX" b="0" u="none" strike="sngStrike" dirty="0">
                          <a:solidFill>
                            <a:srgbClr val="FF0000"/>
                          </a:solidFill>
                          <a:latin typeface="Arial" panose="020B0604020202020204" pitchFamily="34" charset="0"/>
                          <a:cs typeface="Arial" panose="020B0604020202020204" pitchFamily="34" charset="0"/>
                        </a:rPr>
                        <a:t>Cuotas y Aportaciones de Seguridad Social </a:t>
                      </a:r>
                    </a:p>
                    <a:p>
                      <a:pPr algn="just"/>
                      <a:r>
                        <a:rPr lang="es-MX" b="0" u="none" strike="sngStrike" dirty="0">
                          <a:solidFill>
                            <a:srgbClr val="FF0000"/>
                          </a:solidFill>
                          <a:latin typeface="Arial" panose="020B0604020202020204" pitchFamily="34" charset="0"/>
                          <a:cs typeface="Arial" panose="020B0604020202020204" pitchFamily="34" charset="0"/>
                        </a:rPr>
                        <a:t>Ingresos por Ventas de Bienes y Servicios </a:t>
                      </a: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4454959"/>
                  </a:ext>
                </a:extLst>
              </a:tr>
            </a:tbl>
          </a:graphicData>
        </a:graphic>
      </p:graphicFrame>
    </p:spTree>
    <p:extLst>
      <p:ext uri="{BB962C8B-B14F-4D97-AF65-F5344CB8AC3E}">
        <p14:creationId xmlns:p14="http://schemas.microsoft.com/office/powerpoint/2010/main" val="9757390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6BB6518-56F6-49BD-B723-734FB53E080C}"/>
              </a:ext>
            </a:extLst>
          </p:cNvPr>
          <p:cNvGraphicFramePr>
            <a:graphicFrameLocks noGrp="1"/>
          </p:cNvGraphicFramePr>
          <p:nvPr>
            <p:extLst/>
          </p:nvPr>
        </p:nvGraphicFramePr>
        <p:xfrm>
          <a:off x="118534" y="12298"/>
          <a:ext cx="11921063" cy="6639560"/>
        </p:xfrm>
        <a:graphic>
          <a:graphicData uri="http://schemas.openxmlformats.org/drawingml/2006/table">
            <a:tbl>
              <a:tblPr firstRow="1" bandRow="1">
                <a:tableStyleId>{5940675A-B579-460E-94D1-54222C63F5DA}</a:tableStyleId>
              </a:tblPr>
              <a:tblGrid>
                <a:gridCol w="3815111">
                  <a:extLst>
                    <a:ext uri="{9D8B030D-6E8A-4147-A177-3AD203B41FA5}">
                      <a16:colId xmlns:a16="http://schemas.microsoft.com/office/drawing/2014/main" val="3647037574"/>
                    </a:ext>
                  </a:extLst>
                </a:gridCol>
                <a:gridCol w="1173193">
                  <a:extLst>
                    <a:ext uri="{9D8B030D-6E8A-4147-A177-3AD203B41FA5}">
                      <a16:colId xmlns:a16="http://schemas.microsoft.com/office/drawing/2014/main" val="3967127722"/>
                    </a:ext>
                  </a:extLst>
                </a:gridCol>
                <a:gridCol w="1683429">
                  <a:extLst>
                    <a:ext uri="{9D8B030D-6E8A-4147-A177-3AD203B41FA5}">
                      <a16:colId xmlns:a16="http://schemas.microsoft.com/office/drawing/2014/main" val="3014032576"/>
                    </a:ext>
                  </a:extLst>
                </a:gridCol>
                <a:gridCol w="1318563">
                  <a:extLst>
                    <a:ext uri="{9D8B030D-6E8A-4147-A177-3AD203B41FA5}">
                      <a16:colId xmlns:a16="http://schemas.microsoft.com/office/drawing/2014/main" val="2831346408"/>
                    </a:ext>
                  </a:extLst>
                </a:gridCol>
                <a:gridCol w="1380227">
                  <a:extLst>
                    <a:ext uri="{9D8B030D-6E8A-4147-A177-3AD203B41FA5}">
                      <a16:colId xmlns:a16="http://schemas.microsoft.com/office/drawing/2014/main" val="2362001986"/>
                    </a:ext>
                  </a:extLst>
                </a:gridCol>
                <a:gridCol w="1293962">
                  <a:extLst>
                    <a:ext uri="{9D8B030D-6E8A-4147-A177-3AD203B41FA5}">
                      <a16:colId xmlns:a16="http://schemas.microsoft.com/office/drawing/2014/main" val="315405917"/>
                    </a:ext>
                  </a:extLst>
                </a:gridCol>
                <a:gridCol w="1256578">
                  <a:extLst>
                    <a:ext uri="{9D8B030D-6E8A-4147-A177-3AD203B41FA5}">
                      <a16:colId xmlns:a16="http://schemas.microsoft.com/office/drawing/2014/main" val="162992891"/>
                    </a:ext>
                  </a:extLst>
                </a:gridCol>
              </a:tblGrid>
              <a:tr h="370840">
                <a:tc gridSpan="7">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Nombre del Ente Público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3440930222"/>
                  </a:ext>
                </a:extLst>
              </a:tr>
              <a:tr h="370840">
                <a:tc gridSpan="7">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Estado Analítico de Ingresos </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944086020"/>
                  </a:ext>
                </a:extLst>
              </a:tr>
              <a:tr h="370840">
                <a:tc gridSpan="7">
                  <a:txBody>
                    <a:bodyPr/>
                    <a:lstStyle/>
                    <a:p>
                      <a:pPr algn="ctr"/>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Del XXXX al XXXX</a:t>
                      </a:r>
                    </a:p>
                  </a:txBody>
                  <a:tcPr>
                    <a:solidFill>
                      <a:schemeClr val="bg1">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37975329"/>
                  </a:ext>
                </a:extLst>
              </a:tr>
              <a:tr h="370840">
                <a:tc rowSpan="3">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Estado Analítico de Ingresos por Fuente de Financiamiento  </a:t>
                      </a:r>
                    </a:p>
                  </a:txBody>
                  <a:tcPr>
                    <a:solidFill>
                      <a:schemeClr val="bg1">
                        <a:lumMod val="75000"/>
                      </a:schemeClr>
                    </a:solidFill>
                  </a:tcPr>
                </a:tc>
                <a:tc gridSpan="5">
                  <a:txBody>
                    <a:bodyPr/>
                    <a:lstStyle/>
                    <a:p>
                      <a:pPr marL="0" algn="ctr" defTabSz="457200" rtl="0" eaLnBrk="1" latinLnBrk="0" hangingPunct="1"/>
                      <a:r>
                        <a:rPr lang="es-MX" sz="1600" b="1" kern="1200" dirty="0">
                          <a:solidFill>
                            <a:schemeClr val="tx1">
                              <a:lumMod val="85000"/>
                              <a:lumOff val="15000"/>
                            </a:schemeClr>
                          </a:solidFill>
                          <a:latin typeface="Arial" panose="020B0604020202020204" pitchFamily="34" charset="0"/>
                          <a:ea typeface="+mn-ea"/>
                          <a:cs typeface="Arial" panose="020B0604020202020204" pitchFamily="34" charset="0"/>
                        </a:rPr>
                        <a:t>Ingreso </a:t>
                      </a:r>
                    </a:p>
                  </a:txBody>
                  <a:tcPr>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c rowSpan="2">
                  <a:txBody>
                    <a:bodyPr/>
                    <a:lstStyle/>
                    <a:p>
                      <a:pPr algn="ct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Diferencia </a:t>
                      </a:r>
                    </a:p>
                  </a:txBody>
                  <a:tcPr>
                    <a:solidFill>
                      <a:schemeClr val="bg1">
                        <a:lumMod val="75000"/>
                      </a:schemeClr>
                    </a:solidFill>
                  </a:tcPr>
                </a:tc>
                <a:extLst>
                  <a:ext uri="{0D108BD9-81ED-4DB2-BD59-A6C34878D82A}">
                    <a16:rowId xmlns:a16="http://schemas.microsoft.com/office/drawing/2014/main" val="4126463884"/>
                  </a:ext>
                </a:extLst>
              </a:tr>
              <a:tr h="370840">
                <a:tc vMerge="1">
                  <a:txBody>
                    <a:bodyPr/>
                    <a:lstStyle/>
                    <a:p>
                      <a:endParaRPr lang="es-MX" sz="1600" dirty="0"/>
                    </a:p>
                  </a:txBody>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Estimado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Ampliaciones y Reducciones </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Modificado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Devengado</a:t>
                      </a:r>
                    </a:p>
                  </a:txBody>
                  <a:tcPr>
                    <a:solidFill>
                      <a:schemeClr val="bg1">
                        <a:lumMod val="75000"/>
                      </a:schemeClr>
                    </a:solidFill>
                  </a:tcPr>
                </a:tc>
                <a:tc>
                  <a:txBody>
                    <a:bodyPr/>
                    <a:lstStyle/>
                    <a:p>
                      <a:pPr algn="ctr"/>
                      <a:r>
                        <a:rPr lang="es-MX" sz="1600" b="1" dirty="0">
                          <a:solidFill>
                            <a:schemeClr val="tx1">
                              <a:lumMod val="85000"/>
                              <a:lumOff val="15000"/>
                            </a:schemeClr>
                          </a:solidFill>
                          <a:latin typeface="Arial" panose="020B0604020202020204" pitchFamily="34" charset="0"/>
                          <a:cs typeface="Arial" panose="020B0604020202020204" pitchFamily="34" charset="0"/>
                        </a:rPr>
                        <a:t>Recaudado</a:t>
                      </a:r>
                    </a:p>
                  </a:txBody>
                  <a:tcPr>
                    <a:solidFill>
                      <a:schemeClr val="bg1">
                        <a:lumMod val="75000"/>
                      </a:schemeClr>
                    </a:solidFill>
                  </a:tcPr>
                </a:tc>
                <a:tc vMerge="1">
                  <a:txBody>
                    <a:bodyPr/>
                    <a:lstStyle/>
                    <a:p>
                      <a:pPr algn="ctr"/>
                      <a:endParaRPr lang="es-MX"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5212253"/>
                  </a:ext>
                </a:extLst>
              </a:tr>
              <a:tr h="370840">
                <a:tc vMerge="1">
                  <a:txBody>
                    <a:bodyPr/>
                    <a:lstStyle/>
                    <a:p>
                      <a:endParaRPr lang="es-MX" dirty="0"/>
                    </a:p>
                  </a:txBody>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(1)</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(3= 1 + 2)</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(4)</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(5)</a:t>
                      </a:r>
                    </a:p>
                  </a:txBody>
                  <a:tcPr>
                    <a:solidFill>
                      <a:schemeClr val="bg1">
                        <a:lumMod val="75000"/>
                      </a:schemeClr>
                    </a:solidFill>
                  </a:tcPr>
                </a:tc>
                <a:tc>
                  <a:txBody>
                    <a:bodyPr/>
                    <a:lstStyle/>
                    <a:p>
                      <a:pPr algn="ctr"/>
                      <a:r>
                        <a:rPr lang="es-MX" b="1" dirty="0">
                          <a:solidFill>
                            <a:schemeClr val="tx1">
                              <a:lumMod val="85000"/>
                              <a:lumOff val="15000"/>
                            </a:schemeClr>
                          </a:solidFill>
                          <a:latin typeface="Arial" panose="020B0604020202020204" pitchFamily="34" charset="0"/>
                          <a:cs typeface="Arial" panose="020B0604020202020204" pitchFamily="34" charset="0"/>
                        </a:rPr>
                        <a:t>(6= 5 -1)</a:t>
                      </a:r>
                    </a:p>
                  </a:txBody>
                  <a:tcPr>
                    <a:solidFill>
                      <a:schemeClr val="bg1">
                        <a:lumMod val="75000"/>
                      </a:schemeClr>
                    </a:solidFill>
                  </a:tcPr>
                </a:tc>
                <a:extLst>
                  <a:ext uri="{0D108BD9-81ED-4DB2-BD59-A6C34878D82A}">
                    <a16:rowId xmlns:a16="http://schemas.microsoft.com/office/drawing/2014/main" val="2398307141"/>
                  </a:ext>
                </a:extLst>
              </a:tr>
              <a:tr h="370840">
                <a:tc>
                  <a:txBody>
                    <a:bodyPr/>
                    <a:lstStyle/>
                    <a:p>
                      <a:pPr algn="just"/>
                      <a:r>
                        <a:rPr lang="es-MX" b="0" u="none" strike="sngStrike" dirty="0">
                          <a:solidFill>
                            <a:srgbClr val="FF0000"/>
                          </a:solidFill>
                          <a:latin typeface="Arial" panose="020B0604020202020204" pitchFamily="34" charset="0"/>
                          <a:cs typeface="Arial" panose="020B0604020202020204" pitchFamily="34" charset="0"/>
                        </a:rPr>
                        <a:t>Transferencias, Asignaciones, Subsidios y Otras Ayudas </a:t>
                      </a:r>
                    </a:p>
                    <a:p>
                      <a:pPr algn="just"/>
                      <a:endParaRPr lang="es-MX" b="0" u="none" strike="sngStrike" dirty="0">
                        <a:solidFill>
                          <a:srgbClr val="FF0000"/>
                        </a:solidFill>
                        <a:latin typeface="Arial" panose="020B0604020202020204" pitchFamily="34" charset="0"/>
                        <a:cs typeface="Arial" panose="020B0604020202020204" pitchFamily="34" charset="0"/>
                      </a:endParaRPr>
                    </a:p>
                    <a:p>
                      <a:pPr algn="just"/>
                      <a:r>
                        <a:rPr lang="es-MX" b="1" u="none" strike="sngStrike" dirty="0">
                          <a:solidFill>
                            <a:srgbClr val="FF0000"/>
                          </a:solidFill>
                          <a:latin typeface="Arial" panose="020B0604020202020204" pitchFamily="34" charset="0"/>
                          <a:cs typeface="Arial" panose="020B0604020202020204" pitchFamily="34" charset="0"/>
                        </a:rPr>
                        <a:t>Ingresos derivados de financiamiento</a:t>
                      </a:r>
                    </a:p>
                    <a:p>
                      <a:pPr algn="just"/>
                      <a:r>
                        <a:rPr lang="es-MX" b="0" u="none" strike="sngStrike" dirty="0">
                          <a:solidFill>
                            <a:srgbClr val="FF0000"/>
                          </a:solidFill>
                          <a:latin typeface="Arial" panose="020B0604020202020204" pitchFamily="34" charset="0"/>
                          <a:cs typeface="Arial" panose="020B0604020202020204" pitchFamily="34" charset="0"/>
                        </a:rPr>
                        <a:t>Ingresos derivados de financiamiento</a:t>
                      </a:r>
                    </a:p>
                    <a:p>
                      <a:pPr algn="just"/>
                      <a:endParaRPr lang="es-MX" b="0" u="none" strike="sngStrike" dirty="0">
                        <a:solidFill>
                          <a:srgbClr val="FF0000"/>
                        </a:solidFill>
                        <a:latin typeface="Arial" panose="020B0604020202020204" pitchFamily="34" charset="0"/>
                        <a:cs typeface="Arial" panose="020B0604020202020204" pitchFamily="34" charset="0"/>
                      </a:endParaRPr>
                    </a:p>
                    <a:p>
                      <a:pPr algn="just"/>
                      <a:r>
                        <a:rPr lang="es-MX" b="1" u="sng" strike="noStrike" dirty="0">
                          <a:solidFill>
                            <a:srgbClr val="2D6483"/>
                          </a:solidFill>
                          <a:latin typeface="Arial" panose="020B0604020202020204" pitchFamily="34" charset="0"/>
                          <a:cs typeface="Arial" panose="020B0604020202020204" pitchFamily="34" charset="0"/>
                        </a:rPr>
                        <a:t>Ingresos de los Entes Públicos de los Poderes Legislativo y Judicial, de los Órganos Autónomos y del Sector Paraestatal o Paramunicipal, así como de las Empresas Productivas del Estado </a:t>
                      </a: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tc>
                  <a:txBody>
                    <a:bodyPr/>
                    <a:lstStyle/>
                    <a:p>
                      <a:pPr algn="ct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4454959"/>
                  </a:ext>
                </a:extLst>
              </a:tr>
            </a:tbl>
          </a:graphicData>
        </a:graphic>
      </p:graphicFrame>
    </p:spTree>
    <p:extLst>
      <p:ext uri="{BB962C8B-B14F-4D97-AF65-F5344CB8AC3E}">
        <p14:creationId xmlns:p14="http://schemas.microsoft.com/office/powerpoint/2010/main" val="3573385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0219" y="351128"/>
            <a:ext cx="11600121" cy="2554545"/>
          </a:xfrm>
          <a:prstGeom prst="rect">
            <a:avLst/>
          </a:prstGeom>
          <a:noFill/>
        </p:spPr>
        <p:txBody>
          <a:bodyPr wrap="square" rtlCol="0">
            <a:spAutoFit/>
          </a:bodyPr>
          <a:lstStyle/>
          <a:p>
            <a:pPr algn="ctr"/>
            <a:r>
              <a:rPr lang="es-ES" sz="4000" b="1" dirty="0">
                <a:latin typeface="Arial" panose="020B0604020202020204" pitchFamily="34" charset="0"/>
                <a:cs typeface="Arial" panose="020B0604020202020204" pitchFamily="34" charset="0"/>
              </a:rPr>
              <a:t>C</a:t>
            </a:r>
            <a:r>
              <a:rPr lang="es-ES" sz="4000" b="1" dirty="0" smtClean="0">
                <a:latin typeface="Arial" panose="020B0604020202020204" pitchFamily="34" charset="0"/>
                <a:cs typeface="Arial" panose="020B0604020202020204" pitchFamily="34" charset="0"/>
              </a:rPr>
              <a:t>onciliación </a:t>
            </a:r>
            <a:r>
              <a:rPr lang="es-ES" sz="4000" b="1" dirty="0">
                <a:latin typeface="Arial" panose="020B0604020202020204" pitchFamily="34" charset="0"/>
                <a:cs typeface="Arial" panose="020B0604020202020204" pitchFamily="34" charset="0"/>
              </a:rPr>
              <a:t>entre los I</a:t>
            </a:r>
            <a:r>
              <a:rPr lang="es-ES" sz="4000" b="1" dirty="0" smtClean="0">
                <a:latin typeface="Arial" panose="020B0604020202020204" pitchFamily="34" charset="0"/>
                <a:cs typeface="Arial" panose="020B0604020202020204" pitchFamily="34" charset="0"/>
              </a:rPr>
              <a:t>ngresos </a:t>
            </a:r>
            <a:r>
              <a:rPr lang="es-ES" sz="4000" b="1" dirty="0">
                <a:latin typeface="Arial" panose="020B0604020202020204" pitchFamily="34" charset="0"/>
                <a:cs typeface="Arial" panose="020B0604020202020204" pitchFamily="34" charset="0"/>
              </a:rPr>
              <a:t>P</a:t>
            </a:r>
            <a:r>
              <a:rPr lang="es-ES" sz="4000" b="1" dirty="0" smtClean="0">
                <a:latin typeface="Arial" panose="020B0604020202020204" pitchFamily="34" charset="0"/>
                <a:cs typeface="Arial" panose="020B0604020202020204" pitchFamily="34" charset="0"/>
              </a:rPr>
              <a:t>resupuestarios </a:t>
            </a:r>
            <a:r>
              <a:rPr lang="es-ES" sz="4000" b="1" dirty="0">
                <a:latin typeface="Arial" panose="020B0604020202020204" pitchFamily="34" charset="0"/>
                <a:cs typeface="Arial" panose="020B0604020202020204" pitchFamily="34" charset="0"/>
              </a:rPr>
              <a:t>y </a:t>
            </a:r>
            <a:r>
              <a:rPr lang="es-ES" sz="4000" b="1" dirty="0" smtClean="0">
                <a:latin typeface="Arial" panose="020B0604020202020204" pitchFamily="34" charset="0"/>
                <a:cs typeface="Arial" panose="020B0604020202020204" pitchFamily="34" charset="0"/>
              </a:rPr>
              <a:t>Contables</a:t>
            </a:r>
            <a:r>
              <a:rPr lang="es-ES" sz="4000" b="1" dirty="0">
                <a:latin typeface="Arial" panose="020B0604020202020204" pitchFamily="34" charset="0"/>
                <a:cs typeface="Arial" panose="020B0604020202020204" pitchFamily="34" charset="0"/>
              </a:rPr>
              <a:t>, así como entre los </a:t>
            </a:r>
            <a:r>
              <a:rPr lang="es-ES" sz="4000" b="1" dirty="0" smtClean="0">
                <a:latin typeface="Arial" panose="020B0604020202020204" pitchFamily="34" charset="0"/>
                <a:cs typeface="Arial" panose="020B0604020202020204" pitchFamily="34" charset="0"/>
              </a:rPr>
              <a:t>Egresos </a:t>
            </a:r>
            <a:r>
              <a:rPr lang="es-ES" sz="4000" b="1" dirty="0">
                <a:latin typeface="Arial" panose="020B0604020202020204" pitchFamily="34" charset="0"/>
                <a:cs typeface="Arial" panose="020B0604020202020204" pitchFamily="34" charset="0"/>
              </a:rPr>
              <a:t>P</a:t>
            </a:r>
            <a:r>
              <a:rPr lang="es-ES" sz="4000" b="1" dirty="0" smtClean="0">
                <a:latin typeface="Arial" panose="020B0604020202020204" pitchFamily="34" charset="0"/>
                <a:cs typeface="Arial" panose="020B0604020202020204" pitchFamily="34" charset="0"/>
              </a:rPr>
              <a:t>resupuestarios </a:t>
            </a:r>
            <a:r>
              <a:rPr lang="es-ES" sz="4000" b="1" dirty="0">
                <a:latin typeface="Arial" panose="020B0604020202020204" pitchFamily="34" charset="0"/>
                <a:cs typeface="Arial" panose="020B0604020202020204" pitchFamily="34" charset="0"/>
              </a:rPr>
              <a:t>y los </a:t>
            </a:r>
            <a:r>
              <a:rPr lang="es-ES" sz="4000" b="1" dirty="0" smtClean="0">
                <a:latin typeface="Arial" panose="020B0604020202020204" pitchFamily="34" charset="0"/>
                <a:cs typeface="Arial" panose="020B0604020202020204" pitchFamily="34" charset="0"/>
              </a:rPr>
              <a:t>Gastos </a:t>
            </a:r>
            <a:r>
              <a:rPr lang="es-ES" sz="4000" b="1" dirty="0">
                <a:latin typeface="Arial" panose="020B0604020202020204" pitchFamily="34" charset="0"/>
                <a:cs typeface="Arial" panose="020B0604020202020204" pitchFamily="34" charset="0"/>
              </a:rPr>
              <a:t>C</a:t>
            </a:r>
            <a:r>
              <a:rPr lang="es-ES" sz="4000" b="1" dirty="0" smtClean="0">
                <a:latin typeface="Arial" panose="020B0604020202020204" pitchFamily="34" charset="0"/>
                <a:cs typeface="Arial" panose="020B0604020202020204" pitchFamily="34" charset="0"/>
              </a:rPr>
              <a:t>ontables.</a:t>
            </a:r>
            <a:endParaRPr lang="es-MX" sz="4000" dirty="0">
              <a:latin typeface="Arial" panose="020B0604020202020204" pitchFamily="34" charset="0"/>
              <a:cs typeface="Arial" panose="020B0604020202020204" pitchFamily="34" charset="0"/>
            </a:endParaRPr>
          </a:p>
        </p:txBody>
      </p:sp>
      <p:grpSp>
        <p:nvGrpSpPr>
          <p:cNvPr id="3" name="Grupo 2"/>
          <p:cNvGrpSpPr/>
          <p:nvPr/>
        </p:nvGrpSpPr>
        <p:grpSpPr>
          <a:xfrm>
            <a:off x="2496146" y="3021042"/>
            <a:ext cx="6526829" cy="3467626"/>
            <a:chOff x="8252938" y="2702926"/>
            <a:chExt cx="1440000" cy="1440000"/>
          </a:xfrm>
        </p:grpSpPr>
        <p:grpSp>
          <p:nvGrpSpPr>
            <p:cNvPr id="4" name="Grupo 3"/>
            <p:cNvGrpSpPr/>
            <p:nvPr/>
          </p:nvGrpSpPr>
          <p:grpSpPr>
            <a:xfrm>
              <a:off x="8252938" y="2702926"/>
              <a:ext cx="1440000" cy="1440000"/>
              <a:chOff x="2160476" y="1127854"/>
              <a:chExt cx="1440000" cy="1440000"/>
            </a:xfrm>
            <a:effectLst>
              <a:outerShdw blurRad="50800" dist="38100" dir="2700000" algn="tl" rotWithShape="0">
                <a:prstClr val="black">
                  <a:alpha val="40000"/>
                </a:prstClr>
              </a:outerShdw>
            </a:effectLst>
          </p:grpSpPr>
          <p:grpSp>
            <p:nvGrpSpPr>
              <p:cNvPr id="6" name="Grupo 5"/>
              <p:cNvGrpSpPr/>
              <p:nvPr/>
            </p:nvGrpSpPr>
            <p:grpSpPr>
              <a:xfrm>
                <a:off x="2160476" y="1127854"/>
                <a:ext cx="1440000" cy="1440000"/>
                <a:chOff x="1968680" y="935305"/>
                <a:chExt cx="1656000" cy="1656000"/>
              </a:xfrm>
            </p:grpSpPr>
            <p:sp>
              <p:nvSpPr>
                <p:cNvPr id="8" name="Conector 7"/>
                <p:cNvSpPr/>
                <p:nvPr/>
              </p:nvSpPr>
              <p:spPr>
                <a:xfrm>
                  <a:off x="1968680" y="935305"/>
                  <a:ext cx="1656000" cy="1656000"/>
                </a:xfrm>
                <a:prstGeom prst="flowChartConnector">
                  <a:avLst/>
                </a:prstGeom>
                <a:gradFill>
                  <a:gsLst>
                    <a:gs pos="36000">
                      <a:schemeClr val="bg1">
                        <a:lumMod val="65000"/>
                      </a:schemeClr>
                    </a:gs>
                    <a:gs pos="81000">
                      <a:schemeClr val="bg1">
                        <a:lumMod val="95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onector 8"/>
                <p:cNvSpPr/>
                <p:nvPr/>
              </p:nvSpPr>
              <p:spPr>
                <a:xfrm>
                  <a:off x="2076680" y="1043305"/>
                  <a:ext cx="1440000" cy="1440000"/>
                </a:xfrm>
                <a:prstGeom prst="flowChartConnector">
                  <a:avLst/>
                </a:prstGeom>
                <a:gradFill>
                  <a:gsLst>
                    <a:gs pos="36000">
                      <a:srgbClr val="FF6600"/>
                    </a:gs>
                    <a:gs pos="100000">
                      <a:srgbClr val="A44200"/>
                    </a:gs>
                  </a:gsLst>
                  <a:path path="circle">
                    <a:fillToRect l="50000" t="50000" r="50000" b="50000"/>
                  </a:path>
                </a:gradFill>
                <a:ln>
                  <a:noFill/>
                </a:ln>
                <a:effectLst>
                  <a:outerShdw blurRad="50800" dist="38100" dir="2700000" algn="tl" rotWithShape="0">
                    <a:prstClr val="black">
                      <a:alpha val="40000"/>
                    </a:prstClr>
                  </a:outerShdw>
                  <a:reflection blurRad="6350" stA="50000" endA="275" endPos="2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 name="Forma libre 6"/>
              <p:cNvSpPr/>
              <p:nvPr/>
            </p:nvSpPr>
            <p:spPr>
              <a:xfrm>
                <a:off x="2824713" y="1224750"/>
                <a:ext cx="681850" cy="926707"/>
              </a:xfrm>
              <a:custGeom>
                <a:avLst/>
                <a:gdLst>
                  <a:gd name="connsiteX0" fmla="*/ 55763 w 681850"/>
                  <a:gd name="connsiteY0" fmla="*/ 0 h 926707"/>
                  <a:gd name="connsiteX1" fmla="*/ 681850 w 681850"/>
                  <a:gd name="connsiteY1" fmla="*/ 626087 h 926707"/>
                  <a:gd name="connsiteX2" fmla="*/ 632649 w 681850"/>
                  <a:gd name="connsiteY2" fmla="*/ 869788 h 926707"/>
                  <a:gd name="connsiteX3" fmla="*/ 601755 w 681850"/>
                  <a:gd name="connsiteY3" fmla="*/ 926707 h 926707"/>
                  <a:gd name="connsiteX4" fmla="*/ 0 w 681850"/>
                  <a:gd name="connsiteY4" fmla="*/ 5622 h 92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850" h="926707">
                    <a:moveTo>
                      <a:pt x="55763" y="0"/>
                    </a:moveTo>
                    <a:cubicBezTo>
                      <a:pt x="401541" y="0"/>
                      <a:pt x="681850" y="280309"/>
                      <a:pt x="681850" y="626087"/>
                    </a:cubicBezTo>
                    <a:cubicBezTo>
                      <a:pt x="681850" y="712532"/>
                      <a:pt x="664331" y="794884"/>
                      <a:pt x="632649" y="869788"/>
                    </a:cubicBezTo>
                    <a:lnTo>
                      <a:pt x="601755" y="926707"/>
                    </a:lnTo>
                    <a:lnTo>
                      <a:pt x="0" y="5622"/>
                    </a:lnTo>
                    <a:close/>
                  </a:path>
                </a:pathLst>
              </a:custGeom>
              <a:solidFill>
                <a:schemeClr val="bg1">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CuadroTexto 4"/>
            <p:cNvSpPr txBox="1"/>
            <p:nvPr/>
          </p:nvSpPr>
          <p:spPr>
            <a:xfrm>
              <a:off x="8466861" y="3086450"/>
              <a:ext cx="1019411" cy="677395"/>
            </a:xfrm>
            <a:prstGeom prst="rect">
              <a:avLst/>
            </a:prstGeom>
            <a:noFill/>
          </p:spPr>
          <p:txBody>
            <a:bodyPr wrap="square" rtlCol="0">
              <a:spAutoFit/>
            </a:bodyPr>
            <a:lstStyle/>
            <a:p>
              <a:pPr algn="ctr"/>
              <a:r>
                <a:rPr lang="es-ES" sz="2000" dirty="0">
                  <a:solidFill>
                    <a:schemeClr val="bg1"/>
                  </a:solidFill>
                  <a:latin typeface="Arial" panose="020B0604020202020204" pitchFamily="34" charset="0"/>
                  <a:cs typeface="Arial" panose="020B0604020202020204" pitchFamily="34" charset="0"/>
                </a:rPr>
                <a:t>La presente disposición es de observancia obligatoria para los </a:t>
              </a:r>
              <a:r>
                <a:rPr lang="es-ES" sz="2000" dirty="0" smtClean="0">
                  <a:solidFill>
                    <a:schemeClr val="bg1"/>
                  </a:solidFill>
                  <a:latin typeface="Arial" panose="020B0604020202020204" pitchFamily="34" charset="0"/>
                  <a:cs typeface="Arial" panose="020B0604020202020204" pitchFamily="34" charset="0"/>
                </a:rPr>
                <a:t>todos los entes públicos del gobierno central y del sector paraestatal y paramunicipal.</a:t>
              </a:r>
              <a:endParaRPr lang="es-MX" sz="2000" dirty="0">
                <a:solidFill>
                  <a:schemeClr val="bg1"/>
                </a:solidFill>
                <a:latin typeface="Arial" panose="020B0604020202020204" pitchFamily="34" charset="0"/>
                <a:cs typeface="Arial" panose="020B0604020202020204" pitchFamily="34" charset="0"/>
              </a:endParaRPr>
            </a:p>
          </p:txBody>
        </p:sp>
      </p:grpSp>
      <p:sp>
        <p:nvSpPr>
          <p:cNvPr id="10" name="CuadroTexto 9"/>
          <p:cNvSpPr txBox="1"/>
          <p:nvPr/>
        </p:nvSpPr>
        <p:spPr>
          <a:xfrm>
            <a:off x="10242699" y="6488668"/>
            <a:ext cx="1949301" cy="369332"/>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DOF 27-09-2018</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5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38638"/>
            <a:ext cx="12192000" cy="7000900"/>
          </a:xfrm>
          <a:prstGeom prst="rect">
            <a:avLst/>
          </a:prstGeom>
          <a:noFill/>
          <a:ln w="9525">
            <a:noFill/>
            <a:miter lim="800000"/>
            <a:headEnd/>
            <a:tailEnd/>
          </a:ln>
          <a:effectLst/>
        </p:spPr>
      </p:pic>
      <p:sp>
        <p:nvSpPr>
          <p:cNvPr id="5" name="Rectángulo 4"/>
          <p:cNvSpPr/>
          <p:nvPr/>
        </p:nvSpPr>
        <p:spPr>
          <a:xfrm rot="19716784">
            <a:off x="4748995" y="2920494"/>
            <a:ext cx="3418189" cy="1569660"/>
          </a:xfrm>
          <a:prstGeom prst="rect">
            <a:avLst/>
          </a:prstGeom>
          <a:noFill/>
        </p:spPr>
        <p:txBody>
          <a:bodyPr wrap="square" lIns="91440" tIns="45720" rIns="91440" bIns="45720">
            <a:spAutoFit/>
          </a:bodyPr>
          <a:lstStyle/>
          <a:p>
            <a:pPr algn="ctr"/>
            <a:r>
              <a:rPr lang="es-ES" sz="96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96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41421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nvPr>
        </p:nvGraphicFramePr>
        <p:xfrm>
          <a:off x="0" y="4013"/>
          <a:ext cx="12192000" cy="6839118"/>
        </p:xfrm>
        <a:graphic>
          <a:graphicData uri="http://schemas.openxmlformats.org/presentationml/2006/ole">
            <mc:AlternateContent xmlns:mc="http://schemas.openxmlformats.org/markup-compatibility/2006">
              <mc:Choice xmlns:v="urn:schemas-microsoft-com:vml" Requires="v">
                <p:oleObj spid="_x0000_s13331" name="Hoja de cálculo" r:id="rId3" imgW="7562970" imgH="5791290" progId="Excel.Sheet.12">
                  <p:embed/>
                </p:oleObj>
              </mc:Choice>
              <mc:Fallback>
                <p:oleObj name="Hoja de cálculo" r:id="rId3" imgW="7562970" imgH="5791290" progId="Excel.Sheet.12">
                  <p:embed/>
                  <p:pic>
                    <p:nvPicPr>
                      <p:cNvPr id="2" name="Objeto 1"/>
                      <p:cNvPicPr/>
                      <p:nvPr/>
                    </p:nvPicPr>
                    <p:blipFill>
                      <a:blip r:embed="rId4"/>
                      <a:stretch>
                        <a:fillRect/>
                      </a:stretch>
                    </p:blipFill>
                    <p:spPr>
                      <a:xfrm>
                        <a:off x="0" y="4013"/>
                        <a:ext cx="12192000" cy="6839118"/>
                      </a:xfrm>
                      <a:prstGeom prst="rect">
                        <a:avLst/>
                      </a:prstGeom>
                      <a:solidFill>
                        <a:schemeClr val="bg1"/>
                      </a:solidFill>
                    </p:spPr>
                  </p:pic>
                </p:oleObj>
              </mc:Fallback>
            </mc:AlternateContent>
          </a:graphicData>
        </a:graphic>
      </p:graphicFrame>
      <p:sp>
        <p:nvSpPr>
          <p:cNvPr id="3" name="Rectángulo 2"/>
          <p:cNvSpPr/>
          <p:nvPr/>
        </p:nvSpPr>
        <p:spPr>
          <a:xfrm rot="19716784">
            <a:off x="4727401" y="2843637"/>
            <a:ext cx="3713330" cy="1569660"/>
          </a:xfrm>
          <a:prstGeom prst="rect">
            <a:avLst/>
          </a:prstGeom>
          <a:noFill/>
        </p:spPr>
        <p:txBody>
          <a:bodyPr wrap="square" lIns="91440" tIns="45720" rIns="91440" bIns="45720">
            <a:spAutoFit/>
          </a:bodyPr>
          <a:lstStyle/>
          <a:p>
            <a:pPr algn="ctr"/>
            <a:r>
              <a:rPr lang="es-ES" sz="96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Ahora</a:t>
            </a:r>
            <a:endParaRPr lang="es-ES" sz="96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342427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nvPr>
        </p:nvGraphicFramePr>
        <p:xfrm>
          <a:off x="0" y="19050"/>
          <a:ext cx="12192000" cy="6819900"/>
        </p:xfrm>
        <a:graphic>
          <a:graphicData uri="http://schemas.openxmlformats.org/presentationml/2006/ole">
            <mc:AlternateContent xmlns:mc="http://schemas.openxmlformats.org/markup-compatibility/2006">
              <mc:Choice xmlns:v="urn:schemas-microsoft-com:vml" Requires="v">
                <p:oleObj spid="_x0000_s14355" name="Hoja de cálculo" r:id="rId3" imgW="7724700" imgH="6819990" progId="Excel.Sheet.12">
                  <p:embed/>
                </p:oleObj>
              </mc:Choice>
              <mc:Fallback>
                <p:oleObj name="Hoja de cálculo" r:id="rId3" imgW="7724700" imgH="6819990" progId="Excel.Sheet.12">
                  <p:embed/>
                  <p:pic>
                    <p:nvPicPr>
                      <p:cNvPr id="2" name="Objeto 1"/>
                      <p:cNvPicPr/>
                      <p:nvPr/>
                    </p:nvPicPr>
                    <p:blipFill>
                      <a:blip r:embed="rId4"/>
                      <a:stretch>
                        <a:fillRect/>
                      </a:stretch>
                    </p:blipFill>
                    <p:spPr>
                      <a:xfrm>
                        <a:off x="0" y="19050"/>
                        <a:ext cx="12192000" cy="68199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9074402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nvPr>
        </p:nvGraphicFramePr>
        <p:xfrm>
          <a:off x="0" y="0"/>
          <a:ext cx="12191999" cy="6857999"/>
        </p:xfrm>
        <a:graphic>
          <a:graphicData uri="http://schemas.openxmlformats.org/presentationml/2006/ole">
            <mc:AlternateContent xmlns:mc="http://schemas.openxmlformats.org/markup-compatibility/2006">
              <mc:Choice xmlns:v="urn:schemas-microsoft-com:vml" Requires="v">
                <p:oleObj spid="_x0000_s15379" name="Hoja de cálculo" r:id="rId3" imgW="7724700" imgH="5248365" progId="Excel.Sheet.12">
                  <p:embed/>
                </p:oleObj>
              </mc:Choice>
              <mc:Fallback>
                <p:oleObj name="Hoja de cálculo" r:id="rId3" imgW="7724700" imgH="5248365" progId="Excel.Sheet.12">
                  <p:embed/>
                  <p:pic>
                    <p:nvPicPr>
                      <p:cNvPr id="2" name="Objeto 1"/>
                      <p:cNvPicPr/>
                      <p:nvPr/>
                    </p:nvPicPr>
                    <p:blipFill>
                      <a:blip r:embed="rId4"/>
                      <a:stretch>
                        <a:fillRect/>
                      </a:stretch>
                    </p:blipFill>
                    <p:spPr>
                      <a:xfrm>
                        <a:off x="0" y="0"/>
                        <a:ext cx="12191999" cy="685799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0339091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3412" y="61469"/>
            <a:ext cx="5338482" cy="523220"/>
          </a:xfrm>
          <a:prstGeom prst="rect">
            <a:avLst/>
          </a:prstGeom>
          <a:noFill/>
        </p:spPr>
        <p:txBody>
          <a:bodyPr wrap="square" rtlCol="0">
            <a:spAutoFit/>
          </a:bodyPr>
          <a:lstStyle/>
          <a:p>
            <a:r>
              <a:rPr lang="es-MX" sz="2800" dirty="0">
                <a:latin typeface="Arial" panose="020B0604020202020204" pitchFamily="34" charset="0"/>
                <a:cs typeface="Arial" panose="020B0604020202020204" pitchFamily="34" charset="0"/>
              </a:rPr>
              <a:t>Notas a los Estados Financieros </a:t>
            </a:r>
            <a:endParaRPr lang="es-ES" sz="2800" dirty="0">
              <a:latin typeface="Arial" panose="020B0604020202020204" pitchFamily="34" charset="0"/>
              <a:cs typeface="Arial" panose="020B0604020202020204" pitchFamily="34" charset="0"/>
            </a:endParaRPr>
          </a:p>
        </p:txBody>
      </p:sp>
      <p:sp>
        <p:nvSpPr>
          <p:cNvPr id="3" name="CuadroTexto 2"/>
          <p:cNvSpPr txBox="1"/>
          <p:nvPr/>
        </p:nvSpPr>
        <p:spPr>
          <a:xfrm>
            <a:off x="403412" y="981635"/>
            <a:ext cx="5177117" cy="646331"/>
          </a:xfrm>
          <a:prstGeom prst="rect">
            <a:avLst/>
          </a:prstGeom>
          <a:noFill/>
        </p:spPr>
        <p:txBody>
          <a:bodyPr wrap="square" rtlCol="0">
            <a:spAutoFit/>
          </a:bodyPr>
          <a:lstStyle/>
          <a:p>
            <a:pPr marL="342900" indent="-342900">
              <a:buAutoNum type="alphaUcParenR"/>
            </a:pPr>
            <a:r>
              <a:rPr lang="es-MX" dirty="0">
                <a:latin typeface="Arial" panose="020B0604020202020204" pitchFamily="34" charset="0"/>
                <a:cs typeface="Arial" panose="020B0604020202020204" pitchFamily="34" charset="0"/>
              </a:rPr>
              <a:t>NOTAS DE DESGLOSE</a:t>
            </a:r>
          </a:p>
          <a:p>
            <a:r>
              <a:rPr lang="es-MX" dirty="0">
                <a:latin typeface="Arial" panose="020B0604020202020204" pitchFamily="34" charset="0"/>
                <a:cs typeface="Arial" panose="020B0604020202020204" pitchFamily="34" charset="0"/>
              </a:rPr>
              <a:t>II) Notas al Estado de Actividades </a:t>
            </a:r>
          </a:p>
        </p:txBody>
      </p:sp>
      <p:sp>
        <p:nvSpPr>
          <p:cNvPr id="4" name="CuadroTexto 3"/>
          <p:cNvSpPr txBox="1"/>
          <p:nvPr/>
        </p:nvSpPr>
        <p:spPr>
          <a:xfrm>
            <a:off x="220133" y="1601196"/>
            <a:ext cx="5669679" cy="3693319"/>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1. De los rubros de impuestos, </a:t>
            </a:r>
            <a:r>
              <a:rPr lang="es-MX" b="1" u="sng" dirty="0">
                <a:solidFill>
                  <a:srgbClr val="2D6483"/>
                </a:solidFill>
                <a:latin typeface="Arial" panose="020B0604020202020204" pitchFamily="34" charset="0"/>
                <a:cs typeface="Arial" panose="020B0604020202020204" pitchFamily="34" charset="0"/>
              </a:rPr>
              <a:t>cuotas y aportaciones de seguridad social, </a:t>
            </a:r>
            <a:r>
              <a:rPr lang="es-MX" dirty="0">
                <a:latin typeface="Arial" panose="020B0604020202020204" pitchFamily="34" charset="0"/>
                <a:cs typeface="Arial" panose="020B0604020202020204" pitchFamily="34" charset="0"/>
              </a:rPr>
              <a:t>contribuciones de mejoras, derechos, productos, aprovechamientos, </a:t>
            </a:r>
            <a:r>
              <a:rPr lang="es-MX" b="1" u="sng" dirty="0">
                <a:solidFill>
                  <a:srgbClr val="2D6483"/>
                </a:solidFill>
                <a:latin typeface="Arial" panose="020B0604020202020204" pitchFamily="34" charset="0"/>
                <a:cs typeface="Arial" panose="020B0604020202020204" pitchFamily="34" charset="0"/>
              </a:rPr>
              <a:t>y de ingresos por venta de bienes y prestación de servicios,   </a:t>
            </a:r>
            <a:r>
              <a:rPr lang="es-MX" strike="sngStrike" dirty="0">
                <a:solidFill>
                  <a:srgbClr val="FF0000"/>
                </a:solidFill>
                <a:latin typeface="Arial" panose="020B0604020202020204" pitchFamily="34" charset="0"/>
                <a:cs typeface="Arial" panose="020B0604020202020204" pitchFamily="34" charset="0"/>
              </a:rPr>
              <a:t>participaciones y aportaciones, y transferencias, subsidios, otras ayudas y asignaciones</a:t>
            </a:r>
            <a:r>
              <a:rPr lang="es-MX" dirty="0">
                <a:latin typeface="Arial" panose="020B0604020202020204" pitchFamily="34" charset="0"/>
                <a:cs typeface="Arial" panose="020B0604020202020204" pitchFamily="34" charset="0"/>
              </a:rPr>
              <a:t>, </a:t>
            </a:r>
            <a:r>
              <a:rPr lang="es-MX" b="1" u="sng" dirty="0">
                <a:solidFill>
                  <a:srgbClr val="2D6483"/>
                </a:solidFill>
                <a:latin typeface="Arial" panose="020B0604020202020204" pitchFamily="34" charset="0"/>
                <a:cs typeface="Arial" panose="020B0604020202020204" pitchFamily="34" charset="0"/>
              </a:rPr>
              <a:t>los cuales están armonizados con los rubros del Clasificador por Rubros de Ingresos,  se informarán los montos totales y.</a:t>
            </a:r>
            <a:r>
              <a:rPr lang="es-MX" dirty="0">
                <a:latin typeface="Arial" panose="020B0604020202020204" pitchFamily="34" charset="0"/>
                <a:cs typeface="Arial" panose="020B0604020202020204" pitchFamily="34" charset="0"/>
              </a:rPr>
              <a:t> </a:t>
            </a:r>
            <a:r>
              <a:rPr lang="es-MX" strike="sngStrike" dirty="0">
                <a:solidFill>
                  <a:srgbClr val="FF0000"/>
                </a:solidFill>
                <a:latin typeface="Arial" panose="020B0604020202020204" pitchFamily="34" charset="0"/>
                <a:cs typeface="Arial" panose="020B0604020202020204" pitchFamily="34" charset="0"/>
              </a:rPr>
              <a:t>de cada clase (tercer nivel del Clasificador por Rubro de Ingresos), así como de </a:t>
            </a:r>
            <a:r>
              <a:rPr lang="es-MX" dirty="0">
                <a:latin typeface="Arial" panose="020B0604020202020204" pitchFamily="34" charset="0"/>
                <a:cs typeface="Arial" panose="020B0604020202020204" pitchFamily="34" charset="0"/>
              </a:rPr>
              <a:t>cualquier característica significativa.</a:t>
            </a:r>
            <a:endParaRPr lang="es-ES" dirty="0">
              <a:latin typeface="Arial" panose="020B0604020202020204" pitchFamily="34" charset="0"/>
              <a:cs typeface="Arial" panose="020B0604020202020204" pitchFamily="34" charset="0"/>
            </a:endParaRPr>
          </a:p>
          <a:p>
            <a:endParaRPr lang="es-ES" dirty="0"/>
          </a:p>
        </p:txBody>
      </p:sp>
      <p:sp>
        <p:nvSpPr>
          <p:cNvPr id="5" name="Rectángulo 4">
            <a:extLst>
              <a:ext uri="{FF2B5EF4-FFF2-40B4-BE49-F238E27FC236}">
                <a16:creationId xmlns:a16="http://schemas.microsoft.com/office/drawing/2014/main" id="{A44700B1-B576-4CDF-8F69-4FF3CB7EE318}"/>
              </a:ext>
            </a:extLst>
          </p:cNvPr>
          <p:cNvSpPr/>
          <p:nvPr/>
        </p:nvSpPr>
        <p:spPr>
          <a:xfrm>
            <a:off x="5925173" y="-4941"/>
            <a:ext cx="6046694" cy="6719788"/>
          </a:xfrm>
          <a:prstGeom prst="rect">
            <a:avLst/>
          </a:prstGeom>
        </p:spPr>
        <p:txBody>
          <a:bodyPr wrap="square">
            <a:spAutoFit/>
          </a:bodyPr>
          <a:lstStyle/>
          <a:p>
            <a:pPr marL="182880" algn="just">
              <a:spcAft>
                <a:spcPts val="505"/>
              </a:spcAft>
              <a:tabLst>
                <a:tab pos="457200" algn="l"/>
              </a:tabLst>
            </a:pPr>
            <a:r>
              <a:rPr lang="es-MX" b="1" u="sng" dirty="0">
                <a:solidFill>
                  <a:srgbClr val="366681"/>
                </a:solidFill>
                <a:latin typeface="Arial" panose="020B0604020202020204" pitchFamily="34" charset="0"/>
                <a:ea typeface="Times New Roman" panose="02020603050405020304" pitchFamily="18" charset="0"/>
              </a:rPr>
              <a:t>Participaciones, Aportaciones, Convenios, Incentivos derivados de la Colaboración Fiscal, Fondos distintos de Aportaciones, Transferencias, Asignaciones, Subsidios y Subvenciones, y Pensiones y Jubilaciones </a:t>
            </a:r>
          </a:p>
          <a:p>
            <a:pPr marL="182880" algn="just">
              <a:spcAft>
                <a:spcPts val="505"/>
              </a:spcAft>
              <a:tabLst>
                <a:tab pos="457200" algn="l"/>
              </a:tabLst>
            </a:pPr>
            <a:r>
              <a:rPr lang="es-MX" b="1" u="sng" dirty="0">
                <a:solidFill>
                  <a:srgbClr val="366681"/>
                </a:solidFill>
                <a:latin typeface="Arial" panose="020B0604020202020204" pitchFamily="34" charset="0"/>
                <a:ea typeface="Times New Roman" panose="02020603050405020304" pitchFamily="18" charset="0"/>
              </a:rPr>
              <a:t>2. De los rubros de participaciones, aportaciones, convenios, incentivos derivados de la colaboración fiscal, fondos distintos de aportaciones, transferencias, asignaciones, subsidios y subvenciones, y pensiones y jubilaciones, los cuales están armonizados con los rubros del Clasificador por Rubros de Ingresos, se informarán los montos totales y cualquier característica significativa. </a:t>
            </a:r>
          </a:p>
          <a:p>
            <a:pPr marL="182880" algn="just">
              <a:spcAft>
                <a:spcPts val="505"/>
              </a:spcAft>
              <a:tabLst>
                <a:tab pos="457200" algn="l"/>
              </a:tabLst>
            </a:pPr>
            <a:endParaRPr lang="es-MX" b="1" u="sng" dirty="0">
              <a:solidFill>
                <a:srgbClr val="366681"/>
              </a:solidFill>
              <a:latin typeface="Arial" panose="020B0604020202020204" pitchFamily="34" charset="0"/>
              <a:ea typeface="Times New Roman" panose="02020603050405020304" pitchFamily="18" charset="0"/>
            </a:endParaRPr>
          </a:p>
          <a:p>
            <a:pPr marL="182880" algn="just">
              <a:spcAft>
                <a:spcPts val="505"/>
              </a:spcAft>
              <a:tabLst>
                <a:tab pos="457200" algn="l"/>
              </a:tabLst>
            </a:pPr>
            <a:r>
              <a:rPr lang="es-MX" b="1" u="sng" dirty="0">
                <a:solidFill>
                  <a:srgbClr val="366681"/>
                </a:solidFill>
                <a:latin typeface="Arial" panose="020B0604020202020204" pitchFamily="34" charset="0"/>
                <a:ea typeface="Times New Roman" panose="02020603050405020304" pitchFamily="18" charset="0"/>
              </a:rPr>
              <a:t>Otros ingresos y Beneficios</a:t>
            </a:r>
          </a:p>
          <a:p>
            <a:pPr marL="182880" algn="just">
              <a:spcAft>
                <a:spcPts val="505"/>
              </a:spcAft>
              <a:tabLst>
                <a:tab pos="457200" algn="l"/>
              </a:tabLst>
            </a:pPr>
            <a:r>
              <a:rPr lang="es-MX" b="1" u="sng" dirty="0">
                <a:solidFill>
                  <a:srgbClr val="366681"/>
                </a:solidFill>
                <a:latin typeface="Arial" panose="020B0604020202020204" pitchFamily="34" charset="0"/>
                <a:ea typeface="Times New Roman" panose="02020603050405020304" pitchFamily="18" charset="0"/>
              </a:rPr>
              <a:t>3. De los rubros de Ingresos Financieros, Incremento por Variación de Inventarios, Disminución del Exceso de Estimaciones por Pérdida o Deterioro u Obsolescencia, Disminución del Exceso de Provisiones, y de Otros Ingresos y Beneficios Varios, se informarán los montos totales y cualquier característica significativa. </a:t>
            </a:r>
          </a:p>
        </p:txBody>
      </p:sp>
      <p:sp>
        <p:nvSpPr>
          <p:cNvPr id="6" name="Rectángulo 5">
            <a:extLst>
              <a:ext uri="{FF2B5EF4-FFF2-40B4-BE49-F238E27FC236}">
                <a16:creationId xmlns:a16="http://schemas.microsoft.com/office/drawing/2014/main" id="{3C3C1D3C-0A00-42AD-9F1A-E617F3C691DE}"/>
              </a:ext>
            </a:extLst>
          </p:cNvPr>
          <p:cNvSpPr/>
          <p:nvPr/>
        </p:nvSpPr>
        <p:spPr>
          <a:xfrm>
            <a:off x="220133" y="5199927"/>
            <a:ext cx="5669679" cy="1200329"/>
          </a:xfrm>
          <a:prstGeom prst="rect">
            <a:avLst/>
          </a:prstGeom>
        </p:spPr>
        <p:txBody>
          <a:bodyPr wrap="square">
            <a:spAutoFit/>
          </a:bodyPr>
          <a:lstStyle/>
          <a:p>
            <a:pPr marL="525780" indent="-342900" algn="just">
              <a:spcAft>
                <a:spcPts val="505"/>
              </a:spcAft>
              <a:buAutoNum type="arabicPeriod" startAt="2"/>
              <a:tabLst>
                <a:tab pos="457200" algn="l"/>
              </a:tabLst>
            </a:pPr>
            <a:r>
              <a:rPr lang="es-MX" strike="sngStrike" dirty="0">
                <a:solidFill>
                  <a:srgbClr val="FF0000"/>
                </a:solidFill>
                <a:latin typeface="Arial" panose="020B0604020202020204" pitchFamily="34" charset="0"/>
                <a:ea typeface="Times New Roman" panose="02020603050405020304" pitchFamily="18" charset="0"/>
              </a:rPr>
              <a:t>Se informará, de manera agrupada, el tipo, monto y naturaleza de la cuenta de otros ingresos, asimismo se informará de sus características significativas.</a:t>
            </a:r>
          </a:p>
        </p:txBody>
      </p:sp>
      <p:sp>
        <p:nvSpPr>
          <p:cNvPr id="7" name="CuadroTexto 6">
            <a:extLst>
              <a:ext uri="{FF2B5EF4-FFF2-40B4-BE49-F238E27FC236}">
                <a16:creationId xmlns:a16="http://schemas.microsoft.com/office/drawing/2014/main" id="{F418128A-FAE3-48AB-89E6-2684D260AC4A}"/>
              </a:ext>
            </a:extLst>
          </p:cNvPr>
          <p:cNvSpPr txBox="1"/>
          <p:nvPr/>
        </p:nvSpPr>
        <p:spPr>
          <a:xfrm>
            <a:off x="1951744" y="495455"/>
            <a:ext cx="2829262" cy="369332"/>
          </a:xfrm>
          <a:prstGeom prst="rect">
            <a:avLst/>
          </a:prstGeom>
          <a:noFill/>
        </p:spPr>
        <p:txBody>
          <a:bodyPr wrap="square" rtlCol="0">
            <a:spAutoFit/>
          </a:bodyPr>
          <a:lstStyle/>
          <a:p>
            <a:r>
              <a:rPr lang="es-MX" dirty="0">
                <a:solidFill>
                  <a:schemeClr val="tx1">
                    <a:lumMod val="85000"/>
                    <a:lumOff val="15000"/>
                  </a:schemeClr>
                </a:solidFill>
                <a:latin typeface="Arial" panose="020B0604020202020204" pitchFamily="34" charset="0"/>
                <a:cs typeface="Arial" panose="020B0604020202020204" pitchFamily="34" charset="0"/>
              </a:rPr>
              <a:t>D.O.F 27 – 09 – 2018</a:t>
            </a:r>
          </a:p>
        </p:txBody>
      </p:sp>
    </p:spTree>
    <p:extLst>
      <p:ext uri="{BB962C8B-B14F-4D97-AF65-F5344CB8AC3E}">
        <p14:creationId xmlns:p14="http://schemas.microsoft.com/office/powerpoint/2010/main" val="21798212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95786" y="349118"/>
            <a:ext cx="6928117" cy="646331"/>
          </a:xfrm>
          <a:prstGeom prst="rect">
            <a:avLst/>
          </a:prstGeom>
          <a:noFill/>
        </p:spPr>
        <p:txBody>
          <a:bodyPr wrap="square" rtlCol="0">
            <a:spAutoFit/>
          </a:bodyPr>
          <a:lstStyle/>
          <a:p>
            <a:r>
              <a:rPr lang="es-MX" sz="3200" dirty="0">
                <a:solidFill>
                  <a:schemeClr val="tx1">
                    <a:lumMod val="85000"/>
                    <a:lumOff val="15000"/>
                  </a:schemeClr>
                </a:solidFill>
                <a:latin typeface="Arial" panose="020B0604020202020204" pitchFamily="34" charset="0"/>
                <a:cs typeface="Arial" panose="020B0604020202020204" pitchFamily="34" charset="0"/>
              </a:rPr>
              <a:t>Notas a los </a:t>
            </a:r>
            <a:r>
              <a:rPr lang="es-MX" sz="3600" dirty="0">
                <a:solidFill>
                  <a:schemeClr val="tx1">
                    <a:lumMod val="85000"/>
                    <a:lumOff val="15000"/>
                  </a:schemeClr>
                </a:solidFill>
                <a:latin typeface="Arial" panose="020B0604020202020204" pitchFamily="34" charset="0"/>
                <a:cs typeface="Arial" panose="020B0604020202020204" pitchFamily="34" charset="0"/>
              </a:rPr>
              <a:t>Estados</a:t>
            </a:r>
            <a:r>
              <a:rPr lang="es-MX" sz="3200" dirty="0">
                <a:solidFill>
                  <a:schemeClr val="tx1">
                    <a:lumMod val="85000"/>
                    <a:lumOff val="15000"/>
                  </a:schemeClr>
                </a:solidFill>
                <a:latin typeface="Arial" panose="020B0604020202020204" pitchFamily="34" charset="0"/>
                <a:cs typeface="Arial" panose="020B0604020202020204" pitchFamily="34" charset="0"/>
              </a:rPr>
              <a:t> Financieros </a:t>
            </a:r>
            <a:endParaRPr lang="es-E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695786" y="1575261"/>
            <a:ext cx="5486400" cy="923330"/>
          </a:xfrm>
          <a:prstGeom prst="rect">
            <a:avLst/>
          </a:prstGeom>
          <a:noFill/>
        </p:spPr>
        <p:txBody>
          <a:bodyPr wrap="square" rtlCol="0">
            <a:spAutoFit/>
          </a:bodyPr>
          <a:lstStyle/>
          <a:p>
            <a:r>
              <a:rPr lang="es-MX" b="1" dirty="0">
                <a:solidFill>
                  <a:schemeClr val="tx1">
                    <a:lumMod val="75000"/>
                    <a:lumOff val="25000"/>
                  </a:schemeClr>
                </a:solidFill>
                <a:latin typeface="Arial" panose="020B0604020202020204" pitchFamily="34" charset="0"/>
                <a:cs typeface="Arial" panose="020B0604020202020204" pitchFamily="34" charset="0"/>
              </a:rPr>
              <a:t>B) NOTAS DE MEMORIA (CUENTAS DE ORDEN)</a:t>
            </a:r>
          </a:p>
          <a:p>
            <a:r>
              <a:rPr lang="es-MX" b="1" dirty="0">
                <a:solidFill>
                  <a:schemeClr val="tx1">
                    <a:lumMod val="75000"/>
                    <a:lumOff val="25000"/>
                  </a:schemeClr>
                </a:solidFill>
                <a:latin typeface="Arial" panose="020B0604020202020204" pitchFamily="34" charset="0"/>
                <a:cs typeface="Arial" panose="020B0604020202020204" pitchFamily="34" charset="0"/>
              </a:rPr>
              <a:t> </a:t>
            </a:r>
          </a:p>
          <a:p>
            <a:r>
              <a:rPr lang="es-MX" b="1" dirty="0">
                <a:solidFill>
                  <a:schemeClr val="tx1">
                    <a:lumMod val="75000"/>
                    <a:lumOff val="25000"/>
                  </a:schemeClr>
                </a:solidFill>
                <a:latin typeface="Arial" panose="020B0604020202020204" pitchFamily="34" charset="0"/>
                <a:cs typeface="Arial" panose="020B0604020202020204" pitchFamily="34" charset="0"/>
              </a:rPr>
              <a:t>Cuentas de Orden Contables y Presupuestarias:  </a:t>
            </a:r>
          </a:p>
        </p:txBody>
      </p:sp>
      <p:sp>
        <p:nvSpPr>
          <p:cNvPr id="7" name="CuadroTexto 6">
            <a:extLst>
              <a:ext uri="{FF2B5EF4-FFF2-40B4-BE49-F238E27FC236}">
                <a16:creationId xmlns:a16="http://schemas.microsoft.com/office/drawing/2014/main" id="{F1773351-AD91-435B-A23B-91085B92C8F8}"/>
              </a:ext>
            </a:extLst>
          </p:cNvPr>
          <p:cNvSpPr txBox="1"/>
          <p:nvPr/>
        </p:nvSpPr>
        <p:spPr>
          <a:xfrm>
            <a:off x="695786" y="3065736"/>
            <a:ext cx="4971476"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Presupuestarias: </a:t>
            </a:r>
          </a:p>
        </p:txBody>
      </p:sp>
      <p:sp>
        <p:nvSpPr>
          <p:cNvPr id="8" name="CuadroTexto 7">
            <a:extLst>
              <a:ext uri="{FF2B5EF4-FFF2-40B4-BE49-F238E27FC236}">
                <a16:creationId xmlns:a16="http://schemas.microsoft.com/office/drawing/2014/main" id="{1100393F-E2B4-43C4-B071-41AC27214091}"/>
              </a:ext>
            </a:extLst>
          </p:cNvPr>
          <p:cNvSpPr txBox="1"/>
          <p:nvPr/>
        </p:nvSpPr>
        <p:spPr>
          <a:xfrm>
            <a:off x="695786" y="3667210"/>
            <a:ext cx="6240888" cy="2554545"/>
          </a:xfrm>
          <a:prstGeom prst="rect">
            <a:avLst/>
          </a:prstGeom>
          <a:noFill/>
        </p:spPr>
        <p:txBody>
          <a:bodyPr wrap="square" rtlCol="0">
            <a:spAutoFit/>
          </a:bodyPr>
          <a:lstStyle/>
          <a:p>
            <a:pPr algn="just"/>
            <a:r>
              <a:rPr lang="es-MX" sz="2000" dirty="0">
                <a:solidFill>
                  <a:schemeClr val="tx1">
                    <a:lumMod val="85000"/>
                    <a:lumOff val="15000"/>
                  </a:schemeClr>
                </a:solidFill>
                <a:latin typeface="Arial" panose="020B0604020202020204" pitchFamily="34" charset="0"/>
                <a:cs typeface="Arial" panose="020B0604020202020204" pitchFamily="34" charset="0"/>
              </a:rPr>
              <a:t>Se informará, de manera agrupada, en las Notas a los Estados Financieros las cuentas de orden contables y cuentas de orden presupuestario, considerando al menos lo siguiente: </a:t>
            </a:r>
          </a:p>
          <a:p>
            <a:pPr algn="just"/>
            <a:endParaRPr lang="es-MX" sz="2000" dirty="0">
              <a:latin typeface="Arial" panose="020B0604020202020204" pitchFamily="34" charset="0"/>
              <a:cs typeface="Arial" panose="020B0604020202020204" pitchFamily="34" charset="0"/>
            </a:endParaRPr>
          </a:p>
          <a:p>
            <a:pPr algn="just"/>
            <a:r>
              <a:rPr lang="es-MX" sz="2000" b="1" u="sng" dirty="0">
                <a:solidFill>
                  <a:srgbClr val="366681"/>
                </a:solidFill>
                <a:latin typeface="Arial" panose="020B0604020202020204" pitchFamily="34" charset="0"/>
                <a:cs typeface="Arial" panose="020B0604020202020204" pitchFamily="34" charset="0"/>
              </a:rPr>
              <a:t>4. El avance que se registra en las cuentas de orden presupuestarias, previo al cierre presupuestario de cada periodo que se reporte</a:t>
            </a:r>
            <a:r>
              <a:rPr lang="es-MX" sz="2000" dirty="0">
                <a:latin typeface="Arial" panose="020B0604020202020204" pitchFamily="34" charset="0"/>
                <a:cs typeface="Arial" panose="020B0604020202020204" pitchFamily="34" charset="0"/>
              </a:rPr>
              <a:t>. </a:t>
            </a:r>
          </a:p>
        </p:txBody>
      </p:sp>
      <p:sp>
        <p:nvSpPr>
          <p:cNvPr id="9" name="CuadroTexto 8">
            <a:extLst>
              <a:ext uri="{FF2B5EF4-FFF2-40B4-BE49-F238E27FC236}">
                <a16:creationId xmlns:a16="http://schemas.microsoft.com/office/drawing/2014/main" id="{F418128A-FAE3-48AB-89E6-2684D260AC4A}"/>
              </a:ext>
            </a:extLst>
          </p:cNvPr>
          <p:cNvSpPr txBox="1"/>
          <p:nvPr/>
        </p:nvSpPr>
        <p:spPr>
          <a:xfrm>
            <a:off x="2318077" y="952362"/>
            <a:ext cx="2241817" cy="369332"/>
          </a:xfrm>
          <a:prstGeom prst="rect">
            <a:avLst/>
          </a:prstGeom>
          <a:noFill/>
        </p:spPr>
        <p:txBody>
          <a:bodyPr wrap="square" rtlCol="0">
            <a:spAutoFit/>
          </a:bodyPr>
          <a:lstStyle/>
          <a:p>
            <a:r>
              <a:rPr lang="es-MX" dirty="0">
                <a:solidFill>
                  <a:schemeClr val="tx1">
                    <a:lumMod val="85000"/>
                    <a:lumOff val="15000"/>
                  </a:schemeClr>
                </a:solidFill>
                <a:latin typeface="Arial" panose="020B0604020202020204" pitchFamily="34" charset="0"/>
                <a:cs typeface="Arial" panose="020B0604020202020204" pitchFamily="34" charset="0"/>
              </a:rPr>
              <a:t>D.O.F 27-09-2018</a:t>
            </a:r>
          </a:p>
        </p:txBody>
      </p:sp>
      <p:sp>
        <p:nvSpPr>
          <p:cNvPr id="14" name="CuadroTexto 13">
            <a:extLst>
              <a:ext uri="{FF2B5EF4-FFF2-40B4-BE49-F238E27FC236}">
                <a16:creationId xmlns:a16="http://schemas.microsoft.com/office/drawing/2014/main" id="{62D7663F-1AC5-47B8-89E7-47FD376434C0}"/>
              </a:ext>
            </a:extLst>
          </p:cNvPr>
          <p:cNvSpPr txBox="1"/>
          <p:nvPr/>
        </p:nvSpPr>
        <p:spPr>
          <a:xfrm>
            <a:off x="8380626" y="5412204"/>
            <a:ext cx="2980267" cy="523220"/>
          </a:xfrm>
          <a:prstGeom prst="rect">
            <a:avLst/>
          </a:prstGeom>
          <a:noFill/>
        </p:spPr>
        <p:txBody>
          <a:bodyPr wrap="square" rtlCol="0">
            <a:spAutoFit/>
          </a:bodyPr>
          <a:lstStyle/>
          <a:p>
            <a:r>
              <a:rPr lang="es-MX" sz="2800" dirty="0">
                <a:solidFill>
                  <a:srgbClr val="366680"/>
                </a:solidFill>
                <a:latin typeface="Arial" panose="020B0604020202020204" pitchFamily="34" charset="0"/>
                <a:cs typeface="Arial" panose="020B0604020202020204" pitchFamily="34" charset="0"/>
              </a:rPr>
              <a:t>Se adicionó </a:t>
            </a:r>
            <a:endParaRPr lang="es-ES" sz="2800" dirty="0">
              <a:solidFill>
                <a:srgbClr val="366680"/>
              </a:solidFill>
              <a:latin typeface="Arial" panose="020B0604020202020204" pitchFamily="34" charset="0"/>
              <a:cs typeface="Arial" panose="020B0604020202020204" pitchFamily="34" charset="0"/>
            </a:endParaRPr>
          </a:p>
        </p:txBody>
      </p:sp>
      <p:sp>
        <p:nvSpPr>
          <p:cNvPr id="15" name="Flecha abajo 3">
            <a:extLst>
              <a:ext uri="{FF2B5EF4-FFF2-40B4-BE49-F238E27FC236}">
                <a16:creationId xmlns:a16="http://schemas.microsoft.com/office/drawing/2014/main" id="{57789AE2-5A29-47CB-A617-182942A58DEF}"/>
              </a:ext>
            </a:extLst>
          </p:cNvPr>
          <p:cNvSpPr/>
          <p:nvPr/>
        </p:nvSpPr>
        <p:spPr>
          <a:xfrm rot="5400000">
            <a:off x="7353850" y="5208021"/>
            <a:ext cx="609600" cy="931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Resultado de imagen para 3d man documento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205" b="88205" l="10556" r="90556">
                        <a14:foregroundMark x1="53889" y1="22564" x2="53889" y2="22564"/>
                        <a14:foregroundMark x1="53889" y1="22564" x2="53889" y2="22564"/>
                        <a14:foregroundMark x1="52778" y1="16923" x2="52778" y2="16923"/>
                        <a14:foregroundMark x1="52778" y1="16923" x2="52778" y2="16923"/>
                        <a14:foregroundMark x1="45000" y1="13333" x2="45000" y2="13333"/>
                        <a14:foregroundMark x1="45000" y1="13333" x2="45000" y2="13333"/>
                        <a14:foregroundMark x1="61667" y1="72821" x2="61667" y2="72821"/>
                        <a14:foregroundMark x1="61667" y1="72821" x2="61667" y2="72821"/>
                        <a14:foregroundMark x1="45000" y1="72308" x2="45000" y2="72308"/>
                        <a14:foregroundMark x1="45000" y1="72308" x2="45000" y2="72308"/>
                        <a14:foregroundMark x1="46667" y1="9231" x2="46667" y2="9231"/>
                        <a14:foregroundMark x1="44444" y1="9231" x2="44444" y2="9231"/>
                        <a14:foregroundMark x1="41111" y1="9744" x2="41111" y2="9744"/>
                        <a14:foregroundMark x1="35000" y1="55897" x2="35000" y2="55897"/>
                        <a14:foregroundMark x1="35000" y1="55897" x2="35000" y2="55897"/>
                        <a14:foregroundMark x1="26111" y1="63077" x2="26111" y2="63077"/>
                        <a14:foregroundMark x1="26111" y1="63077" x2="26111" y2="63077"/>
                        <a14:foregroundMark x1="32778" y1="59487" x2="32778" y2="59487"/>
                        <a14:foregroundMark x1="32778" y1="59487" x2="32778" y2="59487"/>
                        <a14:foregroundMark x1="37222" y1="51282" x2="37222" y2="51282"/>
                        <a14:foregroundMark x1="22778" y1="64103" x2="22778" y2="64103"/>
                        <a14:foregroundMark x1="20000" y1="64103" x2="20000" y2="64103"/>
                        <a14:foregroundMark x1="20000" y1="64103" x2="20000" y2="64103"/>
                      </a14:backgroundRemoval>
                    </a14:imgEffect>
                  </a14:imgLayer>
                </a14:imgProps>
              </a:ext>
              <a:ext uri="{28A0092B-C50C-407E-A947-70E740481C1C}">
                <a14:useLocalDpi xmlns:a14="http://schemas.microsoft.com/office/drawing/2010/main" val="0"/>
              </a:ext>
            </a:extLst>
          </a:blip>
          <a:srcRect t="-2814" b="12231"/>
          <a:stretch/>
        </p:blipFill>
        <p:spPr bwMode="auto">
          <a:xfrm>
            <a:off x="10087701" y="4641326"/>
            <a:ext cx="2104299" cy="206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57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846160" y="246987"/>
            <a:ext cx="3848669" cy="673100"/>
          </a:xfrm>
        </p:spPr>
        <p:txBody>
          <a:bodyPr>
            <a:noAutofit/>
          </a:bodyPr>
          <a:lstStyle/>
          <a:p>
            <a:r>
              <a:rPr lang="es-MX" sz="3200" b="1" u="sng" dirty="0" smtClean="0">
                <a:latin typeface="Calisto MT" panose="02040603050505030304" pitchFamily="18" charset="0"/>
              </a:rPr>
              <a:t>CONTENIDO:</a:t>
            </a:r>
            <a:endParaRPr lang="es-MX" sz="3200" b="1" u="sng" dirty="0">
              <a:latin typeface="Calisto MT" panose="02040603050505030304" pitchFamily="18" charset="0"/>
            </a:endParaRPr>
          </a:p>
        </p:txBody>
      </p:sp>
      <p:pic>
        <p:nvPicPr>
          <p:cNvPr id="8" name="Marcador de posición de imagen 7"/>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9157646" y="1814273"/>
            <a:ext cx="2351967" cy="2353137"/>
          </a:xfrm>
          <a:prstGeom prst="round2DiagRect">
            <a:avLst>
              <a:gd name="adj1" fmla="val 5608"/>
              <a:gd name="adj2" fmla="val 0"/>
            </a:avLst>
          </a:prstGeom>
        </p:spPr>
      </p:pic>
      <p:sp>
        <p:nvSpPr>
          <p:cNvPr id="5" name="Marcador de texto 4"/>
          <p:cNvSpPr>
            <a:spLocks noGrp="1"/>
          </p:cNvSpPr>
          <p:nvPr>
            <p:ph type="body" sz="half" idx="4294967295"/>
          </p:nvPr>
        </p:nvSpPr>
        <p:spPr>
          <a:xfrm>
            <a:off x="846161" y="1007584"/>
            <a:ext cx="7639050" cy="4547055"/>
          </a:xfrm>
        </p:spPr>
        <p:txBody>
          <a:bodyPr>
            <a:noAutofit/>
          </a:bodyPr>
          <a:lstStyle/>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Bases Conceptuales de la Contabilidad </a:t>
            </a:r>
            <a:r>
              <a:rPr lang="es-MX" sz="2800" dirty="0">
                <a:latin typeface="Calisto MT" panose="02040603050505030304" pitchFamily="18" charset="0"/>
              </a:rPr>
              <a:t>G</a:t>
            </a:r>
            <a:r>
              <a:rPr lang="es-MX" sz="2800" dirty="0" smtClean="0">
                <a:latin typeface="Calisto MT" panose="02040603050505030304" pitchFamily="18" charset="0"/>
              </a:rPr>
              <a:t>ubernamental</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Ingresos y Egresos Públicos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Bienes Patrimoniales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Registros</a:t>
            </a:r>
            <a:r>
              <a:rPr lang="es-MX" sz="2800" dirty="0">
                <a:latin typeface="Calisto MT" panose="02040603050505030304" pitchFamily="18" charset="0"/>
              </a:rPr>
              <a:t>, Estados e Informes </a:t>
            </a:r>
            <a:r>
              <a:rPr lang="es-MX" sz="2800" dirty="0" smtClean="0">
                <a:latin typeface="Calisto MT" panose="02040603050505030304" pitchFamily="18" charset="0"/>
              </a:rPr>
              <a:t>Financieros</a:t>
            </a:r>
          </a:p>
          <a:p>
            <a:pPr marL="514350" indent="-514350">
              <a:lnSpc>
                <a:spcPct val="100000"/>
              </a:lnSpc>
              <a:spcBef>
                <a:spcPts val="1200"/>
              </a:spcBef>
              <a:buClr>
                <a:schemeClr val="tx2">
                  <a:lumMod val="75000"/>
                </a:schemeClr>
              </a:buClr>
              <a:buSzPct val="135000"/>
              <a:buFont typeface="+mj-lt"/>
              <a:buAutoNum type="arabicPeriod"/>
            </a:pPr>
            <a:r>
              <a:rPr lang="es-MX" sz="2800" b="1" u="sng" dirty="0" smtClean="0">
                <a:solidFill>
                  <a:schemeClr val="accent1">
                    <a:lumMod val="75000"/>
                  </a:schemeClr>
                </a:solidFill>
                <a:latin typeface="Calisto MT" panose="02040603050505030304" pitchFamily="18" charset="0"/>
              </a:rPr>
              <a:t>Rendición </a:t>
            </a:r>
            <a:r>
              <a:rPr lang="es-MX" sz="2800" b="1" u="sng" dirty="0">
                <a:solidFill>
                  <a:schemeClr val="accent1">
                    <a:lumMod val="75000"/>
                  </a:schemeClr>
                </a:solidFill>
                <a:latin typeface="Calisto MT" panose="02040603050505030304" pitchFamily="18" charset="0"/>
              </a:rPr>
              <a:t>de Cuentas y </a:t>
            </a:r>
            <a:r>
              <a:rPr lang="es-MX" sz="2800" b="1" u="sng" dirty="0" smtClean="0">
                <a:solidFill>
                  <a:schemeClr val="accent1">
                    <a:lumMod val="75000"/>
                  </a:schemeClr>
                </a:solidFill>
                <a:latin typeface="Calisto MT" panose="02040603050505030304" pitchFamily="18" charset="0"/>
              </a:rPr>
              <a:t>Transparencia</a:t>
            </a:r>
          </a:p>
          <a:p>
            <a:pPr marL="514350" indent="-514350">
              <a:spcBef>
                <a:spcPts val="1200"/>
              </a:spcBef>
              <a:buClr>
                <a:schemeClr val="tx2">
                  <a:lumMod val="75000"/>
                </a:schemeClr>
              </a:buClr>
              <a:buSzPct val="135000"/>
              <a:buFont typeface="+mj-lt"/>
              <a:buAutoNum type="arabicPeriod"/>
            </a:pPr>
            <a:r>
              <a:rPr lang="es-MX" sz="2800" dirty="0">
                <a:latin typeface="Calisto MT" panose="02040603050505030304" pitchFamily="18" charset="0"/>
              </a:rPr>
              <a:t>Normas y Lineamientos para Transacciones Específicas</a:t>
            </a:r>
          </a:p>
          <a:p>
            <a:pPr marL="514350" indent="-514350">
              <a:lnSpc>
                <a:spcPct val="100000"/>
              </a:lnSpc>
              <a:spcBef>
                <a:spcPts val="1200"/>
              </a:spcBef>
              <a:buClr>
                <a:schemeClr val="tx2">
                  <a:lumMod val="75000"/>
                </a:schemeClr>
              </a:buClr>
              <a:buSzPct val="135000"/>
              <a:buFont typeface="+mj-lt"/>
              <a:buAutoNum type="arabicPeriod"/>
            </a:pPr>
            <a:endParaRPr lang="es-MX" sz="2800" b="1" u="sng" dirty="0">
              <a:solidFill>
                <a:schemeClr val="accent1">
                  <a:lumMod val="75000"/>
                </a:schemeClr>
              </a:solidFill>
              <a:latin typeface="Calisto MT" panose="02040603050505030304" pitchFamily="18" charset="0"/>
            </a:endParaRPr>
          </a:p>
        </p:txBody>
      </p:sp>
      <p:grpSp>
        <p:nvGrpSpPr>
          <p:cNvPr id="6" name="Grupo 5"/>
          <p:cNvGrpSpPr/>
          <p:nvPr/>
        </p:nvGrpSpPr>
        <p:grpSpPr>
          <a:xfrm>
            <a:off x="0" y="5642136"/>
            <a:ext cx="12192000" cy="1248744"/>
            <a:chOff x="0" y="5642136"/>
            <a:chExt cx="12192000" cy="1353870"/>
          </a:xfrm>
        </p:grpSpPr>
        <p:sp>
          <p:nvSpPr>
            <p:cNvPr id="7" name="Rectángulo 6"/>
            <p:cNvSpPr/>
            <p:nvPr/>
          </p:nvSpPr>
          <p:spPr>
            <a:xfrm>
              <a:off x="0" y="5642136"/>
              <a:ext cx="12192000" cy="1318222"/>
            </a:xfrm>
            <a:prstGeom prst="rect">
              <a:avLst/>
            </a:prstGeom>
            <a:solidFill>
              <a:srgbClr val="B1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846160" y="5694627"/>
              <a:ext cx="11081982" cy="1301379"/>
            </a:xfrm>
            <a:prstGeom prst="rect">
              <a:avLst/>
            </a:prstGeom>
            <a:noFill/>
          </p:spPr>
          <p:txBody>
            <a:bodyPr wrap="square" rtlCol="0">
              <a:spAutoFit/>
            </a:bodyPr>
            <a:lstStyle/>
            <a:p>
              <a:pPr algn="just"/>
              <a:r>
                <a:rPr lang="es-MX" sz="2400" b="1" u="sng" dirty="0" smtClean="0">
                  <a:latin typeface="Calisto MT" panose="02040603050505030304" pitchFamily="18" charset="0"/>
                </a:rPr>
                <a:t>Objetivo específico:</a:t>
              </a:r>
              <a:r>
                <a:rPr lang="es-MX" sz="2400" dirty="0">
                  <a:latin typeface="Calisto MT" panose="02040603050505030304" pitchFamily="18" charset="0"/>
                </a:rPr>
                <a:t> </a:t>
              </a:r>
              <a:r>
                <a:rPr lang="es-MX" sz="2400" dirty="0" smtClean="0">
                  <a:latin typeface="Calisto MT" panose="02040603050505030304" pitchFamily="18" charset="0"/>
                </a:rPr>
                <a:t>Comparar </a:t>
              </a:r>
              <a:r>
                <a:rPr lang="es-MX" sz="2400" dirty="0">
                  <a:latin typeface="Calisto MT" panose="02040603050505030304" pitchFamily="18" charset="0"/>
                </a:rPr>
                <a:t>las obligaciones en materia de rendición de cuentas a través de formular  un esquema donde se observará estos cambios ayudando a </a:t>
              </a:r>
              <a:r>
                <a:rPr lang="es-MX" sz="2400" dirty="0" smtClean="0">
                  <a:latin typeface="Calisto MT" panose="02040603050505030304" pitchFamily="18" charset="0"/>
                </a:rPr>
                <a:t>una </a:t>
              </a:r>
              <a:r>
                <a:rPr lang="es-MX" sz="2400" dirty="0">
                  <a:latin typeface="Calisto MT" panose="02040603050505030304" pitchFamily="18" charset="0"/>
                </a:rPr>
                <a:t>mejor rendición.</a:t>
              </a:r>
            </a:p>
          </p:txBody>
        </p:sp>
      </p:grpSp>
    </p:spTree>
    <p:extLst>
      <p:ext uri="{BB962C8B-B14F-4D97-AF65-F5344CB8AC3E}">
        <p14:creationId xmlns:p14="http://schemas.microsoft.com/office/powerpoint/2010/main" val="142111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8" fill="hold" nodeType="withEffect">
                                  <p:stCondLst>
                                    <p:cond delay="3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0" fill="hold"/>
                                        <p:tgtEl>
                                          <p:spTgt spid="6"/>
                                        </p:tgtEl>
                                        <p:attrNameLst>
                                          <p:attrName>ppt_x</p:attrName>
                                        </p:attrNameLst>
                                      </p:cBhvr>
                                      <p:tavLst>
                                        <p:tav tm="0">
                                          <p:val>
                                            <p:strVal val="0-#ppt_w/2"/>
                                          </p:val>
                                        </p:tav>
                                        <p:tav tm="100000">
                                          <p:val>
                                            <p:strVal val="#ppt_x"/>
                                          </p:val>
                                        </p:tav>
                                      </p:tavLst>
                                    </p:anim>
                                    <p:anim calcmode="lin" valueType="num">
                                      <p:cBhvr additive="base">
                                        <p:cTn id="13" dur="2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93843" y="13445"/>
            <a:ext cx="10463629" cy="671513"/>
          </a:xfrm>
        </p:spPr>
        <p:txBody>
          <a:bodyPr anchor="b">
            <a:normAutofit/>
          </a:bodyPr>
          <a:lstStyle/>
          <a:p>
            <a:pPr algn="ctr"/>
            <a:r>
              <a:rPr lang="es-MX" sz="3200" b="1" dirty="0" smtClean="0">
                <a:latin typeface="Calisto MT" panose="02040603050505030304" pitchFamily="18" charset="0"/>
              </a:rPr>
              <a:t>PLAN DE CUENTAS </a:t>
            </a:r>
            <a:endParaRPr lang="es-MX" sz="3200" b="1" dirty="0">
              <a:latin typeface="Calisto MT" panose="02040603050505030304" pitchFamily="18" charset="0"/>
            </a:endParaRPr>
          </a:p>
        </p:txBody>
      </p:sp>
      <p:graphicFrame>
        <p:nvGraphicFramePr>
          <p:cNvPr id="6" name="Diagrama 5"/>
          <p:cNvGraphicFramePr/>
          <p:nvPr>
            <p:extLst>
              <p:ext uri="{D42A27DB-BD31-4B8C-83A1-F6EECF244321}">
                <p14:modId xmlns:p14="http://schemas.microsoft.com/office/powerpoint/2010/main" val="619916027"/>
              </p:ext>
            </p:extLst>
          </p:nvPr>
        </p:nvGraphicFramePr>
        <p:xfrm>
          <a:off x="793844" y="2688609"/>
          <a:ext cx="10984174" cy="2573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a:spLocks noChangeArrowheads="1"/>
          </p:cNvSpPr>
          <p:nvPr/>
        </p:nvSpPr>
        <p:spPr bwMode="auto">
          <a:xfrm rot="10800000" flipV="1">
            <a:off x="939680" y="1101355"/>
            <a:ext cx="4615741" cy="132343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s-MX" altLang="es-MX" sz="1600" b="1" dirty="0" smtClean="0">
                <a:latin typeface="Arial" panose="020B0604020202020204" pitchFamily="34" charset="0"/>
                <a:ea typeface="Times New Roman" panose="02020603050405020304" pitchFamily="18" charset="0"/>
              </a:rPr>
              <a:t>29 DE FEBRERO. </a:t>
            </a:r>
          </a:p>
          <a:p>
            <a:pPr lvl="0" algn="just" defTabSz="914400" eaLnBrk="0" fontAlgn="base" hangingPunct="0">
              <a:spcBef>
                <a:spcPct val="0"/>
              </a:spcBef>
              <a:spcAft>
                <a:spcPct val="0"/>
              </a:spcAft>
            </a:pPr>
            <a:r>
              <a:rPr kumimoji="0" lang="es-MX" altLang="es-MX"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es-MX" altLang="es-MX" sz="1600" dirty="0">
                <a:latin typeface="Arial" panose="020B0604020202020204" pitchFamily="34" charset="0"/>
                <a:ea typeface="Times New Roman" panose="02020603050405020304" pitchFamily="18" charset="0"/>
              </a:rPr>
              <a:t>Se </a:t>
            </a:r>
            <a:r>
              <a:rPr lang="es-MX" altLang="es-MX" sz="1600" dirty="0" smtClean="0">
                <a:latin typeface="Arial" panose="020B0604020202020204" pitchFamily="34" charset="0"/>
                <a:ea typeface="Times New Roman" panose="02020603050405020304" pitchFamily="18" charset="0"/>
              </a:rPr>
              <a:t>adiciona cuenta </a:t>
            </a:r>
            <a:r>
              <a:rPr lang="es-MX" altLang="es-MX" sz="1600" dirty="0">
                <a:latin typeface="Arial" panose="020B0604020202020204" pitchFamily="34" charset="0"/>
                <a:ea typeface="Times New Roman" panose="02020603050405020304" pitchFamily="18" charset="0"/>
              </a:rPr>
              <a:t>1.1.9.4 Adquisición con Fondos de Terceros </a:t>
            </a:r>
            <a:r>
              <a:rPr lang="es-MX" altLang="es-MX" sz="1600" dirty="0" smtClean="0">
                <a:latin typeface="Arial" panose="020B0604020202020204" pitchFamily="34" charset="0"/>
                <a:ea typeface="Times New Roman" panose="02020603050405020304" pitchFamily="18" charset="0"/>
              </a:rPr>
              <a:t>y </a:t>
            </a:r>
            <a:r>
              <a:rPr lang="es-MX" altLang="es-MX" sz="1600" dirty="0">
                <a:latin typeface="Arial" panose="020B0604020202020204" pitchFamily="34" charset="0"/>
                <a:ea typeface="Times New Roman" panose="02020603050405020304" pitchFamily="18" charset="0"/>
              </a:rPr>
              <a:t>se reforma </a:t>
            </a:r>
            <a:r>
              <a:rPr lang="es-MX" altLang="es-MX" sz="1600" dirty="0" smtClean="0">
                <a:latin typeface="Arial" panose="020B0604020202020204" pitchFamily="34" charset="0"/>
                <a:ea typeface="Times New Roman" panose="02020603050405020304" pitchFamily="18" charset="0"/>
              </a:rPr>
              <a:t>definición de cuenta 3.1.3 </a:t>
            </a:r>
            <a:r>
              <a:rPr lang="es-MX" altLang="es-MX" sz="1600" dirty="0">
                <a:latin typeface="Arial" panose="020B0604020202020204" pitchFamily="34" charset="0"/>
                <a:ea typeface="Times New Roman" panose="02020603050405020304" pitchFamily="18" charset="0"/>
              </a:rPr>
              <a:t>Actualización de la Hacienda </a:t>
            </a:r>
            <a:r>
              <a:rPr lang="es-MX" altLang="es-MX" sz="1600" dirty="0" smtClean="0">
                <a:latin typeface="Arial" panose="020B0604020202020204" pitchFamily="34" charset="0"/>
                <a:ea typeface="Times New Roman" panose="02020603050405020304" pitchFamily="18" charset="0"/>
              </a:rPr>
              <a:t>Pública/Patrimonio</a:t>
            </a:r>
            <a:endParaRPr kumimoji="0" lang="es-MX" altLang="es-MX" sz="2400" b="0" i="0" u="none" strike="noStrike" cap="none" normalizeH="0" baseline="0" dirty="0" smtClean="0">
              <a:ln>
                <a:noFill/>
              </a:ln>
              <a:solidFill>
                <a:schemeClr val="tx1"/>
              </a:solidFill>
              <a:effectLst/>
              <a:latin typeface="Arial" panose="020B0604020202020204" pitchFamily="34" charset="0"/>
            </a:endParaRPr>
          </a:p>
        </p:txBody>
      </p:sp>
      <p:sp>
        <p:nvSpPr>
          <p:cNvPr id="11" name="Flecha abajo 10"/>
          <p:cNvSpPr/>
          <p:nvPr/>
        </p:nvSpPr>
        <p:spPr>
          <a:xfrm>
            <a:off x="3007530" y="2424795"/>
            <a:ext cx="368489" cy="605014"/>
          </a:xfrm>
          <a:prstGeom prst="downArrow">
            <a:avLst/>
          </a:prstGeom>
          <a:solidFill>
            <a:schemeClr val="bg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2"/>
          <p:cNvSpPr>
            <a:spLocks noChangeArrowheads="1"/>
          </p:cNvSpPr>
          <p:nvPr/>
        </p:nvSpPr>
        <p:spPr bwMode="auto">
          <a:xfrm rot="10800000" flipV="1">
            <a:off x="1248052" y="5333393"/>
            <a:ext cx="9622872" cy="132343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s-MX" altLang="es-MX" sz="1600" b="1" dirty="0" smtClean="0">
                <a:latin typeface="Arial" panose="020B0604020202020204" pitchFamily="34" charset="0"/>
                <a:ea typeface="Times New Roman" panose="02020603050405020304" pitchFamily="18" charset="0"/>
              </a:rPr>
              <a:t>27 DE SEPTIEMBRE </a:t>
            </a:r>
            <a:endParaRPr lang="es-MX" altLang="es-MX" sz="1600" b="1" dirty="0">
              <a:latin typeface="Arial" panose="020B0604020202020204" pitchFamily="34" charset="0"/>
              <a:ea typeface="Times New Roman" panose="02020603050405020304" pitchFamily="18" charset="0"/>
            </a:endParaRPr>
          </a:p>
          <a:p>
            <a:pPr algn="just" defTabSz="914400" eaLnBrk="0" fontAlgn="base" hangingPunct="0">
              <a:spcBef>
                <a:spcPct val="0"/>
              </a:spcBef>
              <a:spcAft>
                <a:spcPct val="0"/>
              </a:spcAft>
            </a:pPr>
            <a:endParaRPr lang="es-MX" altLang="es-MX" sz="1600" b="1" dirty="0" smtClean="0">
              <a:latin typeface="Arial" panose="020B0604020202020204" pitchFamily="34" charset="0"/>
              <a:ea typeface="Times New Roman" panose="02020603050405020304" pitchFamily="18" charset="0"/>
            </a:endParaRPr>
          </a:p>
          <a:p>
            <a:pPr algn="just" defTabSz="914400" eaLnBrk="0" fontAlgn="base" hangingPunct="0">
              <a:spcBef>
                <a:spcPct val="0"/>
              </a:spcBef>
              <a:spcAft>
                <a:spcPct val="0"/>
              </a:spcAft>
            </a:pPr>
            <a:r>
              <a:rPr lang="es-MX" altLang="es-MX" sz="1600" dirty="0" smtClean="0">
                <a:latin typeface="Arial" panose="020B0604020202020204" pitchFamily="34" charset="0"/>
                <a:ea typeface="Times New Roman" panose="02020603050405020304" pitchFamily="18" charset="0"/>
              </a:rPr>
              <a:t>Se </a:t>
            </a:r>
            <a:r>
              <a:rPr lang="es-MX" altLang="es-MX" sz="1600" dirty="0">
                <a:latin typeface="Arial" panose="020B0604020202020204" pitchFamily="34" charset="0"/>
                <a:ea typeface="Times New Roman" panose="02020603050405020304" pitchFamily="18" charset="0"/>
              </a:rPr>
              <a:t>modifica todo lo relacionado al Ingreso, </a:t>
            </a:r>
            <a:r>
              <a:rPr lang="es-MX" altLang="es-MX" sz="1600" dirty="0" smtClean="0">
                <a:latin typeface="Arial" panose="020B0604020202020204" pitchFamily="34" charset="0"/>
                <a:ea typeface="Times New Roman" panose="02020603050405020304" pitchFamily="18" charset="0"/>
              </a:rPr>
              <a:t>en </a:t>
            </a:r>
            <a:r>
              <a:rPr lang="es-MX" altLang="es-MX" sz="1600" dirty="0">
                <a:latin typeface="Arial" panose="020B0604020202020204" pitchFamily="34" charset="0"/>
                <a:ea typeface="Times New Roman" panose="02020603050405020304" pitchFamily="18" charset="0"/>
              </a:rPr>
              <a:t>los apartados “Estructura del Plan de Cuentas”, “Contenido del Plan de Cuentas” y “Definiciones del Plan de Cuentas” relacionadas con el Genero 4000 Ingresos y Otros Beneficios;</a:t>
            </a:r>
            <a:endParaRPr lang="es-MX" altLang="es-MX" sz="1600" b="1" dirty="0">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rot="10800000" flipV="1">
            <a:off x="6021238" y="663470"/>
            <a:ext cx="5063704" cy="2554545"/>
          </a:xfrm>
          <a:prstGeom prst="rect">
            <a:avLst/>
          </a:prstGeom>
          <a:noFill/>
          <a:ln w="285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s-MX" altLang="es-MX" sz="1600" b="1" dirty="0" smtClean="0">
                <a:latin typeface="Arial" panose="020B0604020202020204" pitchFamily="34" charset="0"/>
                <a:ea typeface="Times New Roman" panose="02020603050405020304" pitchFamily="18" charset="0"/>
              </a:rPr>
              <a:t>27 DE DICIEMBRE </a:t>
            </a:r>
          </a:p>
          <a:p>
            <a:pPr algn="just" defTabSz="914400" eaLnBrk="0" fontAlgn="base" hangingPunct="0">
              <a:spcBef>
                <a:spcPct val="0"/>
              </a:spcBef>
              <a:spcAft>
                <a:spcPct val="0"/>
              </a:spcAft>
            </a:pPr>
            <a:r>
              <a:rPr lang="es-MX" altLang="es-MX" sz="1600" dirty="0" smtClean="0">
                <a:latin typeface="Arial" panose="020B0604020202020204" pitchFamily="34" charset="0"/>
                <a:ea typeface="Times New Roman" panose="02020603050405020304" pitchFamily="18" charset="0"/>
              </a:rPr>
              <a:t>Cuenta </a:t>
            </a:r>
            <a:r>
              <a:rPr lang="es-MX" altLang="es-MX" sz="1600" dirty="0">
                <a:latin typeface="Arial" panose="020B0604020202020204" pitchFamily="34" charset="0"/>
                <a:ea typeface="Times New Roman" panose="02020603050405020304" pitchFamily="18" charset="0"/>
              </a:rPr>
              <a:t>1.2.4.7 Colecciones, Obras de Arte y Objetos Valiosos, </a:t>
            </a:r>
            <a:r>
              <a:rPr lang="es-MX" altLang="es-MX" sz="1600" dirty="0" smtClean="0">
                <a:latin typeface="Arial" panose="020B0604020202020204" pitchFamily="34" charset="0"/>
                <a:ea typeface="Times New Roman" panose="02020603050405020304" pitchFamily="18" charset="0"/>
              </a:rPr>
              <a:t>se excepcionan como este tipo de </a:t>
            </a:r>
            <a:r>
              <a:rPr lang="es-MX" altLang="es-MX" sz="1600" dirty="0">
                <a:latin typeface="Arial" panose="020B0604020202020204" pitchFamily="34" charset="0"/>
                <a:ea typeface="Times New Roman" panose="02020603050405020304" pitchFamily="18" charset="0"/>
              </a:rPr>
              <a:t>bienes </a:t>
            </a:r>
            <a:r>
              <a:rPr lang="es-MX" altLang="es-MX" sz="1600" dirty="0" smtClean="0">
                <a:latin typeface="Arial" panose="020B0604020202020204" pitchFamily="34" charset="0"/>
                <a:ea typeface="Times New Roman" panose="02020603050405020304" pitchFamily="18" charset="0"/>
              </a:rPr>
              <a:t> los que cuenten con expedición </a:t>
            </a:r>
            <a:r>
              <a:rPr lang="es-MX" altLang="es-MX" sz="1600" dirty="0">
                <a:latin typeface="Arial" panose="020B0604020202020204" pitchFamily="34" charset="0"/>
                <a:ea typeface="Times New Roman" panose="02020603050405020304" pitchFamily="18" charset="0"/>
              </a:rPr>
              <a:t>de declaratorias de </a:t>
            </a:r>
            <a:r>
              <a:rPr lang="es-MX" altLang="es-MX" sz="1600" dirty="0" smtClean="0">
                <a:latin typeface="Arial" panose="020B0604020202020204" pitchFamily="34" charset="0"/>
                <a:ea typeface="Times New Roman" panose="02020603050405020304" pitchFamily="18" charset="0"/>
              </a:rPr>
              <a:t>monumentos artísticos </a:t>
            </a:r>
            <a:r>
              <a:rPr lang="es-MX" altLang="es-MX" sz="1600" dirty="0">
                <a:latin typeface="Arial" panose="020B0604020202020204" pitchFamily="34" charset="0"/>
                <a:ea typeface="Times New Roman" panose="02020603050405020304" pitchFamily="18" charset="0"/>
              </a:rPr>
              <a:t>y de zonas de monumentos </a:t>
            </a:r>
            <a:r>
              <a:rPr lang="es-MX" altLang="es-MX" sz="1600" dirty="0" smtClean="0">
                <a:latin typeface="Arial" panose="020B0604020202020204" pitchFamily="34" charset="0"/>
                <a:ea typeface="Times New Roman" panose="02020603050405020304" pitchFamily="18" charset="0"/>
              </a:rPr>
              <a:t>artísticos; la </a:t>
            </a:r>
            <a:r>
              <a:rPr lang="es-MX" altLang="es-MX" sz="1600" dirty="0">
                <a:latin typeface="Arial" panose="020B0604020202020204" pitchFamily="34" charset="0"/>
                <a:ea typeface="Times New Roman" panose="02020603050405020304" pitchFamily="18" charset="0"/>
              </a:rPr>
              <a:t>cuenta </a:t>
            </a:r>
            <a:r>
              <a:rPr lang="es-MX" altLang="es-MX" sz="1600" dirty="0" smtClean="0">
                <a:latin typeface="Arial" panose="020B0604020202020204" pitchFamily="34" charset="0"/>
                <a:ea typeface="Times New Roman" panose="02020603050405020304" pitchFamily="18" charset="0"/>
              </a:rPr>
              <a:t>Incentivos </a:t>
            </a:r>
            <a:r>
              <a:rPr lang="es-MX" altLang="es-MX" sz="1600" dirty="0">
                <a:latin typeface="Arial" panose="020B0604020202020204" pitchFamily="34" charset="0"/>
                <a:ea typeface="Times New Roman" panose="02020603050405020304" pitchFamily="18" charset="0"/>
              </a:rPr>
              <a:t>Derivados de la Colaboración Fiscal </a:t>
            </a:r>
            <a:r>
              <a:rPr lang="es-MX" altLang="es-MX" sz="1600" dirty="0" smtClean="0">
                <a:latin typeface="Arial" panose="020B0604020202020204" pitchFamily="34" charset="0"/>
                <a:ea typeface="Times New Roman" panose="02020603050405020304" pitchFamily="18" charset="0"/>
              </a:rPr>
              <a:t>cambia del Rubro  Aprovechamientos al de Participaciones, Aportaciones Convenios, Incentivos y Fondos Distintos de Aportaciones .</a:t>
            </a:r>
          </a:p>
        </p:txBody>
      </p:sp>
      <p:sp>
        <p:nvSpPr>
          <p:cNvPr id="12" name="Flecha abajo 11"/>
          <p:cNvSpPr/>
          <p:nvPr/>
        </p:nvSpPr>
        <p:spPr>
          <a:xfrm>
            <a:off x="9433379" y="4843333"/>
            <a:ext cx="408360" cy="495024"/>
          </a:xfrm>
          <a:prstGeom prst="downArrow">
            <a:avLst/>
          </a:prstGeom>
          <a:solidFill>
            <a:schemeClr val="bg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p:cNvSpPr/>
          <p:nvPr/>
        </p:nvSpPr>
        <p:spPr>
          <a:xfrm>
            <a:off x="5301141" y="3633187"/>
            <a:ext cx="683999" cy="683999"/>
          </a:xfrm>
          <a:prstGeom prst="ellipse">
            <a:avLst/>
          </a:prstGeom>
          <a:blipFill rotWithShape="0">
            <a:blip r:embed="rId7"/>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6" name="Flecha abajo 15"/>
          <p:cNvSpPr/>
          <p:nvPr/>
        </p:nvSpPr>
        <p:spPr>
          <a:xfrm rot="16200000">
            <a:off x="5422418" y="2297479"/>
            <a:ext cx="368489" cy="827116"/>
          </a:xfrm>
          <a:prstGeom prst="downArrow">
            <a:avLst/>
          </a:prstGeom>
          <a:solidFill>
            <a:schemeClr val="bg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067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C0F44F13-06DD-4A98-B039-873892419350}"/>
                                            </p:graphicEl>
                                          </p:spTgt>
                                        </p:tgtEl>
                                        <p:attrNameLst>
                                          <p:attrName>style.visibility</p:attrName>
                                        </p:attrNameLst>
                                      </p:cBhvr>
                                      <p:to>
                                        <p:strVal val="visible"/>
                                      </p:to>
                                    </p:set>
                                    <p:anim calcmode="lin" valueType="num">
                                      <p:cBhvr additive="base">
                                        <p:cTn id="7" dur="1250" fill="hold"/>
                                        <p:tgtEl>
                                          <p:spTgt spid="6">
                                            <p:graphicEl>
                                              <a:dgm id="{C0F44F13-06DD-4A98-B039-873892419350}"/>
                                            </p:graphic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6">
                                            <p:graphicEl>
                                              <a:dgm id="{C0F44F13-06DD-4A98-B039-87389241935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1000"/>
                                  </p:stCondLst>
                                  <p:childTnLst>
                                    <p:set>
                                      <p:cBhvr>
                                        <p:cTn id="12" dur="1" fill="hold">
                                          <p:stCondLst>
                                            <p:cond delay="0"/>
                                          </p:stCondLst>
                                        </p:cTn>
                                        <p:tgtEl>
                                          <p:spTgt spid="6">
                                            <p:graphicEl>
                                              <a:dgm id="{0A3A8B53-407B-462A-AB1E-26EC903CDE53}"/>
                                            </p:graphicEl>
                                          </p:spTgt>
                                        </p:tgtEl>
                                        <p:attrNameLst>
                                          <p:attrName>style.visibility</p:attrName>
                                        </p:attrNameLst>
                                      </p:cBhvr>
                                      <p:to>
                                        <p:strVal val="visible"/>
                                      </p:to>
                                    </p:set>
                                    <p:anim calcmode="lin" valueType="num">
                                      <p:cBhvr additive="base">
                                        <p:cTn id="13" dur="1250" fill="hold"/>
                                        <p:tgtEl>
                                          <p:spTgt spid="6">
                                            <p:graphicEl>
                                              <a:dgm id="{0A3A8B53-407B-462A-AB1E-26EC903CDE53}"/>
                                            </p:graphic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6">
                                            <p:graphicEl>
                                              <a:dgm id="{0A3A8B53-407B-462A-AB1E-26EC903CDE53}"/>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0"/>
                                  </p:stCondLst>
                                  <p:childTnLst>
                                    <p:set>
                                      <p:cBhvr>
                                        <p:cTn id="16" dur="1" fill="hold">
                                          <p:stCondLst>
                                            <p:cond delay="0"/>
                                          </p:stCondLst>
                                        </p:cTn>
                                        <p:tgtEl>
                                          <p:spTgt spid="6">
                                            <p:graphicEl>
                                              <a:dgm id="{30087CEC-3D30-4D8F-A096-260E3D8D6BC8}"/>
                                            </p:graphicEl>
                                          </p:spTgt>
                                        </p:tgtEl>
                                        <p:attrNameLst>
                                          <p:attrName>style.visibility</p:attrName>
                                        </p:attrNameLst>
                                      </p:cBhvr>
                                      <p:to>
                                        <p:strVal val="visible"/>
                                      </p:to>
                                    </p:set>
                                    <p:anim calcmode="lin" valueType="num">
                                      <p:cBhvr additive="base">
                                        <p:cTn id="17" dur="1250" fill="hold"/>
                                        <p:tgtEl>
                                          <p:spTgt spid="6">
                                            <p:graphicEl>
                                              <a:dgm id="{30087CEC-3D30-4D8F-A096-260E3D8D6BC8}"/>
                                            </p:graphicEl>
                                          </p:spTgt>
                                        </p:tgtEl>
                                        <p:attrNameLst>
                                          <p:attrName>ppt_x</p:attrName>
                                        </p:attrNameLst>
                                      </p:cBhvr>
                                      <p:tavLst>
                                        <p:tav tm="0">
                                          <p:val>
                                            <p:strVal val="0-#ppt_w/2"/>
                                          </p:val>
                                        </p:tav>
                                        <p:tav tm="100000">
                                          <p:val>
                                            <p:strVal val="#ppt_x"/>
                                          </p:val>
                                        </p:tav>
                                      </p:tavLst>
                                    </p:anim>
                                    <p:anim calcmode="lin" valueType="num">
                                      <p:cBhvr additive="base">
                                        <p:cTn id="18" dur="1250" fill="hold"/>
                                        <p:tgtEl>
                                          <p:spTgt spid="6">
                                            <p:graphicEl>
                                              <a:dgm id="{30087CEC-3D30-4D8F-A096-260E3D8D6BC8}"/>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20000"/>
                                  </p:stCondLst>
                                  <p:childTnLst>
                                    <p:set>
                                      <p:cBhvr>
                                        <p:cTn id="22" dur="1" fill="hold">
                                          <p:stCondLst>
                                            <p:cond delay="0"/>
                                          </p:stCondLst>
                                        </p:cTn>
                                        <p:tgtEl>
                                          <p:spTgt spid="6">
                                            <p:graphicEl>
                                              <a:dgm id="{0CB9F443-008C-4799-B243-51A895D143C2}"/>
                                            </p:graphicEl>
                                          </p:spTgt>
                                        </p:tgtEl>
                                        <p:attrNameLst>
                                          <p:attrName>style.visibility</p:attrName>
                                        </p:attrNameLst>
                                      </p:cBhvr>
                                      <p:to>
                                        <p:strVal val="visible"/>
                                      </p:to>
                                    </p:set>
                                    <p:anim calcmode="lin" valueType="num">
                                      <p:cBhvr additive="base">
                                        <p:cTn id="23" dur="1250" fill="hold"/>
                                        <p:tgtEl>
                                          <p:spTgt spid="6">
                                            <p:graphicEl>
                                              <a:dgm id="{0CB9F443-008C-4799-B243-51A895D143C2}"/>
                                            </p:graphicEl>
                                          </p:spTgt>
                                        </p:tgtEl>
                                        <p:attrNameLst>
                                          <p:attrName>ppt_x</p:attrName>
                                        </p:attrNameLst>
                                      </p:cBhvr>
                                      <p:tavLst>
                                        <p:tav tm="0">
                                          <p:val>
                                            <p:strVal val="0-#ppt_w/2"/>
                                          </p:val>
                                        </p:tav>
                                        <p:tav tm="100000">
                                          <p:val>
                                            <p:strVal val="#ppt_x"/>
                                          </p:val>
                                        </p:tav>
                                      </p:tavLst>
                                    </p:anim>
                                    <p:anim calcmode="lin" valueType="num">
                                      <p:cBhvr additive="base">
                                        <p:cTn id="24" dur="1250" fill="hold"/>
                                        <p:tgtEl>
                                          <p:spTgt spid="6">
                                            <p:graphicEl>
                                              <a:dgm id="{0CB9F443-008C-4799-B243-51A895D143C2}"/>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2000"/>
                                  </p:stCondLst>
                                  <p:childTnLst>
                                    <p:set>
                                      <p:cBhvr>
                                        <p:cTn id="26" dur="1" fill="hold">
                                          <p:stCondLst>
                                            <p:cond delay="0"/>
                                          </p:stCondLst>
                                        </p:cTn>
                                        <p:tgtEl>
                                          <p:spTgt spid="6">
                                            <p:graphicEl>
                                              <a:dgm id="{8EDA2BB8-7909-47C0-8148-C3C2FF8AD0E9}"/>
                                            </p:graphicEl>
                                          </p:spTgt>
                                        </p:tgtEl>
                                        <p:attrNameLst>
                                          <p:attrName>style.visibility</p:attrName>
                                        </p:attrNameLst>
                                      </p:cBhvr>
                                      <p:to>
                                        <p:strVal val="visible"/>
                                      </p:to>
                                    </p:set>
                                    <p:anim calcmode="lin" valueType="num">
                                      <p:cBhvr additive="base">
                                        <p:cTn id="27" dur="1250" fill="hold"/>
                                        <p:tgtEl>
                                          <p:spTgt spid="6">
                                            <p:graphicEl>
                                              <a:dgm id="{8EDA2BB8-7909-47C0-8148-C3C2FF8AD0E9}"/>
                                            </p:graphicEl>
                                          </p:spTgt>
                                        </p:tgtEl>
                                        <p:attrNameLst>
                                          <p:attrName>ppt_x</p:attrName>
                                        </p:attrNameLst>
                                      </p:cBhvr>
                                      <p:tavLst>
                                        <p:tav tm="0">
                                          <p:val>
                                            <p:strVal val="0-#ppt_w/2"/>
                                          </p:val>
                                        </p:tav>
                                        <p:tav tm="100000">
                                          <p:val>
                                            <p:strVal val="#ppt_x"/>
                                          </p:val>
                                        </p:tav>
                                      </p:tavLst>
                                    </p:anim>
                                    <p:anim calcmode="lin" valueType="num">
                                      <p:cBhvr additive="base">
                                        <p:cTn id="28" dur="1250" fill="hold"/>
                                        <p:tgtEl>
                                          <p:spTgt spid="6">
                                            <p:graphicEl>
                                              <a:dgm id="{8EDA2BB8-7909-47C0-8148-C3C2FF8AD0E9}"/>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graphicEl>
                                              <a:dgm id="{57330A47-B4EE-4E77-B28E-1495F2FAD24E}"/>
                                            </p:graphicEl>
                                          </p:spTgt>
                                        </p:tgtEl>
                                        <p:attrNameLst>
                                          <p:attrName>style.visibility</p:attrName>
                                        </p:attrNameLst>
                                      </p:cBhvr>
                                      <p:to>
                                        <p:strVal val="visible"/>
                                      </p:to>
                                    </p:set>
                                    <p:anim calcmode="lin" valueType="num">
                                      <p:cBhvr additive="base">
                                        <p:cTn id="33" dur="1250" fill="hold"/>
                                        <p:tgtEl>
                                          <p:spTgt spid="6">
                                            <p:graphicEl>
                                              <a:dgm id="{57330A47-B4EE-4E77-B28E-1495F2FAD24E}"/>
                                            </p:graphicEl>
                                          </p:spTgt>
                                        </p:tgtEl>
                                        <p:attrNameLst>
                                          <p:attrName>ppt_x</p:attrName>
                                        </p:attrNameLst>
                                      </p:cBhvr>
                                      <p:tavLst>
                                        <p:tav tm="0">
                                          <p:val>
                                            <p:strVal val="0-#ppt_w/2"/>
                                          </p:val>
                                        </p:tav>
                                        <p:tav tm="100000">
                                          <p:val>
                                            <p:strVal val="#ppt_x"/>
                                          </p:val>
                                        </p:tav>
                                      </p:tavLst>
                                    </p:anim>
                                    <p:anim calcmode="lin" valueType="num">
                                      <p:cBhvr additive="base">
                                        <p:cTn id="34" dur="1250" fill="hold"/>
                                        <p:tgtEl>
                                          <p:spTgt spid="6">
                                            <p:graphicEl>
                                              <a:dgm id="{57330A47-B4EE-4E77-B28E-1495F2FAD24E}"/>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
                                            <p:graphicEl>
                                              <a:dgm id="{3179EB1E-E33E-479D-A169-2E0E7C8608FC}"/>
                                            </p:graphicEl>
                                          </p:spTgt>
                                        </p:tgtEl>
                                        <p:attrNameLst>
                                          <p:attrName>style.visibility</p:attrName>
                                        </p:attrNameLst>
                                      </p:cBhvr>
                                      <p:to>
                                        <p:strVal val="visible"/>
                                      </p:to>
                                    </p:set>
                                    <p:anim calcmode="lin" valueType="num">
                                      <p:cBhvr additive="base">
                                        <p:cTn id="37" dur="1250" fill="hold"/>
                                        <p:tgtEl>
                                          <p:spTgt spid="6">
                                            <p:graphicEl>
                                              <a:dgm id="{3179EB1E-E33E-479D-A169-2E0E7C8608FC}"/>
                                            </p:graphicEl>
                                          </p:spTgt>
                                        </p:tgtEl>
                                        <p:attrNameLst>
                                          <p:attrName>ppt_x</p:attrName>
                                        </p:attrNameLst>
                                      </p:cBhvr>
                                      <p:tavLst>
                                        <p:tav tm="0">
                                          <p:val>
                                            <p:strVal val="0-#ppt_w/2"/>
                                          </p:val>
                                        </p:tav>
                                        <p:tav tm="100000">
                                          <p:val>
                                            <p:strVal val="#ppt_x"/>
                                          </p:val>
                                        </p:tav>
                                      </p:tavLst>
                                    </p:anim>
                                    <p:anim calcmode="lin" valueType="num">
                                      <p:cBhvr additive="base">
                                        <p:cTn id="38" dur="1250" fill="hold"/>
                                        <p:tgtEl>
                                          <p:spTgt spid="6">
                                            <p:graphicEl>
                                              <a:dgm id="{3179EB1E-E33E-479D-A169-2E0E7C8608FC}"/>
                                            </p:graphicEl>
                                          </p:spTgt>
                                        </p:tgtEl>
                                        <p:attrNameLst>
                                          <p:attrName>ppt_y</p:attrName>
                                        </p:attrNameLst>
                                      </p:cBhvr>
                                      <p:tavLst>
                                        <p:tav tm="0">
                                          <p:val>
                                            <p:strVal val="#ppt_y"/>
                                          </p:val>
                                        </p:tav>
                                        <p:tav tm="100000">
                                          <p:val>
                                            <p:strVal val="#ppt_y"/>
                                          </p:val>
                                        </p:tav>
                                      </p:tavLst>
                                    </p:anim>
                                  </p:childTnLst>
                                </p:cTn>
                              </p:par>
                              <p:par>
                                <p:cTn id="39" presetID="22" presetClass="entr" presetSubtype="1" fill="hold" grpId="0" nodeType="withEffect">
                                  <p:stCondLst>
                                    <p:cond delay="350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2000"/>
                                        <p:tgtEl>
                                          <p:spTgt spid="8"/>
                                        </p:tgtEl>
                                      </p:cBhvr>
                                    </p:animEffect>
                                  </p:childTnLst>
                                </p:cTn>
                              </p:par>
                              <p:par>
                                <p:cTn id="42" presetID="22" presetClass="entr" presetSubtype="1" fill="hold" grpId="0" nodeType="withEffect">
                                  <p:stCondLst>
                                    <p:cond delay="525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par>
                                <p:cTn id="45" presetID="22" presetClass="entr" presetSubtype="1" fill="hold" grpId="0" nodeType="withEffect">
                                  <p:stCondLst>
                                    <p:cond delay="1200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2000"/>
                                        <p:tgtEl>
                                          <p:spTgt spid="10"/>
                                        </p:tgtEl>
                                      </p:cBhvr>
                                    </p:animEffect>
                                  </p:childTnLst>
                                </p:cTn>
                              </p:par>
                              <p:par>
                                <p:cTn id="48" presetID="22" presetClass="entr" presetSubtype="1" fill="hold" grpId="0" nodeType="withEffect">
                                  <p:stCondLst>
                                    <p:cond delay="23500"/>
                                  </p:stCondLst>
                                  <p:childTnLst>
                                    <p:set>
                                      <p:cBhvr>
                                        <p:cTn id="49" dur="1" fill="hold">
                                          <p:stCondLst>
                                            <p:cond delay="0"/>
                                          </p:stCondLst>
                                        </p:cTn>
                                        <p:tgtEl>
                                          <p:spTgt spid="12"/>
                                        </p:tgtEl>
                                        <p:attrNameLst>
                                          <p:attrName>style.visibility</p:attrName>
                                        </p:attrNameLst>
                                      </p:cBhvr>
                                      <p:to>
                                        <p:strVal val="visible"/>
                                      </p:to>
                                    </p:set>
                                    <p:animEffect transition="in" filter="wipe(up)">
                                      <p:cBhvr>
                                        <p:cTn id="50" dur="500"/>
                                        <p:tgtEl>
                                          <p:spTgt spid="12"/>
                                        </p:tgtEl>
                                      </p:cBhvr>
                                    </p:animEffect>
                                  </p:childTnLst>
                                </p:cTn>
                              </p:par>
                              <p:par>
                                <p:cTn id="51" presetID="22" presetClass="entr" presetSubtype="1" fill="hold" grpId="0" nodeType="withEffect">
                                  <p:stCondLst>
                                    <p:cond delay="2500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par>
                                <p:cTn id="54" presetID="22" presetClass="entr" presetSubtype="1" fill="hold" grpId="0" nodeType="withEffect">
                                  <p:stCondLst>
                                    <p:cond delay="525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8" grpId="0" animBg="1"/>
      <p:bldP spid="11" grpId="0" animBg="1"/>
      <p:bldP spid="9" grpId="0" animBg="1"/>
      <p:bldP spid="10" grpId="0" animBg="1"/>
      <p:bldP spid="12"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4C690DF-556B-4214-9EBE-71737BA0E37A}"/>
              </a:ext>
            </a:extLst>
          </p:cNvPr>
          <p:cNvSpPr/>
          <p:nvPr/>
        </p:nvSpPr>
        <p:spPr>
          <a:xfrm>
            <a:off x="5475772" y="-3819"/>
            <a:ext cx="6716227" cy="5947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E7F8994A-CAC3-4734-A866-CEEBC69A1356}"/>
              </a:ext>
            </a:extLst>
          </p:cNvPr>
          <p:cNvSpPr/>
          <p:nvPr/>
        </p:nvSpPr>
        <p:spPr>
          <a:xfrm>
            <a:off x="0" y="594360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DA116E2D-B26C-495E-A1A1-8573F8F7164C}"/>
              </a:ext>
            </a:extLst>
          </p:cNvPr>
          <p:cNvSpPr txBox="1"/>
          <p:nvPr/>
        </p:nvSpPr>
        <p:spPr>
          <a:xfrm>
            <a:off x="6052457" y="2087532"/>
            <a:ext cx="5012871" cy="769441"/>
          </a:xfrm>
          <a:prstGeom prst="rect">
            <a:avLst/>
          </a:prstGeom>
          <a:noFill/>
        </p:spPr>
        <p:txBody>
          <a:bodyPr wrap="square" rtlCol="0">
            <a:spAutoFit/>
          </a:bodyPr>
          <a:lstStyle/>
          <a:p>
            <a:r>
              <a:rPr lang="es-MX" sz="3600" dirty="0">
                <a:solidFill>
                  <a:srgbClr val="366680"/>
                </a:solidFill>
                <a:latin typeface="Arial" panose="020B0604020202020204" pitchFamily="34" charset="0"/>
                <a:cs typeface="Arial" panose="020B0604020202020204" pitchFamily="34" charset="0"/>
              </a:rPr>
              <a:t>Se </a:t>
            </a:r>
            <a:r>
              <a:rPr lang="es-MX" sz="4400" dirty="0">
                <a:solidFill>
                  <a:srgbClr val="366680"/>
                </a:solidFill>
                <a:latin typeface="Arial" panose="020B0604020202020204" pitchFamily="34" charset="0"/>
                <a:cs typeface="Arial" panose="020B0604020202020204" pitchFamily="34" charset="0"/>
              </a:rPr>
              <a:t>adiciona </a:t>
            </a:r>
            <a:endParaRPr lang="es-MX" sz="3600" dirty="0">
              <a:solidFill>
                <a:srgbClr val="366680"/>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39A7B6F3-4468-4768-8442-BB88F3D142D0}"/>
              </a:ext>
            </a:extLst>
          </p:cNvPr>
          <p:cNvSpPr/>
          <p:nvPr/>
        </p:nvSpPr>
        <p:spPr>
          <a:xfrm>
            <a:off x="1028700" y="195936"/>
            <a:ext cx="10156371" cy="979715"/>
          </a:xfrm>
          <a:prstGeom prst="rect">
            <a:avLst/>
          </a:prstGeom>
          <a:solidFill>
            <a:srgbClr val="2D6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latin typeface="Arial" panose="020B0604020202020204" pitchFamily="34" charset="0"/>
                <a:cs typeface="Arial" panose="020B0604020202020204" pitchFamily="34" charset="0"/>
              </a:rPr>
              <a:t>Acuerdo por el que se armoniza la estructura de las </a:t>
            </a:r>
            <a:r>
              <a:rPr lang="es-MX" sz="4000" dirty="0">
                <a:latin typeface="Arial" panose="020B0604020202020204" pitchFamily="34" charset="0"/>
                <a:cs typeface="Arial" panose="020B0604020202020204" pitchFamily="34" charset="0"/>
              </a:rPr>
              <a:t>cuentas públicas </a:t>
            </a:r>
            <a:endParaRPr lang="es-MX" sz="28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9F5E8B53-2DB1-4C29-8F18-3DB2C7F088CF}"/>
              </a:ext>
            </a:extLst>
          </p:cNvPr>
          <p:cNvSpPr txBox="1"/>
          <p:nvPr/>
        </p:nvSpPr>
        <p:spPr>
          <a:xfrm>
            <a:off x="5519058" y="1600200"/>
            <a:ext cx="6662060" cy="584775"/>
          </a:xfrm>
          <a:prstGeom prst="rect">
            <a:avLst/>
          </a:prstGeom>
          <a:noFill/>
        </p:spPr>
        <p:txBody>
          <a:bodyPr wrap="square" rtlCol="0">
            <a:spAutoFit/>
          </a:bodyPr>
          <a:lstStyle/>
          <a:p>
            <a:pPr algn="just"/>
            <a:r>
              <a:rPr lang="es-MX" sz="3200" dirty="0">
                <a:solidFill>
                  <a:schemeClr val="tx1">
                    <a:lumMod val="75000"/>
                    <a:lumOff val="25000"/>
                  </a:schemeClr>
                </a:solidFill>
                <a:latin typeface="Arial" panose="020B0604020202020204" pitchFamily="34" charset="0"/>
                <a:cs typeface="Arial" panose="020B0604020202020204" pitchFamily="34" charset="0"/>
              </a:rPr>
              <a:t>6. Información adicional a presentar</a:t>
            </a:r>
          </a:p>
        </p:txBody>
      </p:sp>
      <p:sp>
        <p:nvSpPr>
          <p:cNvPr id="9" name="CuadroTexto 8">
            <a:extLst>
              <a:ext uri="{FF2B5EF4-FFF2-40B4-BE49-F238E27FC236}">
                <a16:creationId xmlns:a16="http://schemas.microsoft.com/office/drawing/2014/main" id="{13C984AA-46AE-4DF4-BA0A-170B38CE5B04}"/>
              </a:ext>
            </a:extLst>
          </p:cNvPr>
          <p:cNvSpPr txBox="1"/>
          <p:nvPr/>
        </p:nvSpPr>
        <p:spPr>
          <a:xfrm>
            <a:off x="5327762" y="3767863"/>
            <a:ext cx="6462259" cy="1200329"/>
          </a:xfrm>
          <a:prstGeom prst="rect">
            <a:avLst/>
          </a:prstGeom>
          <a:noFill/>
        </p:spPr>
        <p:txBody>
          <a:bodyPr wrap="square" rtlCol="0">
            <a:spAutoFit/>
          </a:bodyPr>
          <a:lstStyle/>
          <a:p>
            <a:pPr algn="ctr"/>
            <a:r>
              <a:rPr lang="es-MX" sz="3600" dirty="0">
                <a:solidFill>
                  <a:schemeClr val="tx1">
                    <a:lumMod val="50000"/>
                    <a:lumOff val="50000"/>
                  </a:schemeClr>
                </a:solidFill>
                <a:latin typeface="Arial" panose="020B0604020202020204" pitchFamily="34" charset="0"/>
                <a:cs typeface="Arial" panose="020B0604020202020204" pitchFamily="34" charset="0"/>
              </a:rPr>
              <a:t>a.3 Empresas Productivas del Estado  </a:t>
            </a:r>
          </a:p>
        </p:txBody>
      </p:sp>
      <p:pic>
        <p:nvPicPr>
          <p:cNvPr id="1026" name="Picture 2" descr="Imagen relacionada">
            <a:extLst>
              <a:ext uri="{FF2B5EF4-FFF2-40B4-BE49-F238E27FC236}">
                <a16:creationId xmlns:a16="http://schemas.microsoft.com/office/drawing/2014/main" id="{97DA2DCE-2E46-41EA-B3EE-3D393F57BA5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0516" y1="38125" x2="30516" y2="38125"/>
                        <a14:foregroundMark x1="30516" y1="48750" x2="30516" y2="48750"/>
                        <a14:foregroundMark x1="30516" y1="48750" x2="30516" y2="48750"/>
                        <a14:foregroundMark x1="30516" y1="48750" x2="30516" y2="48750"/>
                        <a14:foregroundMark x1="28169" y1="63750" x2="28169" y2="63750"/>
                        <a14:foregroundMark x1="28169" y1="63750" x2="28169" y2="63750"/>
                        <a14:foregroundMark x1="31925" y1="65625" x2="31925" y2="65625"/>
                        <a14:foregroundMark x1="31925" y1="65625" x2="31925" y2="65625"/>
                        <a14:foregroundMark x1="31925" y1="83125" x2="31925" y2="83125"/>
                        <a14:foregroundMark x1="31925" y1="83125" x2="31925" y2="83125"/>
                        <a14:foregroundMark x1="25822" y1="85000" x2="25822" y2="85000"/>
                        <a14:foregroundMark x1="25822" y1="85000" x2="25822" y2="85000"/>
                        <a14:foregroundMark x1="22535" y1="87500" x2="22535" y2="87500"/>
                        <a14:foregroundMark x1="22535" y1="87500" x2="22535" y2="87500"/>
                        <a14:foregroundMark x1="28638" y1="31250" x2="28638" y2="31250"/>
                        <a14:foregroundMark x1="28638" y1="31250" x2="28638" y2="31250"/>
                        <a14:foregroundMark x1="28638" y1="31250" x2="28638" y2="31250"/>
                        <a14:foregroundMark x1="23005" y1="25000" x2="23005" y2="25000"/>
                        <a14:foregroundMark x1="23005" y1="25000" x2="23005" y2="25000"/>
                        <a14:foregroundMark x1="23005" y1="25000" x2="23005" y2="25000"/>
                        <a14:foregroundMark x1="25822" y1="20625" x2="25822" y2="20625"/>
                        <a14:foregroundMark x1="25822" y1="20625" x2="25822" y2="20625"/>
                        <a14:foregroundMark x1="25822" y1="20625" x2="25822" y2="20625"/>
                        <a14:foregroundMark x1="25822" y1="14375" x2="25822" y2="14375"/>
                        <a14:foregroundMark x1="25822" y1="14375" x2="25822" y2="14375"/>
                        <a14:foregroundMark x1="25822" y1="14375" x2="25822" y2="14375"/>
                      </a14:backgroundRemoval>
                    </a14:imgEffect>
                  </a14:imgLayer>
                </a14:imgProps>
              </a:ext>
              <a:ext uri="{28A0092B-C50C-407E-A947-70E740481C1C}">
                <a14:useLocalDpi xmlns:a14="http://schemas.microsoft.com/office/drawing/2010/main" val="0"/>
              </a:ext>
            </a:extLst>
          </a:blip>
          <a:srcRect/>
          <a:stretch>
            <a:fillRect/>
          </a:stretch>
        </p:blipFill>
        <p:spPr bwMode="auto">
          <a:xfrm>
            <a:off x="9076484" y="4384680"/>
            <a:ext cx="3264061" cy="2451877"/>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hacia abajo 9">
            <a:extLst>
              <a:ext uri="{FF2B5EF4-FFF2-40B4-BE49-F238E27FC236}">
                <a16:creationId xmlns:a16="http://schemas.microsoft.com/office/drawing/2014/main" id="{3E34F399-54FD-46E4-A67F-8CD4B2745E8A}"/>
              </a:ext>
            </a:extLst>
          </p:cNvPr>
          <p:cNvSpPr/>
          <p:nvPr/>
        </p:nvSpPr>
        <p:spPr>
          <a:xfrm>
            <a:off x="7258053" y="2803242"/>
            <a:ext cx="636814" cy="886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Diagrama de flujo: conector 10">
            <a:extLst>
              <a:ext uri="{FF2B5EF4-FFF2-40B4-BE49-F238E27FC236}">
                <a16:creationId xmlns:a16="http://schemas.microsoft.com/office/drawing/2014/main" id="{F83C3AFD-A86F-4501-BFFC-4AF7F87D1DF6}"/>
              </a:ext>
            </a:extLst>
          </p:cNvPr>
          <p:cNvSpPr/>
          <p:nvPr/>
        </p:nvSpPr>
        <p:spPr>
          <a:xfrm>
            <a:off x="292560" y="1375405"/>
            <a:ext cx="5035201" cy="5009065"/>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6C3A6CCD-CC29-4277-BBC6-D1A1BA54BCA5}"/>
              </a:ext>
            </a:extLst>
          </p:cNvPr>
          <p:cNvSpPr txBox="1"/>
          <p:nvPr/>
        </p:nvSpPr>
        <p:spPr>
          <a:xfrm>
            <a:off x="831667" y="2244369"/>
            <a:ext cx="4105000" cy="3293209"/>
          </a:xfrm>
          <a:prstGeom prst="rect">
            <a:avLst/>
          </a:prstGeom>
          <a:noFill/>
        </p:spPr>
        <p:txBody>
          <a:bodyPr wrap="square" rtlCol="0">
            <a:spAutoFit/>
          </a:bodyPr>
          <a:lstStyle/>
          <a:p>
            <a:pPr algn="ctr"/>
            <a:r>
              <a:rPr lang="es-MX" sz="2400" dirty="0">
                <a:solidFill>
                  <a:schemeClr val="bg1"/>
                </a:solidFill>
                <a:latin typeface="Arial" panose="020B0604020202020204" pitchFamily="34" charset="0"/>
                <a:cs typeface="Arial" panose="020B0604020202020204" pitchFamily="34" charset="0"/>
              </a:rPr>
              <a:t>Se </a:t>
            </a:r>
            <a:r>
              <a:rPr lang="es-MX" sz="4000" dirty="0">
                <a:solidFill>
                  <a:schemeClr val="bg1"/>
                </a:solidFill>
                <a:latin typeface="Arial" panose="020B0604020202020204" pitchFamily="34" charset="0"/>
                <a:cs typeface="Arial" panose="020B0604020202020204" pitchFamily="34" charset="0"/>
              </a:rPr>
              <a:t>elimina</a:t>
            </a:r>
            <a:r>
              <a:rPr lang="es-MX" sz="2400" dirty="0">
                <a:solidFill>
                  <a:schemeClr val="bg1"/>
                </a:solidFill>
                <a:latin typeface="Arial" panose="020B0604020202020204" pitchFamily="34" charset="0"/>
                <a:cs typeface="Arial" panose="020B0604020202020204" pitchFamily="34" charset="0"/>
              </a:rPr>
              <a:t> la clasificación de </a:t>
            </a:r>
            <a:r>
              <a:rPr lang="es-MX" sz="2800" b="1" dirty="0">
                <a:solidFill>
                  <a:schemeClr val="bg1"/>
                </a:solidFill>
                <a:latin typeface="Arial" panose="020B0604020202020204" pitchFamily="34" charset="0"/>
                <a:cs typeface="Arial" panose="020B0604020202020204" pitchFamily="34" charset="0"/>
              </a:rPr>
              <a:t>Entidades Paraestatales Empresariales no Financieras con Participación Estatal Mayoritaria </a:t>
            </a:r>
            <a:endParaRPr lang="es-MX" sz="2400" b="1" dirty="0">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DD89564B-B2CF-461E-9D97-07CFF5146EB8}"/>
              </a:ext>
            </a:extLst>
          </p:cNvPr>
          <p:cNvSpPr txBox="1"/>
          <p:nvPr/>
        </p:nvSpPr>
        <p:spPr>
          <a:xfrm>
            <a:off x="8454345" y="711467"/>
            <a:ext cx="2730726" cy="461665"/>
          </a:xfrm>
          <a:prstGeom prst="rect">
            <a:avLst/>
          </a:prstGeom>
          <a:noFill/>
        </p:spPr>
        <p:txBody>
          <a:bodyPr wrap="square" rtlCol="0">
            <a:spAutoFit/>
          </a:bodyPr>
          <a:lstStyle/>
          <a:p>
            <a:r>
              <a:rPr lang="es-MX" sz="2400" dirty="0">
                <a:solidFill>
                  <a:schemeClr val="bg1"/>
                </a:solidFill>
                <a:latin typeface="Arial" panose="020B0604020202020204" pitchFamily="34" charset="0"/>
                <a:cs typeface="Arial" panose="020B0604020202020204" pitchFamily="34" charset="0"/>
              </a:rPr>
              <a:t>D.O.F 29-02-2016</a:t>
            </a:r>
          </a:p>
        </p:txBody>
      </p:sp>
      <p:pic>
        <p:nvPicPr>
          <p:cNvPr id="14" name="Imagen 13">
            <a:extLst>
              <a:ext uri="{FF2B5EF4-FFF2-40B4-BE49-F238E27FC236}">
                <a16:creationId xmlns:a16="http://schemas.microsoft.com/office/drawing/2014/main" id="{E6086364-4BAD-47CF-825A-68502533C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561" y="1677415"/>
            <a:ext cx="731211" cy="566954"/>
          </a:xfrm>
          <a:prstGeom prst="rect">
            <a:avLst/>
          </a:prstGeom>
          <a:solidFill>
            <a:srgbClr val="FF0000"/>
          </a:solidFill>
        </p:spPr>
      </p:pic>
    </p:spTree>
    <p:extLst>
      <p:ext uri="{BB962C8B-B14F-4D97-AF65-F5344CB8AC3E}">
        <p14:creationId xmlns:p14="http://schemas.microsoft.com/office/powerpoint/2010/main" val="2872009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4DE345B-FD91-4CDA-B55D-8F405CBA2745}"/>
              </a:ext>
            </a:extLst>
          </p:cNvPr>
          <p:cNvSpPr/>
          <p:nvPr/>
        </p:nvSpPr>
        <p:spPr>
          <a:xfrm>
            <a:off x="0" y="4745989"/>
            <a:ext cx="12192000" cy="2112011"/>
          </a:xfrm>
          <a:prstGeom prst="rect">
            <a:avLst/>
          </a:prstGeom>
          <a:solidFill>
            <a:srgbClr val="2D6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54370534-BD67-4A3D-8856-E8F03885215A}"/>
              </a:ext>
            </a:extLst>
          </p:cNvPr>
          <p:cNvSpPr/>
          <p:nvPr/>
        </p:nvSpPr>
        <p:spPr>
          <a:xfrm>
            <a:off x="0" y="0"/>
            <a:ext cx="12192000" cy="11811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Diagrama de flujo: conector 1">
            <a:extLst>
              <a:ext uri="{FF2B5EF4-FFF2-40B4-BE49-F238E27FC236}">
                <a16:creationId xmlns:a16="http://schemas.microsoft.com/office/drawing/2014/main" id="{04329E8B-4806-4623-BD15-CCC2B4C24AF2}"/>
              </a:ext>
            </a:extLst>
          </p:cNvPr>
          <p:cNvSpPr/>
          <p:nvPr/>
        </p:nvSpPr>
        <p:spPr>
          <a:xfrm>
            <a:off x="146957" y="40821"/>
            <a:ext cx="3673929" cy="3935186"/>
          </a:xfrm>
          <a:prstGeom prst="flowChartConnector">
            <a:avLst/>
          </a:prstGeom>
          <a:solidFill>
            <a:srgbClr val="36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MX" sz="2400" dirty="0">
              <a:solidFill>
                <a:prstClr val="white"/>
              </a:solidFill>
              <a:latin typeface="Arial" panose="020B0604020202020204" pitchFamily="34" charset="0"/>
              <a:cs typeface="Arial" panose="020B0604020202020204" pitchFamily="34" charset="0"/>
            </a:endParaRPr>
          </a:p>
        </p:txBody>
      </p:sp>
      <p:sp>
        <p:nvSpPr>
          <p:cNvPr id="3" name="Diagrama de flujo: conector 2">
            <a:extLst>
              <a:ext uri="{FF2B5EF4-FFF2-40B4-BE49-F238E27FC236}">
                <a16:creationId xmlns:a16="http://schemas.microsoft.com/office/drawing/2014/main" id="{5D509866-D9D9-4B9A-901C-5EC9BC507A7E}"/>
              </a:ext>
            </a:extLst>
          </p:cNvPr>
          <p:cNvSpPr/>
          <p:nvPr/>
        </p:nvSpPr>
        <p:spPr>
          <a:xfrm>
            <a:off x="888773" y="3145971"/>
            <a:ext cx="3673929" cy="3935186"/>
          </a:xfrm>
          <a:prstGeom prst="flowChartConnector">
            <a:avLst/>
          </a:prstGeom>
          <a:solidFill>
            <a:srgbClr val="B1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Diagrama de flujo: conector 3">
            <a:extLst>
              <a:ext uri="{FF2B5EF4-FFF2-40B4-BE49-F238E27FC236}">
                <a16:creationId xmlns:a16="http://schemas.microsoft.com/office/drawing/2014/main" id="{5688BF4A-3B48-4890-9D4E-AD2C35ECA1A7}"/>
              </a:ext>
            </a:extLst>
          </p:cNvPr>
          <p:cNvSpPr/>
          <p:nvPr/>
        </p:nvSpPr>
        <p:spPr>
          <a:xfrm>
            <a:off x="3459389" y="1050471"/>
            <a:ext cx="3673929" cy="3935186"/>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Rectángulo 4">
            <a:extLst>
              <a:ext uri="{FF2B5EF4-FFF2-40B4-BE49-F238E27FC236}">
                <a16:creationId xmlns:a16="http://schemas.microsoft.com/office/drawing/2014/main" id="{9C2795BA-FD2B-4A62-97F5-DDBAABADAA0C}"/>
              </a:ext>
            </a:extLst>
          </p:cNvPr>
          <p:cNvSpPr/>
          <p:nvPr/>
        </p:nvSpPr>
        <p:spPr>
          <a:xfrm>
            <a:off x="363083" y="977362"/>
            <a:ext cx="3241675" cy="2062103"/>
          </a:xfrm>
          <a:prstGeom prst="rect">
            <a:avLst/>
          </a:prstGeom>
        </p:spPr>
        <p:txBody>
          <a:bodyPr wrap="square">
            <a:spAutoFit/>
          </a:bodyPr>
          <a:lstStyle/>
          <a:p>
            <a:pPr lvl="0" algn="ctr"/>
            <a:r>
              <a:rPr lang="es-MX" sz="2400" dirty="0">
                <a:solidFill>
                  <a:prstClr val="white"/>
                </a:solidFill>
                <a:latin typeface="Arial" panose="020B0604020202020204" pitchFamily="34" charset="0"/>
                <a:cs typeface="Arial" panose="020B0604020202020204" pitchFamily="34" charset="0"/>
              </a:rPr>
              <a:t>Norma para armonizar la presentación de la información adicional a la iniciativa de la </a:t>
            </a:r>
            <a:r>
              <a:rPr lang="es-MX" sz="3200" u="sng" dirty="0">
                <a:solidFill>
                  <a:prstClr val="white"/>
                </a:solidFill>
                <a:latin typeface="Arial" panose="020B0604020202020204" pitchFamily="34" charset="0"/>
                <a:cs typeface="Arial" panose="020B0604020202020204" pitchFamily="34" charset="0"/>
              </a:rPr>
              <a:t>Ley de Ingresos </a:t>
            </a:r>
            <a:endParaRPr lang="es-MX" sz="2400" u="sng" dirty="0">
              <a:solidFill>
                <a:prstClr val="white"/>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2E2B1F0-B9BD-4606-B2A9-6C031FDFB26C}"/>
              </a:ext>
            </a:extLst>
          </p:cNvPr>
          <p:cNvSpPr/>
          <p:nvPr/>
        </p:nvSpPr>
        <p:spPr>
          <a:xfrm>
            <a:off x="1016113" y="4082512"/>
            <a:ext cx="3419248" cy="2062103"/>
          </a:xfrm>
          <a:prstGeom prst="rect">
            <a:avLst/>
          </a:prstGeom>
        </p:spPr>
        <p:txBody>
          <a:bodyPr wrap="square">
            <a:spAutoFit/>
          </a:bodyPr>
          <a:lstStyle/>
          <a:p>
            <a:pPr algn="ctr"/>
            <a:r>
              <a:rPr lang="es-MX" sz="2400" dirty="0">
                <a:solidFill>
                  <a:schemeClr val="tx1">
                    <a:lumMod val="65000"/>
                    <a:lumOff val="35000"/>
                  </a:schemeClr>
                </a:solidFill>
                <a:latin typeface="Arial" panose="020B0604020202020204" pitchFamily="34" charset="0"/>
                <a:cs typeface="Arial" panose="020B0604020202020204" pitchFamily="34" charset="0"/>
              </a:rPr>
              <a:t>Norma para la difusión a la ciudadanía de la </a:t>
            </a:r>
            <a:r>
              <a:rPr lang="es-MX" sz="3200" u="sng" dirty="0">
                <a:solidFill>
                  <a:schemeClr val="tx1">
                    <a:lumMod val="65000"/>
                    <a:lumOff val="35000"/>
                  </a:schemeClr>
                </a:solidFill>
                <a:latin typeface="Arial" panose="020B0604020202020204" pitchFamily="34" charset="0"/>
                <a:cs typeface="Arial" panose="020B0604020202020204" pitchFamily="34" charset="0"/>
              </a:rPr>
              <a:t>Ley de Ingresos </a:t>
            </a:r>
            <a:r>
              <a:rPr lang="es-MX" sz="2400" dirty="0">
                <a:solidFill>
                  <a:schemeClr val="tx1">
                    <a:lumMod val="65000"/>
                    <a:lumOff val="35000"/>
                  </a:schemeClr>
                </a:solidFill>
                <a:latin typeface="Arial" panose="020B0604020202020204" pitchFamily="34" charset="0"/>
                <a:cs typeface="Arial" panose="020B0604020202020204" pitchFamily="34" charset="0"/>
              </a:rPr>
              <a:t>y del Presupuesto de Egresos </a:t>
            </a:r>
            <a:endParaRPr lang="es-MX"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2E569B6-BF11-4BA2-9568-C61E0871BEA7}"/>
              </a:ext>
            </a:extLst>
          </p:cNvPr>
          <p:cNvSpPr/>
          <p:nvPr/>
        </p:nvSpPr>
        <p:spPr>
          <a:xfrm>
            <a:off x="3512612" y="1987012"/>
            <a:ext cx="3567481" cy="2185214"/>
          </a:xfrm>
          <a:prstGeom prst="rect">
            <a:avLst/>
          </a:prstGeom>
        </p:spPr>
        <p:txBody>
          <a:bodyPr wrap="square">
            <a:spAutoFit/>
          </a:bodyPr>
          <a:lstStyle/>
          <a:p>
            <a:pPr algn="ctr"/>
            <a:r>
              <a:rPr lang="es-MX" sz="2400" dirty="0">
                <a:latin typeface="Arial" panose="020B0604020202020204" pitchFamily="34" charset="0"/>
                <a:cs typeface="Arial" panose="020B0604020202020204" pitchFamily="34" charset="0"/>
              </a:rPr>
              <a:t>Norma para establecer la estructura del </a:t>
            </a:r>
            <a:r>
              <a:rPr lang="es-MX" sz="3200" u="sng" dirty="0">
                <a:latin typeface="Arial" panose="020B0604020202020204" pitchFamily="34" charset="0"/>
                <a:cs typeface="Arial" panose="020B0604020202020204" pitchFamily="34" charset="0"/>
              </a:rPr>
              <a:t>Calendario de Ingresos </a:t>
            </a:r>
            <a:r>
              <a:rPr lang="es-MX" sz="2400" dirty="0">
                <a:latin typeface="Arial" panose="020B0604020202020204" pitchFamily="34" charset="0"/>
                <a:cs typeface="Arial" panose="020B0604020202020204" pitchFamily="34" charset="0"/>
              </a:rPr>
              <a:t>base mensual</a:t>
            </a:r>
          </a:p>
        </p:txBody>
      </p:sp>
      <p:sp>
        <p:nvSpPr>
          <p:cNvPr id="11" name="CuadroTexto 10">
            <a:extLst>
              <a:ext uri="{FF2B5EF4-FFF2-40B4-BE49-F238E27FC236}">
                <a16:creationId xmlns:a16="http://schemas.microsoft.com/office/drawing/2014/main" id="{9D917847-1091-4DE4-A6D4-8C11DB4955D7}"/>
              </a:ext>
            </a:extLst>
          </p:cNvPr>
          <p:cNvSpPr txBox="1"/>
          <p:nvPr/>
        </p:nvSpPr>
        <p:spPr>
          <a:xfrm>
            <a:off x="3820884" y="539489"/>
            <a:ext cx="3848100" cy="523220"/>
          </a:xfrm>
          <a:prstGeom prst="rect">
            <a:avLst/>
          </a:prstGeom>
          <a:noFill/>
        </p:spPr>
        <p:txBody>
          <a:bodyPr wrap="square" rtlCol="0">
            <a:spAutoFit/>
          </a:bodyPr>
          <a:lstStyle/>
          <a:p>
            <a:r>
              <a:rPr lang="es-MX" sz="2800" dirty="0">
                <a:solidFill>
                  <a:schemeClr val="tx1">
                    <a:lumMod val="75000"/>
                    <a:lumOff val="25000"/>
                  </a:schemeClr>
                </a:solidFill>
                <a:latin typeface="Arial" panose="020B0604020202020204" pitchFamily="34" charset="0"/>
                <a:cs typeface="Arial" panose="020B0604020202020204" pitchFamily="34" charset="0"/>
              </a:rPr>
              <a:t>D.O.F 11-06-2018</a:t>
            </a:r>
          </a:p>
        </p:txBody>
      </p:sp>
      <p:sp>
        <p:nvSpPr>
          <p:cNvPr id="12" name="Flecha: a la derecha 11">
            <a:extLst>
              <a:ext uri="{FF2B5EF4-FFF2-40B4-BE49-F238E27FC236}">
                <a16:creationId xmlns:a16="http://schemas.microsoft.com/office/drawing/2014/main" id="{2BFCF43E-C1CB-4871-847E-AB09966700D0}"/>
              </a:ext>
            </a:extLst>
          </p:cNvPr>
          <p:cNvSpPr/>
          <p:nvPr/>
        </p:nvSpPr>
        <p:spPr>
          <a:xfrm rot="10800000">
            <a:off x="6917190" y="1242141"/>
            <a:ext cx="1988684" cy="1181100"/>
          </a:xfrm>
          <a:prstGeom prst="righ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F37AC2F5-6DC6-45DD-8419-F3CDED4BC6D4}"/>
              </a:ext>
            </a:extLst>
          </p:cNvPr>
          <p:cNvSpPr txBox="1"/>
          <p:nvPr/>
        </p:nvSpPr>
        <p:spPr>
          <a:xfrm>
            <a:off x="8953500" y="702129"/>
            <a:ext cx="2875417" cy="3108543"/>
          </a:xfrm>
          <a:prstGeom prst="rect">
            <a:avLst/>
          </a:prstGeom>
          <a:noFill/>
        </p:spPr>
        <p:txBody>
          <a:bodyPr wrap="square" rtlCol="0">
            <a:spAutoFit/>
          </a:bodyPr>
          <a:lstStyle/>
          <a:p>
            <a:pPr algn="ctr"/>
            <a:r>
              <a:rPr lang="es-MX" sz="2800" dirty="0">
                <a:solidFill>
                  <a:schemeClr val="bg2">
                    <a:lumMod val="25000"/>
                  </a:schemeClr>
                </a:solidFill>
                <a:latin typeface="Arial" panose="020B0604020202020204" pitchFamily="34" charset="0"/>
                <a:cs typeface="Arial" panose="020B0604020202020204" pitchFamily="34" charset="0"/>
              </a:rPr>
              <a:t>Reformas a los formatos por  nueva codificación del Clasificador por Rubros de Ingresos (CRI)  </a:t>
            </a:r>
          </a:p>
        </p:txBody>
      </p:sp>
      <p:sp>
        <p:nvSpPr>
          <p:cNvPr id="14" name="CuadroTexto 13">
            <a:extLst>
              <a:ext uri="{FF2B5EF4-FFF2-40B4-BE49-F238E27FC236}">
                <a16:creationId xmlns:a16="http://schemas.microsoft.com/office/drawing/2014/main" id="{ECA5FC2C-D365-425D-9558-2D4AADFD4AEC}"/>
              </a:ext>
            </a:extLst>
          </p:cNvPr>
          <p:cNvSpPr txBox="1"/>
          <p:nvPr/>
        </p:nvSpPr>
        <p:spPr>
          <a:xfrm>
            <a:off x="10015268" y="6078856"/>
            <a:ext cx="2043383" cy="646331"/>
          </a:xfrm>
          <a:prstGeom prst="rect">
            <a:avLst/>
          </a:prstGeom>
          <a:noFill/>
        </p:spPr>
        <p:txBody>
          <a:bodyPr wrap="square" rtlCol="0">
            <a:spAutoFit/>
          </a:bodyPr>
          <a:lstStyle/>
          <a:p>
            <a:pPr algn="r"/>
            <a:r>
              <a:rPr lang="es-MX" sz="3600" dirty="0">
                <a:solidFill>
                  <a:schemeClr val="bg1"/>
                </a:solidFill>
                <a:latin typeface="Arial" panose="020B0604020202020204" pitchFamily="34" charset="0"/>
                <a:cs typeface="Arial" panose="020B0604020202020204" pitchFamily="34" charset="0"/>
              </a:rPr>
              <a:t>T</a:t>
            </a:r>
            <a:r>
              <a:rPr lang="es-MX" sz="3600" dirty="0" smtClean="0">
                <a:solidFill>
                  <a:schemeClr val="bg1"/>
                </a:solidFill>
                <a:latin typeface="Arial" panose="020B0604020202020204" pitchFamily="34" charset="0"/>
                <a:cs typeface="Arial" panose="020B0604020202020204" pitchFamily="34" charset="0"/>
              </a:rPr>
              <a:t>ema </a:t>
            </a:r>
            <a:r>
              <a:rPr lang="es-MX" sz="3600" dirty="0">
                <a:solidFill>
                  <a:schemeClr val="bg1"/>
                </a:solidFill>
                <a:latin typeface="Arial" panose="020B0604020202020204" pitchFamily="34" charset="0"/>
                <a:cs typeface="Arial" panose="020B0604020202020204" pitchFamily="34" charset="0"/>
              </a:rPr>
              <a:t>2*</a:t>
            </a:r>
          </a:p>
        </p:txBody>
      </p:sp>
      <p:pic>
        <p:nvPicPr>
          <p:cNvPr id="15" name="Imagen 14">
            <a:extLst>
              <a:ext uri="{FF2B5EF4-FFF2-40B4-BE49-F238E27FC236}">
                <a16:creationId xmlns:a16="http://schemas.microsoft.com/office/drawing/2014/main" id="{15EB492A-3F2F-4BA7-A089-B90954899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5152" y="6185700"/>
            <a:ext cx="731211" cy="566954"/>
          </a:xfrm>
          <a:prstGeom prst="rect">
            <a:avLst/>
          </a:prstGeom>
          <a:solidFill>
            <a:srgbClr val="FF0000"/>
          </a:solidFill>
        </p:spPr>
      </p:pic>
      <p:pic>
        <p:nvPicPr>
          <p:cNvPr id="2052" name="Picture 4" descr="Imagen relacionada">
            <a:extLst>
              <a:ext uri="{FF2B5EF4-FFF2-40B4-BE49-F238E27FC236}">
                <a16:creationId xmlns:a16="http://schemas.microsoft.com/office/drawing/2014/main" id="{374E3EC8-E02B-4918-82A4-CD81FACDFE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06" b="92353" l="10000" r="90000">
                        <a14:foregroundMark x1="61765" y1="41176" x2="61765" y2="41176"/>
                        <a14:foregroundMark x1="61765" y1="41176" x2="61765" y2="41176"/>
                        <a14:foregroundMark x1="61765" y1="41176" x2="61765" y2="41176"/>
                        <a14:foregroundMark x1="56471" y1="41176" x2="56471" y2="41176"/>
                        <a14:foregroundMark x1="56471" y1="41176" x2="56471" y2="41176"/>
                        <a14:foregroundMark x1="56471" y1="41176" x2="56471" y2="41176"/>
                        <a14:foregroundMark x1="51176" y1="49412" x2="51176" y2="49412"/>
                        <a14:foregroundMark x1="51176" y1="49412" x2="51176" y2="49412"/>
                        <a14:foregroundMark x1="38824" y1="50000" x2="38824" y2="50000"/>
                        <a14:foregroundMark x1="38824" y1="50000" x2="38824" y2="50000"/>
                        <a14:foregroundMark x1="34118" y1="50000" x2="34118" y2="50000"/>
                        <a14:foregroundMark x1="34118" y1="50000" x2="34118" y2="50000"/>
                        <a14:foregroundMark x1="27647" y1="48824" x2="27647" y2="48824"/>
                        <a14:foregroundMark x1="32941" y1="48824" x2="32941" y2="48824"/>
                        <a14:foregroundMark x1="44118" y1="50000" x2="44118" y2="50000"/>
                        <a14:foregroundMark x1="44118" y1="50000" x2="44118" y2="50000"/>
                        <a14:foregroundMark x1="33529" y1="48824" x2="33529" y2="48824"/>
                        <a14:foregroundMark x1="33529" y1="46471" x2="33529" y2="46471"/>
                        <a14:foregroundMark x1="33529" y1="46471" x2="33529" y2="46471"/>
                        <a14:foregroundMark x1="64118" y1="48824" x2="64118" y2="48824"/>
                        <a14:foregroundMark x1="60000" y1="62353" x2="60000" y2="62353"/>
                        <a14:foregroundMark x1="60000" y1="62353" x2="60000" y2="62353"/>
                        <a14:foregroundMark x1="60000" y1="62353" x2="60000" y2="62353"/>
                        <a14:foregroundMark x1="64118" y1="77647" x2="64118" y2="77647"/>
                        <a14:foregroundMark x1="64118" y1="77647" x2="64118" y2="77647"/>
                        <a14:foregroundMark x1="68235" y1="82941" x2="68235" y2="82941"/>
                        <a14:foregroundMark x1="68235" y1="82941" x2="68235" y2="82941"/>
                        <a14:foregroundMark x1="61176" y1="85294" x2="61176" y2="85294"/>
                        <a14:foregroundMark x1="61176" y1="85294" x2="61176" y2="85294"/>
                        <a14:foregroundMark x1="61176" y1="85294" x2="61176" y2="85294"/>
                        <a14:foregroundMark x1="67647" y1="85294" x2="67647" y2="85294"/>
                        <a14:foregroundMark x1="67647" y1="85294" x2="67647" y2="85294"/>
                        <a14:foregroundMark x1="67647" y1="22941" x2="67647" y2="22941"/>
                        <a14:foregroundMark x1="67647" y1="22941" x2="67647" y2="22941"/>
                        <a14:foregroundMark x1="67647" y1="22941" x2="67647" y2="22941"/>
                        <a14:foregroundMark x1="62353" y1="22941" x2="62353" y2="22941"/>
                        <a14:foregroundMark x1="62353" y1="22941" x2="62353" y2="22941"/>
                        <a14:foregroundMark x1="60000" y1="35882" x2="60000" y2="35882"/>
                        <a14:foregroundMark x1="60000" y1="35882" x2="60000" y2="35882"/>
                        <a14:foregroundMark x1="60000" y1="35882" x2="60000" y2="35882"/>
                        <a14:foregroundMark x1="54706" y1="48235" x2="54706" y2="48235"/>
                        <a14:foregroundMark x1="54706" y1="48235" x2="54706" y2="48235"/>
                        <a14:foregroundMark x1="37647" y1="90588" x2="37647" y2="90588"/>
                        <a14:foregroundMark x1="37647" y1="90588" x2="37647" y2="90588"/>
                        <a14:foregroundMark x1="37647" y1="90588" x2="37647" y2="90588"/>
                        <a14:foregroundMark x1="39412" y1="93529" x2="39412" y2="93529"/>
                        <a14:foregroundMark x1="39412" y1="93529" x2="39412" y2="93529"/>
                        <a14:foregroundMark x1="65294" y1="9412" x2="65294" y2="9412"/>
                        <a14:foregroundMark x1="65294" y1="9412" x2="65294" y2="9412"/>
                        <a14:foregroundMark x1="65294" y1="9412" x2="65294" y2="9412"/>
                        <a14:foregroundMark x1="65294" y1="9412" x2="65294" y2="9412"/>
                        <a14:foregroundMark x1="32941" y1="90588" x2="32941" y2="90588"/>
                        <a14:foregroundMark x1="32941" y1="90588" x2="32941" y2="90588"/>
                        <a14:foregroundMark x1="32941" y1="90588" x2="32941" y2="90588"/>
                        <a14:foregroundMark x1="32941" y1="90588" x2="32941" y2="90588"/>
                        <a14:foregroundMark x1="41765" y1="90588" x2="41765" y2="90588"/>
                        <a14:foregroundMark x1="41765" y1="90588" x2="41765" y2="90588"/>
                        <a14:foregroundMark x1="42941" y1="92353" x2="42941" y2="92353"/>
                        <a14:foregroundMark x1="42941" y1="92353" x2="42941" y2="92353"/>
                        <a14:foregroundMark x1="44706" y1="92941" x2="44706" y2="92941"/>
                        <a14:foregroundMark x1="44706" y1="92941" x2="44706" y2="92941"/>
                        <a14:foregroundMark x1="45294" y1="88235" x2="45294" y2="88235"/>
                        <a14:foregroundMark x1="45294" y1="88235" x2="45294" y2="88235"/>
                        <a14:foregroundMark x1="43529" y1="91176" x2="43529" y2="91176"/>
                        <a14:foregroundMark x1="43529" y1="91176" x2="43529" y2="91176"/>
                        <a14:foregroundMark x1="43529" y1="92353" x2="43529" y2="92353"/>
                        <a14:foregroundMark x1="43529" y1="92353" x2="43529" y2="92353"/>
                        <a14:foregroundMark x1="44118" y1="92941" x2="44118" y2="92941"/>
                        <a14:foregroundMark x1="44118" y1="92941" x2="44118" y2="92941"/>
                        <a14:foregroundMark x1="42941" y1="82941" x2="42941" y2="82941"/>
                        <a14:foregroundMark x1="42941" y1="82941" x2="42941" y2="82941"/>
                        <a14:foregroundMark x1="46471" y1="74118" x2="46471" y2="74118"/>
                        <a14:foregroundMark x1="46471" y1="74118" x2="46471" y2="74118"/>
                        <a14:foregroundMark x1="45294" y1="78824" x2="45294" y2="78824"/>
                        <a14:foregroundMark x1="45294" y1="78824" x2="45294" y2="78824"/>
                        <a14:foregroundMark x1="60588" y1="31765" x2="60588" y2="31765"/>
                        <a14:foregroundMark x1="60588" y1="31765" x2="60588" y2="31765"/>
                        <a14:foregroundMark x1="64118" y1="17059" x2="64118" y2="17059"/>
                        <a14:foregroundMark x1="64118" y1="17059" x2="64118" y2="17059"/>
                        <a14:foregroundMark x1="65294" y1="6471" x2="65294" y2="6471"/>
                        <a14:foregroundMark x1="65294" y1="6471" x2="65294" y2="6471"/>
                        <a14:foregroundMark x1="67647" y1="4706" x2="67647" y2="4706"/>
                        <a14:foregroundMark x1="67647" y1="4706" x2="67647" y2="4706"/>
                      </a14:backgroundRemoval>
                    </a14:imgEffect>
                  </a14:imgLayer>
                </a14:imgProps>
              </a:ext>
              <a:ext uri="{28A0092B-C50C-407E-A947-70E740481C1C}">
                <a14:useLocalDpi xmlns:a14="http://schemas.microsoft.com/office/drawing/2010/main" val="0"/>
              </a:ext>
            </a:extLst>
          </a:blip>
          <a:srcRect/>
          <a:stretch>
            <a:fillRect/>
          </a:stretch>
        </p:blipFill>
        <p:spPr bwMode="auto">
          <a:xfrm>
            <a:off x="7357669" y="3556128"/>
            <a:ext cx="2120330" cy="212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873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846160" y="246987"/>
            <a:ext cx="3848669" cy="673100"/>
          </a:xfrm>
        </p:spPr>
        <p:txBody>
          <a:bodyPr>
            <a:noAutofit/>
          </a:bodyPr>
          <a:lstStyle/>
          <a:p>
            <a:r>
              <a:rPr lang="es-MX" sz="3200" b="1" u="sng" dirty="0" smtClean="0">
                <a:latin typeface="Calisto MT" panose="02040603050505030304" pitchFamily="18" charset="0"/>
              </a:rPr>
              <a:t>CONTENIDO:</a:t>
            </a:r>
            <a:endParaRPr lang="es-MX" sz="3200" b="1" u="sng" dirty="0">
              <a:latin typeface="Calisto MT" panose="02040603050505030304" pitchFamily="18" charset="0"/>
            </a:endParaRPr>
          </a:p>
        </p:txBody>
      </p:sp>
      <p:pic>
        <p:nvPicPr>
          <p:cNvPr id="8" name="Marcador de posición de imagen 7"/>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9122923" y="1500374"/>
            <a:ext cx="2591408" cy="2592697"/>
          </a:xfrm>
          <a:prstGeom prst="round2DiagRect">
            <a:avLst>
              <a:gd name="adj1" fmla="val 5608"/>
              <a:gd name="adj2" fmla="val 0"/>
            </a:avLst>
          </a:prstGeom>
        </p:spPr>
      </p:pic>
      <p:sp>
        <p:nvSpPr>
          <p:cNvPr id="5" name="Marcador de texto 4"/>
          <p:cNvSpPr>
            <a:spLocks noGrp="1"/>
          </p:cNvSpPr>
          <p:nvPr>
            <p:ph type="body" sz="half" idx="4294967295"/>
          </p:nvPr>
        </p:nvSpPr>
        <p:spPr>
          <a:xfrm>
            <a:off x="846161" y="1007584"/>
            <a:ext cx="7639050" cy="4547055"/>
          </a:xfrm>
        </p:spPr>
        <p:txBody>
          <a:bodyPr>
            <a:noAutofit/>
          </a:bodyPr>
          <a:lstStyle/>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Bases </a:t>
            </a:r>
            <a:r>
              <a:rPr lang="es-MX" sz="2800" dirty="0">
                <a:latin typeface="Calisto MT" panose="02040603050505030304" pitchFamily="18" charset="0"/>
              </a:rPr>
              <a:t>C</a:t>
            </a:r>
            <a:r>
              <a:rPr lang="es-MX" sz="2800" dirty="0" smtClean="0">
                <a:latin typeface="Calisto MT" panose="02040603050505030304" pitchFamily="18" charset="0"/>
              </a:rPr>
              <a:t>onceptuales de la Contabilidad </a:t>
            </a:r>
            <a:r>
              <a:rPr lang="es-MX" sz="2800" dirty="0">
                <a:latin typeface="Calisto MT" panose="02040603050505030304" pitchFamily="18" charset="0"/>
              </a:rPr>
              <a:t>G</a:t>
            </a:r>
            <a:r>
              <a:rPr lang="es-MX" sz="2800" dirty="0" smtClean="0">
                <a:latin typeface="Calisto MT" panose="02040603050505030304" pitchFamily="18" charset="0"/>
              </a:rPr>
              <a:t>ubernamental</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Ingresos y Egresos Públicos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Bienes Patrimoniales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Registros</a:t>
            </a:r>
            <a:r>
              <a:rPr lang="es-MX" sz="2800" dirty="0">
                <a:latin typeface="Calisto MT" panose="02040603050505030304" pitchFamily="18" charset="0"/>
              </a:rPr>
              <a:t>, Estados e Informes </a:t>
            </a:r>
            <a:r>
              <a:rPr lang="es-MX" sz="2800" dirty="0" smtClean="0">
                <a:latin typeface="Calisto MT" panose="02040603050505030304" pitchFamily="18" charset="0"/>
              </a:rPr>
              <a:t>Financieros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Rendición </a:t>
            </a:r>
            <a:r>
              <a:rPr lang="es-MX" sz="2800" dirty="0">
                <a:latin typeface="Calisto MT" panose="02040603050505030304" pitchFamily="18" charset="0"/>
              </a:rPr>
              <a:t>de Cuentas y </a:t>
            </a:r>
            <a:r>
              <a:rPr lang="es-MX" sz="2800" dirty="0" smtClean="0">
                <a:latin typeface="Calisto MT" panose="02040603050505030304" pitchFamily="18" charset="0"/>
              </a:rPr>
              <a:t>Transparencia</a:t>
            </a:r>
          </a:p>
          <a:p>
            <a:pPr marL="514350" indent="-514350">
              <a:spcBef>
                <a:spcPts val="1200"/>
              </a:spcBef>
              <a:buClr>
                <a:schemeClr val="tx2">
                  <a:lumMod val="75000"/>
                </a:schemeClr>
              </a:buClr>
              <a:buSzPct val="135000"/>
              <a:buFont typeface="+mj-lt"/>
              <a:buAutoNum type="arabicPeriod"/>
            </a:pPr>
            <a:r>
              <a:rPr lang="es-MX" sz="2800" b="1" u="sng" dirty="0">
                <a:solidFill>
                  <a:schemeClr val="accent1">
                    <a:lumMod val="75000"/>
                  </a:schemeClr>
                </a:solidFill>
                <a:latin typeface="Calisto MT" panose="02040603050505030304" pitchFamily="18" charset="0"/>
              </a:rPr>
              <a:t>Normas y Lineamientos para Transacciones Específicas</a:t>
            </a:r>
          </a:p>
          <a:p>
            <a:pPr marL="514350" indent="-514350">
              <a:lnSpc>
                <a:spcPct val="100000"/>
              </a:lnSpc>
              <a:spcBef>
                <a:spcPts val="1200"/>
              </a:spcBef>
              <a:buClr>
                <a:schemeClr val="tx2">
                  <a:lumMod val="75000"/>
                </a:schemeClr>
              </a:buClr>
              <a:buSzPct val="135000"/>
              <a:buFont typeface="+mj-lt"/>
              <a:buAutoNum type="arabicPeriod"/>
            </a:pPr>
            <a:endParaRPr lang="es-MX" sz="2800" dirty="0">
              <a:latin typeface="Calisto MT" panose="02040603050505030304" pitchFamily="18" charset="0"/>
            </a:endParaRPr>
          </a:p>
        </p:txBody>
      </p:sp>
      <p:grpSp>
        <p:nvGrpSpPr>
          <p:cNvPr id="6" name="Grupo 5"/>
          <p:cNvGrpSpPr/>
          <p:nvPr/>
        </p:nvGrpSpPr>
        <p:grpSpPr>
          <a:xfrm>
            <a:off x="0" y="5642136"/>
            <a:ext cx="12192000" cy="1215864"/>
            <a:chOff x="0" y="5642136"/>
            <a:chExt cx="12192000" cy="1318222"/>
          </a:xfrm>
          <a:solidFill>
            <a:srgbClr val="B1D1E3"/>
          </a:solidFill>
        </p:grpSpPr>
        <p:sp>
          <p:nvSpPr>
            <p:cNvPr id="7" name="Rectángulo 6"/>
            <p:cNvSpPr/>
            <p:nvPr/>
          </p:nvSpPr>
          <p:spPr>
            <a:xfrm>
              <a:off x="0" y="5642136"/>
              <a:ext cx="12192000" cy="1318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846160" y="5694627"/>
              <a:ext cx="11081982" cy="900955"/>
            </a:xfrm>
            <a:prstGeom prst="rect">
              <a:avLst/>
            </a:prstGeom>
            <a:noFill/>
          </p:spPr>
          <p:txBody>
            <a:bodyPr wrap="square" rtlCol="0">
              <a:spAutoFit/>
            </a:bodyPr>
            <a:lstStyle/>
            <a:p>
              <a:pPr algn="just"/>
              <a:r>
                <a:rPr lang="es-MX" sz="2400" b="1" u="sng" dirty="0" smtClean="0">
                  <a:latin typeface="Calisto MT" panose="02040603050505030304" pitchFamily="18" charset="0"/>
                </a:rPr>
                <a:t>Objetivo específico:</a:t>
              </a:r>
              <a:r>
                <a:rPr lang="es-MX" sz="2400" dirty="0">
                  <a:latin typeface="Calisto MT" panose="02040603050505030304" pitchFamily="18" charset="0"/>
                </a:rPr>
                <a:t> </a:t>
              </a:r>
              <a:r>
                <a:rPr lang="es-MX" sz="2400" dirty="0" smtClean="0">
                  <a:latin typeface="Calisto MT" panose="02040603050505030304" pitchFamily="18" charset="0"/>
                </a:rPr>
                <a:t>Reconocer adecuaciones  a la norma de diversas operaciones mediante  </a:t>
              </a:r>
              <a:r>
                <a:rPr lang="es-MX" sz="2400" dirty="0">
                  <a:latin typeface="Calisto MT" panose="02040603050505030304" pitchFamily="18" charset="0"/>
                </a:rPr>
                <a:t>su análisis</a:t>
              </a:r>
              <a:r>
                <a:rPr lang="es-MX" sz="2400" dirty="0" smtClean="0">
                  <a:latin typeface="Calisto MT" panose="02040603050505030304" pitchFamily="18" charset="0"/>
                </a:rPr>
                <a:t>, para promover </a:t>
              </a:r>
              <a:r>
                <a:rPr lang="es-MX" sz="2400" dirty="0">
                  <a:latin typeface="Calisto MT" panose="02040603050505030304" pitchFamily="18" charset="0"/>
                </a:rPr>
                <a:t>las mejores prácticas de registro.</a:t>
              </a:r>
            </a:p>
          </p:txBody>
        </p:sp>
      </p:grpSp>
    </p:spTree>
    <p:extLst>
      <p:ext uri="{BB962C8B-B14F-4D97-AF65-F5344CB8AC3E}">
        <p14:creationId xmlns:p14="http://schemas.microsoft.com/office/powerpoint/2010/main" val="87086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8" fill="hold" nodeType="withEffect">
                                  <p:stCondLst>
                                    <p:cond delay="3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0" fill="hold"/>
                                        <p:tgtEl>
                                          <p:spTgt spid="6"/>
                                        </p:tgtEl>
                                        <p:attrNameLst>
                                          <p:attrName>ppt_x</p:attrName>
                                        </p:attrNameLst>
                                      </p:cBhvr>
                                      <p:tavLst>
                                        <p:tav tm="0">
                                          <p:val>
                                            <p:strVal val="0-#ppt_w/2"/>
                                          </p:val>
                                        </p:tav>
                                        <p:tav tm="100000">
                                          <p:val>
                                            <p:strVal val="#ppt_x"/>
                                          </p:val>
                                        </p:tav>
                                      </p:tavLst>
                                    </p:anim>
                                    <p:anim calcmode="lin" valueType="num">
                                      <p:cBhvr additive="base">
                                        <p:cTn id="13" dur="2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417513"/>
            <a:ext cx="11037888" cy="587375"/>
          </a:xfrm>
        </p:spPr>
        <p:txBody>
          <a:bodyPr>
            <a:normAutofit fontScale="90000"/>
          </a:bodyPr>
          <a:lstStyle/>
          <a:p>
            <a:pPr algn="ctr"/>
            <a:r>
              <a:rPr lang="es-MX" sz="3600" b="1" dirty="0" smtClean="0"/>
              <a:t>NORMAS Y LINEAMIENTOS PARA TRANSACCIONES ESPECÍFICAS</a:t>
            </a:r>
            <a:endParaRPr lang="es-MX" sz="3600" b="1" dirty="0"/>
          </a:p>
        </p:txBody>
      </p:sp>
      <p:graphicFrame>
        <p:nvGraphicFramePr>
          <p:cNvPr id="6" name="Diagrama 5"/>
          <p:cNvGraphicFramePr/>
          <p:nvPr>
            <p:extLst/>
          </p:nvPr>
        </p:nvGraphicFramePr>
        <p:xfrm>
          <a:off x="698308" y="1961987"/>
          <a:ext cx="11398156" cy="2603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lecha abajo 10"/>
          <p:cNvSpPr/>
          <p:nvPr/>
        </p:nvSpPr>
        <p:spPr>
          <a:xfrm>
            <a:off x="8192046" y="3657698"/>
            <a:ext cx="508242" cy="833027"/>
          </a:xfrm>
          <a:prstGeom prst="downArrow">
            <a:avLst/>
          </a:prstGeom>
          <a:solidFill>
            <a:schemeClr val="tx1">
              <a:lumMod val="65000"/>
              <a:lumOff val="35000"/>
            </a:schemeClr>
          </a:solidFill>
          <a:ln>
            <a:solidFill>
              <a:srgbClr val="103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p:nvSpPr>
        <p:spPr>
          <a:xfrm>
            <a:off x="590326" y="1448324"/>
            <a:ext cx="1398293" cy="1579040"/>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30" name="CuadroTexto 29"/>
          <p:cNvSpPr txBox="1"/>
          <p:nvPr/>
        </p:nvSpPr>
        <p:spPr>
          <a:xfrm>
            <a:off x="356380" y="1198432"/>
            <a:ext cx="3321998" cy="15489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defPPr>
              <a:defRPr lang="en-US"/>
            </a:defPPr>
            <a:lvl1pPr lvl="0" algn="ctr" defTabSz="711200">
              <a:lnSpc>
                <a:spcPct val="90000"/>
              </a:lnSpc>
              <a:spcBef>
                <a:spcPct val="0"/>
              </a:spcBef>
              <a:spcAft>
                <a:spcPct val="35000"/>
              </a:spcAft>
              <a:defRPr sz="1400" b="1">
                <a:solidFill>
                  <a:schemeClr val="accent1">
                    <a:lumMod val="75000"/>
                  </a:schemeClr>
                </a:solidFill>
                <a:latin typeface="Arial" panose="020B0604020202020204" pitchFamily="34" charset="0"/>
                <a:cs typeface="Arial" panose="020B0604020202020204" pitchFamily="34" charset="0"/>
              </a:defRPr>
            </a:lvl1pPr>
          </a:lstStyle>
          <a:p>
            <a:r>
              <a:rPr lang="es-MX" dirty="0" smtClean="0"/>
              <a:t>FIDEICOMISOS </a:t>
            </a:r>
            <a:r>
              <a:rPr lang="es-MX" dirty="0"/>
              <a:t>SIN ESTRUCTURA ORGÁNICA Y CONTRATOS ANÁLOGOS, INCLUYENDO MANDATOS</a:t>
            </a:r>
            <a:endParaRPr lang="es-ES" dirty="0"/>
          </a:p>
        </p:txBody>
      </p:sp>
      <p:sp>
        <p:nvSpPr>
          <p:cNvPr id="27" name="Rectángulo 26"/>
          <p:cNvSpPr/>
          <p:nvPr/>
        </p:nvSpPr>
        <p:spPr>
          <a:xfrm>
            <a:off x="1921808" y="3562069"/>
            <a:ext cx="2434727" cy="591126"/>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8" name="CuadroTexto 27"/>
          <p:cNvSpPr txBox="1"/>
          <p:nvPr/>
        </p:nvSpPr>
        <p:spPr>
          <a:xfrm>
            <a:off x="2017379" y="3604764"/>
            <a:ext cx="2546538" cy="9588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MX" sz="1400" b="1" dirty="0" smtClean="0">
                <a:solidFill>
                  <a:schemeClr val="accent1">
                    <a:lumMod val="75000"/>
                  </a:schemeClr>
                </a:solidFill>
                <a:latin typeface="Arial" panose="020B0604020202020204" pitchFamily="34" charset="0"/>
                <a:cs typeface="Arial" panose="020B0604020202020204" pitchFamily="34" charset="0"/>
              </a:rPr>
              <a:t>FONDOS FEDERALES</a:t>
            </a:r>
          </a:p>
          <a:p>
            <a:pPr lvl="0" algn="ctr" defTabSz="711200">
              <a:lnSpc>
                <a:spcPct val="90000"/>
              </a:lnSpc>
              <a:spcBef>
                <a:spcPct val="0"/>
              </a:spcBef>
              <a:spcAft>
                <a:spcPct val="35000"/>
              </a:spcAft>
            </a:pPr>
            <a:r>
              <a:rPr lang="es-MX" sz="1400" b="1" dirty="0" smtClean="0">
                <a:solidFill>
                  <a:schemeClr val="accent1">
                    <a:lumMod val="75000"/>
                  </a:schemeClr>
                </a:solidFill>
                <a:latin typeface="Arial" panose="020B0604020202020204" pitchFamily="34" charset="0"/>
                <a:cs typeface="Arial" panose="020B0604020202020204" pitchFamily="34" charset="0"/>
              </a:rPr>
              <a:t>FONE, FAM-CIEN, FAETA, FASP, FORTAMUN, FAIS.</a:t>
            </a:r>
          </a:p>
          <a:p>
            <a:pPr lvl="0" algn="ctr" defTabSz="711200">
              <a:lnSpc>
                <a:spcPct val="90000"/>
              </a:lnSpc>
              <a:spcBef>
                <a:spcPct val="0"/>
              </a:spcBef>
              <a:spcAft>
                <a:spcPct val="35000"/>
              </a:spcAft>
            </a:pPr>
            <a:endParaRPr lang="es-ES" sz="1400" b="1" dirty="0">
              <a:solidFill>
                <a:schemeClr val="accent1">
                  <a:lumMod val="75000"/>
                </a:schemeClr>
              </a:solidFill>
              <a:latin typeface="Arial" panose="020B0604020202020204" pitchFamily="34" charset="0"/>
              <a:cs typeface="Arial" panose="020B0604020202020204" pitchFamily="34" charset="0"/>
            </a:endParaRPr>
          </a:p>
        </p:txBody>
      </p:sp>
      <p:sp>
        <p:nvSpPr>
          <p:cNvPr id="23" name="Rectángulo 22"/>
          <p:cNvSpPr/>
          <p:nvPr/>
        </p:nvSpPr>
        <p:spPr>
          <a:xfrm>
            <a:off x="5142361" y="3867607"/>
            <a:ext cx="2081587" cy="475486"/>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4" name="CuadroTexto 23"/>
          <p:cNvSpPr txBox="1"/>
          <p:nvPr/>
        </p:nvSpPr>
        <p:spPr>
          <a:xfrm>
            <a:off x="5191644" y="3586667"/>
            <a:ext cx="3155581" cy="13659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400" b="1" dirty="0" smtClean="0">
                <a:solidFill>
                  <a:schemeClr val="accent1">
                    <a:lumMod val="75000"/>
                  </a:schemeClr>
                </a:solidFill>
                <a:latin typeface="Arial" panose="020B0604020202020204" pitchFamily="34" charset="0"/>
                <a:cs typeface="Arial" panose="020B0604020202020204" pitchFamily="34" charset="0"/>
              </a:rPr>
              <a:t>MANUAL DE CONTABILIDAD GUBERNAMENTAL DEL SISTEMA SIMPLIFICADO BÁSICO (SSB)</a:t>
            </a:r>
            <a:endParaRPr lang="es-ES" sz="1400" b="1" dirty="0">
              <a:solidFill>
                <a:schemeClr val="accent1">
                  <a:lumMod val="75000"/>
                </a:schemeClr>
              </a:solidFill>
              <a:latin typeface="Arial" panose="020B0604020202020204" pitchFamily="34" charset="0"/>
              <a:cs typeface="Arial" panose="020B0604020202020204" pitchFamily="34" charset="0"/>
            </a:endParaRPr>
          </a:p>
        </p:txBody>
      </p:sp>
      <p:sp>
        <p:nvSpPr>
          <p:cNvPr id="21" name="Rectángulo 20"/>
          <p:cNvSpPr/>
          <p:nvPr/>
        </p:nvSpPr>
        <p:spPr>
          <a:xfrm>
            <a:off x="6383743" y="2275166"/>
            <a:ext cx="1849818" cy="728320"/>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2" name="CuadroTexto 21"/>
          <p:cNvSpPr txBox="1"/>
          <p:nvPr/>
        </p:nvSpPr>
        <p:spPr>
          <a:xfrm>
            <a:off x="6921758" y="2083719"/>
            <a:ext cx="3192579" cy="8350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defPPr>
              <a:defRPr lang="en-US"/>
            </a:defPPr>
            <a:lvl1pPr lvl="0" algn="ctr" defTabSz="711200">
              <a:lnSpc>
                <a:spcPct val="90000"/>
              </a:lnSpc>
              <a:spcBef>
                <a:spcPct val="0"/>
              </a:spcBef>
              <a:spcAft>
                <a:spcPct val="35000"/>
              </a:spcAft>
              <a:defRPr sz="1400" b="1">
                <a:solidFill>
                  <a:schemeClr val="accent1">
                    <a:lumMod val="75000"/>
                  </a:schemeClr>
                </a:solidFill>
                <a:latin typeface="Arial" panose="020B0604020202020204" pitchFamily="34" charset="0"/>
                <a:cs typeface="Arial" panose="020B0604020202020204" pitchFamily="34" charset="0"/>
              </a:defRPr>
            </a:lvl1pPr>
          </a:lstStyle>
          <a:p>
            <a:r>
              <a:rPr lang="es-MX" dirty="0"/>
              <a:t>MANUAL DE CONTABILIDAD GUBERNAMENTAL DEL SISTEMA SIMPLIFICADO GENERAL (SSG</a:t>
            </a:r>
            <a:r>
              <a:rPr lang="es-MX" dirty="0" smtClean="0"/>
              <a:t>)</a:t>
            </a:r>
            <a:endParaRPr lang="es-ES" dirty="0"/>
          </a:p>
        </p:txBody>
      </p:sp>
      <p:sp>
        <p:nvSpPr>
          <p:cNvPr id="19" name="Rectángulo 18"/>
          <p:cNvSpPr/>
          <p:nvPr/>
        </p:nvSpPr>
        <p:spPr>
          <a:xfrm>
            <a:off x="8940349" y="3802703"/>
            <a:ext cx="1314485" cy="337322"/>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7" name="Rectángulo 16"/>
          <p:cNvSpPr/>
          <p:nvPr/>
        </p:nvSpPr>
        <p:spPr>
          <a:xfrm>
            <a:off x="9411515" y="2237844"/>
            <a:ext cx="2684949" cy="733988"/>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31" name="Rectangle 2"/>
          <p:cNvSpPr>
            <a:spLocks noChangeArrowheads="1"/>
          </p:cNvSpPr>
          <p:nvPr/>
        </p:nvSpPr>
        <p:spPr bwMode="auto">
          <a:xfrm rot="10800000" flipV="1">
            <a:off x="4415643" y="5099982"/>
            <a:ext cx="7490046" cy="1477328"/>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s-MX" altLang="es-MX" dirty="0">
                <a:latin typeface="Arial" panose="020B0604020202020204" pitchFamily="34" charset="0"/>
              </a:rPr>
              <a:t>Se reforman en el Capítulo I Generalidades los apartados de Introducción, Ámbito de Aplicación del Sistema Simplificado General; en el Capítulo II Plan de Cuentas los apartados de Estructura del Plan de Cuentas, Contenido Del Plan De Cuentas; el Capítulo III Guías Contabilizadoras; el Capítulo IV Estados Financieros Básicos.</a:t>
            </a:r>
            <a:endParaRPr kumimoji="0" lang="es-MX" altLang="es-MX" i="0" u="none" strike="noStrike" cap="none" normalizeH="0" baseline="0" dirty="0" smtClean="0">
              <a:ln>
                <a:noFill/>
              </a:ln>
              <a:solidFill>
                <a:schemeClr val="tx1"/>
              </a:solidFill>
              <a:effectLst/>
              <a:latin typeface="Arial" panose="020B0604020202020204" pitchFamily="34" charset="0"/>
            </a:endParaRPr>
          </a:p>
        </p:txBody>
      </p:sp>
      <p:grpSp>
        <p:nvGrpSpPr>
          <p:cNvPr id="40" name="Grupo 39"/>
          <p:cNvGrpSpPr/>
          <p:nvPr/>
        </p:nvGrpSpPr>
        <p:grpSpPr>
          <a:xfrm>
            <a:off x="7671453" y="4560007"/>
            <a:ext cx="1549427" cy="394349"/>
            <a:chOff x="1248364" y="4735773"/>
            <a:chExt cx="1549427" cy="732725"/>
          </a:xfrm>
        </p:grpSpPr>
        <p:sp>
          <p:nvSpPr>
            <p:cNvPr id="37" name="Rectángulo redondeado 36"/>
            <p:cNvSpPr/>
            <p:nvPr/>
          </p:nvSpPr>
          <p:spPr>
            <a:xfrm>
              <a:off x="1248364" y="4735773"/>
              <a:ext cx="1385654" cy="7100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1289308" y="4782256"/>
              <a:ext cx="1508483" cy="686242"/>
            </a:xfrm>
            <a:prstGeom prst="rect">
              <a:avLst/>
            </a:prstGeom>
          </p:spPr>
          <p:txBody>
            <a:bodyPr wrap="square">
              <a:spAutoFit/>
            </a:bodyPr>
            <a:lstStyle/>
            <a:p>
              <a:r>
                <a:rPr lang="es-MX" b="1" dirty="0">
                  <a:solidFill>
                    <a:schemeClr val="bg1"/>
                  </a:solidFill>
                  <a:latin typeface="Open Sans"/>
                </a:rPr>
                <a:t>27/09/2018</a:t>
              </a:r>
              <a:endParaRPr lang="es-MX" b="1" dirty="0">
                <a:solidFill>
                  <a:schemeClr val="bg1"/>
                </a:solidFill>
              </a:endParaRPr>
            </a:p>
          </p:txBody>
        </p:sp>
      </p:grpSp>
      <p:grpSp>
        <p:nvGrpSpPr>
          <p:cNvPr id="20" name="Grupo 19"/>
          <p:cNvGrpSpPr/>
          <p:nvPr/>
        </p:nvGrpSpPr>
        <p:grpSpPr>
          <a:xfrm>
            <a:off x="2553640" y="4490725"/>
            <a:ext cx="1549427" cy="394349"/>
            <a:chOff x="1248364" y="4735773"/>
            <a:chExt cx="1549427" cy="732725"/>
          </a:xfrm>
        </p:grpSpPr>
        <p:sp>
          <p:nvSpPr>
            <p:cNvPr id="25" name="Rectángulo redondeado 24"/>
            <p:cNvSpPr/>
            <p:nvPr/>
          </p:nvSpPr>
          <p:spPr>
            <a:xfrm>
              <a:off x="1248364" y="4735773"/>
              <a:ext cx="1385654" cy="7100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25"/>
            <p:cNvSpPr/>
            <p:nvPr/>
          </p:nvSpPr>
          <p:spPr>
            <a:xfrm>
              <a:off x="1289308" y="4782256"/>
              <a:ext cx="1508483" cy="686242"/>
            </a:xfrm>
            <a:prstGeom prst="rect">
              <a:avLst/>
            </a:prstGeom>
          </p:spPr>
          <p:txBody>
            <a:bodyPr wrap="square">
              <a:spAutoFit/>
            </a:bodyPr>
            <a:lstStyle/>
            <a:p>
              <a:r>
                <a:rPr lang="es-MX" b="1" dirty="0">
                  <a:solidFill>
                    <a:schemeClr val="bg1"/>
                  </a:solidFill>
                  <a:latin typeface="Open Sans"/>
                </a:rPr>
                <a:t>27/09/2018</a:t>
              </a:r>
              <a:endParaRPr lang="es-MX" b="1" dirty="0">
                <a:solidFill>
                  <a:schemeClr val="bg1"/>
                </a:solidFill>
              </a:endParaRPr>
            </a:p>
          </p:txBody>
        </p:sp>
      </p:grpSp>
      <p:sp>
        <p:nvSpPr>
          <p:cNvPr id="32" name="Flecha abajo 31"/>
          <p:cNvSpPr/>
          <p:nvPr/>
        </p:nvSpPr>
        <p:spPr>
          <a:xfrm>
            <a:off x="2630929" y="4958857"/>
            <a:ext cx="508242" cy="686345"/>
          </a:xfrm>
          <a:prstGeom prst="downArrow">
            <a:avLst/>
          </a:prstGeom>
          <a:solidFill>
            <a:schemeClr val="tx1">
              <a:lumMod val="65000"/>
              <a:lumOff val="35000"/>
            </a:schemeClr>
          </a:solidFill>
          <a:ln>
            <a:solidFill>
              <a:srgbClr val="103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angle 2"/>
          <p:cNvSpPr>
            <a:spLocks noChangeArrowheads="1"/>
          </p:cNvSpPr>
          <p:nvPr/>
        </p:nvSpPr>
        <p:spPr bwMode="auto">
          <a:xfrm rot="10800000" flipV="1">
            <a:off x="869547" y="5695426"/>
            <a:ext cx="3069747" cy="923330"/>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s-MX" altLang="es-MX" dirty="0" smtClean="0">
                <a:latin typeface="Arial" panose="020B0604020202020204" pitchFamily="34" charset="0"/>
              </a:rPr>
              <a:t>FAM </a:t>
            </a:r>
            <a:r>
              <a:rPr kumimoji="0" lang="es-MX" altLang="es-MX" i="0" u="none" strike="noStrike" cap="none" normalizeH="0" baseline="0" dirty="0" smtClean="0">
                <a:ln>
                  <a:noFill/>
                </a:ln>
                <a:solidFill>
                  <a:schemeClr val="tx1"/>
                </a:solidFill>
                <a:effectLst/>
                <a:latin typeface="Arial" panose="020B0604020202020204" pitchFamily="34" charset="0"/>
              </a:rPr>
              <a:t>Se reforma el nombre de la Guía Contabilizadora II.1.8</a:t>
            </a:r>
          </a:p>
        </p:txBody>
      </p:sp>
    </p:spTree>
    <p:extLst>
      <p:ext uri="{BB962C8B-B14F-4D97-AF65-F5344CB8AC3E}">
        <p14:creationId xmlns:p14="http://schemas.microsoft.com/office/powerpoint/2010/main" val="112000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C0F44F13-06DD-4A98-B039-873892419350}"/>
                                            </p:graphicEl>
                                          </p:spTgt>
                                        </p:tgtEl>
                                        <p:attrNameLst>
                                          <p:attrName>style.visibility</p:attrName>
                                        </p:attrNameLst>
                                      </p:cBhvr>
                                      <p:to>
                                        <p:strVal val="visible"/>
                                      </p:to>
                                    </p:set>
                                    <p:animEffect transition="in" filter="wipe(left)">
                                      <p:cBhvr>
                                        <p:cTn id="7" dur="500"/>
                                        <p:tgtEl>
                                          <p:spTgt spid="6">
                                            <p:graphicEl>
                                              <a:dgm id="{C0F44F13-06DD-4A98-B039-87389241935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000"/>
                                  </p:stCondLst>
                                  <p:childTnLst>
                                    <p:set>
                                      <p:cBhvr>
                                        <p:cTn id="11" dur="1" fill="hold">
                                          <p:stCondLst>
                                            <p:cond delay="0"/>
                                          </p:stCondLst>
                                        </p:cTn>
                                        <p:tgtEl>
                                          <p:spTgt spid="6">
                                            <p:graphicEl>
                                              <a:dgm id="{3772FB6A-506A-48E3-9697-72C072D24CCE}"/>
                                            </p:graphicEl>
                                          </p:spTgt>
                                        </p:tgtEl>
                                        <p:attrNameLst>
                                          <p:attrName>style.visibility</p:attrName>
                                        </p:attrNameLst>
                                      </p:cBhvr>
                                      <p:to>
                                        <p:strVal val="visible"/>
                                      </p:to>
                                    </p:set>
                                    <p:animEffect transition="in" filter="wipe(left)">
                                      <p:cBhvr>
                                        <p:cTn id="12" dur="500"/>
                                        <p:tgtEl>
                                          <p:spTgt spid="6">
                                            <p:graphicEl>
                                              <a:dgm id="{3772FB6A-506A-48E3-9697-72C072D24CCE}"/>
                                            </p:graphicEl>
                                          </p:spTgt>
                                        </p:tgtEl>
                                      </p:cBhvr>
                                    </p:animEffect>
                                  </p:childTnLst>
                                </p:cTn>
                              </p:par>
                              <p:par>
                                <p:cTn id="13" presetID="22" presetClass="entr" presetSubtype="8" fill="hold" grpId="0" nodeType="withEffect">
                                  <p:stCondLst>
                                    <p:cond delay="2000"/>
                                  </p:stCondLst>
                                  <p:childTnLst>
                                    <p:set>
                                      <p:cBhvr>
                                        <p:cTn id="14" dur="1" fill="hold">
                                          <p:stCondLst>
                                            <p:cond delay="0"/>
                                          </p:stCondLst>
                                        </p:cTn>
                                        <p:tgtEl>
                                          <p:spTgt spid="6">
                                            <p:graphicEl>
                                              <a:dgm id="{8589C72A-4D57-4206-9CB0-0028CCB0D584}"/>
                                            </p:graphicEl>
                                          </p:spTgt>
                                        </p:tgtEl>
                                        <p:attrNameLst>
                                          <p:attrName>style.visibility</p:attrName>
                                        </p:attrNameLst>
                                      </p:cBhvr>
                                      <p:to>
                                        <p:strVal val="visible"/>
                                      </p:to>
                                    </p:set>
                                    <p:animEffect transition="in" filter="wipe(left)">
                                      <p:cBhvr>
                                        <p:cTn id="15" dur="500"/>
                                        <p:tgtEl>
                                          <p:spTgt spid="6">
                                            <p:graphicEl>
                                              <a:dgm id="{8589C72A-4D57-4206-9CB0-0028CCB0D58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4000"/>
                                  </p:stCondLst>
                                  <p:childTnLst>
                                    <p:set>
                                      <p:cBhvr>
                                        <p:cTn id="19" dur="1" fill="hold">
                                          <p:stCondLst>
                                            <p:cond delay="0"/>
                                          </p:stCondLst>
                                        </p:cTn>
                                        <p:tgtEl>
                                          <p:spTgt spid="6">
                                            <p:graphicEl>
                                              <a:dgm id="{547C9450-C1EA-4854-A161-1CC783B30EA7}"/>
                                            </p:graphicEl>
                                          </p:spTgt>
                                        </p:tgtEl>
                                        <p:attrNameLst>
                                          <p:attrName>style.visibility</p:attrName>
                                        </p:attrNameLst>
                                      </p:cBhvr>
                                      <p:to>
                                        <p:strVal val="visible"/>
                                      </p:to>
                                    </p:set>
                                    <p:animEffect transition="in" filter="wipe(left)">
                                      <p:cBhvr>
                                        <p:cTn id="20" dur="500"/>
                                        <p:tgtEl>
                                          <p:spTgt spid="6">
                                            <p:graphicEl>
                                              <a:dgm id="{547C9450-C1EA-4854-A161-1CC783B30EA7}"/>
                                            </p:graphicEl>
                                          </p:spTgt>
                                        </p:tgtEl>
                                      </p:cBhvr>
                                    </p:animEffect>
                                  </p:childTnLst>
                                </p:cTn>
                              </p:par>
                              <p:par>
                                <p:cTn id="21" presetID="22" presetClass="entr" presetSubtype="8" fill="hold" grpId="0" nodeType="withEffect">
                                  <p:stCondLst>
                                    <p:cond delay="4000"/>
                                  </p:stCondLst>
                                  <p:childTnLst>
                                    <p:set>
                                      <p:cBhvr>
                                        <p:cTn id="22" dur="1" fill="hold">
                                          <p:stCondLst>
                                            <p:cond delay="0"/>
                                          </p:stCondLst>
                                        </p:cTn>
                                        <p:tgtEl>
                                          <p:spTgt spid="6">
                                            <p:graphicEl>
                                              <a:dgm id="{F3831F9F-6A26-450E-9F93-0476AAF6A99C}"/>
                                            </p:graphicEl>
                                          </p:spTgt>
                                        </p:tgtEl>
                                        <p:attrNameLst>
                                          <p:attrName>style.visibility</p:attrName>
                                        </p:attrNameLst>
                                      </p:cBhvr>
                                      <p:to>
                                        <p:strVal val="visible"/>
                                      </p:to>
                                    </p:set>
                                    <p:animEffect transition="in" filter="wipe(left)">
                                      <p:cBhvr>
                                        <p:cTn id="23" dur="500"/>
                                        <p:tgtEl>
                                          <p:spTgt spid="6">
                                            <p:graphicEl>
                                              <a:dgm id="{F3831F9F-6A26-450E-9F93-0476AAF6A99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E2C00D89-4433-412C-BDC6-A9DC71DE7E62}"/>
                                            </p:graphicEl>
                                          </p:spTgt>
                                        </p:tgtEl>
                                        <p:attrNameLst>
                                          <p:attrName>style.visibility</p:attrName>
                                        </p:attrNameLst>
                                      </p:cBhvr>
                                      <p:to>
                                        <p:strVal val="visible"/>
                                      </p:to>
                                    </p:set>
                                    <p:animEffect transition="in" filter="wipe(left)">
                                      <p:cBhvr>
                                        <p:cTn id="28" dur="500"/>
                                        <p:tgtEl>
                                          <p:spTgt spid="6">
                                            <p:graphicEl>
                                              <a:dgm id="{E2C00D89-4433-412C-BDC6-A9DC71DE7E62}"/>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E3F39A78-A48A-47F4-9122-3AF16EC6BE58}"/>
                                            </p:graphicEl>
                                          </p:spTgt>
                                        </p:tgtEl>
                                        <p:attrNameLst>
                                          <p:attrName>style.visibility</p:attrName>
                                        </p:attrNameLst>
                                      </p:cBhvr>
                                      <p:to>
                                        <p:strVal val="visible"/>
                                      </p:to>
                                    </p:set>
                                    <p:animEffect transition="in" filter="wipe(left)">
                                      <p:cBhvr>
                                        <p:cTn id="31" dur="500"/>
                                        <p:tgtEl>
                                          <p:spTgt spid="6">
                                            <p:graphicEl>
                                              <a:dgm id="{E3F39A78-A48A-47F4-9122-3AF16EC6BE5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CC2A048A-9299-4DF2-BA91-32CE48F9142B}"/>
                                            </p:graphicEl>
                                          </p:spTgt>
                                        </p:tgtEl>
                                        <p:attrNameLst>
                                          <p:attrName>style.visibility</p:attrName>
                                        </p:attrNameLst>
                                      </p:cBhvr>
                                      <p:to>
                                        <p:strVal val="visible"/>
                                      </p:to>
                                    </p:set>
                                    <p:animEffect transition="in" filter="wipe(left)">
                                      <p:cBhvr>
                                        <p:cTn id="36" dur="500"/>
                                        <p:tgtEl>
                                          <p:spTgt spid="6">
                                            <p:graphicEl>
                                              <a:dgm id="{CC2A048A-9299-4DF2-BA91-32CE48F9142B}"/>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9DE62D5D-B954-43F5-8FDD-571C66DCEDB6}"/>
                                            </p:graphicEl>
                                          </p:spTgt>
                                        </p:tgtEl>
                                        <p:attrNameLst>
                                          <p:attrName>style.visibility</p:attrName>
                                        </p:attrNameLst>
                                      </p:cBhvr>
                                      <p:to>
                                        <p:strVal val="visible"/>
                                      </p:to>
                                    </p:set>
                                    <p:animEffect transition="in" filter="wipe(left)">
                                      <p:cBhvr>
                                        <p:cTn id="39" dur="500"/>
                                        <p:tgtEl>
                                          <p:spTgt spid="6">
                                            <p:graphicEl>
                                              <a:dgm id="{9DE62D5D-B954-43F5-8FDD-571C66DCEDB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D94C32AA-5691-430F-AB0F-8544DB97FC71}"/>
                                            </p:graphicEl>
                                          </p:spTgt>
                                        </p:tgtEl>
                                        <p:attrNameLst>
                                          <p:attrName>style.visibility</p:attrName>
                                        </p:attrNameLst>
                                      </p:cBhvr>
                                      <p:to>
                                        <p:strVal val="visible"/>
                                      </p:to>
                                    </p:set>
                                    <p:animEffect transition="in" filter="wipe(left)">
                                      <p:cBhvr>
                                        <p:cTn id="44" dur="500"/>
                                        <p:tgtEl>
                                          <p:spTgt spid="6">
                                            <p:graphicEl>
                                              <a:dgm id="{D94C32AA-5691-430F-AB0F-8544DB97FC71}"/>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graphicEl>
                                              <a:dgm id="{42307E14-05CE-4333-89A2-C29C563BC836}"/>
                                            </p:graphicEl>
                                          </p:spTgt>
                                        </p:tgtEl>
                                        <p:attrNameLst>
                                          <p:attrName>style.visibility</p:attrName>
                                        </p:attrNameLst>
                                      </p:cBhvr>
                                      <p:to>
                                        <p:strVal val="visible"/>
                                      </p:to>
                                    </p:set>
                                    <p:animEffect transition="in" filter="wipe(left)">
                                      <p:cBhvr>
                                        <p:cTn id="47" dur="500"/>
                                        <p:tgtEl>
                                          <p:spTgt spid="6">
                                            <p:graphicEl>
                                              <a:dgm id="{42307E14-05CE-4333-89A2-C29C563BC836}"/>
                                            </p:graphicEl>
                                          </p:spTgt>
                                        </p:tgtEl>
                                      </p:cBhvr>
                                    </p:animEffect>
                                  </p:childTnLst>
                                </p:cTn>
                              </p:par>
                              <p:par>
                                <p:cTn id="48" presetID="22" presetClass="entr" presetSubtype="1" fill="hold" grpId="0" nodeType="withEffect">
                                  <p:stCondLst>
                                    <p:cond delay="250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par>
                                <p:cTn id="51" presetID="22" presetClass="entr" presetSubtype="1" fill="hold" grpId="0" nodeType="withEffect">
                                  <p:stCondLst>
                                    <p:cond delay="450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500"/>
                                        <p:tgtEl>
                                          <p:spTgt spid="28"/>
                                        </p:tgtEl>
                                      </p:cBhvr>
                                    </p:animEffect>
                                  </p:childTnLst>
                                </p:cTn>
                              </p:par>
                              <p:par>
                                <p:cTn id="54" presetID="22" presetClass="entr" presetSubtype="1" fill="hold" grpId="0" nodeType="withEffect">
                                  <p:stCondLst>
                                    <p:cond delay="850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par>
                                <p:cTn id="57" presetID="22" presetClass="entr" presetSubtype="1" fill="hold" grpId="0" nodeType="withEffect">
                                  <p:stCondLst>
                                    <p:cond delay="1050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par>
                                <p:cTn id="60" presetID="22" presetClass="entr" presetSubtype="1" fill="hold" grpId="0" nodeType="withEffect">
                                  <p:stCondLst>
                                    <p:cond delay="1600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par>
                                <p:cTn id="63" presetID="1" presetClass="entr" presetSubtype="0" fill="hold" nodeType="withEffect">
                                  <p:stCondLst>
                                    <p:cond delay="16500"/>
                                  </p:stCondLst>
                                  <p:childTnLst>
                                    <p:set>
                                      <p:cBhvr>
                                        <p:cTn id="64" dur="1" fill="hold">
                                          <p:stCondLst>
                                            <p:cond delay="0"/>
                                          </p:stCondLst>
                                        </p:cTn>
                                        <p:tgtEl>
                                          <p:spTgt spid="40"/>
                                        </p:tgtEl>
                                        <p:attrNameLst>
                                          <p:attrName>style.visibility</p:attrName>
                                        </p:attrNameLst>
                                      </p:cBhvr>
                                      <p:to>
                                        <p:strVal val="visible"/>
                                      </p:to>
                                    </p:set>
                                  </p:childTnLst>
                                </p:cTn>
                              </p:par>
                              <p:par>
                                <p:cTn id="65" presetID="16" presetClass="entr" presetSubtype="21" fill="hold" grpId="0" nodeType="withEffect">
                                  <p:stCondLst>
                                    <p:cond delay="1800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1500"/>
                                        <p:tgtEl>
                                          <p:spTgt spid="31"/>
                                        </p:tgtEl>
                                      </p:cBhvr>
                                    </p:animEffect>
                                  </p:childTnLst>
                                </p:cTn>
                              </p:par>
                              <p:par>
                                <p:cTn id="68" presetID="1" presetClass="entr" presetSubtype="0" fill="hold" nodeType="withEffect">
                                  <p:stCondLst>
                                    <p:cond delay="16500"/>
                                  </p:stCondLst>
                                  <p:childTnLst>
                                    <p:set>
                                      <p:cBhvr>
                                        <p:cTn id="69" dur="1" fill="hold">
                                          <p:stCondLst>
                                            <p:cond delay="0"/>
                                          </p:stCondLst>
                                        </p:cTn>
                                        <p:tgtEl>
                                          <p:spTgt spid="20"/>
                                        </p:tgtEl>
                                        <p:attrNameLst>
                                          <p:attrName>style.visibility</p:attrName>
                                        </p:attrNameLst>
                                      </p:cBhvr>
                                      <p:to>
                                        <p:strVal val="visible"/>
                                      </p:to>
                                    </p:set>
                                  </p:childTnLst>
                                </p:cTn>
                              </p:par>
                              <p:par>
                                <p:cTn id="70" presetID="22" presetClass="entr" presetSubtype="1" fill="hold" grpId="0" nodeType="withEffect">
                                  <p:stCondLst>
                                    <p:cond delay="16000"/>
                                  </p:stCondLst>
                                  <p:childTnLst>
                                    <p:set>
                                      <p:cBhvr>
                                        <p:cTn id="71" dur="1" fill="hold">
                                          <p:stCondLst>
                                            <p:cond delay="0"/>
                                          </p:stCondLst>
                                        </p:cTn>
                                        <p:tgtEl>
                                          <p:spTgt spid="32"/>
                                        </p:tgtEl>
                                        <p:attrNameLst>
                                          <p:attrName>style.visibility</p:attrName>
                                        </p:attrNameLst>
                                      </p:cBhvr>
                                      <p:to>
                                        <p:strVal val="visible"/>
                                      </p:to>
                                    </p:set>
                                    <p:animEffect transition="in" filter="wipe(up)">
                                      <p:cBhvr>
                                        <p:cTn id="72" dur="500"/>
                                        <p:tgtEl>
                                          <p:spTgt spid="32"/>
                                        </p:tgtEl>
                                      </p:cBhvr>
                                    </p:animEffect>
                                  </p:childTnLst>
                                </p:cTn>
                              </p:par>
                              <p:par>
                                <p:cTn id="73" presetID="16" presetClass="entr" presetSubtype="21" fill="hold" grpId="0" nodeType="withEffect">
                                  <p:stCondLst>
                                    <p:cond delay="1800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11" grpId="0" animBg="1"/>
      <p:bldP spid="30" grpId="0"/>
      <p:bldP spid="28" grpId="0"/>
      <p:bldP spid="24" grpId="0"/>
      <p:bldP spid="22" grpId="0"/>
      <p:bldP spid="31" grpId="0" animBg="1"/>
      <p:bldP spid="32" grpId="0" animBg="1"/>
      <p:bldP spid="3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9957" y="233092"/>
            <a:ext cx="7882759" cy="2862322"/>
          </a:xfrm>
          <a:prstGeom prst="rect">
            <a:avLst/>
          </a:prstGeom>
          <a:noFill/>
        </p:spPr>
        <p:txBody>
          <a:bodyPr wrap="square" rtlCol="0">
            <a:spAutoFit/>
          </a:bodyPr>
          <a:lstStyle/>
          <a:p>
            <a:pPr algn="just"/>
            <a:r>
              <a:rPr lang="es-ES" b="1" dirty="0">
                <a:latin typeface="Arial" panose="020B0604020202020204" pitchFamily="34" charset="0"/>
                <a:cs typeface="Arial" panose="020B0604020202020204" pitchFamily="34" charset="0"/>
              </a:rPr>
              <a:t>1. Por el 75% de Recursos recibidos del FAM</a:t>
            </a:r>
            <a:endParaRPr lang="es-MX"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a) Registros en la Entidad Federativa</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Del total de los recursos asignados al FAM, la Entidad Federativa recibirá directamente el 75%, de los cuales, el ingreso se registrará contable y presupuestalmente conforme lo establecido en la </a:t>
            </a:r>
            <a:r>
              <a:rPr lang="es-ES" u="sng" dirty="0">
                <a:latin typeface="Arial" panose="020B0604020202020204" pitchFamily="34" charset="0"/>
                <a:cs typeface="Arial" panose="020B0604020202020204" pitchFamily="34" charset="0"/>
              </a:rPr>
              <a:t>Guía Contabilizadora “II.1.8 Participaciones, Aportaciones, Transferencias, Asignaciones, Subsidios y Otras Ayudas”, </a:t>
            </a:r>
            <a:r>
              <a:rPr lang="es-ES" dirty="0">
                <a:latin typeface="Arial" panose="020B0604020202020204" pitchFamily="34" charset="0"/>
                <a:cs typeface="Arial" panose="020B0604020202020204" pitchFamily="34" charset="0"/>
              </a:rPr>
              <a:t>contenida en el Capítulo VI. Guías Contabilizadoras del Manual de Contabilidad Gubernamental, y el egreso, se registrará contable y presupuestalmente de acuerdo a la naturaleza de las operaciones que se realicen</a:t>
            </a:r>
            <a:r>
              <a:rPr lang="es-ES" dirty="0" smtClean="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sp>
        <p:nvSpPr>
          <p:cNvPr id="3" name="CuadroTexto 2"/>
          <p:cNvSpPr txBox="1"/>
          <p:nvPr/>
        </p:nvSpPr>
        <p:spPr>
          <a:xfrm>
            <a:off x="3279227" y="3328507"/>
            <a:ext cx="8692055" cy="3416320"/>
          </a:xfrm>
          <a:prstGeom prst="rect">
            <a:avLst/>
          </a:prstGeom>
          <a:noFill/>
        </p:spPr>
        <p:txBody>
          <a:bodyPr wrap="square" rtlCol="0">
            <a:spAutoFit/>
          </a:bodyPr>
          <a:lstStyle/>
          <a:p>
            <a:pPr algn="just"/>
            <a:r>
              <a:rPr lang="es-ES" b="1" dirty="0">
                <a:latin typeface="Arial" panose="020B0604020202020204" pitchFamily="34" charset="0"/>
                <a:cs typeface="Arial" panose="020B0604020202020204" pitchFamily="34" charset="0"/>
              </a:rPr>
              <a:t>1. Por el 75% de Recursos recibidos del FAM</a:t>
            </a:r>
            <a:endParaRPr lang="es-MX"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a) Registros en la Entidad Federativa</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Del total de los recursos asignados al FAM, la Entidad Federativa recibirá directamente el 75%, de los cuales, el ingreso se registrará contable y presupuestalmente conforme lo establecido en la </a:t>
            </a:r>
            <a:r>
              <a:rPr lang="es-ES" u="sng" dirty="0">
                <a:latin typeface="Arial" panose="020B0604020202020204" pitchFamily="34" charset="0"/>
                <a:cs typeface="Arial" panose="020B0604020202020204" pitchFamily="34" charset="0"/>
              </a:rPr>
              <a:t>Guía Contabilizadora “II.1.8 Participaciones, Aportaciones, Convenios, Incentivos Derivados de la Colaboración Fiscal, Fondos Distintos de Aportaciones, Transferencias, Asignaciones, Subsidios y Subvenciones, y Pensiones y Jubilaciones”, </a:t>
            </a:r>
            <a:r>
              <a:rPr lang="es-ES" dirty="0">
                <a:latin typeface="Arial" panose="020B0604020202020204" pitchFamily="34" charset="0"/>
                <a:cs typeface="Arial" panose="020B0604020202020204" pitchFamily="34" charset="0"/>
              </a:rPr>
              <a:t>contenida en el Capítulo VI. Guías Contabilizadoras del Manual de Contabilidad Gubernamental, y el egreso, se registrará contable y presupuestalmente de acuerdo a la naturaleza de las operaciones que se realicen.</a:t>
            </a:r>
            <a:endParaRPr lang="es-MX" dirty="0">
              <a:latin typeface="Arial" panose="020B0604020202020204" pitchFamily="34" charset="0"/>
              <a:cs typeface="Arial" panose="020B0604020202020204" pitchFamily="34" charset="0"/>
            </a:endParaRPr>
          </a:p>
          <a:p>
            <a:endParaRPr lang="es-MX" dirty="0"/>
          </a:p>
        </p:txBody>
      </p:sp>
      <p:sp>
        <p:nvSpPr>
          <p:cNvPr id="4" name="Rectangle 2"/>
          <p:cNvSpPr>
            <a:spLocks noChangeArrowheads="1"/>
          </p:cNvSpPr>
          <p:nvPr/>
        </p:nvSpPr>
        <p:spPr bwMode="auto">
          <a:xfrm rot="10800000" flipV="1">
            <a:off x="209956" y="182582"/>
            <a:ext cx="7882759" cy="2963341"/>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endParaRPr kumimoji="0" lang="es-MX" altLang="es-MX"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rot="10800000" flipV="1">
            <a:off x="3279225" y="3379017"/>
            <a:ext cx="8692056" cy="319390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endParaRPr kumimoji="0" lang="es-MX" altLang="es-MX" sz="2400" b="0" i="0" u="none" strike="noStrike" cap="none" normalizeH="0" baseline="0" dirty="0" smtClean="0">
              <a:ln>
                <a:noFill/>
              </a:ln>
              <a:solidFill>
                <a:schemeClr val="tx1"/>
              </a:solidFill>
              <a:effectLst/>
              <a:latin typeface="Arial" panose="020B0604020202020204" pitchFamily="34" charset="0"/>
            </a:endParaRPr>
          </a:p>
        </p:txBody>
      </p:sp>
      <p:sp>
        <p:nvSpPr>
          <p:cNvPr id="6" name="CuadroTexto 5"/>
          <p:cNvSpPr txBox="1"/>
          <p:nvPr/>
        </p:nvSpPr>
        <p:spPr>
          <a:xfrm>
            <a:off x="8297111" y="1059199"/>
            <a:ext cx="3808207" cy="1588127"/>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smtClean="0">
                <a:latin typeface="Calisto MT" panose="02040603050505030304" pitchFamily="18" charset="0"/>
                <a:cs typeface="Arial" panose="020B0604020202020204" pitchFamily="34" charset="0"/>
              </a:rPr>
              <a:t>FAM (Fondo de Aportaciones Múltiples)</a:t>
            </a:r>
            <a:endParaRPr lang="es-MX" sz="3600" b="1" dirty="0">
              <a:latin typeface="Calisto MT" panose="02040603050505030304" pitchFamily="18" charset="0"/>
              <a:cs typeface="Arial" panose="020B0604020202020204" pitchFamily="34" charset="0"/>
            </a:endParaRPr>
          </a:p>
        </p:txBody>
      </p:sp>
      <p:sp>
        <p:nvSpPr>
          <p:cNvPr id="7" name="Rectángulo 6"/>
          <p:cNvSpPr/>
          <p:nvPr/>
        </p:nvSpPr>
        <p:spPr>
          <a:xfrm>
            <a:off x="3842222" y="2597449"/>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antes</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
        <p:nvSpPr>
          <p:cNvPr id="8" name="Rectángulo 7"/>
          <p:cNvSpPr/>
          <p:nvPr/>
        </p:nvSpPr>
        <p:spPr>
          <a:xfrm>
            <a:off x="6437898" y="6045949"/>
            <a:ext cx="1187355" cy="523220"/>
          </a:xfrm>
          <a:prstGeom prst="rect">
            <a:avLst/>
          </a:prstGeom>
          <a:noFill/>
        </p:spPr>
        <p:txBody>
          <a:bodyPr wrap="square" lIns="91440" tIns="45720" rIns="91440" bIns="45720">
            <a:spAutoFit/>
          </a:bodyPr>
          <a:lstStyle/>
          <a:p>
            <a:pPr algn="ctr"/>
            <a:r>
              <a:rPr lang="es-ES" sz="2800" b="1" dirty="0" smtClean="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rPr>
              <a:t>ahora</a:t>
            </a:r>
            <a:endParaRPr lang="es-ES" sz="2800" b="1" dirty="0">
              <a:ln w="9525">
                <a:solidFill>
                  <a:schemeClr val="accent1"/>
                </a:solidFill>
                <a:prstDash val="solid"/>
              </a:ln>
              <a:solidFill>
                <a:schemeClr val="accent1">
                  <a:lumMod val="60000"/>
                  <a:lumOff val="4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4036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grpId="0" nodeType="withEffect">
                                  <p:stCondLst>
                                    <p:cond delay="3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65</a:t>
            </a:fld>
            <a:endParaRPr lang="en-US" dirty="0"/>
          </a:p>
        </p:txBody>
      </p:sp>
      <p:sp>
        <p:nvSpPr>
          <p:cNvPr id="3" name="CuadroTexto 2"/>
          <p:cNvSpPr txBox="1"/>
          <p:nvPr/>
        </p:nvSpPr>
        <p:spPr>
          <a:xfrm>
            <a:off x="2644369" y="1511"/>
            <a:ext cx="6621516" cy="1138773"/>
          </a:xfrm>
          <a:prstGeom prst="rect">
            <a:avLst/>
          </a:prstGeom>
          <a:noFill/>
        </p:spPr>
        <p:txBody>
          <a:bodyPr wrap="square" rtlCol="0">
            <a:spAutoFit/>
          </a:bodyPr>
          <a:lstStyle/>
          <a:p>
            <a:pPr lvl="0" algn="ctr" defTabSz="711200">
              <a:lnSpc>
                <a:spcPct val="90000"/>
              </a:lnSpc>
              <a:spcBef>
                <a:spcPct val="0"/>
              </a:spcBef>
              <a:spcAft>
                <a:spcPct val="35000"/>
              </a:spcAft>
            </a:pPr>
            <a:r>
              <a:rPr lang="es-MX" sz="2000" b="1" dirty="0" smtClean="0">
                <a:latin typeface="Calisto MT" panose="02040603050505030304" pitchFamily="18" charset="0"/>
                <a:cs typeface="Arial" panose="020B0604020202020204" pitchFamily="34" charset="0"/>
              </a:rPr>
              <a:t>SISTEMA SIMPLIFICADO GENERAL (SSG) </a:t>
            </a:r>
          </a:p>
          <a:p>
            <a:pPr lvl="0" algn="ctr" defTabSz="711200">
              <a:lnSpc>
                <a:spcPct val="90000"/>
              </a:lnSpc>
              <a:spcBef>
                <a:spcPct val="0"/>
              </a:spcBef>
              <a:spcAft>
                <a:spcPct val="35000"/>
              </a:spcAft>
            </a:pPr>
            <a:r>
              <a:rPr lang="es-MX" sz="2000" b="1" dirty="0" smtClean="0">
                <a:latin typeface="Calisto MT" panose="02040603050505030304" pitchFamily="18" charset="0"/>
                <a:cs typeface="Arial" panose="020B0604020202020204" pitchFamily="34" charset="0"/>
              </a:rPr>
              <a:t>ESTRUCTURA PLAN DE CUENTAS DEL GENERO </a:t>
            </a:r>
          </a:p>
          <a:p>
            <a:pPr lvl="0" algn="ctr" defTabSz="711200">
              <a:lnSpc>
                <a:spcPct val="90000"/>
              </a:lnSpc>
              <a:spcBef>
                <a:spcPct val="0"/>
              </a:spcBef>
              <a:spcAft>
                <a:spcPct val="35000"/>
              </a:spcAft>
            </a:pPr>
            <a:r>
              <a:rPr lang="es-MX" sz="2000" b="1" dirty="0" smtClean="0">
                <a:latin typeface="Calisto MT" panose="02040603050505030304" pitchFamily="18" charset="0"/>
                <a:cs typeface="Arial" panose="020B0604020202020204" pitchFamily="34" charset="0"/>
              </a:rPr>
              <a:t>4 INGRESOS Y OTROS BENEFICIOS</a:t>
            </a:r>
            <a:endParaRPr lang="es-MX" sz="2000" b="1" dirty="0">
              <a:latin typeface="Calisto MT" panose="02040603050505030304" pitchFamily="18" charset="0"/>
              <a:cs typeface="Arial" panose="020B0604020202020204" pitchFamily="34" charset="0"/>
            </a:endParaRPr>
          </a:p>
        </p:txBody>
      </p:sp>
      <p:grpSp>
        <p:nvGrpSpPr>
          <p:cNvPr id="17" name="Grupo 16"/>
          <p:cNvGrpSpPr/>
          <p:nvPr/>
        </p:nvGrpSpPr>
        <p:grpSpPr>
          <a:xfrm>
            <a:off x="325821" y="1268205"/>
            <a:ext cx="5533092" cy="5589795"/>
            <a:chOff x="325821" y="1268205"/>
            <a:chExt cx="5533092" cy="5589795"/>
          </a:xfrm>
        </p:grpSpPr>
        <p:sp>
          <p:nvSpPr>
            <p:cNvPr id="2" name="Rectángulo redondeado 1"/>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4" name="Abrir llave 3"/>
            <p:cNvSpPr/>
            <p:nvPr/>
          </p:nvSpPr>
          <p:spPr>
            <a:xfrm>
              <a:off x="1262487" y="1317273"/>
              <a:ext cx="420414" cy="5491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CuadroTexto 5"/>
            <p:cNvSpPr txBox="1"/>
            <p:nvPr/>
          </p:nvSpPr>
          <p:spPr>
            <a:xfrm>
              <a:off x="1605145" y="1501940"/>
              <a:ext cx="912429" cy="646331"/>
            </a:xfrm>
            <a:prstGeom prst="rect">
              <a:avLst/>
            </a:prstGeom>
            <a:noFill/>
          </p:spPr>
          <p:txBody>
            <a:bodyPr wrap="none" rtlCol="0">
              <a:spAutoFit/>
            </a:bodyPr>
            <a:lstStyle/>
            <a:p>
              <a:pPr algn="ctr"/>
              <a:r>
                <a:rPr lang="es-MX" sz="1200" dirty="0" smtClean="0"/>
                <a:t>1 Ingresos </a:t>
              </a:r>
            </a:p>
            <a:p>
              <a:pPr algn="ctr"/>
              <a:r>
                <a:rPr lang="es-MX" sz="1200" dirty="0" smtClean="0"/>
                <a:t>de </a:t>
              </a:r>
            </a:p>
            <a:p>
              <a:pPr algn="ctr"/>
              <a:r>
                <a:rPr lang="es-MX" sz="1200" dirty="0" smtClean="0"/>
                <a:t>Gestión</a:t>
              </a:r>
              <a:endParaRPr lang="es-MX" sz="1200" dirty="0"/>
            </a:p>
          </p:txBody>
        </p:sp>
        <p:sp>
          <p:nvSpPr>
            <p:cNvPr id="8" name="CuadroTexto 7"/>
            <p:cNvSpPr txBox="1"/>
            <p:nvPr/>
          </p:nvSpPr>
          <p:spPr>
            <a:xfrm>
              <a:off x="1524282" y="3567648"/>
              <a:ext cx="1830629" cy="1015663"/>
            </a:xfrm>
            <a:prstGeom prst="rect">
              <a:avLst/>
            </a:prstGeom>
            <a:noFill/>
          </p:spPr>
          <p:txBody>
            <a:bodyPr wrap="none" rtlCol="0">
              <a:spAutoFit/>
            </a:bodyPr>
            <a:lstStyle/>
            <a:p>
              <a:r>
                <a:rPr lang="es-MX" sz="1200" dirty="0" smtClean="0"/>
                <a:t>2 Participaciones, </a:t>
              </a:r>
            </a:p>
            <a:p>
              <a:r>
                <a:rPr lang="es-MX" sz="1200" dirty="0" smtClean="0"/>
                <a:t>Aportaciones, </a:t>
              </a:r>
            </a:p>
            <a:p>
              <a:r>
                <a:rPr lang="es-MX" sz="1200" dirty="0" smtClean="0"/>
                <a:t>Transferencias, </a:t>
              </a:r>
            </a:p>
            <a:p>
              <a:r>
                <a:rPr lang="es-MX" sz="1200" dirty="0" smtClean="0"/>
                <a:t>Asignaciones, </a:t>
              </a:r>
            </a:p>
            <a:p>
              <a:r>
                <a:rPr lang="es-MX" sz="1200" dirty="0" smtClean="0"/>
                <a:t>Subsidios y otras Ayudas</a:t>
              </a:r>
            </a:p>
          </p:txBody>
        </p:sp>
        <p:sp>
          <p:nvSpPr>
            <p:cNvPr id="9" name="CuadroTexto 8"/>
            <p:cNvSpPr txBox="1"/>
            <p:nvPr/>
          </p:nvSpPr>
          <p:spPr>
            <a:xfrm>
              <a:off x="1524282" y="5679888"/>
              <a:ext cx="1451038" cy="461665"/>
            </a:xfrm>
            <a:prstGeom prst="rect">
              <a:avLst/>
            </a:prstGeom>
            <a:noFill/>
          </p:spPr>
          <p:txBody>
            <a:bodyPr wrap="none" rtlCol="0">
              <a:spAutoFit/>
            </a:bodyPr>
            <a:lstStyle/>
            <a:p>
              <a:r>
                <a:rPr lang="es-MX" sz="1200" dirty="0" smtClean="0"/>
                <a:t>3 Otros Ingresos y </a:t>
              </a:r>
            </a:p>
            <a:p>
              <a:r>
                <a:rPr lang="es-MX" sz="1200" dirty="0" smtClean="0"/>
                <a:t>Beneficio</a:t>
              </a:r>
            </a:p>
          </p:txBody>
        </p:sp>
        <p:sp>
          <p:nvSpPr>
            <p:cNvPr id="10" name="CuadroTexto 9"/>
            <p:cNvSpPr txBox="1"/>
            <p:nvPr/>
          </p:nvSpPr>
          <p:spPr>
            <a:xfrm>
              <a:off x="2795753" y="1317275"/>
              <a:ext cx="3063160" cy="1015663"/>
            </a:xfrm>
            <a:prstGeom prst="rect">
              <a:avLst/>
            </a:prstGeom>
            <a:noFill/>
          </p:spPr>
          <p:txBody>
            <a:bodyPr wrap="square" rtlCol="0">
              <a:spAutoFit/>
            </a:bodyPr>
            <a:lstStyle/>
            <a:p>
              <a:r>
                <a:rPr lang="es-MX" sz="1200" dirty="0" smtClean="0"/>
                <a:t>1.-Impuestos</a:t>
              </a:r>
            </a:p>
            <a:p>
              <a:r>
                <a:rPr lang="es-MX" sz="1200" dirty="0"/>
                <a:t>3</a:t>
              </a:r>
              <a:r>
                <a:rPr lang="es-MX" sz="1200" dirty="0" smtClean="0"/>
                <a:t>.-Contribuciones de Mejoras</a:t>
              </a:r>
            </a:p>
            <a:p>
              <a:r>
                <a:rPr lang="es-MX" sz="1200" dirty="0"/>
                <a:t>4</a:t>
              </a:r>
              <a:r>
                <a:rPr lang="es-MX" sz="1200" dirty="0" smtClean="0"/>
                <a:t>.-Derechos</a:t>
              </a:r>
            </a:p>
            <a:p>
              <a:r>
                <a:rPr lang="es-MX" sz="1200" dirty="0"/>
                <a:t>5</a:t>
              </a:r>
              <a:r>
                <a:rPr lang="es-MX" sz="1200" dirty="0" smtClean="0"/>
                <a:t>.-Productos de Tipo Corriente</a:t>
              </a:r>
            </a:p>
            <a:p>
              <a:r>
                <a:rPr lang="es-MX" sz="1200" dirty="0"/>
                <a:t>6</a:t>
              </a:r>
              <a:r>
                <a:rPr lang="es-MX" sz="1200" dirty="0" smtClean="0"/>
                <a:t>.-Aprovechamientos de Tipo Corriente</a:t>
              </a:r>
            </a:p>
          </p:txBody>
        </p:sp>
        <p:sp>
          <p:nvSpPr>
            <p:cNvPr id="11" name="CuadroTexto 10"/>
            <p:cNvSpPr txBox="1"/>
            <p:nvPr/>
          </p:nvSpPr>
          <p:spPr>
            <a:xfrm>
              <a:off x="3560699" y="3555268"/>
              <a:ext cx="2191373" cy="1015663"/>
            </a:xfrm>
            <a:prstGeom prst="rect">
              <a:avLst/>
            </a:prstGeom>
            <a:noFill/>
          </p:spPr>
          <p:txBody>
            <a:bodyPr wrap="square" rtlCol="0">
              <a:spAutoFit/>
            </a:bodyPr>
            <a:lstStyle/>
            <a:p>
              <a:r>
                <a:rPr lang="es-MX" sz="1200" dirty="0" smtClean="0"/>
                <a:t>1.-Participaciones y Aportaciones</a:t>
              </a:r>
            </a:p>
            <a:p>
              <a:r>
                <a:rPr lang="es-MX" sz="1200" dirty="0" smtClean="0"/>
                <a:t>2.-Transferencias, Asignaciones, Subsidios y Otras Ayudas</a:t>
              </a:r>
            </a:p>
          </p:txBody>
        </p:sp>
        <p:sp>
          <p:nvSpPr>
            <p:cNvPr id="12" name="CuadroTexto 11"/>
            <p:cNvSpPr txBox="1"/>
            <p:nvPr/>
          </p:nvSpPr>
          <p:spPr>
            <a:xfrm>
              <a:off x="3318138" y="5679887"/>
              <a:ext cx="1586934" cy="461665"/>
            </a:xfrm>
            <a:prstGeom prst="rect">
              <a:avLst/>
            </a:prstGeom>
            <a:noFill/>
          </p:spPr>
          <p:txBody>
            <a:bodyPr wrap="square" rtlCol="0">
              <a:spAutoFit/>
            </a:bodyPr>
            <a:lstStyle/>
            <a:p>
              <a:r>
                <a:rPr lang="es-MX" sz="1200" dirty="0" smtClean="0"/>
                <a:t>9.-Otros Ingresos y Beneficios Varios</a:t>
              </a:r>
            </a:p>
          </p:txBody>
        </p:sp>
        <p:sp>
          <p:nvSpPr>
            <p:cNvPr id="13" name="CuadroTexto 12"/>
            <p:cNvSpPr txBox="1"/>
            <p:nvPr/>
          </p:nvSpPr>
          <p:spPr>
            <a:xfrm>
              <a:off x="338006" y="3647603"/>
              <a:ext cx="1143538" cy="830997"/>
            </a:xfrm>
            <a:prstGeom prst="rect">
              <a:avLst/>
            </a:prstGeom>
            <a:noFill/>
          </p:spPr>
          <p:txBody>
            <a:bodyPr wrap="square" rtlCol="0">
              <a:spAutoFit/>
            </a:bodyPr>
            <a:lstStyle/>
            <a:p>
              <a:r>
                <a:rPr lang="es-MX" sz="1600" dirty="0" smtClean="0">
                  <a:latin typeface="Calisto MT" panose="02040603050505030304" pitchFamily="18" charset="0"/>
                </a:rPr>
                <a:t>4 Ingresos y otros Beneficios</a:t>
              </a:r>
              <a:endParaRPr lang="es-MX" sz="1600" dirty="0">
                <a:latin typeface="Calisto MT" panose="02040603050505030304" pitchFamily="18" charset="0"/>
              </a:endParaRPr>
            </a:p>
          </p:txBody>
        </p:sp>
        <p:sp>
          <p:nvSpPr>
            <p:cNvPr id="14" name="Abrir llave 13"/>
            <p:cNvSpPr/>
            <p:nvPr/>
          </p:nvSpPr>
          <p:spPr>
            <a:xfrm>
              <a:off x="2465014" y="1331074"/>
              <a:ext cx="420414" cy="10084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5" name="Abrir llave 14"/>
            <p:cNvSpPr/>
            <p:nvPr/>
          </p:nvSpPr>
          <p:spPr>
            <a:xfrm>
              <a:off x="3140285" y="3545030"/>
              <a:ext cx="420414" cy="10596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Abrir llave 15"/>
            <p:cNvSpPr/>
            <p:nvPr/>
          </p:nvSpPr>
          <p:spPr>
            <a:xfrm>
              <a:off x="3010313" y="5560747"/>
              <a:ext cx="420414" cy="6999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8" name="Grupo 17"/>
          <p:cNvGrpSpPr/>
          <p:nvPr/>
        </p:nvGrpSpPr>
        <p:grpSpPr>
          <a:xfrm>
            <a:off x="6096678" y="1280586"/>
            <a:ext cx="5533092" cy="5589795"/>
            <a:chOff x="325821" y="1268205"/>
            <a:chExt cx="5533092" cy="5589795"/>
          </a:xfrm>
        </p:grpSpPr>
        <p:sp>
          <p:nvSpPr>
            <p:cNvPr id="19" name="Rectángulo redondeado 18"/>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20" name="Abrir llave 19"/>
            <p:cNvSpPr/>
            <p:nvPr/>
          </p:nvSpPr>
          <p:spPr>
            <a:xfrm>
              <a:off x="1262487" y="1317273"/>
              <a:ext cx="420414" cy="5491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CuadroTexto 20"/>
            <p:cNvSpPr txBox="1"/>
            <p:nvPr/>
          </p:nvSpPr>
          <p:spPr>
            <a:xfrm>
              <a:off x="1587080" y="1786842"/>
              <a:ext cx="853119" cy="600164"/>
            </a:xfrm>
            <a:prstGeom prst="rect">
              <a:avLst/>
            </a:prstGeom>
            <a:noFill/>
          </p:spPr>
          <p:txBody>
            <a:bodyPr wrap="none" rtlCol="0">
              <a:spAutoFit/>
            </a:bodyPr>
            <a:lstStyle/>
            <a:p>
              <a:pPr algn="ctr"/>
              <a:r>
                <a:rPr lang="es-MX" sz="1100" dirty="0" smtClean="0"/>
                <a:t>1 Ingresos </a:t>
              </a:r>
            </a:p>
            <a:p>
              <a:pPr algn="ctr"/>
              <a:r>
                <a:rPr lang="es-MX" sz="1100" dirty="0" smtClean="0"/>
                <a:t>de </a:t>
              </a:r>
            </a:p>
            <a:p>
              <a:pPr algn="ctr"/>
              <a:r>
                <a:rPr lang="es-MX" sz="1100" dirty="0" smtClean="0"/>
                <a:t>Gestión</a:t>
              </a:r>
              <a:endParaRPr lang="es-MX" sz="1100" dirty="0"/>
            </a:p>
          </p:txBody>
        </p:sp>
        <p:sp>
          <p:nvSpPr>
            <p:cNvPr id="22" name="CuadroTexto 21"/>
            <p:cNvSpPr txBox="1"/>
            <p:nvPr/>
          </p:nvSpPr>
          <p:spPr>
            <a:xfrm>
              <a:off x="1569108" y="3594925"/>
              <a:ext cx="1783140" cy="1954381"/>
            </a:xfrm>
            <a:prstGeom prst="rect">
              <a:avLst/>
            </a:prstGeom>
            <a:noFill/>
          </p:spPr>
          <p:txBody>
            <a:bodyPr wrap="square" rtlCol="0">
              <a:spAutoFit/>
            </a:bodyPr>
            <a:lstStyle/>
            <a:p>
              <a:r>
                <a:rPr lang="es-MX" sz="1100" u="sng" dirty="0" smtClean="0"/>
                <a:t>2 Participaciones, </a:t>
              </a:r>
            </a:p>
            <a:p>
              <a:r>
                <a:rPr lang="es-MX" sz="1100" u="sng" dirty="0" smtClean="0"/>
                <a:t>Aportaciones, </a:t>
              </a:r>
            </a:p>
            <a:p>
              <a:r>
                <a:rPr lang="es-MX" sz="1100" u="sng" dirty="0" smtClean="0"/>
                <a:t>Convenios, Incentivos </a:t>
              </a:r>
            </a:p>
            <a:p>
              <a:r>
                <a:rPr lang="es-MX" sz="1100" u="sng" dirty="0" smtClean="0"/>
                <a:t>Derivados de la</a:t>
              </a:r>
            </a:p>
            <a:p>
              <a:r>
                <a:rPr lang="es-MX" sz="1100" u="sng" dirty="0" smtClean="0"/>
                <a:t>Colaboración Fiscal, </a:t>
              </a:r>
            </a:p>
            <a:p>
              <a:r>
                <a:rPr lang="es-MX" sz="1100" u="sng" dirty="0" smtClean="0"/>
                <a:t>Fondos Distintos de </a:t>
              </a:r>
            </a:p>
            <a:p>
              <a:r>
                <a:rPr lang="es-MX" sz="1100" u="sng" dirty="0" smtClean="0"/>
                <a:t>Aportaciones,</a:t>
              </a:r>
            </a:p>
            <a:p>
              <a:r>
                <a:rPr lang="es-MX" sz="1100" u="sng" dirty="0" smtClean="0"/>
                <a:t>Transferencias, </a:t>
              </a:r>
            </a:p>
            <a:p>
              <a:r>
                <a:rPr lang="es-MX" sz="1100" u="sng" dirty="0" smtClean="0"/>
                <a:t>Asignaciones, Subsidios</a:t>
              </a:r>
            </a:p>
            <a:p>
              <a:r>
                <a:rPr lang="es-MX" sz="1100" u="sng" dirty="0" smtClean="0"/>
                <a:t>Y Subvenciones, y</a:t>
              </a:r>
            </a:p>
            <a:p>
              <a:r>
                <a:rPr lang="es-MX" sz="1100" u="sng" dirty="0" smtClean="0"/>
                <a:t>Pensiones y Jubilaciones</a:t>
              </a:r>
            </a:p>
          </p:txBody>
        </p:sp>
        <p:sp>
          <p:nvSpPr>
            <p:cNvPr id="23" name="CuadroTexto 22"/>
            <p:cNvSpPr txBox="1"/>
            <p:nvPr/>
          </p:nvSpPr>
          <p:spPr>
            <a:xfrm>
              <a:off x="1569108" y="5898339"/>
              <a:ext cx="1451038" cy="461665"/>
            </a:xfrm>
            <a:prstGeom prst="rect">
              <a:avLst/>
            </a:prstGeom>
            <a:noFill/>
          </p:spPr>
          <p:txBody>
            <a:bodyPr wrap="none" rtlCol="0">
              <a:spAutoFit/>
            </a:bodyPr>
            <a:lstStyle/>
            <a:p>
              <a:r>
                <a:rPr lang="es-MX" sz="1200" dirty="0" smtClean="0"/>
                <a:t>3 Otros Ingresos y </a:t>
              </a:r>
            </a:p>
            <a:p>
              <a:r>
                <a:rPr lang="es-MX" sz="1200" dirty="0" smtClean="0"/>
                <a:t>Beneficio</a:t>
              </a:r>
            </a:p>
          </p:txBody>
        </p:sp>
        <p:sp>
          <p:nvSpPr>
            <p:cNvPr id="24" name="CuadroTexto 23"/>
            <p:cNvSpPr txBox="1"/>
            <p:nvPr/>
          </p:nvSpPr>
          <p:spPr>
            <a:xfrm>
              <a:off x="2795753" y="1317275"/>
              <a:ext cx="3063160" cy="1277273"/>
            </a:xfrm>
            <a:prstGeom prst="rect">
              <a:avLst/>
            </a:prstGeom>
            <a:noFill/>
          </p:spPr>
          <p:txBody>
            <a:bodyPr wrap="square" rtlCol="0">
              <a:spAutoFit/>
            </a:bodyPr>
            <a:lstStyle/>
            <a:p>
              <a:r>
                <a:rPr lang="es-MX" sz="1100" dirty="0" smtClean="0"/>
                <a:t>1.-………</a:t>
              </a:r>
            </a:p>
            <a:p>
              <a:r>
                <a:rPr lang="es-MX" sz="1100" dirty="0"/>
                <a:t>3</a:t>
              </a:r>
              <a:r>
                <a:rPr lang="es-MX" sz="1100" dirty="0" smtClean="0"/>
                <a:t>.-………</a:t>
              </a:r>
            </a:p>
            <a:p>
              <a:r>
                <a:rPr lang="es-MX" sz="1100" dirty="0"/>
                <a:t>4</a:t>
              </a:r>
              <a:r>
                <a:rPr lang="es-MX" sz="1100" dirty="0" smtClean="0"/>
                <a:t>.-………</a:t>
              </a:r>
            </a:p>
            <a:p>
              <a:r>
                <a:rPr lang="es-MX" sz="1100" u="sng" dirty="0" smtClean="0"/>
                <a:t>5.-Productos</a:t>
              </a:r>
            </a:p>
            <a:p>
              <a:r>
                <a:rPr lang="es-MX" sz="1100" u="sng" dirty="0" smtClean="0"/>
                <a:t>6.-Aprovechamientos</a:t>
              </a:r>
            </a:p>
            <a:p>
              <a:r>
                <a:rPr lang="es-MX" sz="1100" u="sng" dirty="0" smtClean="0"/>
                <a:t>7.-Ingresos por Venta de Bienes y Prestación de Servicios</a:t>
              </a:r>
            </a:p>
          </p:txBody>
        </p:sp>
        <p:sp>
          <p:nvSpPr>
            <p:cNvPr id="25" name="CuadroTexto 24"/>
            <p:cNvSpPr txBox="1"/>
            <p:nvPr/>
          </p:nvSpPr>
          <p:spPr>
            <a:xfrm>
              <a:off x="3331889" y="3891149"/>
              <a:ext cx="2465088" cy="1277273"/>
            </a:xfrm>
            <a:prstGeom prst="rect">
              <a:avLst/>
            </a:prstGeom>
            <a:noFill/>
          </p:spPr>
          <p:txBody>
            <a:bodyPr wrap="square" rtlCol="0">
              <a:spAutoFit/>
            </a:bodyPr>
            <a:lstStyle/>
            <a:p>
              <a:r>
                <a:rPr lang="es-MX" sz="1100" u="sng" dirty="0" smtClean="0"/>
                <a:t>1.-Participaciones, Aportaciones, Convenios, Incentivos Derivados de la Colaboración Fiscal y Fondos Distintos de Aportaciones.</a:t>
              </a:r>
            </a:p>
            <a:p>
              <a:r>
                <a:rPr lang="es-MX" sz="1100" u="sng" dirty="0" smtClean="0"/>
                <a:t>2.-Transferencias, Asignaciones, Subsidios y Subvenciones, y Pensiones y Jubilaciones.</a:t>
              </a:r>
            </a:p>
          </p:txBody>
        </p:sp>
        <p:sp>
          <p:nvSpPr>
            <p:cNvPr id="26" name="CuadroTexto 25"/>
            <p:cNvSpPr txBox="1"/>
            <p:nvPr/>
          </p:nvSpPr>
          <p:spPr>
            <a:xfrm>
              <a:off x="3257912" y="5971313"/>
              <a:ext cx="763800" cy="276999"/>
            </a:xfrm>
            <a:prstGeom prst="rect">
              <a:avLst/>
            </a:prstGeom>
            <a:noFill/>
          </p:spPr>
          <p:txBody>
            <a:bodyPr wrap="square" rtlCol="0">
              <a:spAutoFit/>
            </a:bodyPr>
            <a:lstStyle/>
            <a:p>
              <a:r>
                <a:rPr lang="es-MX" sz="1200" dirty="0" smtClean="0"/>
                <a:t>9.-…….</a:t>
              </a:r>
            </a:p>
          </p:txBody>
        </p:sp>
        <p:sp>
          <p:nvSpPr>
            <p:cNvPr id="27" name="CuadroTexto 26"/>
            <p:cNvSpPr txBox="1"/>
            <p:nvPr/>
          </p:nvSpPr>
          <p:spPr>
            <a:xfrm>
              <a:off x="338006" y="3647603"/>
              <a:ext cx="1143538" cy="830997"/>
            </a:xfrm>
            <a:prstGeom prst="rect">
              <a:avLst/>
            </a:prstGeom>
            <a:noFill/>
          </p:spPr>
          <p:txBody>
            <a:bodyPr wrap="square" rtlCol="0">
              <a:spAutoFit/>
            </a:bodyPr>
            <a:lstStyle/>
            <a:p>
              <a:r>
                <a:rPr lang="es-MX" sz="1600" dirty="0" smtClean="0">
                  <a:latin typeface="Calisto MT" panose="02040603050505030304" pitchFamily="18" charset="0"/>
                </a:rPr>
                <a:t>4 Ingresos y otros Beneficios</a:t>
              </a:r>
              <a:endParaRPr lang="es-MX" sz="1600" dirty="0">
                <a:latin typeface="Calisto MT" panose="02040603050505030304" pitchFamily="18" charset="0"/>
              </a:endParaRPr>
            </a:p>
          </p:txBody>
        </p:sp>
        <p:sp>
          <p:nvSpPr>
            <p:cNvPr id="28" name="Abrir llave 27"/>
            <p:cNvSpPr/>
            <p:nvPr/>
          </p:nvSpPr>
          <p:spPr>
            <a:xfrm>
              <a:off x="2465014" y="1385284"/>
              <a:ext cx="420414" cy="13785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9" name="Abrir llave 28"/>
            <p:cNvSpPr/>
            <p:nvPr/>
          </p:nvSpPr>
          <p:spPr>
            <a:xfrm>
              <a:off x="3014129" y="3880852"/>
              <a:ext cx="420414" cy="13224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0" name="Abrir llave 29"/>
            <p:cNvSpPr/>
            <p:nvPr/>
          </p:nvSpPr>
          <p:spPr>
            <a:xfrm>
              <a:off x="2951029" y="5893628"/>
              <a:ext cx="420414" cy="4144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sp>
        <p:nvSpPr>
          <p:cNvPr id="31" name="CuadroTexto 30"/>
          <p:cNvSpPr txBox="1"/>
          <p:nvPr/>
        </p:nvSpPr>
        <p:spPr>
          <a:xfrm>
            <a:off x="7498952" y="6530923"/>
            <a:ext cx="2293616" cy="369332"/>
          </a:xfrm>
          <a:prstGeom prst="rect">
            <a:avLst/>
          </a:prstGeom>
          <a:noFill/>
        </p:spPr>
        <p:txBody>
          <a:bodyPr wrap="square" rtlCol="0">
            <a:spAutoFit/>
          </a:bodyPr>
          <a:lstStyle/>
          <a:p>
            <a:r>
              <a:rPr lang="es-MX" dirty="0" smtClean="0">
                <a:latin typeface="Calisto MT" panose="02040603050505030304" pitchFamily="18" charset="0"/>
              </a:rPr>
              <a:t>Reforma 27-09-2018</a:t>
            </a:r>
            <a:endParaRPr lang="es-MX" dirty="0">
              <a:latin typeface="Calisto MT" panose="02040603050505030304" pitchFamily="18" charset="0"/>
            </a:endParaRPr>
          </a:p>
        </p:txBody>
      </p:sp>
    </p:spTree>
    <p:extLst>
      <p:ext uri="{BB962C8B-B14F-4D97-AF65-F5344CB8AC3E}">
        <p14:creationId xmlns:p14="http://schemas.microsoft.com/office/powerpoint/2010/main" val="1392921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66</a:t>
            </a:fld>
            <a:endParaRPr lang="en-US" dirty="0"/>
          </a:p>
        </p:txBody>
      </p:sp>
      <p:sp>
        <p:nvSpPr>
          <p:cNvPr id="3" name="CuadroTexto 2"/>
          <p:cNvSpPr txBox="1"/>
          <p:nvPr/>
        </p:nvSpPr>
        <p:spPr>
          <a:xfrm>
            <a:off x="1489698" y="263302"/>
            <a:ext cx="8983993" cy="867930"/>
          </a:xfrm>
          <a:prstGeom prst="rect">
            <a:avLst/>
          </a:prstGeom>
          <a:noFill/>
        </p:spPr>
        <p:txBody>
          <a:bodyPr wrap="square" rtlCol="0">
            <a:spAutoFit/>
          </a:bodyPr>
          <a:lstStyle/>
          <a:p>
            <a:pPr lvl="0" algn="ctr" defTabSz="711200">
              <a:lnSpc>
                <a:spcPct val="90000"/>
              </a:lnSpc>
              <a:spcBef>
                <a:spcPct val="0"/>
              </a:spcBef>
              <a:spcAft>
                <a:spcPct val="35000"/>
              </a:spcAft>
            </a:pPr>
            <a:r>
              <a:rPr lang="es-MX" sz="2800" b="1" dirty="0" smtClean="0">
                <a:latin typeface="Calisto MT" panose="02040603050505030304" pitchFamily="18" charset="0"/>
                <a:cs typeface="Arial" panose="020B0604020202020204" pitchFamily="34" charset="0"/>
              </a:rPr>
              <a:t>ESTRUCTURA PLAN DE CUENTAS DEL GENERO 5 GASTOS Y OTRAS PÉRDIDAS (SSG)</a:t>
            </a:r>
            <a:endParaRPr lang="es-MX" sz="2800" b="1" dirty="0">
              <a:latin typeface="Calisto MT" panose="02040603050505030304" pitchFamily="18" charset="0"/>
              <a:cs typeface="Arial" panose="020B0604020202020204" pitchFamily="34" charset="0"/>
            </a:endParaRPr>
          </a:p>
        </p:txBody>
      </p:sp>
      <p:grpSp>
        <p:nvGrpSpPr>
          <p:cNvPr id="17" name="Grupo 16"/>
          <p:cNvGrpSpPr/>
          <p:nvPr/>
        </p:nvGrpSpPr>
        <p:grpSpPr>
          <a:xfrm>
            <a:off x="325821" y="1268205"/>
            <a:ext cx="5533091" cy="5589795"/>
            <a:chOff x="325821" y="1268205"/>
            <a:chExt cx="5533091" cy="5589795"/>
          </a:xfrm>
        </p:grpSpPr>
        <p:sp>
          <p:nvSpPr>
            <p:cNvPr id="2" name="Rectángulo redondeado 1"/>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4" name="Abrir llave 3"/>
            <p:cNvSpPr/>
            <p:nvPr/>
          </p:nvSpPr>
          <p:spPr>
            <a:xfrm>
              <a:off x="1262487" y="1317273"/>
              <a:ext cx="420414" cy="5491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CuadroTexto 5"/>
            <p:cNvSpPr txBox="1"/>
            <p:nvPr/>
          </p:nvSpPr>
          <p:spPr>
            <a:xfrm>
              <a:off x="1479184" y="1506627"/>
              <a:ext cx="1281120" cy="461665"/>
            </a:xfrm>
            <a:prstGeom prst="rect">
              <a:avLst/>
            </a:prstGeom>
            <a:noFill/>
          </p:spPr>
          <p:txBody>
            <a:bodyPr wrap="none" rtlCol="0">
              <a:spAutoFit/>
            </a:bodyPr>
            <a:lstStyle/>
            <a:p>
              <a:pPr algn="ctr"/>
              <a:r>
                <a:rPr lang="es-MX" sz="1200" dirty="0" smtClean="0"/>
                <a:t>1 Gastos de </a:t>
              </a:r>
            </a:p>
            <a:p>
              <a:pPr algn="ctr"/>
              <a:r>
                <a:rPr lang="es-MX" sz="1200" dirty="0" smtClean="0"/>
                <a:t>Funcionamiento</a:t>
              </a:r>
            </a:p>
          </p:txBody>
        </p:sp>
        <p:sp>
          <p:nvSpPr>
            <p:cNvPr id="8" name="CuadroTexto 7"/>
            <p:cNvSpPr txBox="1"/>
            <p:nvPr/>
          </p:nvSpPr>
          <p:spPr>
            <a:xfrm>
              <a:off x="1470938" y="3751699"/>
              <a:ext cx="1826141" cy="646331"/>
            </a:xfrm>
            <a:prstGeom prst="rect">
              <a:avLst/>
            </a:prstGeom>
            <a:noFill/>
          </p:spPr>
          <p:txBody>
            <a:bodyPr wrap="none" rtlCol="0">
              <a:spAutoFit/>
            </a:bodyPr>
            <a:lstStyle/>
            <a:p>
              <a:r>
                <a:rPr lang="es-MX" sz="1200" dirty="0" smtClean="0"/>
                <a:t>2 Transferencias, </a:t>
              </a:r>
            </a:p>
            <a:p>
              <a:r>
                <a:rPr lang="es-MX" sz="1200" dirty="0" smtClean="0"/>
                <a:t>Asignaciones, Subsidios </a:t>
              </a:r>
            </a:p>
            <a:p>
              <a:r>
                <a:rPr lang="es-MX" sz="1200" dirty="0" smtClean="0"/>
                <a:t>y Otras Ayudas </a:t>
              </a:r>
            </a:p>
          </p:txBody>
        </p:sp>
        <p:sp>
          <p:nvSpPr>
            <p:cNvPr id="9" name="CuadroTexto 8"/>
            <p:cNvSpPr txBox="1"/>
            <p:nvPr/>
          </p:nvSpPr>
          <p:spPr>
            <a:xfrm>
              <a:off x="1489698" y="5614362"/>
              <a:ext cx="1350050" cy="646331"/>
            </a:xfrm>
            <a:prstGeom prst="rect">
              <a:avLst/>
            </a:prstGeom>
            <a:noFill/>
          </p:spPr>
          <p:txBody>
            <a:bodyPr wrap="none" rtlCol="0">
              <a:spAutoFit/>
            </a:bodyPr>
            <a:lstStyle/>
            <a:p>
              <a:r>
                <a:rPr lang="es-MX" sz="1200" dirty="0"/>
                <a:t>5</a:t>
              </a:r>
              <a:r>
                <a:rPr lang="es-MX" sz="1200" dirty="0" smtClean="0"/>
                <a:t> Otros Gastos y </a:t>
              </a:r>
            </a:p>
            <a:p>
              <a:r>
                <a:rPr lang="es-MX" sz="1200" dirty="0" smtClean="0"/>
                <a:t>Pérdidas </a:t>
              </a:r>
            </a:p>
            <a:p>
              <a:r>
                <a:rPr lang="es-MX" sz="1200" dirty="0" smtClean="0"/>
                <a:t>Extraordinarias</a:t>
              </a:r>
            </a:p>
          </p:txBody>
        </p:sp>
        <p:sp>
          <p:nvSpPr>
            <p:cNvPr id="10" name="CuadroTexto 9"/>
            <p:cNvSpPr txBox="1"/>
            <p:nvPr/>
          </p:nvSpPr>
          <p:spPr>
            <a:xfrm>
              <a:off x="3218249" y="1398311"/>
              <a:ext cx="2044138" cy="646331"/>
            </a:xfrm>
            <a:prstGeom prst="rect">
              <a:avLst/>
            </a:prstGeom>
            <a:noFill/>
          </p:spPr>
          <p:txBody>
            <a:bodyPr wrap="square" rtlCol="0">
              <a:spAutoFit/>
            </a:bodyPr>
            <a:lstStyle/>
            <a:p>
              <a:r>
                <a:rPr lang="es-MX" sz="1200" dirty="0" smtClean="0"/>
                <a:t>1.-Servicios Personales</a:t>
              </a:r>
            </a:p>
            <a:p>
              <a:r>
                <a:rPr lang="es-MX" sz="1200" dirty="0" smtClean="0"/>
                <a:t>2.-Materiales y Suministros</a:t>
              </a:r>
            </a:p>
            <a:p>
              <a:r>
                <a:rPr lang="es-MX" sz="1200" dirty="0" smtClean="0"/>
                <a:t>3.-Servicios Generales</a:t>
              </a:r>
            </a:p>
          </p:txBody>
        </p:sp>
        <p:sp>
          <p:nvSpPr>
            <p:cNvPr id="11" name="CuadroTexto 10"/>
            <p:cNvSpPr txBox="1"/>
            <p:nvPr/>
          </p:nvSpPr>
          <p:spPr>
            <a:xfrm>
              <a:off x="3560699" y="3555268"/>
              <a:ext cx="2191373" cy="1015663"/>
            </a:xfrm>
            <a:prstGeom prst="rect">
              <a:avLst/>
            </a:prstGeom>
            <a:noFill/>
          </p:spPr>
          <p:txBody>
            <a:bodyPr wrap="square" rtlCol="0">
              <a:spAutoFit/>
            </a:bodyPr>
            <a:lstStyle/>
            <a:p>
              <a:r>
                <a:rPr lang="es-MX" sz="1200" dirty="0" smtClean="0"/>
                <a:t>3.- Subsidios y Subvenciones</a:t>
              </a:r>
            </a:p>
            <a:p>
              <a:r>
                <a:rPr lang="es-MX" sz="1200" dirty="0" smtClean="0"/>
                <a:t>4.- Ayudas Sociales</a:t>
              </a:r>
            </a:p>
            <a:p>
              <a:r>
                <a:rPr lang="es-MX" sz="1200" dirty="0" smtClean="0"/>
                <a:t>5.- Pensiones y Jubilaciones</a:t>
              </a:r>
            </a:p>
            <a:p>
              <a:r>
                <a:rPr lang="es-MX" sz="1200" dirty="0" smtClean="0"/>
                <a:t>7.- Transferencias a la Seguridad Social</a:t>
              </a:r>
            </a:p>
          </p:txBody>
        </p:sp>
        <p:sp>
          <p:nvSpPr>
            <p:cNvPr id="12" name="CuadroTexto 11"/>
            <p:cNvSpPr txBox="1"/>
            <p:nvPr/>
          </p:nvSpPr>
          <p:spPr>
            <a:xfrm>
              <a:off x="3211785" y="5845194"/>
              <a:ext cx="1289414" cy="276999"/>
            </a:xfrm>
            <a:prstGeom prst="rect">
              <a:avLst/>
            </a:prstGeom>
            <a:noFill/>
          </p:spPr>
          <p:txBody>
            <a:bodyPr wrap="square" rtlCol="0">
              <a:spAutoFit/>
            </a:bodyPr>
            <a:lstStyle/>
            <a:p>
              <a:r>
                <a:rPr lang="es-MX" sz="1200" dirty="0" smtClean="0"/>
                <a:t>9.-Otros Gastos</a:t>
              </a:r>
            </a:p>
          </p:txBody>
        </p:sp>
        <p:sp>
          <p:nvSpPr>
            <p:cNvPr id="13" name="CuadroTexto 12"/>
            <p:cNvSpPr txBox="1"/>
            <p:nvPr/>
          </p:nvSpPr>
          <p:spPr>
            <a:xfrm>
              <a:off x="338006" y="3647603"/>
              <a:ext cx="1143538" cy="830997"/>
            </a:xfrm>
            <a:prstGeom prst="rect">
              <a:avLst/>
            </a:prstGeom>
            <a:noFill/>
          </p:spPr>
          <p:txBody>
            <a:bodyPr wrap="square" rtlCol="0">
              <a:spAutoFit/>
            </a:bodyPr>
            <a:lstStyle/>
            <a:p>
              <a:r>
                <a:rPr lang="es-MX" sz="1600" dirty="0" smtClean="0">
                  <a:latin typeface="Calisto MT" panose="02040603050505030304" pitchFamily="18" charset="0"/>
                </a:rPr>
                <a:t>5 Gastos y Otras Pérdidas</a:t>
              </a:r>
              <a:endParaRPr lang="es-MX" sz="1600" dirty="0">
                <a:latin typeface="Calisto MT" panose="02040603050505030304" pitchFamily="18" charset="0"/>
              </a:endParaRPr>
            </a:p>
          </p:txBody>
        </p:sp>
        <p:sp>
          <p:nvSpPr>
            <p:cNvPr id="14" name="Abrir llave 13"/>
            <p:cNvSpPr/>
            <p:nvPr/>
          </p:nvSpPr>
          <p:spPr>
            <a:xfrm>
              <a:off x="2939688" y="1370796"/>
              <a:ext cx="420414" cy="7013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5" name="Abrir llave 14"/>
            <p:cNvSpPr/>
            <p:nvPr/>
          </p:nvSpPr>
          <p:spPr>
            <a:xfrm>
              <a:off x="3222884" y="3555268"/>
              <a:ext cx="420414" cy="10596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Abrir llave 15"/>
            <p:cNvSpPr/>
            <p:nvPr/>
          </p:nvSpPr>
          <p:spPr>
            <a:xfrm>
              <a:off x="2834329" y="5807071"/>
              <a:ext cx="420414" cy="3452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8" name="Grupo 17"/>
          <p:cNvGrpSpPr/>
          <p:nvPr/>
        </p:nvGrpSpPr>
        <p:grpSpPr>
          <a:xfrm>
            <a:off x="6096678" y="1280586"/>
            <a:ext cx="5533091" cy="5589795"/>
            <a:chOff x="325821" y="1268205"/>
            <a:chExt cx="5533091" cy="5589795"/>
          </a:xfrm>
        </p:grpSpPr>
        <p:sp>
          <p:nvSpPr>
            <p:cNvPr id="19" name="Rectángulo redondeado 18"/>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20" name="Abrir llave 19"/>
            <p:cNvSpPr/>
            <p:nvPr/>
          </p:nvSpPr>
          <p:spPr>
            <a:xfrm>
              <a:off x="1262487" y="1317273"/>
              <a:ext cx="420414" cy="5491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CuadroTexto 20"/>
            <p:cNvSpPr txBox="1"/>
            <p:nvPr/>
          </p:nvSpPr>
          <p:spPr>
            <a:xfrm>
              <a:off x="1481544" y="1753025"/>
              <a:ext cx="1278916" cy="430887"/>
            </a:xfrm>
            <a:prstGeom prst="rect">
              <a:avLst/>
            </a:prstGeom>
            <a:noFill/>
          </p:spPr>
          <p:txBody>
            <a:bodyPr wrap="square" rtlCol="0">
              <a:spAutoFit/>
            </a:bodyPr>
            <a:lstStyle/>
            <a:p>
              <a:pPr algn="ctr"/>
              <a:r>
                <a:rPr lang="es-MX" sz="1100" dirty="0" smtClean="0"/>
                <a:t>1 Gastos de </a:t>
              </a:r>
            </a:p>
            <a:p>
              <a:pPr algn="ctr"/>
              <a:r>
                <a:rPr lang="es-MX" sz="1100" dirty="0" smtClean="0"/>
                <a:t>Funcionamiento</a:t>
              </a:r>
            </a:p>
          </p:txBody>
        </p:sp>
        <p:sp>
          <p:nvSpPr>
            <p:cNvPr id="22" name="CuadroTexto 21"/>
            <p:cNvSpPr txBox="1"/>
            <p:nvPr/>
          </p:nvSpPr>
          <p:spPr>
            <a:xfrm>
              <a:off x="1555864" y="2957720"/>
              <a:ext cx="1783140" cy="646331"/>
            </a:xfrm>
            <a:prstGeom prst="rect">
              <a:avLst/>
            </a:prstGeom>
            <a:noFill/>
          </p:spPr>
          <p:txBody>
            <a:bodyPr wrap="square" rtlCol="0">
              <a:spAutoFit/>
            </a:bodyPr>
            <a:lstStyle/>
            <a:p>
              <a:r>
                <a:rPr lang="es-MX" sz="1200" dirty="0" smtClean="0"/>
                <a:t>2 Transferencias, </a:t>
              </a:r>
            </a:p>
            <a:p>
              <a:r>
                <a:rPr lang="es-MX" sz="1200" dirty="0" smtClean="0"/>
                <a:t>Asignaciones, Subsidios </a:t>
              </a:r>
            </a:p>
            <a:p>
              <a:r>
                <a:rPr lang="es-MX" sz="1200" dirty="0" smtClean="0"/>
                <a:t>Y Otras Ayudas</a:t>
              </a:r>
            </a:p>
          </p:txBody>
        </p:sp>
        <p:sp>
          <p:nvSpPr>
            <p:cNvPr id="23" name="CuadroTexto 22"/>
            <p:cNvSpPr txBox="1"/>
            <p:nvPr/>
          </p:nvSpPr>
          <p:spPr>
            <a:xfrm>
              <a:off x="1569108" y="5898339"/>
              <a:ext cx="1350050" cy="646331"/>
            </a:xfrm>
            <a:prstGeom prst="rect">
              <a:avLst/>
            </a:prstGeom>
            <a:noFill/>
          </p:spPr>
          <p:txBody>
            <a:bodyPr wrap="none" rtlCol="0">
              <a:spAutoFit/>
            </a:bodyPr>
            <a:lstStyle/>
            <a:p>
              <a:r>
                <a:rPr lang="es-MX" sz="1200" dirty="0"/>
                <a:t>5</a:t>
              </a:r>
              <a:r>
                <a:rPr lang="es-MX" sz="1200" dirty="0" smtClean="0"/>
                <a:t> Otros Gastos y </a:t>
              </a:r>
            </a:p>
            <a:p>
              <a:r>
                <a:rPr lang="es-MX" sz="1200" dirty="0" smtClean="0"/>
                <a:t>Pérdidas</a:t>
              </a:r>
            </a:p>
            <a:p>
              <a:r>
                <a:rPr lang="es-MX" sz="1200" dirty="0" smtClean="0"/>
                <a:t>Extraordinarias</a:t>
              </a:r>
            </a:p>
          </p:txBody>
        </p:sp>
        <p:sp>
          <p:nvSpPr>
            <p:cNvPr id="24" name="CuadroTexto 23"/>
            <p:cNvSpPr txBox="1"/>
            <p:nvPr/>
          </p:nvSpPr>
          <p:spPr>
            <a:xfrm>
              <a:off x="3161236" y="1561262"/>
              <a:ext cx="1326083" cy="600164"/>
            </a:xfrm>
            <a:prstGeom prst="rect">
              <a:avLst/>
            </a:prstGeom>
            <a:noFill/>
          </p:spPr>
          <p:txBody>
            <a:bodyPr wrap="square" rtlCol="0">
              <a:spAutoFit/>
            </a:bodyPr>
            <a:lstStyle/>
            <a:p>
              <a:r>
                <a:rPr lang="es-MX" sz="1100" dirty="0" smtClean="0"/>
                <a:t>1.-………</a:t>
              </a:r>
            </a:p>
            <a:p>
              <a:r>
                <a:rPr lang="es-MX" sz="1100" dirty="0" smtClean="0"/>
                <a:t>2.-………</a:t>
              </a:r>
            </a:p>
            <a:p>
              <a:r>
                <a:rPr lang="es-MX" sz="1100" dirty="0" smtClean="0"/>
                <a:t>3.-………</a:t>
              </a:r>
            </a:p>
          </p:txBody>
        </p:sp>
        <p:sp>
          <p:nvSpPr>
            <p:cNvPr id="25" name="CuadroTexto 24"/>
            <p:cNvSpPr txBox="1"/>
            <p:nvPr/>
          </p:nvSpPr>
          <p:spPr>
            <a:xfrm>
              <a:off x="3543619" y="2619664"/>
              <a:ext cx="2212639" cy="1277273"/>
            </a:xfrm>
            <a:prstGeom prst="rect">
              <a:avLst/>
            </a:prstGeom>
            <a:noFill/>
          </p:spPr>
          <p:txBody>
            <a:bodyPr wrap="square" rtlCol="0">
              <a:spAutoFit/>
            </a:bodyPr>
            <a:lstStyle/>
            <a:p>
              <a:r>
                <a:rPr lang="es-MX" sz="1100" dirty="0" smtClean="0"/>
                <a:t>2.-Transferencias al Resto del Sector Público.</a:t>
              </a:r>
            </a:p>
            <a:p>
              <a:r>
                <a:rPr lang="es-MX" sz="1100" dirty="0" smtClean="0"/>
                <a:t>3.-…….</a:t>
              </a:r>
            </a:p>
            <a:p>
              <a:r>
                <a:rPr lang="es-MX" sz="1100" dirty="0" smtClean="0"/>
                <a:t>4.-…….</a:t>
              </a:r>
            </a:p>
            <a:p>
              <a:r>
                <a:rPr lang="es-MX" sz="1100" dirty="0" smtClean="0"/>
                <a:t>5.-…….</a:t>
              </a:r>
            </a:p>
            <a:p>
              <a:r>
                <a:rPr lang="es-MX" sz="1100" dirty="0" smtClean="0"/>
                <a:t>7.-…….</a:t>
              </a:r>
            </a:p>
            <a:p>
              <a:r>
                <a:rPr lang="es-MX" sz="1100" dirty="0" smtClean="0"/>
                <a:t>8.-Donativos</a:t>
              </a:r>
            </a:p>
          </p:txBody>
        </p:sp>
        <p:sp>
          <p:nvSpPr>
            <p:cNvPr id="26" name="CuadroTexto 25"/>
            <p:cNvSpPr txBox="1"/>
            <p:nvPr/>
          </p:nvSpPr>
          <p:spPr>
            <a:xfrm>
              <a:off x="3257912" y="5971313"/>
              <a:ext cx="763800" cy="276999"/>
            </a:xfrm>
            <a:prstGeom prst="rect">
              <a:avLst/>
            </a:prstGeom>
            <a:noFill/>
          </p:spPr>
          <p:txBody>
            <a:bodyPr wrap="square" rtlCol="0">
              <a:spAutoFit/>
            </a:bodyPr>
            <a:lstStyle/>
            <a:p>
              <a:r>
                <a:rPr lang="es-MX" sz="1200" dirty="0" smtClean="0"/>
                <a:t>9.-…….</a:t>
              </a:r>
            </a:p>
          </p:txBody>
        </p:sp>
        <p:sp>
          <p:nvSpPr>
            <p:cNvPr id="27" name="CuadroTexto 26"/>
            <p:cNvSpPr txBox="1"/>
            <p:nvPr/>
          </p:nvSpPr>
          <p:spPr>
            <a:xfrm>
              <a:off x="338006" y="3647603"/>
              <a:ext cx="1143538" cy="830997"/>
            </a:xfrm>
            <a:prstGeom prst="rect">
              <a:avLst/>
            </a:prstGeom>
            <a:noFill/>
          </p:spPr>
          <p:txBody>
            <a:bodyPr wrap="square" rtlCol="0">
              <a:spAutoFit/>
            </a:bodyPr>
            <a:lstStyle/>
            <a:p>
              <a:r>
                <a:rPr lang="es-MX" sz="1600" dirty="0">
                  <a:latin typeface="Calisto MT" panose="02040603050505030304" pitchFamily="18" charset="0"/>
                </a:rPr>
                <a:t>5</a:t>
              </a:r>
              <a:r>
                <a:rPr lang="es-MX" sz="1600" dirty="0" smtClean="0">
                  <a:latin typeface="Calisto MT" panose="02040603050505030304" pitchFamily="18" charset="0"/>
                </a:rPr>
                <a:t> Gastos y Otras Pérdidas</a:t>
              </a:r>
              <a:endParaRPr lang="es-MX" sz="1600" dirty="0">
                <a:latin typeface="Calisto MT" panose="02040603050505030304" pitchFamily="18" charset="0"/>
              </a:endParaRPr>
            </a:p>
          </p:txBody>
        </p:sp>
        <p:sp>
          <p:nvSpPr>
            <p:cNvPr id="28" name="Abrir llave 27"/>
            <p:cNvSpPr/>
            <p:nvPr/>
          </p:nvSpPr>
          <p:spPr>
            <a:xfrm>
              <a:off x="2874903" y="1596134"/>
              <a:ext cx="420414" cy="6009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9" name="Abrir llave 28"/>
            <p:cNvSpPr/>
            <p:nvPr/>
          </p:nvSpPr>
          <p:spPr>
            <a:xfrm>
              <a:off x="3244668" y="2619664"/>
              <a:ext cx="420414" cy="13224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0" name="Abrir llave 29"/>
            <p:cNvSpPr/>
            <p:nvPr/>
          </p:nvSpPr>
          <p:spPr>
            <a:xfrm>
              <a:off x="2951029" y="5893628"/>
              <a:ext cx="420414" cy="4144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sp>
        <p:nvSpPr>
          <p:cNvPr id="31" name="CuadroTexto 30"/>
          <p:cNvSpPr txBox="1"/>
          <p:nvPr/>
        </p:nvSpPr>
        <p:spPr>
          <a:xfrm>
            <a:off x="7498952" y="6530923"/>
            <a:ext cx="2293616" cy="369332"/>
          </a:xfrm>
          <a:prstGeom prst="rect">
            <a:avLst/>
          </a:prstGeom>
          <a:noFill/>
        </p:spPr>
        <p:txBody>
          <a:bodyPr wrap="square" rtlCol="0">
            <a:spAutoFit/>
          </a:bodyPr>
          <a:lstStyle/>
          <a:p>
            <a:r>
              <a:rPr lang="es-MX" dirty="0" smtClean="0">
                <a:latin typeface="Calisto MT" panose="02040603050505030304" pitchFamily="18" charset="0"/>
              </a:rPr>
              <a:t>Reforma 27-09-2018</a:t>
            </a:r>
            <a:endParaRPr lang="es-MX" dirty="0">
              <a:latin typeface="Calisto MT" panose="02040603050505030304" pitchFamily="18" charset="0"/>
            </a:endParaRPr>
          </a:p>
        </p:txBody>
      </p:sp>
      <p:sp>
        <p:nvSpPr>
          <p:cNvPr id="32" name="CuadroTexto 31"/>
          <p:cNvSpPr txBox="1"/>
          <p:nvPr/>
        </p:nvSpPr>
        <p:spPr>
          <a:xfrm>
            <a:off x="7341807" y="4412725"/>
            <a:ext cx="1800493" cy="646331"/>
          </a:xfrm>
          <a:prstGeom prst="rect">
            <a:avLst/>
          </a:prstGeom>
          <a:noFill/>
        </p:spPr>
        <p:txBody>
          <a:bodyPr wrap="none" rtlCol="0">
            <a:spAutoFit/>
          </a:bodyPr>
          <a:lstStyle/>
          <a:p>
            <a:r>
              <a:rPr lang="es-MX" sz="1200" dirty="0" smtClean="0"/>
              <a:t>4 Intereses, Comisiones</a:t>
            </a:r>
          </a:p>
          <a:p>
            <a:r>
              <a:rPr lang="es-MX" sz="1200" dirty="0"/>
              <a:t>y</a:t>
            </a:r>
            <a:r>
              <a:rPr lang="es-MX" sz="1200" dirty="0" smtClean="0"/>
              <a:t> Otros Gastos de la</a:t>
            </a:r>
          </a:p>
          <a:p>
            <a:r>
              <a:rPr lang="es-MX" sz="1200" dirty="0" smtClean="0"/>
              <a:t>Deuda Pública</a:t>
            </a:r>
          </a:p>
        </p:txBody>
      </p:sp>
      <p:sp>
        <p:nvSpPr>
          <p:cNvPr id="33" name="Abrir llave 32"/>
          <p:cNvSpPr/>
          <p:nvPr/>
        </p:nvSpPr>
        <p:spPr>
          <a:xfrm>
            <a:off x="9030349" y="4262821"/>
            <a:ext cx="420414" cy="9572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5" name="CuadroTexto 34"/>
          <p:cNvSpPr txBox="1"/>
          <p:nvPr/>
        </p:nvSpPr>
        <p:spPr>
          <a:xfrm>
            <a:off x="9314475" y="4281401"/>
            <a:ext cx="2212639" cy="938719"/>
          </a:xfrm>
          <a:prstGeom prst="rect">
            <a:avLst/>
          </a:prstGeom>
          <a:noFill/>
        </p:spPr>
        <p:txBody>
          <a:bodyPr wrap="square" rtlCol="0">
            <a:spAutoFit/>
          </a:bodyPr>
          <a:lstStyle/>
          <a:p>
            <a:r>
              <a:rPr lang="es-MX" sz="1100" dirty="0" smtClean="0"/>
              <a:t>1.-Intereses de la Deuda Pública</a:t>
            </a:r>
          </a:p>
          <a:p>
            <a:r>
              <a:rPr lang="es-MX" sz="1100" dirty="0" smtClean="0"/>
              <a:t>2.-Comisiones de la Deuda Pública</a:t>
            </a:r>
          </a:p>
          <a:p>
            <a:r>
              <a:rPr lang="es-MX" sz="1100" dirty="0" smtClean="0"/>
              <a:t>3.-Gastos de la Deuda Pública</a:t>
            </a:r>
          </a:p>
          <a:p>
            <a:r>
              <a:rPr lang="es-MX" sz="1100" dirty="0" smtClean="0"/>
              <a:t>4.-Costo por Coberturas</a:t>
            </a:r>
          </a:p>
        </p:txBody>
      </p:sp>
    </p:spTree>
    <p:extLst>
      <p:ext uri="{BB962C8B-B14F-4D97-AF65-F5344CB8AC3E}">
        <p14:creationId xmlns:p14="http://schemas.microsoft.com/office/powerpoint/2010/main" val="2541378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67</a:t>
            </a:fld>
            <a:endParaRPr lang="en-US" dirty="0"/>
          </a:p>
        </p:txBody>
      </p:sp>
      <p:sp>
        <p:nvSpPr>
          <p:cNvPr id="3" name="CuadroTexto 2"/>
          <p:cNvSpPr txBox="1"/>
          <p:nvPr/>
        </p:nvSpPr>
        <p:spPr>
          <a:xfrm>
            <a:off x="451946" y="178676"/>
            <a:ext cx="11204026" cy="1018740"/>
          </a:xfrm>
          <a:prstGeom prst="rect">
            <a:avLst/>
          </a:prstGeom>
          <a:noFill/>
        </p:spPr>
        <p:txBody>
          <a:bodyPr wrap="square" rtlCol="0">
            <a:spAutoFit/>
          </a:bodyPr>
          <a:lstStyle/>
          <a:p>
            <a:pPr lvl="0" algn="ctr" defTabSz="711200">
              <a:lnSpc>
                <a:spcPct val="90000"/>
              </a:lnSpc>
              <a:spcBef>
                <a:spcPct val="0"/>
              </a:spcBef>
              <a:spcAft>
                <a:spcPct val="35000"/>
              </a:spcAft>
            </a:pPr>
            <a:r>
              <a:rPr lang="es-MX" sz="2800" b="1" dirty="0" smtClean="0">
                <a:latin typeface="Calisto MT" panose="02040603050505030304" pitchFamily="18" charset="0"/>
                <a:cs typeface="Arial" panose="020B0604020202020204" pitchFamily="34" charset="0"/>
              </a:rPr>
              <a:t>ESTRUCTURA PLAN DE CUENTAS DEL GENERO </a:t>
            </a:r>
          </a:p>
          <a:p>
            <a:pPr lvl="0" algn="ctr" defTabSz="711200">
              <a:lnSpc>
                <a:spcPct val="90000"/>
              </a:lnSpc>
              <a:spcBef>
                <a:spcPct val="0"/>
              </a:spcBef>
              <a:spcAft>
                <a:spcPct val="35000"/>
              </a:spcAft>
            </a:pPr>
            <a:r>
              <a:rPr lang="es-MX" sz="2800" b="1" dirty="0" smtClean="0">
                <a:latin typeface="Calisto MT" panose="02040603050505030304" pitchFamily="18" charset="0"/>
                <a:cs typeface="Arial" panose="020B0604020202020204" pitchFamily="34" charset="0"/>
              </a:rPr>
              <a:t>8 CUENTAS DE ORDEN PRESUPUESTARIAS (SSG)</a:t>
            </a:r>
            <a:endParaRPr lang="es-MX" sz="2800" b="1" dirty="0">
              <a:latin typeface="Calisto MT" panose="02040603050505030304" pitchFamily="18" charset="0"/>
              <a:cs typeface="Arial" panose="020B0604020202020204" pitchFamily="34" charset="0"/>
            </a:endParaRPr>
          </a:p>
        </p:txBody>
      </p:sp>
      <p:grpSp>
        <p:nvGrpSpPr>
          <p:cNvPr id="17" name="Grupo 16"/>
          <p:cNvGrpSpPr/>
          <p:nvPr/>
        </p:nvGrpSpPr>
        <p:grpSpPr>
          <a:xfrm>
            <a:off x="325821" y="1268205"/>
            <a:ext cx="5533091" cy="5589795"/>
            <a:chOff x="325821" y="1268205"/>
            <a:chExt cx="5533091" cy="5589795"/>
          </a:xfrm>
        </p:grpSpPr>
        <p:sp>
          <p:nvSpPr>
            <p:cNvPr id="2" name="Rectángulo redondeado 1"/>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13" name="CuadroTexto 12"/>
            <p:cNvSpPr txBox="1"/>
            <p:nvPr/>
          </p:nvSpPr>
          <p:spPr>
            <a:xfrm>
              <a:off x="1979107" y="3519892"/>
              <a:ext cx="2226518" cy="461665"/>
            </a:xfrm>
            <a:prstGeom prst="rect">
              <a:avLst/>
            </a:prstGeom>
            <a:noFill/>
          </p:spPr>
          <p:txBody>
            <a:bodyPr wrap="square" rtlCol="0">
              <a:spAutoFit/>
            </a:bodyPr>
            <a:lstStyle/>
            <a:p>
              <a:pPr algn="ctr"/>
              <a:r>
                <a:rPr lang="es-MX" sz="2400" dirty="0" smtClean="0">
                  <a:latin typeface="Calisto MT" panose="02040603050505030304" pitchFamily="18" charset="0"/>
                </a:rPr>
                <a:t>No </a:t>
              </a:r>
              <a:r>
                <a:rPr lang="es-MX" sz="2400" dirty="0">
                  <a:latin typeface="Calisto MT" panose="02040603050505030304" pitchFamily="18" charset="0"/>
                </a:rPr>
                <a:t>E</a:t>
              </a:r>
              <a:r>
                <a:rPr lang="es-MX" sz="2400" dirty="0" smtClean="0">
                  <a:latin typeface="Calisto MT" panose="02040603050505030304" pitchFamily="18" charset="0"/>
                </a:rPr>
                <a:t>xistía</a:t>
              </a:r>
            </a:p>
          </p:txBody>
        </p:sp>
      </p:grpSp>
      <p:grpSp>
        <p:nvGrpSpPr>
          <p:cNvPr id="18" name="Grupo 17"/>
          <p:cNvGrpSpPr/>
          <p:nvPr/>
        </p:nvGrpSpPr>
        <p:grpSpPr>
          <a:xfrm>
            <a:off x="6096678" y="1280586"/>
            <a:ext cx="5681007" cy="5589795"/>
            <a:chOff x="325821" y="1268205"/>
            <a:chExt cx="5681007" cy="5589795"/>
          </a:xfrm>
        </p:grpSpPr>
        <p:sp>
          <p:nvSpPr>
            <p:cNvPr id="19" name="Rectángulo redondeado 18"/>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20" name="Abrir llave 19"/>
            <p:cNvSpPr/>
            <p:nvPr/>
          </p:nvSpPr>
          <p:spPr>
            <a:xfrm>
              <a:off x="1588059" y="1304892"/>
              <a:ext cx="420414" cy="5491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CuadroTexto 20"/>
            <p:cNvSpPr txBox="1"/>
            <p:nvPr/>
          </p:nvSpPr>
          <p:spPr>
            <a:xfrm>
              <a:off x="1996288" y="2051621"/>
              <a:ext cx="924639" cy="584775"/>
            </a:xfrm>
            <a:prstGeom prst="rect">
              <a:avLst/>
            </a:prstGeom>
            <a:noFill/>
          </p:spPr>
          <p:txBody>
            <a:bodyPr wrap="square" rtlCol="0">
              <a:spAutoFit/>
            </a:bodyPr>
            <a:lstStyle/>
            <a:p>
              <a:pPr algn="ctr"/>
              <a:r>
                <a:rPr lang="es-MX" sz="1600" dirty="0" smtClean="0">
                  <a:latin typeface="Calisto MT" panose="02040603050505030304" pitchFamily="18" charset="0"/>
                </a:rPr>
                <a:t>1 Ley de Ingresos</a:t>
              </a:r>
            </a:p>
          </p:txBody>
        </p:sp>
        <p:sp>
          <p:nvSpPr>
            <p:cNvPr id="22" name="CuadroTexto 21"/>
            <p:cNvSpPr txBox="1"/>
            <p:nvPr/>
          </p:nvSpPr>
          <p:spPr>
            <a:xfrm>
              <a:off x="1829227" y="4710094"/>
              <a:ext cx="1478585" cy="584775"/>
            </a:xfrm>
            <a:prstGeom prst="rect">
              <a:avLst/>
            </a:prstGeom>
            <a:noFill/>
          </p:spPr>
          <p:txBody>
            <a:bodyPr wrap="square" rtlCol="0">
              <a:spAutoFit/>
            </a:bodyPr>
            <a:lstStyle/>
            <a:p>
              <a:r>
                <a:rPr lang="es-MX" sz="1600" dirty="0" smtClean="0">
                  <a:latin typeface="Calisto MT" panose="02040603050505030304" pitchFamily="18" charset="0"/>
                </a:rPr>
                <a:t>2 Presupuesto </a:t>
              </a:r>
            </a:p>
            <a:p>
              <a:r>
                <a:rPr lang="es-MX" sz="1600" dirty="0" smtClean="0">
                  <a:latin typeface="Calisto MT" panose="02040603050505030304" pitchFamily="18" charset="0"/>
                </a:rPr>
                <a:t>de Egresos</a:t>
              </a:r>
            </a:p>
          </p:txBody>
        </p:sp>
        <p:sp>
          <p:nvSpPr>
            <p:cNvPr id="24" name="CuadroTexto 23"/>
            <p:cNvSpPr txBox="1"/>
            <p:nvPr/>
          </p:nvSpPr>
          <p:spPr>
            <a:xfrm>
              <a:off x="3295317" y="1586148"/>
              <a:ext cx="2492652" cy="1600438"/>
            </a:xfrm>
            <a:prstGeom prst="rect">
              <a:avLst/>
            </a:prstGeom>
            <a:noFill/>
          </p:spPr>
          <p:txBody>
            <a:bodyPr wrap="square" rtlCol="0">
              <a:spAutoFit/>
            </a:bodyPr>
            <a:lstStyle/>
            <a:p>
              <a:r>
                <a:rPr lang="es-MX" sz="1400" dirty="0" smtClean="0">
                  <a:latin typeface="Calisto MT" panose="02040603050505030304" pitchFamily="18" charset="0"/>
                </a:rPr>
                <a:t>1.-Ley de Ingresos Estimada</a:t>
              </a:r>
            </a:p>
            <a:p>
              <a:r>
                <a:rPr lang="es-MX" sz="1400" dirty="0" smtClean="0">
                  <a:latin typeface="Calisto MT" panose="02040603050505030304" pitchFamily="18" charset="0"/>
                </a:rPr>
                <a:t>2.-Ley de Ingresos por Ejecutar</a:t>
              </a:r>
            </a:p>
            <a:p>
              <a:r>
                <a:rPr lang="es-MX" sz="1400" dirty="0" smtClean="0">
                  <a:latin typeface="Calisto MT" panose="02040603050505030304" pitchFamily="18" charset="0"/>
                </a:rPr>
                <a:t>3.-Modificaciones a la Ley de Ingresos Estimada</a:t>
              </a:r>
            </a:p>
            <a:p>
              <a:r>
                <a:rPr lang="es-MX" sz="1400" dirty="0" smtClean="0">
                  <a:latin typeface="Calisto MT" panose="02040603050505030304" pitchFamily="18" charset="0"/>
                </a:rPr>
                <a:t>4.-Ley de Ingresos Devengada</a:t>
              </a:r>
            </a:p>
            <a:p>
              <a:r>
                <a:rPr lang="es-MX" sz="1400" dirty="0" smtClean="0">
                  <a:latin typeface="Calisto MT" panose="02040603050505030304" pitchFamily="18" charset="0"/>
                </a:rPr>
                <a:t>5.-Ley de Ingresos Recaudada</a:t>
              </a:r>
            </a:p>
          </p:txBody>
        </p:sp>
        <p:sp>
          <p:nvSpPr>
            <p:cNvPr id="25" name="CuadroTexto 24"/>
            <p:cNvSpPr txBox="1"/>
            <p:nvPr/>
          </p:nvSpPr>
          <p:spPr>
            <a:xfrm>
              <a:off x="3398562" y="3360299"/>
              <a:ext cx="2608266" cy="3323987"/>
            </a:xfrm>
            <a:prstGeom prst="rect">
              <a:avLst/>
            </a:prstGeom>
            <a:noFill/>
          </p:spPr>
          <p:txBody>
            <a:bodyPr wrap="square" rtlCol="0">
              <a:spAutoFit/>
            </a:bodyPr>
            <a:lstStyle/>
            <a:p>
              <a:r>
                <a:rPr lang="es-MX" sz="1400" dirty="0" smtClean="0">
                  <a:latin typeface="Calisto MT" panose="02040603050505030304" pitchFamily="18" charset="0"/>
                </a:rPr>
                <a:t>1.-Presupuesto de Egresos Aprobado</a:t>
              </a:r>
            </a:p>
            <a:p>
              <a:r>
                <a:rPr lang="es-MX" sz="1400" dirty="0" smtClean="0">
                  <a:latin typeface="Calisto MT" panose="02040603050505030304" pitchFamily="18" charset="0"/>
                </a:rPr>
                <a:t>2.-Presupuesto de Egresos por Ejercer</a:t>
              </a:r>
            </a:p>
            <a:p>
              <a:r>
                <a:rPr lang="es-MX" sz="1400" dirty="0" smtClean="0">
                  <a:latin typeface="Calisto MT" panose="02040603050505030304" pitchFamily="18" charset="0"/>
                </a:rPr>
                <a:t>3.-Modificaciones al Presupuesto de Egresos Aprobado.</a:t>
              </a:r>
            </a:p>
            <a:p>
              <a:r>
                <a:rPr lang="es-MX" sz="1400" dirty="0" smtClean="0">
                  <a:latin typeface="Calisto MT" panose="02040603050505030304" pitchFamily="18" charset="0"/>
                </a:rPr>
                <a:t>4.-Presupuesto de Egresos Comprometido.</a:t>
              </a:r>
            </a:p>
            <a:p>
              <a:r>
                <a:rPr lang="es-MX" sz="1400" dirty="0" smtClean="0">
                  <a:latin typeface="Calisto MT" panose="02040603050505030304" pitchFamily="18" charset="0"/>
                </a:rPr>
                <a:t>5.-Presupuesto de Egresos Devengado</a:t>
              </a:r>
            </a:p>
            <a:p>
              <a:r>
                <a:rPr lang="es-MX" sz="1400" dirty="0" smtClean="0">
                  <a:latin typeface="Calisto MT" panose="02040603050505030304" pitchFamily="18" charset="0"/>
                </a:rPr>
                <a:t>6.-Presupuesto de Egresos Ejercido</a:t>
              </a:r>
            </a:p>
            <a:p>
              <a:r>
                <a:rPr lang="es-MX" sz="1400" dirty="0" smtClean="0">
                  <a:latin typeface="Calisto MT" panose="02040603050505030304" pitchFamily="18" charset="0"/>
                </a:rPr>
                <a:t>7.-Presupuesto de Egresos Pagado</a:t>
              </a:r>
            </a:p>
          </p:txBody>
        </p:sp>
        <p:sp>
          <p:nvSpPr>
            <p:cNvPr id="27" name="CuadroTexto 26"/>
            <p:cNvSpPr txBox="1"/>
            <p:nvPr/>
          </p:nvSpPr>
          <p:spPr>
            <a:xfrm>
              <a:off x="338006" y="3647603"/>
              <a:ext cx="1658282" cy="830997"/>
            </a:xfrm>
            <a:prstGeom prst="rect">
              <a:avLst/>
            </a:prstGeom>
            <a:noFill/>
          </p:spPr>
          <p:txBody>
            <a:bodyPr wrap="square" rtlCol="0">
              <a:spAutoFit/>
            </a:bodyPr>
            <a:lstStyle/>
            <a:p>
              <a:r>
                <a:rPr lang="es-MX" sz="1600" dirty="0" smtClean="0">
                  <a:latin typeface="Calisto MT" panose="02040603050505030304" pitchFamily="18" charset="0"/>
                </a:rPr>
                <a:t>8 Cuentas de Orden</a:t>
              </a:r>
            </a:p>
            <a:p>
              <a:r>
                <a:rPr lang="es-MX" sz="1600" dirty="0" smtClean="0">
                  <a:latin typeface="Calisto MT" panose="02040603050505030304" pitchFamily="18" charset="0"/>
                </a:rPr>
                <a:t>Presupuestarias</a:t>
              </a:r>
              <a:endParaRPr lang="es-MX" sz="1600" dirty="0">
                <a:latin typeface="Calisto MT" panose="02040603050505030304" pitchFamily="18" charset="0"/>
              </a:endParaRPr>
            </a:p>
          </p:txBody>
        </p:sp>
        <p:sp>
          <p:nvSpPr>
            <p:cNvPr id="28" name="Abrir llave 27"/>
            <p:cNvSpPr/>
            <p:nvPr/>
          </p:nvSpPr>
          <p:spPr>
            <a:xfrm>
              <a:off x="2948209" y="1586148"/>
              <a:ext cx="420414" cy="16075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9" name="Abrir llave 28"/>
            <p:cNvSpPr/>
            <p:nvPr/>
          </p:nvSpPr>
          <p:spPr>
            <a:xfrm>
              <a:off x="2920927" y="3419812"/>
              <a:ext cx="420414" cy="31653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sp>
        <p:nvSpPr>
          <p:cNvPr id="31" name="CuadroTexto 30"/>
          <p:cNvSpPr txBox="1"/>
          <p:nvPr/>
        </p:nvSpPr>
        <p:spPr>
          <a:xfrm>
            <a:off x="7498952" y="6530923"/>
            <a:ext cx="2293616" cy="369332"/>
          </a:xfrm>
          <a:prstGeom prst="rect">
            <a:avLst/>
          </a:prstGeom>
          <a:noFill/>
        </p:spPr>
        <p:txBody>
          <a:bodyPr wrap="square" rtlCol="0">
            <a:spAutoFit/>
          </a:bodyPr>
          <a:lstStyle/>
          <a:p>
            <a:r>
              <a:rPr lang="es-MX" dirty="0" smtClean="0">
                <a:latin typeface="Calisto MT" panose="02040603050505030304" pitchFamily="18" charset="0"/>
              </a:rPr>
              <a:t>Reforma 27-09-2018</a:t>
            </a:r>
            <a:endParaRPr lang="es-MX" dirty="0">
              <a:latin typeface="Calisto MT" panose="02040603050505030304" pitchFamily="18" charset="0"/>
            </a:endParaRPr>
          </a:p>
        </p:txBody>
      </p:sp>
    </p:spTree>
    <p:extLst>
      <p:ext uri="{BB962C8B-B14F-4D97-AF65-F5344CB8AC3E}">
        <p14:creationId xmlns:p14="http://schemas.microsoft.com/office/powerpoint/2010/main" val="2521898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68</a:t>
            </a:fld>
            <a:endParaRPr lang="en-US" dirty="0"/>
          </a:p>
        </p:txBody>
      </p:sp>
      <p:sp>
        <p:nvSpPr>
          <p:cNvPr id="3" name="CuadroTexto 2"/>
          <p:cNvSpPr txBox="1"/>
          <p:nvPr/>
        </p:nvSpPr>
        <p:spPr>
          <a:xfrm>
            <a:off x="451946" y="178676"/>
            <a:ext cx="11204026" cy="1018740"/>
          </a:xfrm>
          <a:prstGeom prst="rect">
            <a:avLst/>
          </a:prstGeom>
          <a:noFill/>
        </p:spPr>
        <p:txBody>
          <a:bodyPr wrap="square" rtlCol="0">
            <a:spAutoFit/>
          </a:bodyPr>
          <a:lstStyle/>
          <a:p>
            <a:pPr lvl="0" algn="ctr" defTabSz="711200">
              <a:lnSpc>
                <a:spcPct val="90000"/>
              </a:lnSpc>
              <a:spcBef>
                <a:spcPct val="0"/>
              </a:spcBef>
              <a:spcAft>
                <a:spcPct val="35000"/>
              </a:spcAft>
            </a:pPr>
            <a:r>
              <a:rPr lang="es-MX" sz="2800" b="1" dirty="0" smtClean="0">
                <a:latin typeface="Calisto MT" panose="02040603050505030304" pitchFamily="18" charset="0"/>
                <a:cs typeface="Arial" panose="020B0604020202020204" pitchFamily="34" charset="0"/>
              </a:rPr>
              <a:t>ESTRUCTURA PLAN DE CUENTAS DEL GENERO </a:t>
            </a:r>
          </a:p>
          <a:p>
            <a:pPr lvl="0" algn="ctr" defTabSz="711200">
              <a:lnSpc>
                <a:spcPct val="90000"/>
              </a:lnSpc>
              <a:spcBef>
                <a:spcPct val="0"/>
              </a:spcBef>
              <a:spcAft>
                <a:spcPct val="35000"/>
              </a:spcAft>
            </a:pPr>
            <a:r>
              <a:rPr lang="es-MX" sz="2800" b="1" dirty="0">
                <a:latin typeface="Calisto MT" panose="02040603050505030304" pitchFamily="18" charset="0"/>
                <a:cs typeface="Arial" panose="020B0604020202020204" pitchFamily="34" charset="0"/>
              </a:rPr>
              <a:t>9</a:t>
            </a:r>
            <a:r>
              <a:rPr lang="es-MX" sz="2800" b="1" dirty="0" smtClean="0">
                <a:latin typeface="Calisto MT" panose="02040603050505030304" pitchFamily="18" charset="0"/>
                <a:cs typeface="Arial" panose="020B0604020202020204" pitchFamily="34" charset="0"/>
              </a:rPr>
              <a:t> CUENTAS DE ORDEN PRESUPUESTARIAS (SSG)</a:t>
            </a:r>
            <a:endParaRPr lang="es-MX" sz="2800" b="1" dirty="0">
              <a:latin typeface="Calisto MT" panose="02040603050505030304" pitchFamily="18" charset="0"/>
              <a:cs typeface="Arial" panose="020B0604020202020204" pitchFamily="34" charset="0"/>
            </a:endParaRPr>
          </a:p>
        </p:txBody>
      </p:sp>
      <p:grpSp>
        <p:nvGrpSpPr>
          <p:cNvPr id="17" name="Grupo 16"/>
          <p:cNvGrpSpPr/>
          <p:nvPr/>
        </p:nvGrpSpPr>
        <p:grpSpPr>
          <a:xfrm>
            <a:off x="325821" y="1268205"/>
            <a:ext cx="5533091" cy="5589795"/>
            <a:chOff x="325821" y="1268205"/>
            <a:chExt cx="5533091" cy="5589795"/>
          </a:xfrm>
        </p:grpSpPr>
        <p:sp>
          <p:nvSpPr>
            <p:cNvPr id="2" name="Rectángulo redondeado 1"/>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13" name="CuadroTexto 12"/>
            <p:cNvSpPr txBox="1"/>
            <p:nvPr/>
          </p:nvSpPr>
          <p:spPr>
            <a:xfrm>
              <a:off x="1979107" y="3519892"/>
              <a:ext cx="2226518" cy="461665"/>
            </a:xfrm>
            <a:prstGeom prst="rect">
              <a:avLst/>
            </a:prstGeom>
            <a:noFill/>
          </p:spPr>
          <p:txBody>
            <a:bodyPr wrap="square" rtlCol="0">
              <a:spAutoFit/>
            </a:bodyPr>
            <a:lstStyle/>
            <a:p>
              <a:pPr algn="ctr"/>
              <a:r>
                <a:rPr lang="es-MX" sz="2400" dirty="0" smtClean="0">
                  <a:latin typeface="Calisto MT" panose="02040603050505030304" pitchFamily="18" charset="0"/>
                </a:rPr>
                <a:t>No Existía</a:t>
              </a:r>
            </a:p>
          </p:txBody>
        </p:sp>
      </p:grpSp>
      <p:grpSp>
        <p:nvGrpSpPr>
          <p:cNvPr id="18" name="Grupo 17"/>
          <p:cNvGrpSpPr/>
          <p:nvPr/>
        </p:nvGrpSpPr>
        <p:grpSpPr>
          <a:xfrm>
            <a:off x="6096678" y="1280586"/>
            <a:ext cx="5533091" cy="5589795"/>
            <a:chOff x="325821" y="1268205"/>
            <a:chExt cx="5533091" cy="5589795"/>
          </a:xfrm>
        </p:grpSpPr>
        <p:sp>
          <p:nvSpPr>
            <p:cNvPr id="19" name="Rectángulo redondeado 18"/>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20" name="Abrir llave 19"/>
            <p:cNvSpPr/>
            <p:nvPr/>
          </p:nvSpPr>
          <p:spPr>
            <a:xfrm>
              <a:off x="2013337" y="3364815"/>
              <a:ext cx="420414" cy="14889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4" name="CuadroTexto 23"/>
            <p:cNvSpPr txBox="1"/>
            <p:nvPr/>
          </p:nvSpPr>
          <p:spPr>
            <a:xfrm>
              <a:off x="2432614" y="3376709"/>
              <a:ext cx="2492652" cy="1477328"/>
            </a:xfrm>
            <a:prstGeom prst="rect">
              <a:avLst/>
            </a:prstGeom>
            <a:noFill/>
          </p:spPr>
          <p:txBody>
            <a:bodyPr wrap="square" rtlCol="0">
              <a:spAutoFit/>
            </a:bodyPr>
            <a:lstStyle/>
            <a:p>
              <a:r>
                <a:rPr lang="es-MX" dirty="0" smtClean="0">
                  <a:latin typeface="Calisto MT" panose="02040603050505030304" pitchFamily="18" charset="0"/>
                </a:rPr>
                <a:t>1.-Superávit Financiero</a:t>
              </a:r>
            </a:p>
            <a:p>
              <a:r>
                <a:rPr lang="es-MX" dirty="0" smtClean="0">
                  <a:latin typeface="Calisto MT" panose="02040603050505030304" pitchFamily="18" charset="0"/>
                </a:rPr>
                <a:t>2.-Déficit Financiero</a:t>
              </a:r>
            </a:p>
            <a:p>
              <a:r>
                <a:rPr lang="es-MX" dirty="0" smtClean="0">
                  <a:latin typeface="Calisto MT" panose="02040603050505030304" pitchFamily="18" charset="0"/>
                </a:rPr>
                <a:t>3.-Adeudos de Ejercicios Fiscales Anteriores</a:t>
              </a:r>
            </a:p>
          </p:txBody>
        </p:sp>
        <p:sp>
          <p:nvSpPr>
            <p:cNvPr id="27" name="CuadroTexto 26"/>
            <p:cNvSpPr txBox="1"/>
            <p:nvPr/>
          </p:nvSpPr>
          <p:spPr>
            <a:xfrm>
              <a:off x="504671" y="3647602"/>
              <a:ext cx="1658282" cy="923330"/>
            </a:xfrm>
            <a:prstGeom prst="rect">
              <a:avLst/>
            </a:prstGeom>
            <a:noFill/>
          </p:spPr>
          <p:txBody>
            <a:bodyPr wrap="square" rtlCol="0">
              <a:spAutoFit/>
            </a:bodyPr>
            <a:lstStyle/>
            <a:p>
              <a:r>
                <a:rPr lang="es-MX" dirty="0">
                  <a:latin typeface="Calisto MT" panose="02040603050505030304" pitchFamily="18" charset="0"/>
                </a:rPr>
                <a:t>9</a:t>
              </a:r>
              <a:r>
                <a:rPr lang="es-MX" dirty="0" smtClean="0">
                  <a:latin typeface="Calisto MT" panose="02040603050505030304" pitchFamily="18" charset="0"/>
                </a:rPr>
                <a:t> Cuentas de Cierre Presupuestario</a:t>
              </a:r>
            </a:p>
          </p:txBody>
        </p:sp>
      </p:grpSp>
      <p:sp>
        <p:nvSpPr>
          <p:cNvPr id="31" name="CuadroTexto 30"/>
          <p:cNvSpPr txBox="1"/>
          <p:nvPr/>
        </p:nvSpPr>
        <p:spPr>
          <a:xfrm>
            <a:off x="8970400" y="6404799"/>
            <a:ext cx="2293616" cy="369332"/>
          </a:xfrm>
          <a:prstGeom prst="rect">
            <a:avLst/>
          </a:prstGeom>
          <a:noFill/>
        </p:spPr>
        <p:txBody>
          <a:bodyPr wrap="square" rtlCol="0">
            <a:spAutoFit/>
          </a:bodyPr>
          <a:lstStyle/>
          <a:p>
            <a:r>
              <a:rPr lang="es-MX" dirty="0" smtClean="0">
                <a:latin typeface="Calisto MT" panose="02040603050505030304" pitchFamily="18" charset="0"/>
              </a:rPr>
              <a:t>Reforma 27-09-2018</a:t>
            </a:r>
            <a:endParaRPr lang="es-MX" dirty="0">
              <a:latin typeface="Calisto MT" panose="02040603050505030304" pitchFamily="18" charset="0"/>
            </a:endParaRPr>
          </a:p>
        </p:txBody>
      </p:sp>
    </p:spTree>
    <p:extLst>
      <p:ext uri="{BB962C8B-B14F-4D97-AF65-F5344CB8AC3E}">
        <p14:creationId xmlns:p14="http://schemas.microsoft.com/office/powerpoint/2010/main" val="1678811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6D22F896-40B5-4ADD-8801-0D06FADFA095}" type="slidenum">
              <a:rPr lang="en-US" smtClean="0"/>
              <a:t>69</a:t>
            </a:fld>
            <a:endParaRPr lang="en-US" dirty="0"/>
          </a:p>
        </p:txBody>
      </p:sp>
      <p:sp>
        <p:nvSpPr>
          <p:cNvPr id="6" name="CuadroTexto 5"/>
          <p:cNvSpPr txBox="1"/>
          <p:nvPr/>
        </p:nvSpPr>
        <p:spPr>
          <a:xfrm>
            <a:off x="3310758" y="1713185"/>
            <a:ext cx="5517932" cy="2585323"/>
          </a:xfrm>
          <a:prstGeom prst="rect">
            <a:avLst/>
          </a:prstGeom>
          <a:noFill/>
        </p:spPr>
        <p:txBody>
          <a:bodyPr wrap="square" rtlCol="0">
            <a:spAutoFit/>
          </a:bodyPr>
          <a:lstStyle/>
          <a:p>
            <a:pPr algn="ctr"/>
            <a:r>
              <a:rPr lang="es-MX" sz="5400" b="1" dirty="0" smtClean="0">
                <a:solidFill>
                  <a:schemeClr val="accent1"/>
                </a:solidFill>
                <a:latin typeface="Arial" panose="020B0604020202020204" pitchFamily="34" charset="0"/>
                <a:cs typeface="Arial" panose="020B0604020202020204" pitchFamily="34" charset="0"/>
              </a:rPr>
              <a:t>ANEXOS</a:t>
            </a:r>
          </a:p>
          <a:p>
            <a:pPr algn="ctr"/>
            <a:r>
              <a:rPr lang="es-MX" sz="5400" b="1" dirty="0" smtClean="0">
                <a:solidFill>
                  <a:schemeClr val="accent1"/>
                </a:solidFill>
                <a:latin typeface="Arial" panose="020B0604020202020204" pitchFamily="34" charset="0"/>
                <a:cs typeface="Arial" panose="020B0604020202020204" pitchFamily="34" charset="0"/>
              </a:rPr>
              <a:t>INFORMACION ADICIONAL</a:t>
            </a:r>
            <a:endParaRPr lang="es-MX" sz="5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53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a:t>
            </a:fld>
            <a:endParaRPr lang="en-US" dirty="0"/>
          </a:p>
        </p:txBody>
      </p:sp>
      <p:sp>
        <p:nvSpPr>
          <p:cNvPr id="3" name="CuadroTexto 2"/>
          <p:cNvSpPr txBox="1"/>
          <p:nvPr/>
        </p:nvSpPr>
        <p:spPr>
          <a:xfrm>
            <a:off x="451946" y="178676"/>
            <a:ext cx="11204026"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smtClean="0">
                <a:latin typeface="Calisto MT" panose="02040603050505030304" pitchFamily="18" charset="0"/>
                <a:cs typeface="Arial" panose="020B0604020202020204" pitchFamily="34" charset="0"/>
              </a:rPr>
              <a:t>ESTRUCTURA PLAN DE CUENTAS DEL GENERO 4 INGRESOS Y OTROS BENEFICIOS</a:t>
            </a:r>
            <a:endParaRPr lang="es-MX" sz="3600" b="1" dirty="0">
              <a:latin typeface="Calisto MT" panose="02040603050505030304" pitchFamily="18" charset="0"/>
              <a:cs typeface="Arial" panose="020B0604020202020204" pitchFamily="34" charset="0"/>
            </a:endParaRPr>
          </a:p>
        </p:txBody>
      </p:sp>
      <p:grpSp>
        <p:nvGrpSpPr>
          <p:cNvPr id="17" name="Grupo 16"/>
          <p:cNvGrpSpPr/>
          <p:nvPr/>
        </p:nvGrpSpPr>
        <p:grpSpPr>
          <a:xfrm>
            <a:off x="325821" y="1268205"/>
            <a:ext cx="5533092" cy="5589795"/>
            <a:chOff x="325821" y="1268205"/>
            <a:chExt cx="5533092" cy="5589795"/>
          </a:xfrm>
        </p:grpSpPr>
        <p:sp>
          <p:nvSpPr>
            <p:cNvPr id="2" name="Rectángulo redondeado 1"/>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4" name="Abrir llave 3"/>
            <p:cNvSpPr/>
            <p:nvPr/>
          </p:nvSpPr>
          <p:spPr>
            <a:xfrm>
              <a:off x="1262487" y="1317273"/>
              <a:ext cx="420414" cy="5491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CuadroTexto 5"/>
            <p:cNvSpPr txBox="1"/>
            <p:nvPr/>
          </p:nvSpPr>
          <p:spPr>
            <a:xfrm>
              <a:off x="1519581" y="2300734"/>
              <a:ext cx="912429" cy="646331"/>
            </a:xfrm>
            <a:prstGeom prst="rect">
              <a:avLst/>
            </a:prstGeom>
            <a:noFill/>
          </p:spPr>
          <p:txBody>
            <a:bodyPr wrap="none" rtlCol="0">
              <a:spAutoFit/>
            </a:bodyPr>
            <a:lstStyle/>
            <a:p>
              <a:pPr algn="ctr"/>
              <a:r>
                <a:rPr lang="es-MX" sz="1200" dirty="0" smtClean="0"/>
                <a:t>1 Ingresos </a:t>
              </a:r>
            </a:p>
            <a:p>
              <a:pPr algn="ctr"/>
              <a:r>
                <a:rPr lang="es-MX" sz="1200" dirty="0" smtClean="0"/>
                <a:t>de </a:t>
              </a:r>
            </a:p>
            <a:p>
              <a:pPr algn="ctr"/>
              <a:r>
                <a:rPr lang="es-MX" sz="1200" dirty="0" smtClean="0"/>
                <a:t>Gestión</a:t>
              </a:r>
              <a:endParaRPr lang="es-MX" sz="1200" dirty="0"/>
            </a:p>
          </p:txBody>
        </p:sp>
        <p:sp>
          <p:nvSpPr>
            <p:cNvPr id="8" name="CuadroTexto 7"/>
            <p:cNvSpPr txBox="1"/>
            <p:nvPr/>
          </p:nvSpPr>
          <p:spPr>
            <a:xfrm>
              <a:off x="1500253" y="3947778"/>
              <a:ext cx="1830629" cy="1015663"/>
            </a:xfrm>
            <a:prstGeom prst="rect">
              <a:avLst/>
            </a:prstGeom>
            <a:noFill/>
          </p:spPr>
          <p:txBody>
            <a:bodyPr wrap="none" rtlCol="0">
              <a:spAutoFit/>
            </a:bodyPr>
            <a:lstStyle/>
            <a:p>
              <a:r>
                <a:rPr lang="es-MX" sz="1200" dirty="0" smtClean="0"/>
                <a:t>2 Participaciones, </a:t>
              </a:r>
            </a:p>
            <a:p>
              <a:r>
                <a:rPr lang="es-MX" sz="1200" dirty="0" smtClean="0"/>
                <a:t>Aportaciones, </a:t>
              </a:r>
            </a:p>
            <a:p>
              <a:r>
                <a:rPr lang="es-MX" sz="1200" dirty="0" smtClean="0"/>
                <a:t>Transferencias, </a:t>
              </a:r>
            </a:p>
            <a:p>
              <a:r>
                <a:rPr lang="es-MX" sz="1200" dirty="0" smtClean="0"/>
                <a:t>Asignaciones, </a:t>
              </a:r>
            </a:p>
            <a:p>
              <a:r>
                <a:rPr lang="es-MX" sz="1200" dirty="0" smtClean="0"/>
                <a:t>Subsidios y otras Ayudas</a:t>
              </a:r>
            </a:p>
          </p:txBody>
        </p:sp>
        <p:sp>
          <p:nvSpPr>
            <p:cNvPr id="9" name="CuadroTexto 8"/>
            <p:cNvSpPr txBox="1"/>
            <p:nvPr/>
          </p:nvSpPr>
          <p:spPr>
            <a:xfrm>
              <a:off x="1524282" y="5679888"/>
              <a:ext cx="1451038" cy="461665"/>
            </a:xfrm>
            <a:prstGeom prst="rect">
              <a:avLst/>
            </a:prstGeom>
            <a:noFill/>
          </p:spPr>
          <p:txBody>
            <a:bodyPr wrap="none" rtlCol="0">
              <a:spAutoFit/>
            </a:bodyPr>
            <a:lstStyle/>
            <a:p>
              <a:r>
                <a:rPr lang="es-MX" sz="1200" dirty="0" smtClean="0"/>
                <a:t>3 Otros Ingresos y </a:t>
              </a:r>
            </a:p>
            <a:p>
              <a:r>
                <a:rPr lang="es-MX" sz="1200" dirty="0" smtClean="0"/>
                <a:t>Beneficio</a:t>
              </a:r>
            </a:p>
          </p:txBody>
        </p:sp>
        <p:sp>
          <p:nvSpPr>
            <p:cNvPr id="10" name="CuadroTexto 9"/>
            <p:cNvSpPr txBox="1"/>
            <p:nvPr/>
          </p:nvSpPr>
          <p:spPr>
            <a:xfrm>
              <a:off x="2795753" y="1317275"/>
              <a:ext cx="3063160" cy="2492990"/>
            </a:xfrm>
            <a:prstGeom prst="rect">
              <a:avLst/>
            </a:prstGeom>
            <a:noFill/>
          </p:spPr>
          <p:txBody>
            <a:bodyPr wrap="square" rtlCol="0">
              <a:spAutoFit/>
            </a:bodyPr>
            <a:lstStyle/>
            <a:p>
              <a:r>
                <a:rPr lang="es-MX" sz="1200" dirty="0" smtClean="0"/>
                <a:t>1.-Impuestos</a:t>
              </a:r>
            </a:p>
            <a:p>
              <a:r>
                <a:rPr lang="es-MX" sz="1200" dirty="0" smtClean="0"/>
                <a:t>2.-Cuotas y Aportaciones de Seguridad Social</a:t>
              </a:r>
            </a:p>
            <a:p>
              <a:r>
                <a:rPr lang="es-MX" sz="1200" dirty="0" smtClean="0"/>
                <a:t>3.-Contribuciones de Mejoras</a:t>
              </a:r>
            </a:p>
            <a:p>
              <a:r>
                <a:rPr lang="es-MX" sz="1200" dirty="0" smtClean="0"/>
                <a:t>4.-Derechos</a:t>
              </a:r>
            </a:p>
            <a:p>
              <a:r>
                <a:rPr lang="es-MX" sz="1200" dirty="0" smtClean="0"/>
                <a:t>5.-Productos de Tipo Corriente</a:t>
              </a:r>
            </a:p>
            <a:p>
              <a:r>
                <a:rPr lang="es-MX" sz="1200" dirty="0" smtClean="0"/>
                <a:t>6.-Aprovechamientos de Tipo Corriente</a:t>
              </a:r>
            </a:p>
            <a:p>
              <a:r>
                <a:rPr lang="es-MX" sz="1200" dirty="0" smtClean="0"/>
                <a:t>7.-Ingresos por Venta de Bienes y Servicios</a:t>
              </a:r>
            </a:p>
            <a:p>
              <a:r>
                <a:rPr lang="es-MX" sz="1200" dirty="0" smtClean="0"/>
                <a:t>9.-Ingresos no comprendidos en la fracciones de la Ley de Ingresos Causados en Ejercicios Fiscales Anteriores Pendientes de Liquidación o de Pago.</a:t>
              </a:r>
              <a:endParaRPr lang="es-MX" sz="1200" dirty="0"/>
            </a:p>
          </p:txBody>
        </p:sp>
        <p:sp>
          <p:nvSpPr>
            <p:cNvPr id="11" name="CuadroTexto 10"/>
            <p:cNvSpPr txBox="1"/>
            <p:nvPr/>
          </p:nvSpPr>
          <p:spPr>
            <a:xfrm>
              <a:off x="3284387" y="3879076"/>
              <a:ext cx="2191373" cy="1015663"/>
            </a:xfrm>
            <a:prstGeom prst="rect">
              <a:avLst/>
            </a:prstGeom>
            <a:noFill/>
          </p:spPr>
          <p:txBody>
            <a:bodyPr wrap="square" rtlCol="0">
              <a:spAutoFit/>
            </a:bodyPr>
            <a:lstStyle/>
            <a:p>
              <a:r>
                <a:rPr lang="es-MX" sz="1200" dirty="0" smtClean="0"/>
                <a:t>1.-Participaciones y Aportaciones</a:t>
              </a:r>
            </a:p>
            <a:p>
              <a:r>
                <a:rPr lang="es-MX" sz="1200" dirty="0" smtClean="0"/>
                <a:t>2.-Transferencias, Asignaciones, Subsidios y Otras Ayudas</a:t>
              </a:r>
            </a:p>
          </p:txBody>
        </p:sp>
        <p:sp>
          <p:nvSpPr>
            <p:cNvPr id="12" name="CuadroTexto 11"/>
            <p:cNvSpPr txBox="1"/>
            <p:nvPr/>
          </p:nvSpPr>
          <p:spPr>
            <a:xfrm>
              <a:off x="3475466" y="4869936"/>
              <a:ext cx="2191373" cy="1938992"/>
            </a:xfrm>
            <a:prstGeom prst="rect">
              <a:avLst/>
            </a:prstGeom>
            <a:noFill/>
          </p:spPr>
          <p:txBody>
            <a:bodyPr wrap="square" rtlCol="0">
              <a:spAutoFit/>
            </a:bodyPr>
            <a:lstStyle/>
            <a:p>
              <a:r>
                <a:rPr lang="es-MX" sz="1200" dirty="0" smtClean="0"/>
                <a:t>1.-Ingresos Financieros</a:t>
              </a:r>
            </a:p>
            <a:p>
              <a:r>
                <a:rPr lang="es-MX" sz="1200" dirty="0" smtClean="0"/>
                <a:t>2.-Incremento por Variación de Inventarios</a:t>
              </a:r>
            </a:p>
            <a:p>
              <a:r>
                <a:rPr lang="es-MX" sz="1200" dirty="0" smtClean="0"/>
                <a:t>3.-Disminuación del Exceso de Estimaciones por Pérdida o Deterioro u Obsolescencia</a:t>
              </a:r>
            </a:p>
            <a:p>
              <a:r>
                <a:rPr lang="es-MX" sz="1200" dirty="0" smtClean="0"/>
                <a:t>4.-Disminución del Exceso de Provisiones</a:t>
              </a:r>
            </a:p>
            <a:p>
              <a:r>
                <a:rPr lang="es-MX" sz="1200" dirty="0" smtClean="0"/>
                <a:t>9.-Otros Ingresos y Beneficios Varios</a:t>
              </a:r>
            </a:p>
          </p:txBody>
        </p:sp>
        <p:sp>
          <p:nvSpPr>
            <p:cNvPr id="13" name="CuadroTexto 12"/>
            <p:cNvSpPr txBox="1"/>
            <p:nvPr/>
          </p:nvSpPr>
          <p:spPr>
            <a:xfrm>
              <a:off x="338006" y="3647603"/>
              <a:ext cx="1143538" cy="830997"/>
            </a:xfrm>
            <a:prstGeom prst="rect">
              <a:avLst/>
            </a:prstGeom>
            <a:noFill/>
          </p:spPr>
          <p:txBody>
            <a:bodyPr wrap="square" rtlCol="0">
              <a:spAutoFit/>
            </a:bodyPr>
            <a:lstStyle/>
            <a:p>
              <a:r>
                <a:rPr lang="es-MX" sz="1600" dirty="0" smtClean="0">
                  <a:latin typeface="Calisto MT" panose="02040603050505030304" pitchFamily="18" charset="0"/>
                </a:rPr>
                <a:t>4 Ingresos y otros Beneficios</a:t>
              </a:r>
              <a:endParaRPr lang="es-MX" sz="1600" dirty="0">
                <a:latin typeface="Calisto MT" panose="02040603050505030304" pitchFamily="18" charset="0"/>
              </a:endParaRPr>
            </a:p>
          </p:txBody>
        </p:sp>
        <p:sp>
          <p:nvSpPr>
            <p:cNvPr id="14" name="Abrir llave 13"/>
            <p:cNvSpPr/>
            <p:nvPr/>
          </p:nvSpPr>
          <p:spPr>
            <a:xfrm>
              <a:off x="2465014" y="1385284"/>
              <a:ext cx="420414" cy="23871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5" name="Abrir llave 14"/>
            <p:cNvSpPr/>
            <p:nvPr/>
          </p:nvSpPr>
          <p:spPr>
            <a:xfrm>
              <a:off x="3014834" y="3872439"/>
              <a:ext cx="420414" cy="10596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Abrir llave 15"/>
            <p:cNvSpPr/>
            <p:nvPr/>
          </p:nvSpPr>
          <p:spPr>
            <a:xfrm>
              <a:off x="3010837" y="4994284"/>
              <a:ext cx="420414" cy="17823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8" name="Grupo 17"/>
          <p:cNvGrpSpPr/>
          <p:nvPr/>
        </p:nvGrpSpPr>
        <p:grpSpPr>
          <a:xfrm>
            <a:off x="6096678" y="1280586"/>
            <a:ext cx="5533092" cy="5589795"/>
            <a:chOff x="325821" y="1268205"/>
            <a:chExt cx="5533092" cy="5589795"/>
          </a:xfrm>
        </p:grpSpPr>
        <p:sp>
          <p:nvSpPr>
            <p:cNvPr id="19" name="Rectángulo redondeado 18"/>
            <p:cNvSpPr/>
            <p:nvPr/>
          </p:nvSpPr>
          <p:spPr>
            <a:xfrm>
              <a:off x="325821" y="1268205"/>
              <a:ext cx="5533091" cy="55897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just"/>
              <a:endParaRPr lang="es-MX" sz="1400" dirty="0">
                <a:solidFill>
                  <a:schemeClr val="tx1"/>
                </a:solidFill>
                <a:latin typeface="Calisto MT" panose="02040603050505030304" pitchFamily="18" charset="0"/>
              </a:endParaRPr>
            </a:p>
            <a:p>
              <a:pPr algn="ctr"/>
              <a:endParaRPr lang="es-MX" sz="2000" b="1" u="sng" dirty="0" smtClean="0">
                <a:solidFill>
                  <a:schemeClr val="tx1"/>
                </a:solidFill>
                <a:latin typeface="Calisto MT" panose="02040603050505030304" pitchFamily="18" charset="0"/>
              </a:endParaRPr>
            </a:p>
            <a:p>
              <a:pPr algn="ctr"/>
              <a:r>
                <a:rPr lang="es-MX" sz="2000" dirty="0" smtClean="0">
                  <a:solidFill>
                    <a:schemeClr val="tx1"/>
                  </a:solidFill>
                  <a:latin typeface="Calisto MT" panose="02040603050505030304" pitchFamily="18" charset="0"/>
                </a:rPr>
                <a:t> </a:t>
              </a:r>
              <a:endParaRPr lang="es-MX" sz="2000" dirty="0">
                <a:solidFill>
                  <a:schemeClr val="tx1"/>
                </a:solidFill>
                <a:latin typeface="Calisto MT" panose="02040603050505030304" pitchFamily="18" charset="0"/>
              </a:endParaRPr>
            </a:p>
          </p:txBody>
        </p:sp>
        <p:sp>
          <p:nvSpPr>
            <p:cNvPr id="20" name="Abrir llave 19"/>
            <p:cNvSpPr/>
            <p:nvPr/>
          </p:nvSpPr>
          <p:spPr>
            <a:xfrm>
              <a:off x="1262487" y="1317273"/>
              <a:ext cx="420414" cy="5491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CuadroTexto 20"/>
            <p:cNvSpPr txBox="1"/>
            <p:nvPr/>
          </p:nvSpPr>
          <p:spPr>
            <a:xfrm>
              <a:off x="1549236" y="2300734"/>
              <a:ext cx="853119" cy="600164"/>
            </a:xfrm>
            <a:prstGeom prst="rect">
              <a:avLst/>
            </a:prstGeom>
            <a:noFill/>
          </p:spPr>
          <p:txBody>
            <a:bodyPr wrap="none" rtlCol="0">
              <a:spAutoFit/>
            </a:bodyPr>
            <a:lstStyle/>
            <a:p>
              <a:pPr algn="ctr"/>
              <a:r>
                <a:rPr lang="es-MX" sz="1100" dirty="0" smtClean="0"/>
                <a:t>1 Ingresos </a:t>
              </a:r>
            </a:p>
            <a:p>
              <a:pPr algn="ctr"/>
              <a:r>
                <a:rPr lang="es-MX" sz="1100" dirty="0" smtClean="0"/>
                <a:t>de </a:t>
              </a:r>
            </a:p>
            <a:p>
              <a:pPr algn="ctr"/>
              <a:r>
                <a:rPr lang="es-MX" sz="1100" dirty="0" smtClean="0"/>
                <a:t>Gestión</a:t>
              </a:r>
              <a:endParaRPr lang="es-MX" sz="1100" dirty="0"/>
            </a:p>
          </p:txBody>
        </p:sp>
        <p:sp>
          <p:nvSpPr>
            <p:cNvPr id="22" name="CuadroTexto 21"/>
            <p:cNvSpPr txBox="1"/>
            <p:nvPr/>
          </p:nvSpPr>
          <p:spPr>
            <a:xfrm>
              <a:off x="1569108" y="3594925"/>
              <a:ext cx="1783140" cy="1954381"/>
            </a:xfrm>
            <a:prstGeom prst="rect">
              <a:avLst/>
            </a:prstGeom>
            <a:noFill/>
          </p:spPr>
          <p:txBody>
            <a:bodyPr wrap="square" rtlCol="0">
              <a:spAutoFit/>
            </a:bodyPr>
            <a:lstStyle/>
            <a:p>
              <a:r>
                <a:rPr lang="es-MX" sz="1100" u="sng" dirty="0" smtClean="0"/>
                <a:t>2 Participaciones, </a:t>
              </a:r>
            </a:p>
            <a:p>
              <a:r>
                <a:rPr lang="es-MX" sz="1100" u="sng" dirty="0" smtClean="0"/>
                <a:t>Aportaciones, </a:t>
              </a:r>
            </a:p>
            <a:p>
              <a:r>
                <a:rPr lang="es-MX" sz="1100" u="sng" dirty="0" smtClean="0"/>
                <a:t>Convenios, Incentivos </a:t>
              </a:r>
            </a:p>
            <a:p>
              <a:r>
                <a:rPr lang="es-MX" sz="1100" u="sng" dirty="0" smtClean="0"/>
                <a:t>Derivados de la</a:t>
              </a:r>
            </a:p>
            <a:p>
              <a:r>
                <a:rPr lang="es-MX" sz="1100" u="sng" dirty="0" smtClean="0"/>
                <a:t>Colaboración Fiscal, </a:t>
              </a:r>
            </a:p>
            <a:p>
              <a:r>
                <a:rPr lang="es-MX" sz="1100" u="sng" dirty="0" smtClean="0"/>
                <a:t>Fondos Distintos de </a:t>
              </a:r>
            </a:p>
            <a:p>
              <a:r>
                <a:rPr lang="es-MX" sz="1100" u="sng" dirty="0" smtClean="0"/>
                <a:t>Aportaciones,</a:t>
              </a:r>
            </a:p>
            <a:p>
              <a:r>
                <a:rPr lang="es-MX" sz="1100" u="sng" dirty="0" smtClean="0"/>
                <a:t>Transferencias, </a:t>
              </a:r>
            </a:p>
            <a:p>
              <a:r>
                <a:rPr lang="es-MX" sz="1100" u="sng" dirty="0" smtClean="0"/>
                <a:t>Asignaciones, Subsidios</a:t>
              </a:r>
            </a:p>
            <a:p>
              <a:r>
                <a:rPr lang="es-MX" sz="1100" u="sng" dirty="0" smtClean="0"/>
                <a:t>Y Subvenciones, y</a:t>
              </a:r>
            </a:p>
            <a:p>
              <a:r>
                <a:rPr lang="es-MX" sz="1100" u="sng" dirty="0" smtClean="0"/>
                <a:t>Pensiones y Jubilaciones</a:t>
              </a:r>
            </a:p>
          </p:txBody>
        </p:sp>
        <p:sp>
          <p:nvSpPr>
            <p:cNvPr id="23" name="CuadroTexto 22"/>
            <p:cNvSpPr txBox="1"/>
            <p:nvPr/>
          </p:nvSpPr>
          <p:spPr>
            <a:xfrm>
              <a:off x="1569108" y="5898339"/>
              <a:ext cx="1451038" cy="461665"/>
            </a:xfrm>
            <a:prstGeom prst="rect">
              <a:avLst/>
            </a:prstGeom>
            <a:noFill/>
          </p:spPr>
          <p:txBody>
            <a:bodyPr wrap="none" rtlCol="0">
              <a:spAutoFit/>
            </a:bodyPr>
            <a:lstStyle/>
            <a:p>
              <a:r>
                <a:rPr lang="es-MX" sz="1200" dirty="0" smtClean="0"/>
                <a:t>3 Otros Ingresos y </a:t>
              </a:r>
            </a:p>
            <a:p>
              <a:r>
                <a:rPr lang="es-MX" sz="1200" dirty="0" smtClean="0"/>
                <a:t>Beneficio</a:t>
              </a:r>
            </a:p>
          </p:txBody>
        </p:sp>
        <p:sp>
          <p:nvSpPr>
            <p:cNvPr id="24" name="CuadroTexto 23"/>
            <p:cNvSpPr txBox="1"/>
            <p:nvPr/>
          </p:nvSpPr>
          <p:spPr>
            <a:xfrm>
              <a:off x="2795753" y="1317275"/>
              <a:ext cx="3063160" cy="2123658"/>
            </a:xfrm>
            <a:prstGeom prst="rect">
              <a:avLst/>
            </a:prstGeom>
            <a:noFill/>
          </p:spPr>
          <p:txBody>
            <a:bodyPr wrap="square" rtlCol="0">
              <a:spAutoFit/>
            </a:bodyPr>
            <a:lstStyle/>
            <a:p>
              <a:r>
                <a:rPr lang="es-MX" sz="1100" dirty="0" smtClean="0"/>
                <a:t>1.-………</a:t>
              </a:r>
            </a:p>
            <a:p>
              <a:r>
                <a:rPr lang="es-MX" sz="1100" dirty="0" smtClean="0"/>
                <a:t>2.-………</a:t>
              </a:r>
            </a:p>
            <a:p>
              <a:r>
                <a:rPr lang="es-MX" sz="1100" dirty="0" smtClean="0"/>
                <a:t>3.-………</a:t>
              </a:r>
            </a:p>
            <a:p>
              <a:r>
                <a:rPr lang="es-MX" sz="1100" dirty="0" smtClean="0"/>
                <a:t>4.-………</a:t>
              </a:r>
            </a:p>
            <a:p>
              <a:r>
                <a:rPr lang="es-MX" sz="1100" u="sng" dirty="0" smtClean="0"/>
                <a:t>5.-Productos</a:t>
              </a:r>
            </a:p>
            <a:p>
              <a:r>
                <a:rPr lang="es-MX" sz="1100" u="sng" dirty="0" smtClean="0"/>
                <a:t>6.-Aprovechamientos</a:t>
              </a:r>
            </a:p>
            <a:p>
              <a:r>
                <a:rPr lang="es-MX" sz="1100" u="sng" dirty="0" smtClean="0"/>
                <a:t>7.-Ingresos por Venta de Bienes y Prestación de Servicios</a:t>
              </a:r>
            </a:p>
            <a:p>
              <a:r>
                <a:rPr lang="es-MX" sz="1100" u="sng" dirty="0" smtClean="0">
                  <a:solidFill>
                    <a:srgbClr val="FF0000"/>
                  </a:solidFill>
                </a:rPr>
                <a:t>9.-Ingresos no comprendidos en la Fracciones de la Ley de Ingresos Causados en Ejercicios Fiscales Anteriores Pendientes de Liquidación o de Pago (Derogado)</a:t>
              </a:r>
              <a:endParaRPr lang="es-MX" sz="1100" u="sng" dirty="0">
                <a:solidFill>
                  <a:srgbClr val="FF0000"/>
                </a:solidFill>
              </a:endParaRPr>
            </a:p>
          </p:txBody>
        </p:sp>
        <p:sp>
          <p:nvSpPr>
            <p:cNvPr id="25" name="CuadroTexto 24"/>
            <p:cNvSpPr txBox="1"/>
            <p:nvPr/>
          </p:nvSpPr>
          <p:spPr>
            <a:xfrm>
              <a:off x="3343219" y="3939125"/>
              <a:ext cx="2465088" cy="1277273"/>
            </a:xfrm>
            <a:prstGeom prst="rect">
              <a:avLst/>
            </a:prstGeom>
            <a:noFill/>
          </p:spPr>
          <p:txBody>
            <a:bodyPr wrap="square" rtlCol="0">
              <a:spAutoFit/>
            </a:bodyPr>
            <a:lstStyle/>
            <a:p>
              <a:r>
                <a:rPr lang="es-MX" sz="1100" u="sng" dirty="0" smtClean="0"/>
                <a:t>1.-Participaciones, Aportaciones, Convenios, Incentivos Derivados de la Colaboración Fiscal y Fondos Distintos de Aportaciones.</a:t>
              </a:r>
            </a:p>
            <a:p>
              <a:r>
                <a:rPr lang="es-MX" sz="1100" u="sng" dirty="0" smtClean="0"/>
                <a:t>2.-Transferencias, Asignaciones, Subsidios y Subvenciones, y Pensiones y Jubilaciones.</a:t>
              </a:r>
            </a:p>
          </p:txBody>
        </p:sp>
        <p:sp>
          <p:nvSpPr>
            <p:cNvPr id="26" name="CuadroTexto 25"/>
            <p:cNvSpPr txBox="1"/>
            <p:nvPr/>
          </p:nvSpPr>
          <p:spPr>
            <a:xfrm>
              <a:off x="3371443" y="5604248"/>
              <a:ext cx="2191373" cy="1015663"/>
            </a:xfrm>
            <a:prstGeom prst="rect">
              <a:avLst/>
            </a:prstGeom>
            <a:noFill/>
          </p:spPr>
          <p:txBody>
            <a:bodyPr wrap="square" rtlCol="0">
              <a:spAutoFit/>
            </a:bodyPr>
            <a:lstStyle/>
            <a:p>
              <a:r>
                <a:rPr lang="es-MX" sz="1200" dirty="0" smtClean="0"/>
                <a:t>1.-……</a:t>
              </a:r>
            </a:p>
            <a:p>
              <a:r>
                <a:rPr lang="es-MX" sz="1200" dirty="0" smtClean="0"/>
                <a:t>2.-……</a:t>
              </a:r>
            </a:p>
            <a:p>
              <a:r>
                <a:rPr lang="es-MX" sz="1200" dirty="0" smtClean="0"/>
                <a:t>3.-……</a:t>
              </a:r>
            </a:p>
            <a:p>
              <a:r>
                <a:rPr lang="es-MX" sz="1200" dirty="0" smtClean="0"/>
                <a:t>4.-……</a:t>
              </a:r>
            </a:p>
            <a:p>
              <a:r>
                <a:rPr lang="es-MX" sz="1200" dirty="0" smtClean="0"/>
                <a:t>9.-……</a:t>
              </a:r>
            </a:p>
          </p:txBody>
        </p:sp>
        <p:sp>
          <p:nvSpPr>
            <p:cNvPr id="27" name="CuadroTexto 26"/>
            <p:cNvSpPr txBox="1"/>
            <p:nvPr/>
          </p:nvSpPr>
          <p:spPr>
            <a:xfrm>
              <a:off x="338006" y="3647603"/>
              <a:ext cx="1143538" cy="830997"/>
            </a:xfrm>
            <a:prstGeom prst="rect">
              <a:avLst/>
            </a:prstGeom>
            <a:noFill/>
          </p:spPr>
          <p:txBody>
            <a:bodyPr wrap="square" rtlCol="0">
              <a:spAutoFit/>
            </a:bodyPr>
            <a:lstStyle/>
            <a:p>
              <a:r>
                <a:rPr lang="es-MX" sz="1600" dirty="0" smtClean="0">
                  <a:latin typeface="Calisto MT" panose="02040603050505030304" pitchFamily="18" charset="0"/>
                </a:rPr>
                <a:t>4 Ingresos y otros Beneficios</a:t>
              </a:r>
              <a:endParaRPr lang="es-MX" sz="1600" dirty="0">
                <a:latin typeface="Calisto MT" panose="02040603050505030304" pitchFamily="18" charset="0"/>
              </a:endParaRPr>
            </a:p>
          </p:txBody>
        </p:sp>
        <p:sp>
          <p:nvSpPr>
            <p:cNvPr id="28" name="Abrir llave 27"/>
            <p:cNvSpPr/>
            <p:nvPr/>
          </p:nvSpPr>
          <p:spPr>
            <a:xfrm>
              <a:off x="2465014" y="1385284"/>
              <a:ext cx="420414" cy="20556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9" name="Abrir llave 28"/>
            <p:cNvSpPr/>
            <p:nvPr/>
          </p:nvSpPr>
          <p:spPr>
            <a:xfrm>
              <a:off x="3014129" y="3880852"/>
              <a:ext cx="420414" cy="13224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0" name="Abrir llave 29"/>
            <p:cNvSpPr/>
            <p:nvPr/>
          </p:nvSpPr>
          <p:spPr>
            <a:xfrm>
              <a:off x="3014129" y="5625350"/>
              <a:ext cx="420414" cy="9739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sp>
        <p:nvSpPr>
          <p:cNvPr id="31" name="CuadroTexto 30"/>
          <p:cNvSpPr txBox="1"/>
          <p:nvPr/>
        </p:nvSpPr>
        <p:spPr>
          <a:xfrm>
            <a:off x="7498952" y="6530923"/>
            <a:ext cx="2293616" cy="369332"/>
          </a:xfrm>
          <a:prstGeom prst="rect">
            <a:avLst/>
          </a:prstGeom>
          <a:noFill/>
        </p:spPr>
        <p:txBody>
          <a:bodyPr wrap="square" rtlCol="0">
            <a:spAutoFit/>
          </a:bodyPr>
          <a:lstStyle/>
          <a:p>
            <a:r>
              <a:rPr lang="es-MX" dirty="0" smtClean="0">
                <a:latin typeface="Calisto MT" panose="02040603050505030304" pitchFamily="18" charset="0"/>
              </a:rPr>
              <a:t>Reforma 27-09-2018</a:t>
            </a:r>
            <a:endParaRPr lang="es-MX" dirty="0">
              <a:latin typeface="Calisto MT" panose="02040603050505030304" pitchFamily="18" charset="0"/>
            </a:endParaRPr>
          </a:p>
        </p:txBody>
      </p:sp>
    </p:spTree>
    <p:extLst>
      <p:ext uri="{BB962C8B-B14F-4D97-AF65-F5344CB8AC3E}">
        <p14:creationId xmlns:p14="http://schemas.microsoft.com/office/powerpoint/2010/main" val="22617134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70</a:t>
            </a:fld>
            <a:endParaRPr lang="en-US" dirty="0"/>
          </a:p>
        </p:txBody>
      </p:sp>
      <p:sp>
        <p:nvSpPr>
          <p:cNvPr id="7" name="Rectángulo redondeado 6"/>
          <p:cNvSpPr/>
          <p:nvPr/>
        </p:nvSpPr>
        <p:spPr>
          <a:xfrm>
            <a:off x="614855" y="1268205"/>
            <a:ext cx="11214538" cy="5160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r>
              <a:rPr lang="es-MX" b="1" u="sng" dirty="0" smtClean="0">
                <a:solidFill>
                  <a:schemeClr val="bg1"/>
                </a:solidFill>
                <a:latin typeface="Calisto MT" panose="02040603050505030304" pitchFamily="18" charset="0"/>
              </a:rPr>
              <a:t>REFORMA 27-09-2018</a:t>
            </a:r>
          </a:p>
          <a:p>
            <a:pPr algn="ctr"/>
            <a:r>
              <a:rPr lang="es-MX" b="1" u="sng" dirty="0" smtClean="0">
                <a:solidFill>
                  <a:schemeClr val="bg1"/>
                </a:solidFill>
                <a:latin typeface="Calisto MT" panose="02040603050505030304" pitchFamily="18" charset="0"/>
              </a:rPr>
              <a:t>(ADICIONES)</a:t>
            </a:r>
          </a:p>
          <a:p>
            <a:pPr algn="ctr"/>
            <a:endParaRPr lang="es-MX" b="1" u="sng" dirty="0" smtClean="0">
              <a:solidFill>
                <a:schemeClr val="bg1"/>
              </a:solidFill>
              <a:latin typeface="Calisto MT" panose="02040603050505030304" pitchFamily="18" charset="0"/>
            </a:endParaRPr>
          </a:p>
          <a:p>
            <a:pPr algn="ctr"/>
            <a:r>
              <a:rPr lang="es-MX" dirty="0">
                <a:solidFill>
                  <a:schemeClr val="bg1"/>
                </a:solidFill>
                <a:latin typeface="Calisto MT" panose="02040603050505030304" pitchFamily="18" charset="0"/>
              </a:rPr>
              <a:t>4.1.1.8	Impuestos no Comprendidos en la Ley de Ingresos Vigente, Causados en Ejercicios Fiscales Anteriores Pendientes de Liquidación o </a:t>
            </a:r>
            <a:r>
              <a:rPr lang="es-MX" dirty="0" smtClean="0">
                <a:solidFill>
                  <a:schemeClr val="bg1"/>
                </a:solidFill>
                <a:latin typeface="Calisto MT" panose="02040603050505030304" pitchFamily="18" charset="0"/>
              </a:rPr>
              <a:t>Pago.</a:t>
            </a:r>
            <a:endParaRPr lang="es-MX" dirty="0">
              <a:solidFill>
                <a:schemeClr val="bg1"/>
              </a:solidFill>
              <a:latin typeface="Calisto MT" panose="02040603050505030304" pitchFamily="18" charset="0"/>
            </a:endParaRPr>
          </a:p>
          <a:p>
            <a:pPr algn="ctr"/>
            <a:endParaRPr lang="es-MX" sz="2000" dirty="0" smtClean="0">
              <a:solidFill>
                <a:schemeClr val="bg1"/>
              </a:solidFill>
              <a:latin typeface="Calisto MT" panose="02040603050505030304" pitchFamily="18" charset="0"/>
            </a:endParaRPr>
          </a:p>
          <a:p>
            <a:pPr algn="ctr"/>
            <a:r>
              <a:rPr lang="es-MX" dirty="0">
                <a:solidFill>
                  <a:schemeClr val="bg1"/>
                </a:solidFill>
                <a:latin typeface="Calisto MT" panose="02040603050505030304" pitchFamily="18" charset="0"/>
              </a:rPr>
              <a:t>4.1.3.2	Contribuciones de Mejoras no Comprendidas en la Ley de Ingresos Vigente, Causadas en Ejercicios Fiscales Anteriores Pendientes de Liquidación o </a:t>
            </a:r>
            <a:r>
              <a:rPr lang="es-MX" dirty="0" smtClean="0">
                <a:solidFill>
                  <a:schemeClr val="bg1"/>
                </a:solidFill>
                <a:latin typeface="Calisto MT" panose="02040603050505030304" pitchFamily="18" charset="0"/>
              </a:rPr>
              <a:t>Pago.</a:t>
            </a:r>
            <a:endParaRPr lang="es-MX" dirty="0">
              <a:solidFill>
                <a:schemeClr val="bg1"/>
              </a:solidFill>
              <a:latin typeface="Calisto MT" panose="02040603050505030304" pitchFamily="18" charset="0"/>
            </a:endParaRPr>
          </a:p>
          <a:p>
            <a:pPr algn="ctr"/>
            <a:endParaRPr lang="es-MX" sz="2000" dirty="0" smtClean="0">
              <a:solidFill>
                <a:schemeClr val="bg1"/>
              </a:solidFill>
              <a:latin typeface="Calisto MT" panose="02040603050505030304" pitchFamily="18" charset="0"/>
            </a:endParaRPr>
          </a:p>
          <a:p>
            <a:pPr algn="ctr"/>
            <a:r>
              <a:rPr lang="es-MX" dirty="0">
                <a:solidFill>
                  <a:schemeClr val="bg1"/>
                </a:solidFill>
                <a:latin typeface="Calisto MT" panose="02040603050505030304" pitchFamily="18" charset="0"/>
              </a:rPr>
              <a:t>4.1.4.5	Derechos no Comprendidos en la Ley de Ingresos Vigente, Causados en Ejercicios Fiscales Anteriores Pendientes de Liquidación o </a:t>
            </a:r>
            <a:r>
              <a:rPr lang="es-MX" dirty="0" smtClean="0">
                <a:solidFill>
                  <a:schemeClr val="bg1"/>
                </a:solidFill>
                <a:latin typeface="Calisto MT" panose="02040603050505030304" pitchFamily="18" charset="0"/>
              </a:rPr>
              <a:t>Pago</a:t>
            </a:r>
            <a:r>
              <a:rPr lang="es-MX" dirty="0">
                <a:solidFill>
                  <a:schemeClr val="bg1"/>
                </a:solidFill>
                <a:latin typeface="Calisto MT" panose="02040603050505030304" pitchFamily="18" charset="0"/>
              </a:rPr>
              <a:t>.</a:t>
            </a:r>
          </a:p>
          <a:p>
            <a:pPr algn="ctr"/>
            <a:endParaRPr lang="es-MX" sz="2000" dirty="0" smtClean="0">
              <a:solidFill>
                <a:schemeClr val="bg1"/>
              </a:solidFill>
              <a:latin typeface="Calisto MT" panose="02040603050505030304" pitchFamily="18" charset="0"/>
            </a:endParaRPr>
          </a:p>
          <a:p>
            <a:pPr algn="ctr"/>
            <a:r>
              <a:rPr lang="es-MX" dirty="0">
                <a:solidFill>
                  <a:schemeClr val="bg1"/>
                </a:solidFill>
                <a:latin typeface="Calisto MT" panose="02040603050505030304" pitchFamily="18" charset="0"/>
              </a:rPr>
              <a:t>4.1.5.4	Productos no Comprendidos en la Ley de Ingresos Vigente, Causados en Ejercicios Fiscales Anteriores Pendientes de Liquidación o </a:t>
            </a:r>
            <a:r>
              <a:rPr lang="es-MX" dirty="0" smtClean="0">
                <a:solidFill>
                  <a:schemeClr val="bg1"/>
                </a:solidFill>
                <a:latin typeface="Calisto MT" panose="02040603050505030304" pitchFamily="18" charset="0"/>
              </a:rPr>
              <a:t>Pago</a:t>
            </a:r>
            <a:r>
              <a:rPr lang="es-MX" dirty="0">
                <a:solidFill>
                  <a:schemeClr val="bg1"/>
                </a:solidFill>
                <a:latin typeface="Calisto MT" panose="02040603050505030304" pitchFamily="18" charset="0"/>
              </a:rPr>
              <a:t>.</a:t>
            </a:r>
          </a:p>
          <a:p>
            <a:pPr algn="ctr"/>
            <a:endParaRPr lang="es-MX" sz="2000" dirty="0" smtClean="0">
              <a:solidFill>
                <a:schemeClr val="bg1"/>
              </a:solidFill>
              <a:latin typeface="Calisto MT" panose="02040603050505030304" pitchFamily="18" charset="0"/>
            </a:endParaRPr>
          </a:p>
          <a:p>
            <a:pPr algn="ctr"/>
            <a:r>
              <a:rPr lang="es-MX" dirty="0">
                <a:solidFill>
                  <a:schemeClr val="bg1"/>
                </a:solidFill>
                <a:latin typeface="Calisto MT" panose="02040603050505030304" pitchFamily="18" charset="0"/>
              </a:rPr>
              <a:t>4.1.6.6	Aprovechamientos no Comprendidos en la Ley de Ingresos Vigente, Causados en Ejercicios Fiscales Anteriores Pendientes de Liquidación o </a:t>
            </a:r>
            <a:r>
              <a:rPr lang="es-MX" dirty="0" smtClean="0">
                <a:solidFill>
                  <a:schemeClr val="bg1"/>
                </a:solidFill>
                <a:latin typeface="Calisto MT" panose="02040603050505030304" pitchFamily="18" charset="0"/>
              </a:rPr>
              <a:t>Pago.</a:t>
            </a:r>
            <a:endParaRPr lang="es-MX" dirty="0">
              <a:solidFill>
                <a:schemeClr val="bg1"/>
              </a:solidFill>
              <a:latin typeface="Calisto MT" panose="02040603050505030304" pitchFamily="18" charset="0"/>
            </a:endParaRPr>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2238704" y="178676"/>
            <a:ext cx="7966841"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III PLAN DE CUENTAS</a:t>
            </a:r>
          </a:p>
        </p:txBody>
      </p:sp>
    </p:spTree>
    <p:extLst>
      <p:ext uri="{BB962C8B-B14F-4D97-AF65-F5344CB8AC3E}">
        <p14:creationId xmlns:p14="http://schemas.microsoft.com/office/powerpoint/2010/main" val="7986956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71</a:t>
            </a:fld>
            <a:endParaRPr lang="en-US" dirty="0"/>
          </a:p>
        </p:txBody>
      </p:sp>
      <p:sp>
        <p:nvSpPr>
          <p:cNvPr id="7" name="Rectángulo redondeado 6"/>
          <p:cNvSpPr/>
          <p:nvPr/>
        </p:nvSpPr>
        <p:spPr>
          <a:xfrm>
            <a:off x="614855" y="1268205"/>
            <a:ext cx="11214538" cy="5160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27-09-2018</a:t>
            </a:r>
          </a:p>
          <a:p>
            <a:pPr algn="ctr"/>
            <a:r>
              <a:rPr lang="es-MX" b="1" u="sng" dirty="0" smtClean="0">
                <a:solidFill>
                  <a:schemeClr val="bg1">
                    <a:lumMod val="95000"/>
                  </a:schemeClr>
                </a:solidFill>
                <a:latin typeface="Calisto MT" panose="02040603050505030304" pitchFamily="18" charset="0"/>
              </a:rPr>
              <a:t>(ADICIONES)</a:t>
            </a:r>
          </a:p>
          <a:p>
            <a:pPr algn="ctr"/>
            <a:endParaRPr lang="es-MX" b="1" u="sng" dirty="0" smtClean="0">
              <a:solidFill>
                <a:schemeClr val="bg1">
                  <a:lumMod val="95000"/>
                </a:schemeClr>
              </a:solidFill>
              <a:latin typeface="Calisto MT" panose="02040603050505030304" pitchFamily="18" charset="0"/>
            </a:endParaRPr>
          </a:p>
          <a:p>
            <a:pPr algn="just"/>
            <a:r>
              <a:rPr lang="es-MX" dirty="0">
                <a:solidFill>
                  <a:schemeClr val="bg1">
                    <a:lumMod val="95000"/>
                  </a:schemeClr>
                </a:solidFill>
                <a:latin typeface="Calisto MT" panose="02040603050505030304" pitchFamily="18" charset="0"/>
              </a:rPr>
              <a:t>4.1.7.5	Ingresos por Venta de Bienes y Prestación de Servicios de Entidades Paraestatales Empresariales Financieras Monetarias con Participación Estatal </a:t>
            </a:r>
            <a:r>
              <a:rPr lang="es-MX" dirty="0" smtClean="0">
                <a:solidFill>
                  <a:schemeClr val="bg1">
                    <a:lumMod val="95000"/>
                  </a:schemeClr>
                </a:solidFill>
                <a:latin typeface="Calisto MT" panose="02040603050505030304" pitchFamily="18" charset="0"/>
              </a:rPr>
              <a:t>Mayoritaria.</a:t>
            </a:r>
            <a:endParaRPr lang="es-MX" b="1" dirty="0">
              <a:solidFill>
                <a:schemeClr val="bg1">
                  <a:lumMod val="95000"/>
                </a:schemeClr>
              </a:solidFill>
              <a:latin typeface="Calisto MT" panose="02040603050505030304" pitchFamily="18" charset="0"/>
            </a:endParaRPr>
          </a:p>
          <a:p>
            <a:pPr algn="just"/>
            <a:r>
              <a:rPr lang="es-MX" dirty="0">
                <a:solidFill>
                  <a:schemeClr val="bg1">
                    <a:lumMod val="95000"/>
                  </a:schemeClr>
                </a:solidFill>
                <a:latin typeface="Calisto MT" panose="02040603050505030304" pitchFamily="18" charset="0"/>
              </a:rPr>
              <a:t>4.1.7.6	Ingresos por Venta de Bienes y Prestación de Servicios de Entidades Paraestatales Empresariales Financieras No Monetarias con Participación Estatal </a:t>
            </a:r>
            <a:r>
              <a:rPr lang="es-MX" dirty="0" smtClean="0">
                <a:solidFill>
                  <a:schemeClr val="bg1">
                    <a:lumMod val="95000"/>
                  </a:schemeClr>
                </a:solidFill>
                <a:latin typeface="Calisto MT" panose="02040603050505030304" pitchFamily="18" charset="0"/>
              </a:rPr>
              <a:t>Mayoritaria</a:t>
            </a:r>
            <a:r>
              <a:rPr lang="es-MX" b="1" dirty="0" smtClean="0">
                <a:solidFill>
                  <a:schemeClr val="bg1">
                    <a:lumMod val="95000"/>
                  </a:schemeClr>
                </a:solidFill>
                <a:latin typeface="Calisto MT" panose="02040603050505030304" pitchFamily="18" charset="0"/>
              </a:rPr>
              <a:t>.</a:t>
            </a:r>
            <a:endParaRPr lang="es-MX" dirty="0" smtClean="0">
              <a:solidFill>
                <a:schemeClr val="bg1">
                  <a:lumMod val="95000"/>
                </a:schemeClr>
              </a:solidFill>
              <a:latin typeface="Calisto MT" panose="02040603050505030304" pitchFamily="18" charset="0"/>
            </a:endParaRPr>
          </a:p>
          <a:p>
            <a:pPr algn="just"/>
            <a:r>
              <a:rPr lang="es-MX" dirty="0">
                <a:solidFill>
                  <a:schemeClr val="bg1">
                    <a:lumMod val="95000"/>
                  </a:schemeClr>
                </a:solidFill>
                <a:latin typeface="Calisto MT" panose="02040603050505030304" pitchFamily="18" charset="0"/>
              </a:rPr>
              <a:t>4.1.7.7	Ingresos por Venta de Bienes y Prestación de Servicios de Fideicomisos Financieros Públicos con Participación Estatal </a:t>
            </a:r>
            <a:r>
              <a:rPr lang="es-MX" dirty="0" smtClean="0">
                <a:solidFill>
                  <a:schemeClr val="bg1">
                    <a:lumMod val="95000"/>
                  </a:schemeClr>
                </a:solidFill>
                <a:latin typeface="Calisto MT" panose="02040603050505030304" pitchFamily="18" charset="0"/>
              </a:rPr>
              <a:t>Mayoritaria.</a:t>
            </a:r>
          </a:p>
          <a:p>
            <a:pPr algn="just"/>
            <a:r>
              <a:rPr lang="es-MX" dirty="0">
                <a:solidFill>
                  <a:schemeClr val="bg1">
                    <a:lumMod val="95000"/>
                  </a:schemeClr>
                </a:solidFill>
                <a:latin typeface="Calisto MT" panose="02040603050505030304" pitchFamily="18" charset="0"/>
              </a:rPr>
              <a:t>4.1.7.8	Ingresos por Venta de Bienes y Prestación de Servicios de los Poderes Legislativo y Judicial, y de los Órganos </a:t>
            </a:r>
            <a:r>
              <a:rPr lang="es-MX" dirty="0" smtClean="0">
                <a:solidFill>
                  <a:schemeClr val="bg1">
                    <a:lumMod val="95000"/>
                  </a:schemeClr>
                </a:solidFill>
                <a:latin typeface="Calisto MT" panose="02040603050505030304" pitchFamily="18" charset="0"/>
              </a:rPr>
              <a:t>Autónomos.</a:t>
            </a:r>
          </a:p>
          <a:p>
            <a:pPr algn="just"/>
            <a:r>
              <a:rPr lang="es-MX" dirty="0" smtClean="0">
                <a:solidFill>
                  <a:schemeClr val="bg1">
                    <a:lumMod val="95000"/>
                  </a:schemeClr>
                </a:solidFill>
                <a:latin typeface="Calisto MT" panose="02040603050505030304" pitchFamily="18" charset="0"/>
              </a:rPr>
              <a:t>4.2.1.4    Incentivos Derivados de la Colaboración Fiscal</a:t>
            </a:r>
          </a:p>
          <a:p>
            <a:pPr algn="just"/>
            <a:r>
              <a:rPr lang="es-MX" dirty="0">
                <a:solidFill>
                  <a:schemeClr val="bg1">
                    <a:lumMod val="95000"/>
                  </a:schemeClr>
                </a:solidFill>
                <a:latin typeface="Calisto MT" panose="02040603050505030304" pitchFamily="18" charset="0"/>
              </a:rPr>
              <a:t>4.2.1.5	Fondos Distintos de </a:t>
            </a:r>
            <a:r>
              <a:rPr lang="es-MX" dirty="0" smtClean="0">
                <a:solidFill>
                  <a:schemeClr val="bg1">
                    <a:lumMod val="95000"/>
                  </a:schemeClr>
                </a:solidFill>
                <a:latin typeface="Calisto MT" panose="02040603050505030304" pitchFamily="18" charset="0"/>
              </a:rPr>
              <a:t>Aportaciones.</a:t>
            </a:r>
          </a:p>
          <a:p>
            <a:pPr algn="just"/>
            <a:r>
              <a:rPr lang="es-MX" dirty="0">
                <a:solidFill>
                  <a:schemeClr val="bg1">
                    <a:lumMod val="95000"/>
                  </a:schemeClr>
                </a:solidFill>
                <a:latin typeface="Calisto MT" panose="02040603050505030304" pitchFamily="18" charset="0"/>
              </a:rPr>
              <a:t>4.2.2.7	Transferencias del Fondo Mexicano del Petróleo para la Estabilización y el </a:t>
            </a:r>
            <a:r>
              <a:rPr lang="es-MX" dirty="0" smtClean="0">
                <a:solidFill>
                  <a:schemeClr val="bg1">
                    <a:lumMod val="95000"/>
                  </a:schemeClr>
                </a:solidFill>
                <a:latin typeface="Calisto MT" panose="02040603050505030304" pitchFamily="18" charset="0"/>
              </a:rPr>
              <a:t>Desarrollo.</a:t>
            </a:r>
          </a:p>
          <a:p>
            <a:pPr algn="just"/>
            <a:r>
              <a:rPr lang="es-MX" dirty="0">
                <a:solidFill>
                  <a:schemeClr val="bg1">
                    <a:lumMod val="95000"/>
                  </a:schemeClr>
                </a:solidFill>
                <a:latin typeface="Calisto MT" panose="02040603050505030304" pitchFamily="18" charset="0"/>
              </a:rPr>
              <a:t>4.3.9.7	Diferencias por Reestructuración de Deuda Pública a </a:t>
            </a:r>
            <a:r>
              <a:rPr lang="es-MX" dirty="0" smtClean="0">
                <a:solidFill>
                  <a:schemeClr val="bg1">
                    <a:lumMod val="95000"/>
                  </a:schemeClr>
                </a:solidFill>
                <a:latin typeface="Calisto MT" panose="02040603050505030304" pitchFamily="18" charset="0"/>
              </a:rPr>
              <a:t>Favor.</a:t>
            </a:r>
            <a:endParaRPr lang="es-MX" dirty="0">
              <a:solidFill>
                <a:schemeClr val="bg1">
                  <a:lumMod val="95000"/>
                </a:schemeClr>
              </a:solidFill>
              <a:latin typeface="Calisto MT" panose="02040603050505030304" pitchFamily="18" charset="0"/>
            </a:endParaRPr>
          </a:p>
          <a:p>
            <a:pPr algn="just"/>
            <a:r>
              <a:rPr lang="es-MX" dirty="0">
                <a:solidFill>
                  <a:schemeClr val="bg1">
                    <a:lumMod val="95000"/>
                  </a:schemeClr>
                </a:solidFill>
                <a:latin typeface="Calisto MT" panose="02040603050505030304" pitchFamily="18" charset="0"/>
              </a:rPr>
              <a:t>5.5.9.8	Diferencias por Reestructuración de Deuda Pública </a:t>
            </a:r>
            <a:r>
              <a:rPr lang="es-MX" dirty="0" smtClean="0">
                <a:solidFill>
                  <a:schemeClr val="bg1">
                    <a:lumMod val="95000"/>
                  </a:schemeClr>
                </a:solidFill>
                <a:latin typeface="Calisto MT" panose="02040603050505030304" pitchFamily="18" charset="0"/>
              </a:rPr>
              <a:t>Negativas.</a:t>
            </a:r>
            <a:endParaRPr lang="es-MX" dirty="0">
              <a:solidFill>
                <a:schemeClr val="bg1">
                  <a:lumMod val="95000"/>
                </a:schemeClr>
              </a:solidFill>
              <a:latin typeface="Calisto MT" panose="02040603050505030304" pitchFamily="18" charset="0"/>
            </a:endParaRPr>
          </a:p>
          <a:p>
            <a:endParaRPr lang="es-MX" dirty="0"/>
          </a:p>
          <a:p>
            <a:pPr algn="ctr"/>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2238704" y="178676"/>
            <a:ext cx="7966841"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III PLAN DE CUENTAS</a:t>
            </a:r>
          </a:p>
        </p:txBody>
      </p:sp>
    </p:spTree>
    <p:extLst>
      <p:ext uri="{BB962C8B-B14F-4D97-AF65-F5344CB8AC3E}">
        <p14:creationId xmlns:p14="http://schemas.microsoft.com/office/powerpoint/2010/main" val="4205928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72</a:t>
            </a:fld>
            <a:endParaRPr lang="en-US" dirty="0"/>
          </a:p>
        </p:txBody>
      </p:sp>
      <p:sp>
        <p:nvSpPr>
          <p:cNvPr id="7" name="Rectángulo redondeado 6"/>
          <p:cNvSpPr/>
          <p:nvPr/>
        </p:nvSpPr>
        <p:spPr>
          <a:xfrm>
            <a:off x="614855" y="1268205"/>
            <a:ext cx="11214538" cy="5160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27-09-2018</a:t>
            </a:r>
          </a:p>
          <a:p>
            <a:pPr algn="ctr"/>
            <a:r>
              <a:rPr lang="es-MX" b="1" u="sng" dirty="0" smtClean="0">
                <a:solidFill>
                  <a:schemeClr val="bg1">
                    <a:lumMod val="95000"/>
                  </a:schemeClr>
                </a:solidFill>
                <a:latin typeface="Calisto MT" panose="02040603050505030304" pitchFamily="18" charset="0"/>
              </a:rPr>
              <a:t>(DEROGADAS)</a:t>
            </a:r>
          </a:p>
          <a:p>
            <a:pPr algn="ctr"/>
            <a:endParaRPr lang="es-MX" b="1" u="sng" dirty="0" smtClean="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just"/>
            <a:r>
              <a:rPr lang="es-MX" dirty="0" smtClean="0">
                <a:latin typeface="Calisto MT" panose="02040603050505030304" pitchFamily="18" charset="0"/>
              </a:rPr>
              <a:t>4.1.4.2     Derechos a los Hidrocarburos</a:t>
            </a:r>
          </a:p>
          <a:p>
            <a:pPr algn="just"/>
            <a:r>
              <a:rPr lang="es-MX" dirty="0" smtClean="0">
                <a:latin typeface="Calisto MT" panose="02040603050505030304" pitchFamily="18" charset="0"/>
              </a:rPr>
              <a:t>4.1.5.2</a:t>
            </a:r>
            <a:r>
              <a:rPr lang="es-MX" dirty="0">
                <a:latin typeface="Calisto MT" panose="02040603050505030304" pitchFamily="18" charset="0"/>
              </a:rPr>
              <a:t>	Enajenación de Bienes Muebles no Sujetos a ser </a:t>
            </a:r>
            <a:r>
              <a:rPr lang="es-MX" dirty="0" smtClean="0">
                <a:latin typeface="Calisto MT" panose="02040603050505030304" pitchFamily="18" charset="0"/>
              </a:rPr>
              <a:t>Inventariados</a:t>
            </a:r>
            <a:endParaRPr lang="es-MX" dirty="0">
              <a:latin typeface="Calisto MT" panose="02040603050505030304" pitchFamily="18" charset="0"/>
            </a:endParaRPr>
          </a:p>
          <a:p>
            <a:pPr algn="just"/>
            <a:r>
              <a:rPr lang="es-MX" dirty="0">
                <a:latin typeface="Calisto MT" panose="02040603050505030304" pitchFamily="18" charset="0"/>
              </a:rPr>
              <a:t>4.1.5.3	Accesorios de </a:t>
            </a:r>
            <a:r>
              <a:rPr lang="es-MX" dirty="0" smtClean="0">
                <a:latin typeface="Calisto MT" panose="02040603050505030304" pitchFamily="18" charset="0"/>
              </a:rPr>
              <a:t>Productos. </a:t>
            </a:r>
            <a:endParaRPr lang="es-MX" b="1" dirty="0" smtClean="0">
              <a:latin typeface="Calisto MT" panose="02040603050505030304" pitchFamily="18" charset="0"/>
            </a:endParaRPr>
          </a:p>
          <a:p>
            <a:pPr algn="just"/>
            <a:r>
              <a:rPr lang="es-MX" dirty="0">
                <a:latin typeface="Calisto MT" panose="02040603050505030304" pitchFamily="18" charset="0"/>
              </a:rPr>
              <a:t>4.1.5.9	Otros Productos que Generan Ingresos </a:t>
            </a:r>
            <a:r>
              <a:rPr lang="es-MX" dirty="0" smtClean="0">
                <a:latin typeface="Calisto MT" panose="02040603050505030304" pitchFamily="18" charset="0"/>
              </a:rPr>
              <a:t>Corrientes.</a:t>
            </a:r>
          </a:p>
          <a:p>
            <a:pPr algn="just"/>
            <a:r>
              <a:rPr lang="es-MX" dirty="0" smtClean="0">
                <a:latin typeface="Calisto MT" panose="02040603050505030304" pitchFamily="18" charset="0"/>
              </a:rPr>
              <a:t>4.1.6.1    Incentivos Derivados de la Colaboración Fiscal.</a:t>
            </a:r>
          </a:p>
          <a:p>
            <a:pPr algn="just"/>
            <a:r>
              <a:rPr lang="es-MX" dirty="0" smtClean="0">
                <a:latin typeface="Calisto MT" panose="02040603050505030304" pitchFamily="18" charset="0"/>
              </a:rPr>
              <a:t>4.1.6.7    Aprovechamientos por Aportaciones y Cooperaciones. </a:t>
            </a:r>
            <a:endParaRPr lang="es-MX" b="1" dirty="0" smtClean="0">
              <a:latin typeface="Calisto MT" panose="02040603050505030304" pitchFamily="18" charset="0"/>
            </a:endParaRPr>
          </a:p>
          <a:p>
            <a:pPr algn="just"/>
            <a:r>
              <a:rPr lang="es-MX" dirty="0">
                <a:latin typeface="Calisto MT" panose="02040603050505030304" pitchFamily="18" charset="0"/>
              </a:rPr>
              <a:t>4.1.9	Ingresos no Comprendidos en las Fracciones de la Ley de Ingresos Causados en Ejercicios Fiscales Anteriores Pendientes de Liquidación o </a:t>
            </a:r>
            <a:r>
              <a:rPr lang="es-MX" dirty="0" smtClean="0">
                <a:latin typeface="Calisto MT" panose="02040603050505030304" pitchFamily="18" charset="0"/>
              </a:rPr>
              <a:t>Pago.</a:t>
            </a:r>
            <a:endParaRPr lang="es-MX" b="1" dirty="0" smtClean="0">
              <a:latin typeface="Calisto MT" panose="02040603050505030304" pitchFamily="18" charset="0"/>
            </a:endParaRPr>
          </a:p>
          <a:p>
            <a:pPr algn="just"/>
            <a:r>
              <a:rPr lang="es-MX" dirty="0">
                <a:latin typeface="Calisto MT" panose="02040603050505030304" pitchFamily="18" charset="0"/>
              </a:rPr>
              <a:t>4.1.9.1	Impuestos no Comprendidos en las Fracciones de la Ley de Ingresos Causados en Ejercicios Fiscales Anteriores Pendientes de Liquidación o </a:t>
            </a:r>
            <a:r>
              <a:rPr lang="es-MX" dirty="0" smtClean="0">
                <a:latin typeface="Calisto MT" panose="02040603050505030304" pitchFamily="18" charset="0"/>
              </a:rPr>
              <a:t>Pago.</a:t>
            </a:r>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2238704" y="178676"/>
            <a:ext cx="7966841"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III PLAN DE CUENTAS</a:t>
            </a:r>
          </a:p>
        </p:txBody>
      </p:sp>
    </p:spTree>
    <p:extLst>
      <p:ext uri="{BB962C8B-B14F-4D97-AF65-F5344CB8AC3E}">
        <p14:creationId xmlns:p14="http://schemas.microsoft.com/office/powerpoint/2010/main" val="28567892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73</a:t>
            </a:fld>
            <a:endParaRPr lang="en-US" dirty="0"/>
          </a:p>
        </p:txBody>
      </p:sp>
      <p:sp>
        <p:nvSpPr>
          <p:cNvPr id="7" name="Rectángulo redondeado 6"/>
          <p:cNvSpPr/>
          <p:nvPr/>
        </p:nvSpPr>
        <p:spPr>
          <a:xfrm>
            <a:off x="614855" y="1268205"/>
            <a:ext cx="11214538" cy="5160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27-09-2018</a:t>
            </a:r>
          </a:p>
          <a:p>
            <a:pPr algn="ctr"/>
            <a:r>
              <a:rPr lang="es-MX" b="1" u="sng" dirty="0" smtClean="0">
                <a:solidFill>
                  <a:schemeClr val="bg1">
                    <a:lumMod val="95000"/>
                  </a:schemeClr>
                </a:solidFill>
                <a:latin typeface="Calisto MT" panose="02040603050505030304" pitchFamily="18" charset="0"/>
              </a:rPr>
              <a:t>(DEROGADAS)</a:t>
            </a:r>
          </a:p>
          <a:p>
            <a:pPr algn="ctr"/>
            <a:endParaRPr lang="es-MX" b="1" u="sng" dirty="0" smtClean="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just"/>
            <a:r>
              <a:rPr lang="es-MX" dirty="0" smtClean="0">
                <a:latin typeface="Calisto MT" panose="02040603050505030304" pitchFamily="18" charset="0"/>
              </a:rPr>
              <a:t>4.1.9.2</a:t>
            </a:r>
            <a:r>
              <a:rPr lang="es-MX" dirty="0">
                <a:latin typeface="Calisto MT" panose="02040603050505030304" pitchFamily="18" charset="0"/>
              </a:rPr>
              <a:t>	Contribuciones de Mejoras, Derechos, Productos y Aprovechamientos no Comprendidos en las Fracciones de la Ley de Ingresos Causados en Ejercicios Fiscales Anteriores Pendientes de Liquidación o </a:t>
            </a:r>
            <a:r>
              <a:rPr lang="es-MX" dirty="0" smtClean="0">
                <a:latin typeface="Calisto MT" panose="02040603050505030304" pitchFamily="18" charset="0"/>
              </a:rPr>
              <a:t>Pago</a:t>
            </a:r>
            <a:endParaRPr lang="es-MX" dirty="0">
              <a:latin typeface="Calisto MT" panose="02040603050505030304" pitchFamily="18" charset="0"/>
            </a:endParaRPr>
          </a:p>
          <a:p>
            <a:pPr algn="just"/>
            <a:r>
              <a:rPr lang="es-MX" dirty="0">
                <a:latin typeface="Calisto MT" panose="02040603050505030304" pitchFamily="18" charset="0"/>
              </a:rPr>
              <a:t>4.2.2.2	Transferencias del Sector </a:t>
            </a:r>
            <a:r>
              <a:rPr lang="es-MX" dirty="0" smtClean="0">
                <a:latin typeface="Calisto MT" panose="02040603050505030304" pitchFamily="18" charset="0"/>
              </a:rPr>
              <a:t>Público.</a:t>
            </a:r>
            <a:endParaRPr lang="es-MX" dirty="0">
              <a:latin typeface="Calisto MT" panose="02040603050505030304" pitchFamily="18" charset="0"/>
            </a:endParaRPr>
          </a:p>
          <a:p>
            <a:pPr algn="just"/>
            <a:r>
              <a:rPr lang="es-MX" dirty="0">
                <a:latin typeface="Calisto MT" panose="02040603050505030304" pitchFamily="18" charset="0"/>
              </a:rPr>
              <a:t>4.2.2.4	Ayudas </a:t>
            </a:r>
            <a:r>
              <a:rPr lang="es-MX" dirty="0" smtClean="0">
                <a:latin typeface="Calisto MT" panose="02040603050505030304" pitchFamily="18" charset="0"/>
              </a:rPr>
              <a:t>Sociales.</a:t>
            </a:r>
            <a:endParaRPr lang="es-MX" dirty="0">
              <a:latin typeface="Calisto MT" panose="02040603050505030304" pitchFamily="18" charset="0"/>
            </a:endParaRPr>
          </a:p>
          <a:p>
            <a:pPr algn="just"/>
            <a:r>
              <a:rPr lang="es-MX" dirty="0">
                <a:latin typeface="Calisto MT" panose="02040603050505030304" pitchFamily="18" charset="0"/>
              </a:rPr>
              <a:t>4.2.2.6	Transferencias del </a:t>
            </a:r>
            <a:r>
              <a:rPr lang="es-MX" dirty="0" smtClean="0">
                <a:latin typeface="Calisto MT" panose="02040603050505030304" pitchFamily="18" charset="0"/>
              </a:rPr>
              <a:t>Exterior.</a:t>
            </a:r>
            <a:endParaRPr lang="es-MX" dirty="0">
              <a:latin typeface="Calisto MT" panose="02040603050505030304" pitchFamily="18" charset="0"/>
            </a:endParaRPr>
          </a:p>
          <a:p>
            <a:pPr algn="just"/>
            <a:r>
              <a:rPr lang="es-MX" dirty="0">
                <a:latin typeface="Calisto MT" panose="02040603050505030304" pitchFamily="18" charset="0"/>
              </a:rPr>
              <a:t>4.3.9.1	Otros Ingresos de Ejercicios </a:t>
            </a:r>
            <a:r>
              <a:rPr lang="es-MX" dirty="0" smtClean="0">
                <a:latin typeface="Calisto MT" panose="02040603050505030304" pitchFamily="18" charset="0"/>
              </a:rPr>
              <a:t>Anteriores.</a:t>
            </a:r>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2238704" y="178676"/>
            <a:ext cx="7966841"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III PLAN DE CUENTAS</a:t>
            </a:r>
          </a:p>
        </p:txBody>
      </p:sp>
    </p:spTree>
    <p:extLst>
      <p:ext uri="{BB962C8B-B14F-4D97-AF65-F5344CB8AC3E}">
        <p14:creationId xmlns:p14="http://schemas.microsoft.com/office/powerpoint/2010/main" val="39976279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74</a:t>
            </a:fld>
            <a:endParaRPr lang="en-US" dirty="0"/>
          </a:p>
        </p:txBody>
      </p:sp>
      <p:sp>
        <p:nvSpPr>
          <p:cNvPr id="7" name="Rectángulo redondeado 6"/>
          <p:cNvSpPr/>
          <p:nvPr/>
        </p:nvSpPr>
        <p:spPr>
          <a:xfrm>
            <a:off x="614855" y="1268205"/>
            <a:ext cx="11214538" cy="5160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27-09-2018</a:t>
            </a:r>
          </a:p>
          <a:p>
            <a:pPr algn="ctr"/>
            <a:r>
              <a:rPr lang="es-MX" b="1" u="sng" dirty="0" smtClean="0">
                <a:solidFill>
                  <a:schemeClr val="bg1">
                    <a:lumMod val="95000"/>
                  </a:schemeClr>
                </a:solidFill>
                <a:latin typeface="Calisto MT" panose="02040603050505030304" pitchFamily="18" charset="0"/>
              </a:rPr>
              <a:t>(ADICIONES)</a:t>
            </a:r>
          </a:p>
          <a:p>
            <a:pPr algn="ctr"/>
            <a:endParaRPr lang="es-MX" b="1" u="sng" dirty="0" smtClean="0">
              <a:solidFill>
                <a:schemeClr val="bg1">
                  <a:lumMod val="95000"/>
                </a:schemeClr>
              </a:solidFill>
              <a:latin typeface="Calisto MT" panose="02040603050505030304" pitchFamily="18" charset="0"/>
            </a:endParaRPr>
          </a:p>
          <a:p>
            <a:r>
              <a:rPr lang="es-MX" dirty="0">
                <a:latin typeface="Calisto MT" panose="02040603050505030304" pitchFamily="18" charset="0"/>
              </a:rPr>
              <a:t>II.3	Otros Ingresos y Beneficios </a:t>
            </a:r>
            <a:r>
              <a:rPr lang="es-MX" dirty="0" smtClean="0">
                <a:latin typeface="Calisto MT" panose="02040603050505030304" pitchFamily="18" charset="0"/>
              </a:rPr>
              <a:t>Varios</a:t>
            </a:r>
            <a:endParaRPr lang="es-MX" dirty="0">
              <a:latin typeface="Calisto MT" panose="02040603050505030304" pitchFamily="18" charset="0"/>
            </a:endParaRPr>
          </a:p>
          <a:p>
            <a:r>
              <a:rPr lang="es-MX" dirty="0">
                <a:latin typeface="Calisto MT" panose="02040603050505030304" pitchFamily="18" charset="0"/>
              </a:rPr>
              <a:t>II.3.1	Otros Ingresos y Beneficios </a:t>
            </a:r>
            <a:r>
              <a:rPr lang="es-MX" dirty="0" smtClean="0">
                <a:latin typeface="Calisto MT" panose="02040603050505030304" pitchFamily="18" charset="0"/>
              </a:rPr>
              <a:t>Varios</a:t>
            </a:r>
            <a:endParaRPr lang="es-MX" b="1" dirty="0" smtClean="0">
              <a:latin typeface="Calisto MT" panose="02040603050505030304" pitchFamily="18" charset="0"/>
            </a:endParaRPr>
          </a:p>
          <a:p>
            <a:r>
              <a:rPr lang="es-MX" dirty="0">
                <a:latin typeface="Calisto MT" panose="02040603050505030304" pitchFamily="18" charset="0"/>
              </a:rPr>
              <a:t>II.3.1.1	Registro del devengado por otros ingresos que generan recursos por donativos en efectivo, entre otros</a:t>
            </a:r>
            <a:r>
              <a:rPr lang="es-MX" dirty="0" smtClean="0">
                <a:latin typeface="Calisto MT" panose="02040603050505030304" pitchFamily="18" charset="0"/>
              </a:rPr>
              <a:t>.</a:t>
            </a:r>
            <a:endParaRPr lang="es-MX" dirty="0">
              <a:latin typeface="Calisto MT" panose="02040603050505030304" pitchFamily="18" charset="0"/>
            </a:endParaRPr>
          </a:p>
          <a:p>
            <a:r>
              <a:rPr lang="es-MX" dirty="0">
                <a:latin typeface="Calisto MT" panose="02040603050505030304" pitchFamily="18" charset="0"/>
              </a:rPr>
              <a:t>II.3.1.2	Registro del cobro de otros ingresos que generan recursos</a:t>
            </a:r>
            <a:r>
              <a:rPr lang="es-MX" dirty="0" smtClean="0">
                <a:latin typeface="Calisto MT" panose="02040603050505030304" pitchFamily="18" charset="0"/>
              </a:rPr>
              <a:t>.</a:t>
            </a:r>
            <a:endParaRPr lang="es-MX" dirty="0">
              <a:latin typeface="Calisto MT" panose="02040603050505030304" pitchFamily="18" charset="0"/>
            </a:endParaRPr>
          </a:p>
          <a:p>
            <a:r>
              <a:rPr lang="es-MX" dirty="0">
                <a:latin typeface="Calisto MT" panose="02040603050505030304" pitchFamily="18" charset="0"/>
              </a:rPr>
              <a:t>IV.1	Distribución de Ingresos, Ajustes por Diferencias, Devoluciones o Reintegros de ingresos y Otros Ingresos</a:t>
            </a:r>
            <a:r>
              <a:rPr lang="es-MX" dirty="0" smtClean="0">
                <a:latin typeface="Calisto MT" panose="02040603050505030304" pitchFamily="18" charset="0"/>
              </a:rPr>
              <a:t>.</a:t>
            </a:r>
            <a:endParaRPr lang="es-MX" b="1" dirty="0" smtClean="0">
              <a:latin typeface="Calisto MT" panose="02040603050505030304" pitchFamily="18" charset="0"/>
            </a:endParaRPr>
          </a:p>
          <a:p>
            <a:r>
              <a:rPr lang="es-MX" dirty="0">
                <a:latin typeface="Calisto MT" panose="02040603050505030304" pitchFamily="18" charset="0"/>
              </a:rPr>
              <a:t>IV.1.2	Ajustes por Diferencias, Devoluciones o Reintegros de </a:t>
            </a:r>
            <a:r>
              <a:rPr lang="es-MX" dirty="0" smtClean="0">
                <a:latin typeface="Calisto MT" panose="02040603050505030304" pitchFamily="18" charset="0"/>
              </a:rPr>
              <a:t>Ingresos</a:t>
            </a:r>
            <a:endParaRPr lang="es-MX" dirty="0">
              <a:latin typeface="Calisto MT" panose="02040603050505030304" pitchFamily="18" charset="0"/>
            </a:endParaRPr>
          </a:p>
          <a:p>
            <a:r>
              <a:rPr lang="es-MX" dirty="0">
                <a:latin typeface="Calisto MT" panose="02040603050505030304" pitchFamily="18" charset="0"/>
              </a:rPr>
              <a:t>IV.1.2.1	Registro del devengado por el reconocimiento de ingresos de intereses generados en las cuentas bancarias productivas de los entes públicos, en términos de las disposiciones aplicables</a:t>
            </a:r>
            <a:r>
              <a:rPr lang="es-MX" dirty="0" smtClean="0">
                <a:latin typeface="Calisto MT" panose="02040603050505030304" pitchFamily="18" charset="0"/>
              </a:rPr>
              <a:t>.</a:t>
            </a:r>
            <a:endParaRPr lang="es-MX" dirty="0">
              <a:latin typeface="Calisto MT" panose="02040603050505030304" pitchFamily="18" charset="0"/>
            </a:endParaRPr>
          </a:p>
          <a:p>
            <a:r>
              <a:rPr lang="es-MX" dirty="0">
                <a:latin typeface="Calisto MT" panose="02040603050505030304" pitchFamily="18" charset="0"/>
              </a:rPr>
              <a:t>IV.1.2.2	Registro de la autorización y el pago del reintegro a la Tesorería de ingresos de intereses generados en las cuentas bancarias productivas de los entes públicos, en términos de las disposiciones aplicables</a:t>
            </a:r>
            <a:r>
              <a:rPr lang="es-MX" dirty="0" smtClean="0">
                <a:latin typeface="Calisto MT" panose="02040603050505030304" pitchFamily="18" charset="0"/>
              </a:rPr>
              <a:t>.</a:t>
            </a:r>
            <a:endParaRPr lang="es-MX" dirty="0">
              <a:latin typeface="Calisto MT" panose="02040603050505030304" pitchFamily="18" charset="0"/>
            </a:endParaRPr>
          </a:p>
          <a:p>
            <a:endParaRPr lang="es-MX" dirty="0"/>
          </a:p>
          <a:p>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 MODELO DE ASIENTOS PARA EL REGISTRO CONTABLE</a:t>
            </a:r>
            <a:endParaRPr lang="es-MX" sz="3600" b="1" dirty="0">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1176866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6D22F896-40B5-4ADD-8801-0D06FADFA095}" type="slidenum">
              <a:rPr lang="en-US" smtClean="0"/>
              <a:t>75</a:t>
            </a:fld>
            <a:endParaRPr lang="en-US" dirty="0"/>
          </a:p>
        </p:txBody>
      </p:sp>
      <p:sp>
        <p:nvSpPr>
          <p:cNvPr id="11" name="CuadroTexto 10"/>
          <p:cNvSpPr txBox="1"/>
          <p:nvPr/>
        </p:nvSpPr>
        <p:spPr>
          <a:xfrm>
            <a:off x="1749972" y="1566042"/>
            <a:ext cx="9280636" cy="2031325"/>
          </a:xfrm>
          <a:prstGeom prst="rect">
            <a:avLst/>
          </a:prstGeom>
          <a:noFill/>
        </p:spPr>
        <p:txBody>
          <a:bodyPr wrap="square" rtlCol="0">
            <a:spAutoFit/>
          </a:bodyPr>
          <a:lstStyle/>
          <a:p>
            <a:r>
              <a:rPr lang="es-ES" sz="3600" b="1" dirty="0">
                <a:latin typeface="Calisto MT" panose="02040603050505030304" pitchFamily="18" charset="0"/>
              </a:rPr>
              <a:t>II.3.1	Otros Ingresos y Beneficios </a:t>
            </a:r>
            <a:r>
              <a:rPr lang="es-ES" sz="3600" b="1" dirty="0" smtClean="0">
                <a:latin typeface="Calisto MT" panose="02040603050505030304" pitchFamily="18" charset="0"/>
              </a:rPr>
              <a:t>Varios</a:t>
            </a:r>
          </a:p>
          <a:p>
            <a:endParaRPr lang="es-MX" sz="3600" dirty="0">
              <a:latin typeface="Calisto MT" panose="02040603050505030304" pitchFamily="18" charset="0"/>
            </a:endParaRPr>
          </a:p>
          <a:p>
            <a:r>
              <a:rPr lang="es-ES" dirty="0" smtClean="0">
                <a:latin typeface="Calisto MT" panose="02040603050505030304" pitchFamily="18" charset="0"/>
              </a:rPr>
              <a:t>II.3.1.1</a:t>
            </a:r>
            <a:r>
              <a:rPr lang="es-ES" dirty="0">
                <a:latin typeface="Calisto MT" panose="02040603050505030304" pitchFamily="18" charset="0"/>
              </a:rPr>
              <a:t>	Registro del devengado por otros ingresos que generan recursos por donativos en efectivo, entre otros.</a:t>
            </a:r>
            <a:endParaRPr lang="es-MX" dirty="0">
              <a:latin typeface="Calisto MT" panose="02040603050505030304" pitchFamily="18" charset="0"/>
            </a:endParaRPr>
          </a:p>
          <a:p>
            <a:r>
              <a:rPr lang="es-ES" dirty="0">
                <a:latin typeface="Calisto MT" panose="02040603050505030304" pitchFamily="18" charset="0"/>
              </a:rPr>
              <a:t>Documento Fuente del Asiento: Acta o convenio de donación o documento equivalente</a:t>
            </a:r>
            <a:r>
              <a:rPr lang="es-ES" dirty="0" smtClean="0">
                <a:latin typeface="Calisto MT" panose="02040603050505030304" pitchFamily="18" charset="0"/>
              </a:rPr>
              <a:t>.</a:t>
            </a:r>
            <a:endParaRPr lang="es-MX" dirty="0">
              <a:latin typeface="Calisto MT" panose="02040603050505030304" pitchFamily="18" charset="0"/>
            </a:endParaRPr>
          </a:p>
        </p:txBody>
      </p:sp>
      <p:graphicFrame>
        <p:nvGraphicFramePr>
          <p:cNvPr id="12" name="Tabla 11"/>
          <p:cNvGraphicFramePr>
            <a:graphicFrameLocks noGrp="1"/>
          </p:cNvGraphicFramePr>
          <p:nvPr>
            <p:extLst/>
          </p:nvPr>
        </p:nvGraphicFramePr>
        <p:xfrm>
          <a:off x="2242207" y="4189349"/>
          <a:ext cx="8128000" cy="1651000"/>
        </p:xfrm>
        <a:graphic>
          <a:graphicData uri="http://schemas.openxmlformats.org/drawingml/2006/table">
            <a:tbl>
              <a:tblPr firstRow="1" bandRow="1"/>
              <a:tblGrid>
                <a:gridCol w="1110593">
                  <a:extLst>
                    <a:ext uri="{9D8B030D-6E8A-4147-A177-3AD203B41FA5}">
                      <a16:colId xmlns:a16="http://schemas.microsoft.com/office/drawing/2014/main" val="1764567977"/>
                    </a:ext>
                  </a:extLst>
                </a:gridCol>
                <a:gridCol w="2953407">
                  <a:extLst>
                    <a:ext uri="{9D8B030D-6E8A-4147-A177-3AD203B41FA5}">
                      <a16:colId xmlns:a16="http://schemas.microsoft.com/office/drawing/2014/main" val="817289596"/>
                    </a:ext>
                  </a:extLst>
                </a:gridCol>
                <a:gridCol w="1061545">
                  <a:extLst>
                    <a:ext uri="{9D8B030D-6E8A-4147-A177-3AD203B41FA5}">
                      <a16:colId xmlns:a16="http://schemas.microsoft.com/office/drawing/2014/main" val="1265646840"/>
                    </a:ext>
                  </a:extLst>
                </a:gridCol>
                <a:gridCol w="3002455">
                  <a:extLst>
                    <a:ext uri="{9D8B030D-6E8A-4147-A177-3AD203B41FA5}">
                      <a16:colId xmlns:a16="http://schemas.microsoft.com/office/drawing/2014/main" val="3870905645"/>
                    </a:ext>
                  </a:extLst>
                </a:gridCol>
              </a:tblGrid>
              <a:tr h="370840">
                <a:tc gridSpan="2">
                  <a:txBody>
                    <a:bodyPr/>
                    <a:lstStyle>
                      <a:lvl1pPr marL="0" algn="l" defTabSz="457200" rtl="0" eaLnBrk="1" latinLnBrk="0" hangingPunct="1">
                        <a:defRPr sz="1800" b="1" kern="1200">
                          <a:solidFill>
                            <a:schemeClr val="tx1"/>
                          </a:solidFill>
                          <a:latin typeface="Trebuchet MS"/>
                        </a:defRPr>
                      </a:lvl1pPr>
                      <a:lvl2pPr marL="457200" algn="l" defTabSz="457200" rtl="0" eaLnBrk="1" latinLnBrk="0" hangingPunct="1">
                        <a:defRPr sz="1800" b="1" kern="1200">
                          <a:solidFill>
                            <a:schemeClr val="tx1"/>
                          </a:solidFill>
                          <a:latin typeface="Trebuchet MS"/>
                        </a:defRPr>
                      </a:lvl2pPr>
                      <a:lvl3pPr marL="914400" algn="l" defTabSz="457200" rtl="0" eaLnBrk="1" latinLnBrk="0" hangingPunct="1">
                        <a:defRPr sz="1800" b="1" kern="1200">
                          <a:solidFill>
                            <a:schemeClr val="tx1"/>
                          </a:solidFill>
                          <a:latin typeface="Trebuchet MS"/>
                        </a:defRPr>
                      </a:lvl3pPr>
                      <a:lvl4pPr marL="1371600" algn="l" defTabSz="457200" rtl="0" eaLnBrk="1" latinLnBrk="0" hangingPunct="1">
                        <a:defRPr sz="1800" b="1" kern="1200">
                          <a:solidFill>
                            <a:schemeClr val="tx1"/>
                          </a:solidFill>
                          <a:latin typeface="Trebuchet MS"/>
                        </a:defRPr>
                      </a:lvl4pPr>
                      <a:lvl5pPr marL="1828800" algn="l" defTabSz="457200" rtl="0" eaLnBrk="1" latinLnBrk="0" hangingPunct="1">
                        <a:defRPr sz="1800" b="1" kern="1200">
                          <a:solidFill>
                            <a:schemeClr val="tx1"/>
                          </a:solidFill>
                          <a:latin typeface="Trebuchet MS"/>
                        </a:defRPr>
                      </a:lvl5pPr>
                      <a:lvl6pPr marL="2286000" algn="l" defTabSz="457200" rtl="0" eaLnBrk="1" latinLnBrk="0" hangingPunct="1">
                        <a:defRPr sz="1800" b="1" kern="1200">
                          <a:solidFill>
                            <a:schemeClr val="tx1"/>
                          </a:solidFill>
                          <a:latin typeface="Trebuchet MS"/>
                        </a:defRPr>
                      </a:lvl6pPr>
                      <a:lvl7pPr marL="2743200" algn="l" defTabSz="457200" rtl="0" eaLnBrk="1" latinLnBrk="0" hangingPunct="1">
                        <a:defRPr sz="1800" b="1" kern="1200">
                          <a:solidFill>
                            <a:schemeClr val="tx1"/>
                          </a:solidFill>
                          <a:latin typeface="Trebuchet MS"/>
                        </a:defRPr>
                      </a:lvl7pPr>
                      <a:lvl8pPr marL="3200400" algn="l" defTabSz="457200" rtl="0" eaLnBrk="1" latinLnBrk="0" hangingPunct="1">
                        <a:defRPr sz="1800" b="1" kern="1200">
                          <a:solidFill>
                            <a:schemeClr val="tx1"/>
                          </a:solidFill>
                          <a:latin typeface="Trebuchet MS"/>
                        </a:defRPr>
                      </a:lvl8pPr>
                      <a:lvl9pPr marL="3657600" algn="l" defTabSz="457200" rtl="0" eaLnBrk="1" latinLnBrk="0" hangingPunct="1">
                        <a:defRPr sz="1800" b="1" kern="1200">
                          <a:solidFill>
                            <a:schemeClr val="tx1"/>
                          </a:solidFill>
                          <a:latin typeface="Trebuchet MS"/>
                        </a:defRPr>
                      </a:lvl9pPr>
                    </a:lstStyle>
                    <a:p>
                      <a:r>
                        <a:rPr lang="es-MX" dirty="0" smtClean="0">
                          <a:latin typeface="Arial" panose="020B0604020202020204" pitchFamily="34" charset="0"/>
                          <a:cs typeface="Arial" panose="020B0604020202020204" pitchFamily="34" charset="0"/>
                        </a:rPr>
                        <a:t>CARGO</a:t>
                      </a:r>
                      <a:endParaRPr lang="es-MX" dirty="0">
                        <a:latin typeface="Arial" panose="020B0604020202020204" pitchFamily="34" charset="0"/>
                        <a:cs typeface="Arial" panose="020B0604020202020204" pitchFamily="34" charset="0"/>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s-MX" dirty="0"/>
                    </a:p>
                  </a:txBody>
                  <a:tcPr/>
                </a:tc>
                <a:tc gridSpan="2">
                  <a:txBody>
                    <a:bodyPr/>
                    <a:lstStyle>
                      <a:lvl1pPr marL="0" algn="l" defTabSz="457200" rtl="0" eaLnBrk="1" latinLnBrk="0" hangingPunct="1">
                        <a:defRPr sz="1800" b="1" kern="1200">
                          <a:solidFill>
                            <a:schemeClr val="tx1"/>
                          </a:solidFill>
                          <a:latin typeface="Trebuchet MS"/>
                        </a:defRPr>
                      </a:lvl1pPr>
                      <a:lvl2pPr marL="457200" algn="l" defTabSz="457200" rtl="0" eaLnBrk="1" latinLnBrk="0" hangingPunct="1">
                        <a:defRPr sz="1800" b="1" kern="1200">
                          <a:solidFill>
                            <a:schemeClr val="tx1"/>
                          </a:solidFill>
                          <a:latin typeface="Trebuchet MS"/>
                        </a:defRPr>
                      </a:lvl2pPr>
                      <a:lvl3pPr marL="914400" algn="l" defTabSz="457200" rtl="0" eaLnBrk="1" latinLnBrk="0" hangingPunct="1">
                        <a:defRPr sz="1800" b="1" kern="1200">
                          <a:solidFill>
                            <a:schemeClr val="tx1"/>
                          </a:solidFill>
                          <a:latin typeface="Trebuchet MS"/>
                        </a:defRPr>
                      </a:lvl3pPr>
                      <a:lvl4pPr marL="1371600" algn="l" defTabSz="457200" rtl="0" eaLnBrk="1" latinLnBrk="0" hangingPunct="1">
                        <a:defRPr sz="1800" b="1" kern="1200">
                          <a:solidFill>
                            <a:schemeClr val="tx1"/>
                          </a:solidFill>
                          <a:latin typeface="Trebuchet MS"/>
                        </a:defRPr>
                      </a:lvl4pPr>
                      <a:lvl5pPr marL="1828800" algn="l" defTabSz="457200" rtl="0" eaLnBrk="1" latinLnBrk="0" hangingPunct="1">
                        <a:defRPr sz="1800" b="1" kern="1200">
                          <a:solidFill>
                            <a:schemeClr val="tx1"/>
                          </a:solidFill>
                          <a:latin typeface="Trebuchet MS"/>
                        </a:defRPr>
                      </a:lvl5pPr>
                      <a:lvl6pPr marL="2286000" algn="l" defTabSz="457200" rtl="0" eaLnBrk="1" latinLnBrk="0" hangingPunct="1">
                        <a:defRPr sz="1800" b="1" kern="1200">
                          <a:solidFill>
                            <a:schemeClr val="tx1"/>
                          </a:solidFill>
                          <a:latin typeface="Trebuchet MS"/>
                        </a:defRPr>
                      </a:lvl6pPr>
                      <a:lvl7pPr marL="2743200" algn="l" defTabSz="457200" rtl="0" eaLnBrk="1" latinLnBrk="0" hangingPunct="1">
                        <a:defRPr sz="1800" b="1" kern="1200">
                          <a:solidFill>
                            <a:schemeClr val="tx1"/>
                          </a:solidFill>
                          <a:latin typeface="Trebuchet MS"/>
                        </a:defRPr>
                      </a:lvl7pPr>
                      <a:lvl8pPr marL="3200400" algn="l" defTabSz="457200" rtl="0" eaLnBrk="1" latinLnBrk="0" hangingPunct="1">
                        <a:defRPr sz="1800" b="1" kern="1200">
                          <a:solidFill>
                            <a:schemeClr val="tx1"/>
                          </a:solidFill>
                          <a:latin typeface="Trebuchet MS"/>
                        </a:defRPr>
                      </a:lvl8pPr>
                      <a:lvl9pPr marL="3657600" algn="l" defTabSz="457200" rtl="0" eaLnBrk="1" latinLnBrk="0" hangingPunct="1">
                        <a:defRPr sz="1800" b="1" kern="1200">
                          <a:solidFill>
                            <a:schemeClr val="tx1"/>
                          </a:solidFill>
                          <a:latin typeface="Trebuchet MS"/>
                        </a:defRPr>
                      </a:lvl9pPr>
                    </a:lstStyle>
                    <a:p>
                      <a:r>
                        <a:rPr lang="es-MX" dirty="0" smtClean="0">
                          <a:latin typeface="Arial" panose="020B0604020202020204" pitchFamily="34" charset="0"/>
                          <a:cs typeface="Arial" panose="020B0604020202020204" pitchFamily="34" charset="0"/>
                        </a:rPr>
                        <a:t>ABONO</a:t>
                      </a:r>
                      <a:endParaRPr lang="es-MX" dirty="0">
                        <a:latin typeface="Arial" panose="020B0604020202020204" pitchFamily="34" charset="0"/>
                        <a:cs typeface="Arial" panose="020B0604020202020204" pitchFamily="34" charset="0"/>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s-MX" dirty="0"/>
                    </a:p>
                  </a:txBody>
                  <a:tcPr/>
                </a:tc>
                <a:extLst>
                  <a:ext uri="{0D108BD9-81ED-4DB2-BD59-A6C34878D82A}">
                    <a16:rowId xmlns:a16="http://schemas.microsoft.com/office/drawing/2014/main" val="1420325129"/>
                  </a:ext>
                </a:extLst>
              </a:tr>
              <a:tr h="370840">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r>
                        <a:rPr lang="es-MX" dirty="0" smtClean="0">
                          <a:latin typeface="Arial" panose="020B0604020202020204" pitchFamily="34" charset="0"/>
                          <a:cs typeface="Arial" panose="020B0604020202020204" pitchFamily="34" charset="0"/>
                        </a:rPr>
                        <a:t>1.1.2.2</a:t>
                      </a:r>
                      <a:endParaRPr lang="es-MX" dirty="0">
                        <a:latin typeface="Arial" panose="020B0604020202020204" pitchFamily="34" charset="0"/>
                        <a:cs typeface="Arial" panose="020B0604020202020204" pitchFamily="34" charset="0"/>
                      </a:endParaRPr>
                    </a:p>
                  </a:txBody>
                  <a:tcP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r>
                        <a:rPr lang="es-MX" dirty="0" smtClean="0">
                          <a:latin typeface="Arial" panose="020B0604020202020204" pitchFamily="34" charset="0"/>
                          <a:cs typeface="Arial" panose="020B0604020202020204" pitchFamily="34" charset="0"/>
                        </a:rPr>
                        <a:t>Cuentas</a:t>
                      </a:r>
                      <a:r>
                        <a:rPr lang="es-MX" baseline="0" dirty="0" smtClean="0">
                          <a:latin typeface="Arial" panose="020B0604020202020204" pitchFamily="34" charset="0"/>
                          <a:cs typeface="Arial" panose="020B0604020202020204" pitchFamily="34" charset="0"/>
                        </a:rPr>
                        <a:t> por Cobrar a Corto Plazo</a:t>
                      </a:r>
                      <a:endParaRPr lang="es-MX" dirty="0">
                        <a:latin typeface="Arial" panose="020B0604020202020204" pitchFamily="34" charset="0"/>
                        <a:cs typeface="Arial" panose="020B0604020202020204" pitchFamily="34" charset="0"/>
                      </a:endParaRPr>
                    </a:p>
                  </a:txBody>
                  <a:tcP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endParaRPr lang="es-MX" dirty="0">
                        <a:latin typeface="Arial" panose="020B0604020202020204" pitchFamily="34" charset="0"/>
                        <a:cs typeface="Arial" panose="020B0604020202020204" pitchFamily="34" charset="0"/>
                      </a:endParaRPr>
                    </a:p>
                  </a:txBody>
                  <a:tcP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endParaRPr lang="es-MX" dirty="0">
                        <a:latin typeface="Arial" panose="020B0604020202020204" pitchFamily="34" charset="0"/>
                        <a:cs typeface="Arial" panose="020B0604020202020204" pitchFamily="34" charset="0"/>
                      </a:endParaRPr>
                    </a:p>
                  </a:txBody>
                  <a:tcP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2302426691"/>
                  </a:ext>
                </a:extLst>
              </a:tr>
              <a:tr h="370840">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endParaRPr lang="es-MX" dirty="0">
                        <a:latin typeface="Arial" panose="020B0604020202020204" pitchFamily="34" charset="0"/>
                        <a:cs typeface="Arial" panose="020B0604020202020204" pitchFamily="34" charset="0"/>
                      </a:endParaRPr>
                    </a:p>
                  </a:txBody>
                  <a:tcP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endParaRPr lang="es-MX" dirty="0">
                        <a:latin typeface="Arial" panose="020B0604020202020204" pitchFamily="34" charset="0"/>
                        <a:cs typeface="Arial" panose="020B0604020202020204" pitchFamily="34" charset="0"/>
                      </a:endParaRPr>
                    </a:p>
                  </a:txBody>
                  <a:tcP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r>
                        <a:rPr lang="es-MX" dirty="0" smtClean="0">
                          <a:latin typeface="Arial" panose="020B0604020202020204" pitchFamily="34" charset="0"/>
                          <a:cs typeface="Arial" panose="020B0604020202020204" pitchFamily="34" charset="0"/>
                        </a:rPr>
                        <a:t>4.3.9.9</a:t>
                      </a:r>
                      <a:endParaRPr lang="es-MX" dirty="0">
                        <a:latin typeface="Arial" panose="020B0604020202020204" pitchFamily="34" charset="0"/>
                        <a:cs typeface="Arial" panose="020B0604020202020204" pitchFamily="34" charset="0"/>
                      </a:endParaRPr>
                    </a:p>
                  </a:txBody>
                  <a:tcP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r>
                        <a:rPr lang="es-MX" dirty="0" smtClean="0">
                          <a:latin typeface="Arial" panose="020B0604020202020204" pitchFamily="34" charset="0"/>
                          <a:cs typeface="Arial" panose="020B0604020202020204" pitchFamily="34" charset="0"/>
                        </a:rPr>
                        <a:t>Otros</a:t>
                      </a:r>
                      <a:r>
                        <a:rPr lang="es-MX" baseline="0" dirty="0" smtClean="0">
                          <a:latin typeface="Arial" panose="020B0604020202020204" pitchFamily="34" charset="0"/>
                          <a:cs typeface="Arial" panose="020B0604020202020204" pitchFamily="34" charset="0"/>
                        </a:rPr>
                        <a:t> Ingresos y Beneficios Varios</a:t>
                      </a:r>
                      <a:endParaRPr lang="es-MX" dirty="0">
                        <a:latin typeface="Arial" panose="020B0604020202020204" pitchFamily="34" charset="0"/>
                        <a:cs typeface="Arial" panose="020B0604020202020204" pitchFamily="34" charset="0"/>
                      </a:endParaRPr>
                    </a:p>
                  </a:txBody>
                  <a:tcP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95474815"/>
                  </a:ext>
                </a:extLst>
              </a:tr>
            </a:tbl>
          </a:graphicData>
        </a:graphic>
      </p:graphicFrame>
      <p:sp>
        <p:nvSpPr>
          <p:cNvPr id="13" name="CuadroTexto 12"/>
          <p:cNvSpPr txBox="1"/>
          <p:nvPr/>
        </p:nvSpPr>
        <p:spPr>
          <a:xfrm>
            <a:off x="8145517" y="6432331"/>
            <a:ext cx="4046483" cy="369332"/>
          </a:xfrm>
          <a:prstGeom prst="rect">
            <a:avLst/>
          </a:prstGeom>
          <a:noFill/>
        </p:spPr>
        <p:txBody>
          <a:bodyPr wrap="square" rtlCol="0">
            <a:spAutoFit/>
          </a:bodyPr>
          <a:lstStyle/>
          <a:p>
            <a:r>
              <a:rPr lang="es-ES" dirty="0"/>
              <a:t>Numeral adicionado DOF </a:t>
            </a:r>
            <a:r>
              <a:rPr lang="es-ES" dirty="0" smtClean="0"/>
              <a:t>27-09-2018</a:t>
            </a:r>
            <a:endParaRPr lang="es-MX" dirty="0"/>
          </a:p>
        </p:txBody>
      </p:sp>
      <p:sp>
        <p:nvSpPr>
          <p:cNvPr id="14" name="CuadroTexto 13"/>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 MODELO DE ASIENTOS PARA EL REGISTRO CONTABLE</a:t>
            </a:r>
            <a:endParaRPr lang="es-MX" sz="3600" b="1" dirty="0">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25865174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76</a:t>
            </a:fld>
            <a:endParaRPr lang="en-US" dirty="0"/>
          </a:p>
        </p:txBody>
      </p:sp>
      <p:sp>
        <p:nvSpPr>
          <p:cNvPr id="7" name="Rectángulo redondeado 6"/>
          <p:cNvSpPr/>
          <p:nvPr/>
        </p:nvSpPr>
        <p:spPr>
          <a:xfrm>
            <a:off x="614855" y="1268205"/>
            <a:ext cx="11214538" cy="5160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27-09-2018</a:t>
            </a:r>
          </a:p>
          <a:p>
            <a:pPr algn="ctr"/>
            <a:r>
              <a:rPr lang="es-MX" b="1" u="sng" dirty="0" smtClean="0">
                <a:solidFill>
                  <a:schemeClr val="bg1">
                    <a:lumMod val="95000"/>
                  </a:schemeClr>
                </a:solidFill>
                <a:latin typeface="Calisto MT" panose="02040603050505030304" pitchFamily="18" charset="0"/>
              </a:rPr>
              <a:t>(ADICIONES)</a:t>
            </a:r>
          </a:p>
          <a:p>
            <a:pPr algn="ctr"/>
            <a:endParaRPr lang="es-MX" b="1" u="sng" dirty="0" smtClean="0">
              <a:solidFill>
                <a:schemeClr val="bg1">
                  <a:lumMod val="95000"/>
                </a:schemeClr>
              </a:solidFill>
              <a:latin typeface="Calisto MT" panose="02040603050505030304" pitchFamily="18" charset="0"/>
            </a:endParaRPr>
          </a:p>
          <a:p>
            <a:pPr algn="just"/>
            <a:endParaRPr lang="es-MX" dirty="0" smtClean="0">
              <a:latin typeface="Calisto MT" panose="02040603050505030304" pitchFamily="18" charset="0"/>
            </a:endParaRPr>
          </a:p>
          <a:p>
            <a:pPr algn="just"/>
            <a:r>
              <a:rPr lang="es-MX" dirty="0" smtClean="0">
                <a:latin typeface="Calisto MT" panose="02040603050505030304" pitchFamily="18" charset="0"/>
              </a:rPr>
              <a:t>IV.1.2.3</a:t>
            </a:r>
            <a:r>
              <a:rPr lang="es-MX" dirty="0">
                <a:latin typeface="Calisto MT" panose="02040603050505030304" pitchFamily="18" charset="0"/>
              </a:rPr>
              <a:t>	Registro del devengado de ingresos por la diferencia positiva resultante del ajuste a las Participaciones, derivado de las constancias de participaciones o documento equivalente. </a:t>
            </a:r>
          </a:p>
          <a:p>
            <a:pPr algn="just"/>
            <a:r>
              <a:rPr lang="es-MX" dirty="0">
                <a:latin typeface="Calisto MT" panose="02040603050505030304" pitchFamily="18" charset="0"/>
              </a:rPr>
              <a:t>IV.1.2.4	Registro del cobro de la diferencia positiva resultante del ajuste a las Participaciones, derivado de las constancias de participaciones o documento equivalente</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IV.1.2.5	Registro de la devolución de la diferencia negativa resultante del ajuste a las participaciones, derivado de la aplicación de la constancia de participaciones o documento equivalente</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IV.1.2.6	Registro de la devolución de la diferencia negativa resultante del ajuste la recaudación de ingresos participables, derivado de la aplicación de la constancia de participaciones o documento equivalente</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IV.1.2.7	Registro de la autorización de la devolución de ingresos de Aportaciones</a:t>
            </a:r>
            <a:r>
              <a:rPr lang="es-MX" dirty="0" smtClean="0">
                <a:latin typeface="Calisto MT" panose="02040603050505030304" pitchFamily="18" charset="0"/>
              </a:rPr>
              <a:t>.</a:t>
            </a:r>
            <a:endParaRPr lang="es-MX" b="1" dirty="0">
              <a:latin typeface="Calisto MT" panose="02040603050505030304" pitchFamily="18" charset="0"/>
            </a:endParaRPr>
          </a:p>
          <a:p>
            <a:pPr algn="just"/>
            <a:r>
              <a:rPr lang="es-MX" dirty="0">
                <a:latin typeface="Calisto MT" panose="02040603050505030304" pitchFamily="18" charset="0"/>
              </a:rPr>
              <a:t>IV.1.2.8	Registro del pago de la devolución de ingresos de Aportaciones. </a:t>
            </a:r>
          </a:p>
          <a:p>
            <a:pPr algn="just"/>
            <a:r>
              <a:rPr lang="es-MX" dirty="0">
                <a:latin typeface="Calisto MT" panose="02040603050505030304" pitchFamily="18" charset="0"/>
              </a:rPr>
              <a:t>IV.1.2.9	Registro de la autorización y el pago del reintegro a la Tesorería de ingresos de Aportaciones, en términos de las disposiciones aplicables</a:t>
            </a:r>
            <a:r>
              <a:rPr lang="es-MX" dirty="0" smtClean="0">
                <a:latin typeface="Calisto MT" panose="02040603050505030304" pitchFamily="18" charset="0"/>
              </a:rPr>
              <a:t>.</a:t>
            </a:r>
            <a:endParaRPr lang="es-MX" dirty="0"/>
          </a:p>
          <a:p>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 MODELO DE ASIENTOS PARA EL REGISTRO CONTABLE</a:t>
            </a:r>
            <a:endParaRPr lang="es-MX" sz="3600" b="1" dirty="0">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10834134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77</a:t>
            </a:fld>
            <a:endParaRPr lang="en-US" dirty="0"/>
          </a:p>
        </p:txBody>
      </p:sp>
      <p:sp>
        <p:nvSpPr>
          <p:cNvPr id="7" name="Rectángulo redondeado 6"/>
          <p:cNvSpPr/>
          <p:nvPr/>
        </p:nvSpPr>
        <p:spPr>
          <a:xfrm>
            <a:off x="614855" y="1268205"/>
            <a:ext cx="11214538" cy="5160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27-09-2018</a:t>
            </a:r>
          </a:p>
          <a:p>
            <a:pPr algn="ctr"/>
            <a:r>
              <a:rPr lang="es-MX" b="1" u="sng" dirty="0" smtClean="0">
                <a:solidFill>
                  <a:schemeClr val="bg1">
                    <a:lumMod val="95000"/>
                  </a:schemeClr>
                </a:solidFill>
                <a:latin typeface="Calisto MT" panose="02040603050505030304" pitchFamily="18" charset="0"/>
              </a:rPr>
              <a:t>(ADICIONES)</a:t>
            </a:r>
          </a:p>
          <a:p>
            <a:pPr algn="ctr"/>
            <a:endParaRPr lang="es-MX" b="1" u="sng" dirty="0" smtClean="0">
              <a:solidFill>
                <a:schemeClr val="bg1">
                  <a:lumMod val="95000"/>
                </a:schemeClr>
              </a:solidFill>
              <a:latin typeface="Calisto MT" panose="02040603050505030304" pitchFamily="18" charset="0"/>
            </a:endParaRPr>
          </a:p>
          <a:p>
            <a:pPr algn="just"/>
            <a:r>
              <a:rPr lang="es-MX" dirty="0">
                <a:latin typeface="Calisto MT" panose="02040603050505030304" pitchFamily="18" charset="0"/>
              </a:rPr>
              <a:t>IV.1.2.10	Registro de la autorización de la devolución de ingresos de Convenios.</a:t>
            </a:r>
          </a:p>
          <a:p>
            <a:pPr algn="just"/>
            <a:r>
              <a:rPr lang="es-MX" dirty="0">
                <a:latin typeface="Calisto MT" panose="02040603050505030304" pitchFamily="18" charset="0"/>
              </a:rPr>
              <a:t>IV.1.2.11	Registro del pago de la devolución de ingresos de Convenios.</a:t>
            </a:r>
          </a:p>
          <a:p>
            <a:pPr algn="just"/>
            <a:r>
              <a:rPr lang="es-MX" dirty="0">
                <a:latin typeface="Calisto MT" panose="02040603050505030304" pitchFamily="18" charset="0"/>
              </a:rPr>
              <a:t>IV.1.2.12	Registro de la autorización y el pago del reintegro a la Tesorería de ingresos de Convenios, en términos de las disposiciones aplicables</a:t>
            </a:r>
            <a:r>
              <a:rPr lang="es-MX" dirty="0" smtClean="0">
                <a:latin typeface="Calisto MT" panose="02040603050505030304" pitchFamily="18" charset="0"/>
              </a:rPr>
              <a:t>.</a:t>
            </a:r>
          </a:p>
          <a:p>
            <a:pPr algn="just"/>
            <a:r>
              <a:rPr lang="es-MX" dirty="0">
                <a:latin typeface="Calisto MT" panose="02040603050505030304" pitchFamily="18" charset="0"/>
              </a:rPr>
              <a:t>IV.1.2.13	Registro de la autorización y el pago del reintegro a la Tesorería de ingresos de Fondos Distintos de Aportaciones, en términos de las disposiciones aplicables</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IV.1.2.14	Registro de la autorización de la devolución de ingresos de Transferencias y Asignaciones</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IV.1.2.15	Registro del pago de la devolución de ingresos de Transferencias y Asignaciones</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IV.1.2.16	Registro de la autorización y el pago del reintegro a la Tesorería de ingresos de Transferencias y Asignaciones, en términos de las disposiciones </a:t>
            </a:r>
            <a:r>
              <a:rPr lang="es-MX" dirty="0" smtClean="0">
                <a:latin typeface="Calisto MT" panose="02040603050505030304" pitchFamily="18" charset="0"/>
              </a:rPr>
              <a:t>aplicables</a:t>
            </a:r>
            <a:r>
              <a:rPr lang="es-MX" dirty="0">
                <a:latin typeface="Calisto MT" panose="02040603050505030304" pitchFamily="18" charset="0"/>
              </a:rPr>
              <a:t>.</a:t>
            </a:r>
            <a:endParaRPr lang="es-MX" b="1" dirty="0" smtClean="0">
              <a:latin typeface="Calisto MT" panose="02040603050505030304" pitchFamily="18" charset="0"/>
            </a:endParaRPr>
          </a:p>
          <a:p>
            <a:pPr algn="just"/>
            <a:r>
              <a:rPr lang="es-MX" dirty="0">
                <a:latin typeface="Calisto MT" panose="02040603050505030304" pitchFamily="18" charset="0"/>
              </a:rPr>
              <a:t>IV.1.2.17	Registro de la autorización de la devolución de ingresos de Subsidios y Subvenciones</a:t>
            </a:r>
            <a:r>
              <a:rPr lang="es-MX" dirty="0" smtClean="0">
                <a:latin typeface="Calisto MT" panose="02040603050505030304" pitchFamily="18" charset="0"/>
              </a:rPr>
              <a:t>.</a:t>
            </a:r>
          </a:p>
          <a:p>
            <a:r>
              <a:rPr lang="es-MX" dirty="0">
                <a:latin typeface="Calisto MT" panose="02040603050505030304" pitchFamily="18" charset="0"/>
              </a:rPr>
              <a:t>IV.1.2.18	</a:t>
            </a:r>
            <a:r>
              <a:rPr lang="es-MX" dirty="0" smtClean="0">
                <a:latin typeface="Calisto MT" panose="02040603050505030304" pitchFamily="18" charset="0"/>
              </a:rPr>
              <a:t> Registro </a:t>
            </a:r>
            <a:r>
              <a:rPr lang="es-MX" dirty="0">
                <a:latin typeface="Calisto MT" panose="02040603050505030304" pitchFamily="18" charset="0"/>
              </a:rPr>
              <a:t>del pago de la devolución de ingresos de Subsidios y Subvenciones</a:t>
            </a:r>
            <a:r>
              <a:rPr lang="es-MX" dirty="0" smtClean="0">
                <a:latin typeface="Calisto MT" panose="02040603050505030304" pitchFamily="18" charset="0"/>
              </a:rPr>
              <a:t>.</a:t>
            </a:r>
            <a:endParaRPr lang="es-MX" dirty="0">
              <a:latin typeface="Calisto MT" panose="02040603050505030304" pitchFamily="18" charset="0"/>
            </a:endParaRPr>
          </a:p>
          <a:p>
            <a:r>
              <a:rPr lang="es-MX" dirty="0">
                <a:latin typeface="Calisto MT" panose="02040603050505030304" pitchFamily="18" charset="0"/>
              </a:rPr>
              <a:t>IV.1.2.19	</a:t>
            </a:r>
            <a:r>
              <a:rPr lang="es-MX" dirty="0" smtClean="0">
                <a:latin typeface="Calisto MT" panose="02040603050505030304" pitchFamily="18" charset="0"/>
              </a:rPr>
              <a:t> Registro </a:t>
            </a:r>
            <a:r>
              <a:rPr lang="es-MX" dirty="0">
                <a:latin typeface="Calisto MT" panose="02040603050505030304" pitchFamily="18" charset="0"/>
              </a:rPr>
              <a:t>de la autorización y el pago del reintegro a la Tesorería de ingresos de Subsidios y Subvenciones, en términos de las disposiciones aplicables</a:t>
            </a:r>
            <a:r>
              <a:rPr lang="es-MX" dirty="0" smtClean="0">
                <a:latin typeface="Calisto MT" panose="02040603050505030304" pitchFamily="18" charset="0"/>
              </a:rPr>
              <a:t>.</a:t>
            </a:r>
            <a:endParaRPr lang="es-MX" dirty="0">
              <a:latin typeface="Calisto MT" panose="02040603050505030304" pitchFamily="18" charset="0"/>
            </a:endParaRPr>
          </a:p>
          <a:p>
            <a:pPr algn="just"/>
            <a:endParaRPr lang="es-MX" dirty="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just"/>
            <a:endParaRPr lang="es-MX" dirty="0" smtClean="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endParaRPr lang="es-MX" dirty="0"/>
          </a:p>
          <a:p>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 MODELO DE ASIENTOS PARA EL REGISTRO CONTABLE</a:t>
            </a:r>
            <a:endParaRPr lang="es-MX" sz="3600" b="1" dirty="0">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38047136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78</a:t>
            </a:fld>
            <a:endParaRPr lang="en-US" dirty="0"/>
          </a:p>
        </p:txBody>
      </p:sp>
      <p:sp>
        <p:nvSpPr>
          <p:cNvPr id="7" name="Rectángulo redondeado 6"/>
          <p:cNvSpPr/>
          <p:nvPr/>
        </p:nvSpPr>
        <p:spPr>
          <a:xfrm>
            <a:off x="614855" y="1268205"/>
            <a:ext cx="11214538" cy="5160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27-09-2018</a:t>
            </a:r>
          </a:p>
          <a:p>
            <a:pPr algn="ctr"/>
            <a:r>
              <a:rPr lang="es-MX" b="1" u="sng" dirty="0" smtClean="0">
                <a:solidFill>
                  <a:schemeClr val="bg1">
                    <a:lumMod val="95000"/>
                  </a:schemeClr>
                </a:solidFill>
                <a:latin typeface="Calisto MT" panose="02040603050505030304" pitchFamily="18" charset="0"/>
              </a:rPr>
              <a:t>(ADICIONES)</a:t>
            </a:r>
          </a:p>
          <a:p>
            <a:pPr algn="ctr"/>
            <a:endParaRPr lang="es-MX" b="1" u="sng" dirty="0" smtClean="0">
              <a:solidFill>
                <a:schemeClr val="bg1">
                  <a:lumMod val="95000"/>
                </a:schemeClr>
              </a:solidFill>
              <a:latin typeface="Calisto MT" panose="02040603050505030304" pitchFamily="18" charset="0"/>
            </a:endParaRPr>
          </a:p>
          <a:p>
            <a:r>
              <a:rPr lang="es-MX" dirty="0" smtClean="0">
                <a:latin typeface="Calisto MT" panose="02040603050505030304" pitchFamily="18" charset="0"/>
              </a:rPr>
              <a:t>VI.1.1</a:t>
            </a:r>
            <a:r>
              <a:rPr lang="es-MX" dirty="0">
                <a:latin typeface="Calisto MT" panose="02040603050505030304" pitchFamily="18" charset="0"/>
              </a:rPr>
              <a:t>	Deuda </a:t>
            </a:r>
            <a:r>
              <a:rPr lang="es-MX" dirty="0" smtClean="0">
                <a:latin typeface="Calisto MT" panose="02040603050505030304" pitchFamily="18" charset="0"/>
              </a:rPr>
              <a:t>Pública</a:t>
            </a:r>
            <a:endParaRPr lang="es-MX" dirty="0">
              <a:latin typeface="Calisto MT" panose="02040603050505030304" pitchFamily="18" charset="0"/>
            </a:endParaRPr>
          </a:p>
          <a:p>
            <a:r>
              <a:rPr lang="es-MX" dirty="0">
                <a:latin typeface="Calisto MT" panose="02040603050505030304" pitchFamily="18" charset="0"/>
              </a:rPr>
              <a:t>VI.1.1.9	Registro por el ingreso de fondos de la deuda pública interna y/o externa derivado de la obtención de préstamos</a:t>
            </a:r>
            <a:r>
              <a:rPr lang="es-MX" dirty="0" smtClean="0">
                <a:latin typeface="Calisto MT" panose="02040603050505030304" pitchFamily="18" charset="0"/>
              </a:rPr>
              <a:t>.</a:t>
            </a:r>
            <a:endParaRPr lang="es-MX" dirty="0">
              <a:latin typeface="Calisto MT" panose="02040603050505030304" pitchFamily="18" charset="0"/>
            </a:endParaRPr>
          </a:p>
          <a:p>
            <a:r>
              <a:rPr lang="es-MX" dirty="0" smtClean="0">
                <a:latin typeface="Calisto MT" panose="02040603050505030304" pitchFamily="18" charset="0"/>
              </a:rPr>
              <a:t>VI.1.1.10 Registro </a:t>
            </a:r>
            <a:r>
              <a:rPr lang="es-MX" dirty="0">
                <a:latin typeface="Calisto MT" panose="02040603050505030304" pitchFamily="18" charset="0"/>
              </a:rPr>
              <a:t>de la porción de la deuda pública interna por los préstamos obtenidos de largo plazo a corto plazo</a:t>
            </a:r>
            <a:r>
              <a:rPr lang="es-MX" dirty="0" smtClean="0">
                <a:latin typeface="Calisto MT" panose="02040603050505030304" pitchFamily="18" charset="0"/>
              </a:rPr>
              <a:t>.</a:t>
            </a:r>
            <a:endParaRPr lang="es-MX" dirty="0">
              <a:latin typeface="Calisto MT" panose="02040603050505030304" pitchFamily="18" charset="0"/>
            </a:endParaRPr>
          </a:p>
          <a:p>
            <a:r>
              <a:rPr lang="es-MX" dirty="0" smtClean="0">
                <a:latin typeface="Calisto MT" panose="02040603050505030304" pitchFamily="18" charset="0"/>
              </a:rPr>
              <a:t>VI.1.1.11 Registro </a:t>
            </a:r>
            <a:r>
              <a:rPr lang="es-MX" dirty="0">
                <a:latin typeface="Calisto MT" panose="02040603050505030304" pitchFamily="18" charset="0"/>
              </a:rPr>
              <a:t>de la porción de la deuda pública externa por los préstamos obtenidos de largo plazo a corto plazo</a:t>
            </a:r>
            <a:r>
              <a:rPr lang="es-MX" dirty="0" smtClean="0">
                <a:latin typeface="Calisto MT" panose="02040603050505030304" pitchFamily="18" charset="0"/>
              </a:rPr>
              <a:t>.</a:t>
            </a:r>
            <a:endParaRPr lang="es-MX" dirty="0">
              <a:latin typeface="Calisto MT" panose="02040603050505030304" pitchFamily="18" charset="0"/>
            </a:endParaRPr>
          </a:p>
          <a:p>
            <a:r>
              <a:rPr lang="es-MX" dirty="0" smtClean="0">
                <a:latin typeface="Calisto MT" panose="02040603050505030304" pitchFamily="18" charset="0"/>
              </a:rPr>
              <a:t>VI.1.1.14 Registro </a:t>
            </a:r>
            <a:r>
              <a:rPr lang="es-MX" dirty="0">
                <a:latin typeface="Calisto MT" panose="02040603050505030304" pitchFamily="18" charset="0"/>
              </a:rPr>
              <a:t>del decremento de la deuda pública externa derivado de la actualización por tipo de cambio</a:t>
            </a:r>
            <a:r>
              <a:rPr lang="es-MX" dirty="0" smtClean="0">
                <a:latin typeface="Calisto MT" panose="02040603050505030304" pitchFamily="18" charset="0"/>
              </a:rPr>
              <a:t>.</a:t>
            </a:r>
            <a:endParaRPr lang="es-MX" dirty="0">
              <a:latin typeface="Calisto MT" panose="02040603050505030304" pitchFamily="18" charset="0"/>
            </a:endParaRPr>
          </a:p>
          <a:p>
            <a:r>
              <a:rPr lang="es-MX" dirty="0">
                <a:latin typeface="Calisto MT" panose="02040603050505030304" pitchFamily="18" charset="0"/>
              </a:rPr>
              <a:t>VI.1.1.15	</a:t>
            </a:r>
            <a:r>
              <a:rPr lang="es-MX" dirty="0" smtClean="0">
                <a:latin typeface="Calisto MT" panose="02040603050505030304" pitchFamily="18" charset="0"/>
              </a:rPr>
              <a:t> Registro </a:t>
            </a:r>
            <a:r>
              <a:rPr lang="es-MX" dirty="0">
                <a:latin typeface="Calisto MT" panose="02040603050505030304" pitchFamily="18" charset="0"/>
              </a:rPr>
              <a:t>del incremento de la deuda pública externa derivado de la actualización por tipo de cambio</a:t>
            </a:r>
            <a:r>
              <a:rPr lang="es-MX" dirty="0" smtClean="0">
                <a:latin typeface="Calisto MT" panose="02040603050505030304" pitchFamily="18" charset="0"/>
              </a:rPr>
              <a:t>.</a:t>
            </a:r>
            <a:endParaRPr lang="es-MX" dirty="0">
              <a:latin typeface="Calisto MT" panose="02040603050505030304" pitchFamily="18" charset="0"/>
            </a:endParaRPr>
          </a:p>
          <a:p>
            <a:endParaRPr lang="es-MX" dirty="0">
              <a:latin typeface="Calisto MT" panose="02040603050505030304" pitchFamily="18" charset="0"/>
            </a:endParaRPr>
          </a:p>
          <a:p>
            <a:pPr algn="just"/>
            <a:endParaRPr lang="es-MX" dirty="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just"/>
            <a:endParaRPr lang="es-MX" dirty="0" smtClean="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endParaRPr lang="es-MX" dirty="0"/>
          </a:p>
          <a:p>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 MODELO DE ASIENTOS PARA EL REGISTRO CONTABLE</a:t>
            </a:r>
            <a:endParaRPr lang="es-MX" sz="3600" b="1" dirty="0">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18001285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79</a:t>
            </a:fld>
            <a:endParaRPr lang="en-US" dirty="0"/>
          </a:p>
        </p:txBody>
      </p:sp>
      <p:sp>
        <p:nvSpPr>
          <p:cNvPr id="7" name="Rectángulo redondeado 6"/>
          <p:cNvSpPr/>
          <p:nvPr/>
        </p:nvSpPr>
        <p:spPr>
          <a:xfrm>
            <a:off x="614855" y="1268205"/>
            <a:ext cx="11214538" cy="5160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27-09-2018</a:t>
            </a:r>
          </a:p>
          <a:p>
            <a:pPr algn="ctr"/>
            <a:r>
              <a:rPr lang="es-MX" b="1" u="sng" dirty="0" smtClean="0">
                <a:solidFill>
                  <a:schemeClr val="bg1">
                    <a:lumMod val="95000"/>
                  </a:schemeClr>
                </a:solidFill>
                <a:latin typeface="Calisto MT" panose="02040603050505030304" pitchFamily="18" charset="0"/>
              </a:rPr>
              <a:t>(ADICIONES)</a:t>
            </a:r>
          </a:p>
          <a:p>
            <a:pPr algn="ctr"/>
            <a:endParaRPr lang="es-MX" b="1" dirty="0" smtClean="0">
              <a:solidFill>
                <a:schemeClr val="bg1">
                  <a:lumMod val="95000"/>
                </a:schemeClr>
              </a:solidFill>
              <a:latin typeface="Calisto MT" panose="02040603050505030304" pitchFamily="18" charset="0"/>
            </a:endParaRPr>
          </a:p>
          <a:p>
            <a:r>
              <a:rPr lang="es-MX" dirty="0">
                <a:latin typeface="Calisto MT" panose="02040603050505030304" pitchFamily="18" charset="0"/>
              </a:rPr>
              <a:t>VI.1.1.16	Registro del decremento de la deuda pública interna derivado de la actualización de valores negociables</a:t>
            </a:r>
            <a:r>
              <a:rPr lang="es-MX" dirty="0" smtClean="0">
                <a:latin typeface="Calisto MT" panose="02040603050505030304" pitchFamily="18" charset="0"/>
              </a:rPr>
              <a:t>.</a:t>
            </a:r>
            <a:endParaRPr lang="es-MX" dirty="0">
              <a:latin typeface="Calisto MT" panose="02040603050505030304" pitchFamily="18" charset="0"/>
            </a:endParaRPr>
          </a:p>
          <a:p>
            <a:r>
              <a:rPr lang="es-MX" dirty="0">
                <a:latin typeface="Calisto MT" panose="02040603050505030304" pitchFamily="18" charset="0"/>
              </a:rPr>
              <a:t>VI.1.1.17	Registro del incremento de la deuda pública interna derivado de la actualización de valores negociables</a:t>
            </a:r>
            <a:r>
              <a:rPr lang="es-MX" dirty="0" smtClean="0">
                <a:latin typeface="Calisto MT" panose="02040603050505030304" pitchFamily="18" charset="0"/>
              </a:rPr>
              <a:t>.</a:t>
            </a:r>
            <a:endParaRPr lang="es-MX" dirty="0">
              <a:latin typeface="Calisto MT" panose="02040603050505030304" pitchFamily="18" charset="0"/>
            </a:endParaRPr>
          </a:p>
          <a:p>
            <a:r>
              <a:rPr lang="es-MX" dirty="0">
                <a:latin typeface="Calisto MT" panose="02040603050505030304" pitchFamily="18" charset="0"/>
              </a:rPr>
              <a:t>VI.2.1	Reestructura de la Deuda </a:t>
            </a:r>
            <a:r>
              <a:rPr lang="es-MX" dirty="0" smtClean="0">
                <a:latin typeface="Calisto MT" panose="02040603050505030304" pitchFamily="18" charset="0"/>
              </a:rPr>
              <a:t>Pública.</a:t>
            </a:r>
            <a:endParaRPr lang="es-MX" dirty="0">
              <a:latin typeface="Calisto MT" panose="02040603050505030304" pitchFamily="18" charset="0"/>
            </a:endParaRPr>
          </a:p>
          <a:p>
            <a:pPr algn="just"/>
            <a:r>
              <a:rPr lang="es-MX" dirty="0">
                <a:latin typeface="Calisto MT" panose="02040603050505030304" pitchFamily="18" charset="0"/>
              </a:rPr>
              <a:t>VI.3.1	Préstamos </a:t>
            </a:r>
            <a:r>
              <a:rPr lang="es-MX" dirty="0" smtClean="0">
                <a:latin typeface="Calisto MT" panose="02040603050505030304" pitchFamily="18" charset="0"/>
              </a:rPr>
              <a:t>Otorgados.</a:t>
            </a:r>
            <a:endParaRPr lang="es-MX" dirty="0">
              <a:latin typeface="Calisto MT" panose="02040603050505030304" pitchFamily="18" charset="0"/>
            </a:endParaRPr>
          </a:p>
          <a:p>
            <a:pPr algn="just"/>
            <a:r>
              <a:rPr lang="es-MX" dirty="0">
                <a:latin typeface="Calisto MT" panose="02040603050505030304" pitchFamily="18" charset="0"/>
              </a:rPr>
              <a:t>VI.4.1	Ejecución de Avales y </a:t>
            </a:r>
            <a:r>
              <a:rPr lang="es-MX" dirty="0" smtClean="0">
                <a:latin typeface="Calisto MT" panose="02040603050505030304" pitchFamily="18" charset="0"/>
              </a:rPr>
              <a:t>Garantías.</a:t>
            </a:r>
            <a:endParaRPr lang="es-MX" dirty="0">
              <a:latin typeface="Calisto MT" panose="02040603050505030304" pitchFamily="18" charset="0"/>
            </a:endParaRPr>
          </a:p>
          <a:p>
            <a:pPr algn="just"/>
            <a:r>
              <a:rPr lang="es-MX" dirty="0">
                <a:latin typeface="Calisto MT" panose="02040603050505030304" pitchFamily="18" charset="0"/>
              </a:rPr>
              <a:t>VI.5.1	</a:t>
            </a:r>
            <a:r>
              <a:rPr lang="es-MX" dirty="0" smtClean="0">
                <a:latin typeface="Calisto MT" panose="02040603050505030304" pitchFamily="18" charset="0"/>
              </a:rPr>
              <a:t>Inversiones.</a:t>
            </a:r>
            <a:endParaRPr lang="es-MX" dirty="0">
              <a:latin typeface="Calisto MT" panose="02040603050505030304" pitchFamily="18" charset="0"/>
            </a:endParaRPr>
          </a:p>
          <a:p>
            <a:pPr algn="just"/>
            <a:r>
              <a:rPr lang="es-MX" dirty="0">
                <a:latin typeface="Calisto MT" panose="02040603050505030304" pitchFamily="18" charset="0"/>
              </a:rPr>
              <a:t>VI.5.1.1	Registro del devengado y el pago por la contratación o incremento de inversiones financieras</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VI.5.1.2	Registro del cobro derivado de la recuperación de recursos al vencimiento de las inversiones financieras y sus intereses</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VI.5.1.3	Registro del cobro de los pasivos diferidos</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VI.5.2	Inversiones en Fideicomisos, Mandatos y Contratos Análogos</a:t>
            </a:r>
            <a:r>
              <a:rPr lang="es-MX" dirty="0" smtClean="0">
                <a:latin typeface="Calisto MT" panose="02040603050505030304" pitchFamily="18" charset="0"/>
              </a:rPr>
              <a:t>.</a:t>
            </a:r>
            <a:endParaRPr lang="es-MX" dirty="0">
              <a:latin typeface="Calisto MT" panose="02040603050505030304" pitchFamily="18" charset="0"/>
            </a:endParaRPr>
          </a:p>
          <a:p>
            <a:pPr algn="just"/>
            <a:r>
              <a:rPr lang="es-MX" dirty="0">
                <a:latin typeface="Calisto MT" panose="02040603050505030304" pitchFamily="18" charset="0"/>
              </a:rPr>
              <a:t>VI.5.3.1	Registro del devengado y el pago de participaciones y aportaciones de capital</a:t>
            </a:r>
            <a:r>
              <a:rPr lang="es-MX" dirty="0" smtClean="0">
                <a:latin typeface="Calisto MT" panose="02040603050505030304" pitchFamily="18" charset="0"/>
              </a:rPr>
              <a:t>.</a:t>
            </a:r>
            <a:endParaRPr lang="es-MX" dirty="0">
              <a:latin typeface="Calisto MT" panose="02040603050505030304" pitchFamily="18" charset="0"/>
            </a:endParaRPr>
          </a:p>
          <a:p>
            <a:pPr algn="just"/>
            <a:endParaRPr lang="es-MX" dirty="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just"/>
            <a:endParaRPr lang="es-MX" dirty="0" smtClean="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endParaRPr lang="es-MX" dirty="0"/>
          </a:p>
          <a:p>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 MODELO DE ASIENTOS PARA EL REGISTRO CONTABLE</a:t>
            </a:r>
            <a:endParaRPr lang="es-MX" sz="3600" b="1" dirty="0">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186654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846160" y="246987"/>
            <a:ext cx="3848669" cy="673100"/>
          </a:xfrm>
        </p:spPr>
        <p:txBody>
          <a:bodyPr>
            <a:noAutofit/>
          </a:bodyPr>
          <a:lstStyle/>
          <a:p>
            <a:r>
              <a:rPr lang="es-MX" sz="3200" b="1" u="sng" dirty="0" smtClean="0">
                <a:latin typeface="Calisto MT" panose="02040603050505030304" pitchFamily="18" charset="0"/>
              </a:rPr>
              <a:t>CONTENIDO:</a:t>
            </a:r>
            <a:endParaRPr lang="es-MX" sz="3200" b="1" u="sng" dirty="0">
              <a:latin typeface="Calisto MT" panose="02040603050505030304" pitchFamily="18" charset="0"/>
            </a:endParaRPr>
          </a:p>
        </p:txBody>
      </p:sp>
      <p:pic>
        <p:nvPicPr>
          <p:cNvPr id="8" name="Marcador de posición de imagen 7"/>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9053313" y="2018993"/>
            <a:ext cx="2360764" cy="2361938"/>
          </a:xfrm>
          <a:prstGeom prst="round2DiagRect">
            <a:avLst>
              <a:gd name="adj1" fmla="val 5608"/>
              <a:gd name="adj2" fmla="val 0"/>
            </a:avLst>
          </a:prstGeom>
        </p:spPr>
      </p:pic>
      <p:sp>
        <p:nvSpPr>
          <p:cNvPr id="5" name="Marcador de texto 4"/>
          <p:cNvSpPr>
            <a:spLocks noGrp="1"/>
          </p:cNvSpPr>
          <p:nvPr>
            <p:ph type="body" sz="half" idx="4294967295"/>
          </p:nvPr>
        </p:nvSpPr>
        <p:spPr>
          <a:xfrm>
            <a:off x="846161" y="1007584"/>
            <a:ext cx="7639050" cy="4547055"/>
          </a:xfrm>
        </p:spPr>
        <p:txBody>
          <a:bodyPr>
            <a:noAutofit/>
          </a:bodyPr>
          <a:lstStyle/>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Bases Conceptuales de la Contabilidad </a:t>
            </a:r>
            <a:r>
              <a:rPr lang="es-MX" sz="2800" dirty="0">
                <a:latin typeface="Calisto MT" panose="02040603050505030304" pitchFamily="18" charset="0"/>
              </a:rPr>
              <a:t>G</a:t>
            </a:r>
            <a:r>
              <a:rPr lang="es-MX" sz="2800" dirty="0" smtClean="0">
                <a:latin typeface="Calisto MT" panose="02040603050505030304" pitchFamily="18" charset="0"/>
              </a:rPr>
              <a:t>ubernamental</a:t>
            </a:r>
          </a:p>
          <a:p>
            <a:pPr marL="514350" indent="-514350">
              <a:lnSpc>
                <a:spcPct val="100000"/>
              </a:lnSpc>
              <a:spcBef>
                <a:spcPts val="1200"/>
              </a:spcBef>
              <a:buClr>
                <a:schemeClr val="tx2">
                  <a:lumMod val="75000"/>
                </a:schemeClr>
              </a:buClr>
              <a:buSzPct val="135000"/>
              <a:buFont typeface="+mj-lt"/>
              <a:buAutoNum type="arabicPeriod"/>
            </a:pPr>
            <a:r>
              <a:rPr lang="es-MX" sz="2800" b="1" u="sng" dirty="0" smtClean="0">
                <a:solidFill>
                  <a:schemeClr val="accent1">
                    <a:lumMod val="75000"/>
                  </a:schemeClr>
                </a:solidFill>
                <a:latin typeface="Calisto MT" panose="02040603050505030304" pitchFamily="18" charset="0"/>
              </a:rPr>
              <a:t>Ingresos y Egresos Públicos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Bienes Patrimoniales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Normas y Lineamientos para Transacciones Específicas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Registros</a:t>
            </a:r>
            <a:r>
              <a:rPr lang="es-MX" sz="2800" dirty="0">
                <a:latin typeface="Calisto MT" panose="02040603050505030304" pitchFamily="18" charset="0"/>
              </a:rPr>
              <a:t>, Estados e Informes </a:t>
            </a:r>
            <a:r>
              <a:rPr lang="es-MX" sz="2800" dirty="0" smtClean="0">
                <a:latin typeface="Calisto MT" panose="02040603050505030304" pitchFamily="18" charset="0"/>
              </a:rPr>
              <a:t>Financieros</a:t>
            </a:r>
          </a:p>
          <a:p>
            <a:pPr marL="514350" indent="-514350">
              <a:lnSpc>
                <a:spcPct val="100000"/>
              </a:lnSpc>
              <a:spcBef>
                <a:spcPts val="1200"/>
              </a:spcBef>
              <a:buClr>
                <a:schemeClr val="tx2">
                  <a:lumMod val="75000"/>
                </a:schemeClr>
              </a:buClr>
              <a:buSzPct val="135000"/>
              <a:buFont typeface="+mj-lt"/>
              <a:buAutoNum type="arabicPeriod"/>
            </a:pPr>
            <a:r>
              <a:rPr lang="es-MX" sz="2800" dirty="0" smtClean="0">
                <a:latin typeface="Calisto MT" panose="02040603050505030304" pitchFamily="18" charset="0"/>
              </a:rPr>
              <a:t>Rendición </a:t>
            </a:r>
            <a:r>
              <a:rPr lang="es-MX" sz="2800" dirty="0">
                <a:latin typeface="Calisto MT" panose="02040603050505030304" pitchFamily="18" charset="0"/>
              </a:rPr>
              <a:t>de Cuentas y </a:t>
            </a:r>
            <a:r>
              <a:rPr lang="es-MX" sz="2800" dirty="0" smtClean="0">
                <a:latin typeface="Calisto MT" panose="02040603050505030304" pitchFamily="18" charset="0"/>
              </a:rPr>
              <a:t>Transparencia</a:t>
            </a:r>
            <a:endParaRPr lang="es-MX" sz="2800" dirty="0">
              <a:latin typeface="Calisto MT" panose="02040603050505030304" pitchFamily="18" charset="0"/>
            </a:endParaRPr>
          </a:p>
        </p:txBody>
      </p:sp>
      <p:grpSp>
        <p:nvGrpSpPr>
          <p:cNvPr id="6" name="Grupo 5"/>
          <p:cNvGrpSpPr/>
          <p:nvPr/>
        </p:nvGrpSpPr>
        <p:grpSpPr>
          <a:xfrm>
            <a:off x="-8626" y="5642135"/>
            <a:ext cx="12192000" cy="1235769"/>
            <a:chOff x="-8626" y="5642136"/>
            <a:chExt cx="12192000" cy="1339803"/>
          </a:xfrm>
        </p:grpSpPr>
        <p:sp>
          <p:nvSpPr>
            <p:cNvPr id="7" name="Rectángulo 6"/>
            <p:cNvSpPr/>
            <p:nvPr/>
          </p:nvSpPr>
          <p:spPr>
            <a:xfrm>
              <a:off x="-8626" y="5642136"/>
              <a:ext cx="12192000" cy="1318222"/>
            </a:xfrm>
            <a:prstGeom prst="rect">
              <a:avLst/>
            </a:prstGeom>
            <a:solidFill>
              <a:srgbClr val="B1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742648" y="5680560"/>
              <a:ext cx="11081982" cy="1301379"/>
            </a:xfrm>
            <a:prstGeom prst="rect">
              <a:avLst/>
            </a:prstGeom>
            <a:noFill/>
          </p:spPr>
          <p:txBody>
            <a:bodyPr wrap="square" rtlCol="0">
              <a:spAutoFit/>
            </a:bodyPr>
            <a:lstStyle/>
            <a:p>
              <a:pPr algn="just"/>
              <a:r>
                <a:rPr lang="es-MX" sz="2400" b="1" u="sng" dirty="0" smtClean="0">
                  <a:latin typeface="Calisto MT" panose="02040603050505030304" pitchFamily="18" charset="0"/>
                </a:rPr>
                <a:t>Objetivo específico:</a:t>
              </a:r>
              <a:r>
                <a:rPr lang="es-MX" sz="2400" dirty="0">
                  <a:latin typeface="Calisto MT" panose="02040603050505030304" pitchFamily="18" charset="0"/>
                </a:rPr>
                <a:t> </a:t>
              </a:r>
              <a:r>
                <a:rPr lang="es-MX" sz="2400" dirty="0" smtClean="0">
                  <a:latin typeface="Calisto MT" panose="02040603050505030304" pitchFamily="18" charset="0"/>
                </a:rPr>
                <a:t>Identificar los cambios de mayor relevancia en las normas que regulan </a:t>
              </a:r>
              <a:r>
                <a:rPr lang="es-MX" sz="2400" dirty="0">
                  <a:latin typeface="Calisto MT" panose="02040603050505030304" pitchFamily="18" charset="0"/>
                </a:rPr>
                <a:t>los ingresos y egresos </a:t>
              </a:r>
              <a:r>
                <a:rPr lang="es-MX" sz="2400" dirty="0" smtClean="0">
                  <a:latin typeface="Calisto MT" panose="02040603050505030304" pitchFamily="18" charset="0"/>
                </a:rPr>
                <a:t>durante el periodo en análisis, para revisar su aplicación en sus sistemas.</a:t>
              </a:r>
              <a:endParaRPr lang="es-MX" sz="2400" dirty="0">
                <a:latin typeface="Calisto MT" panose="02040603050505030304" pitchFamily="18" charset="0"/>
              </a:endParaRPr>
            </a:p>
          </p:txBody>
        </p:sp>
      </p:grpSp>
    </p:spTree>
    <p:extLst>
      <p:ext uri="{BB962C8B-B14F-4D97-AF65-F5344CB8AC3E}">
        <p14:creationId xmlns:p14="http://schemas.microsoft.com/office/powerpoint/2010/main" val="359155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8" fill="hold" nodeType="withEffect">
                                  <p:stCondLst>
                                    <p:cond delay="3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0" fill="hold"/>
                                        <p:tgtEl>
                                          <p:spTgt spid="6"/>
                                        </p:tgtEl>
                                        <p:attrNameLst>
                                          <p:attrName>ppt_x</p:attrName>
                                        </p:attrNameLst>
                                      </p:cBhvr>
                                      <p:tavLst>
                                        <p:tav tm="0">
                                          <p:val>
                                            <p:strVal val="0-#ppt_w/2"/>
                                          </p:val>
                                        </p:tav>
                                        <p:tav tm="100000">
                                          <p:val>
                                            <p:strVal val="#ppt_x"/>
                                          </p:val>
                                        </p:tav>
                                      </p:tavLst>
                                    </p:anim>
                                    <p:anim calcmode="lin" valueType="num">
                                      <p:cBhvr additive="base">
                                        <p:cTn id="13" dur="2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80</a:t>
            </a:fld>
            <a:endParaRPr lang="en-US" dirty="0"/>
          </a:p>
        </p:txBody>
      </p:sp>
      <p:sp>
        <p:nvSpPr>
          <p:cNvPr id="7" name="Rectángulo redondeado 6"/>
          <p:cNvSpPr/>
          <p:nvPr/>
        </p:nvSpPr>
        <p:spPr>
          <a:xfrm>
            <a:off x="1610710" y="2224647"/>
            <a:ext cx="9390993" cy="171673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27-12-2017</a:t>
            </a:r>
          </a:p>
          <a:p>
            <a:pPr algn="ctr"/>
            <a:r>
              <a:rPr lang="es-MX" b="1" u="sng" dirty="0" smtClean="0">
                <a:solidFill>
                  <a:schemeClr val="bg1">
                    <a:lumMod val="95000"/>
                  </a:schemeClr>
                </a:solidFill>
                <a:latin typeface="Calisto MT" panose="02040603050505030304" pitchFamily="18" charset="0"/>
              </a:rPr>
              <a:t>(ADICIONES)</a:t>
            </a:r>
          </a:p>
          <a:p>
            <a:pPr algn="ctr"/>
            <a:endParaRPr lang="es-MX" b="1" dirty="0" smtClean="0">
              <a:solidFill>
                <a:schemeClr val="bg1">
                  <a:lumMod val="95000"/>
                </a:schemeClr>
              </a:solidFill>
              <a:latin typeface="Calisto MT" panose="02040603050505030304" pitchFamily="18" charset="0"/>
            </a:endParaRPr>
          </a:p>
          <a:p>
            <a:r>
              <a:rPr lang="es-MX" dirty="0" smtClean="0">
                <a:latin typeface="Calisto MT" panose="02040603050505030304" pitchFamily="18" charset="0"/>
              </a:rPr>
              <a:t>II.1.6 Aprovechamientos</a:t>
            </a:r>
          </a:p>
          <a:p>
            <a:r>
              <a:rPr lang="es-MX" dirty="0" smtClean="0">
                <a:latin typeface="Calisto MT" panose="02040603050505030304" pitchFamily="18" charset="0"/>
              </a:rPr>
              <a:t>II.1.8 Participaciones, Aportaciones, Transferencias, Asignaciones, Subsidios y Otras Ayudas</a:t>
            </a:r>
            <a:endParaRPr lang="es-MX" dirty="0">
              <a:latin typeface="Calisto MT" panose="02040603050505030304" pitchFamily="18" charset="0"/>
            </a:endParaRPr>
          </a:p>
          <a:p>
            <a:pPr algn="just"/>
            <a:endParaRPr lang="es-MX" dirty="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just"/>
            <a:endParaRPr lang="es-MX" dirty="0" smtClean="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endParaRPr lang="es-MX" dirty="0"/>
          </a:p>
          <a:p>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1093076" y="178676"/>
            <a:ext cx="10426262" cy="1283428"/>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VI </a:t>
            </a:r>
          </a:p>
          <a:p>
            <a:pPr lvl="0" algn="ctr" defTabSz="711200">
              <a:lnSpc>
                <a:spcPct val="90000"/>
              </a:lnSpc>
              <a:spcBef>
                <a:spcPct val="0"/>
              </a:spcBef>
              <a:spcAft>
                <a:spcPct val="35000"/>
              </a:spcAft>
            </a:pPr>
            <a:r>
              <a:rPr lang="es-MX" sz="3600" b="1" dirty="0" smtClean="0">
                <a:latin typeface="Calisto MT" panose="02040603050505030304" pitchFamily="18" charset="0"/>
                <a:cs typeface="Arial" panose="020B0604020202020204" pitchFamily="34" charset="0"/>
              </a:rPr>
              <a:t>GUÍAS </a:t>
            </a:r>
            <a:r>
              <a:rPr lang="es-MX" sz="3600" b="1" dirty="0">
                <a:latin typeface="Calisto MT" panose="02040603050505030304" pitchFamily="18" charset="0"/>
                <a:cs typeface="Arial" panose="020B0604020202020204" pitchFamily="34" charset="0"/>
              </a:rPr>
              <a:t>C</a:t>
            </a:r>
            <a:r>
              <a:rPr lang="es-MX" sz="3600" b="1" dirty="0" smtClean="0">
                <a:latin typeface="Calisto MT" panose="02040603050505030304" pitchFamily="18" charset="0"/>
                <a:cs typeface="Arial" panose="020B0604020202020204" pitchFamily="34" charset="0"/>
              </a:rPr>
              <a:t>ONTABILIZADORAS</a:t>
            </a:r>
            <a:endParaRPr lang="es-MX" sz="3600" b="1" dirty="0">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4308839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81</a:t>
            </a:fld>
            <a:endParaRPr lang="en-US" dirty="0"/>
          </a:p>
        </p:txBody>
      </p:sp>
      <p:sp>
        <p:nvSpPr>
          <p:cNvPr id="7" name="Rectángulo redondeado 6"/>
          <p:cNvSpPr/>
          <p:nvPr/>
        </p:nvSpPr>
        <p:spPr>
          <a:xfrm>
            <a:off x="614855" y="1268205"/>
            <a:ext cx="11214538" cy="516057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u="sng" dirty="0" smtClean="0">
              <a:solidFill>
                <a:schemeClr val="tx1"/>
              </a:solidFill>
              <a:latin typeface="Calisto MT" panose="02040603050505030304" pitchFamily="18" charset="0"/>
            </a:endParaRPr>
          </a:p>
          <a:p>
            <a:pPr algn="ctr"/>
            <a:endParaRPr lang="es-MX" sz="2000" b="1" u="sng" dirty="0">
              <a:solidFill>
                <a:schemeClr val="tx1"/>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ctr"/>
            <a:endParaRPr lang="es-MX" b="1" u="sng" dirty="0">
              <a:solidFill>
                <a:schemeClr val="bg1">
                  <a:lumMod val="95000"/>
                </a:schemeClr>
              </a:solidFill>
              <a:latin typeface="Calisto MT" panose="02040603050505030304" pitchFamily="18" charset="0"/>
            </a:endParaRPr>
          </a:p>
          <a:p>
            <a:pPr algn="ctr"/>
            <a:r>
              <a:rPr lang="es-MX" b="1" u="sng" dirty="0" smtClean="0">
                <a:solidFill>
                  <a:schemeClr val="bg1">
                    <a:lumMod val="95000"/>
                  </a:schemeClr>
                </a:solidFill>
                <a:latin typeface="Calisto MT" panose="02040603050505030304" pitchFamily="18" charset="0"/>
              </a:rPr>
              <a:t>REFORMA 27-09-2018</a:t>
            </a:r>
          </a:p>
          <a:p>
            <a:pPr algn="ctr"/>
            <a:r>
              <a:rPr lang="es-MX" b="1" u="sng" dirty="0" smtClean="0">
                <a:solidFill>
                  <a:schemeClr val="bg1">
                    <a:lumMod val="95000"/>
                  </a:schemeClr>
                </a:solidFill>
                <a:latin typeface="Calisto MT" panose="02040603050505030304" pitchFamily="18" charset="0"/>
              </a:rPr>
              <a:t>(ADICIONES)</a:t>
            </a:r>
          </a:p>
          <a:p>
            <a:pPr algn="ctr"/>
            <a:endParaRPr lang="es-MX" u="sng" dirty="0">
              <a:solidFill>
                <a:schemeClr val="bg1">
                  <a:lumMod val="95000"/>
                </a:schemeClr>
              </a:solidFill>
              <a:latin typeface="Calisto MT" panose="02040603050505030304" pitchFamily="18" charset="0"/>
            </a:endParaRPr>
          </a:p>
          <a:p>
            <a:pPr algn="just"/>
            <a:r>
              <a:rPr lang="es-MX" dirty="0" smtClean="0">
                <a:solidFill>
                  <a:schemeClr val="bg1">
                    <a:lumMod val="95000"/>
                  </a:schemeClr>
                </a:solidFill>
                <a:latin typeface="Calisto MT" panose="02040603050505030304" pitchFamily="18" charset="0"/>
              </a:rPr>
              <a:t>VII.1.1 Registros Presupuestarios de la Ley de Ingresos</a:t>
            </a:r>
          </a:p>
          <a:p>
            <a:pPr algn="just"/>
            <a:r>
              <a:rPr lang="es-MX" dirty="0" smtClean="0">
                <a:solidFill>
                  <a:schemeClr val="bg1">
                    <a:lumMod val="95000"/>
                  </a:schemeClr>
                </a:solidFill>
                <a:latin typeface="Calisto MT" panose="02040603050505030304" pitchFamily="18" charset="0"/>
              </a:rPr>
              <a:t>II.1.3 Contribuciones de Mejoras</a:t>
            </a:r>
          </a:p>
          <a:p>
            <a:pPr algn="just"/>
            <a:r>
              <a:rPr lang="es-MX" dirty="0" smtClean="0">
                <a:solidFill>
                  <a:schemeClr val="bg1">
                    <a:lumMod val="95000"/>
                  </a:schemeClr>
                </a:solidFill>
                <a:latin typeface="Calisto MT" panose="02040603050505030304" pitchFamily="18" charset="0"/>
              </a:rPr>
              <a:t>II.1.8 Participaciones, Aportaciones, Convenios, Incentivos Derivados de la Colaboración Fiscal, Fondos Distintos de Aportaciones, Transferencias, Asignaciones, Subsidios y Subvenciones, y Pensiones y Jubilaciones</a:t>
            </a:r>
          </a:p>
          <a:p>
            <a:pPr algn="just"/>
            <a:r>
              <a:rPr lang="es-MX" dirty="0" smtClean="0">
                <a:solidFill>
                  <a:schemeClr val="bg1">
                    <a:lumMod val="95000"/>
                  </a:schemeClr>
                </a:solidFill>
                <a:latin typeface="Calisto MT" panose="02040603050505030304" pitchFamily="18" charset="0"/>
              </a:rPr>
              <a:t>II.2.1 Aprovechamientos Patrimoniales por Venta de Bienes Inmuebles, Muebles e Intangibles</a:t>
            </a:r>
          </a:p>
          <a:p>
            <a:pPr algn="just"/>
            <a:r>
              <a:rPr lang="es-MX" dirty="0" smtClean="0">
                <a:solidFill>
                  <a:schemeClr val="bg1">
                    <a:lumMod val="95000"/>
                  </a:schemeClr>
                </a:solidFill>
                <a:latin typeface="Calisto MT" panose="02040603050505030304" pitchFamily="18" charset="0"/>
              </a:rPr>
              <a:t>II.3.1 Otros Ingresos y Beneficios Varios</a:t>
            </a:r>
          </a:p>
          <a:p>
            <a:pPr algn="just"/>
            <a:r>
              <a:rPr lang="es-MX" dirty="0" smtClean="0">
                <a:solidFill>
                  <a:schemeClr val="bg1">
                    <a:lumMod val="95000"/>
                  </a:schemeClr>
                </a:solidFill>
                <a:latin typeface="Calisto MT" panose="02040603050505030304" pitchFamily="18" charset="0"/>
              </a:rPr>
              <a:t>VI.1.1 Deuda Pública</a:t>
            </a:r>
          </a:p>
          <a:p>
            <a:pPr algn="just"/>
            <a:r>
              <a:rPr lang="es-MX" dirty="0" smtClean="0">
                <a:solidFill>
                  <a:schemeClr val="bg1">
                    <a:lumMod val="95000"/>
                  </a:schemeClr>
                </a:solidFill>
                <a:latin typeface="Calisto MT" panose="02040603050505030304" pitchFamily="18" charset="0"/>
              </a:rPr>
              <a:t>VI.2.1 Reestructuración de Deuda Pública</a:t>
            </a:r>
          </a:p>
          <a:p>
            <a:pPr algn="just"/>
            <a:r>
              <a:rPr lang="es-MX" dirty="0" smtClean="0">
                <a:solidFill>
                  <a:schemeClr val="bg1">
                    <a:lumMod val="95000"/>
                  </a:schemeClr>
                </a:solidFill>
                <a:latin typeface="Calisto MT" panose="02040603050505030304" pitchFamily="18" charset="0"/>
              </a:rPr>
              <a:t>VI.3.1 Prestamos Otorgados</a:t>
            </a:r>
          </a:p>
          <a:p>
            <a:pPr algn="just"/>
            <a:r>
              <a:rPr lang="es-MX" dirty="0" smtClean="0">
                <a:solidFill>
                  <a:schemeClr val="bg1">
                    <a:lumMod val="95000"/>
                  </a:schemeClr>
                </a:solidFill>
                <a:latin typeface="Calisto MT" panose="02040603050505030304" pitchFamily="18" charset="0"/>
              </a:rPr>
              <a:t>VI.4.1 Ejecución de Avales y Garantías</a:t>
            </a:r>
          </a:p>
          <a:p>
            <a:pPr algn="just"/>
            <a:r>
              <a:rPr lang="es-MX" dirty="0" smtClean="0">
                <a:solidFill>
                  <a:schemeClr val="bg1">
                    <a:lumMod val="95000"/>
                  </a:schemeClr>
                </a:solidFill>
                <a:latin typeface="Calisto MT" panose="02040603050505030304" pitchFamily="18" charset="0"/>
              </a:rPr>
              <a:t>VI.5.1 Inversiones</a:t>
            </a:r>
          </a:p>
          <a:p>
            <a:pPr algn="just"/>
            <a:r>
              <a:rPr lang="es-MX" dirty="0" smtClean="0">
                <a:solidFill>
                  <a:schemeClr val="bg1">
                    <a:lumMod val="95000"/>
                  </a:schemeClr>
                </a:solidFill>
                <a:latin typeface="Calisto MT" panose="02040603050505030304" pitchFamily="18" charset="0"/>
              </a:rPr>
              <a:t>VI.5.2 Inversiones en Fideicomisos, Mandatos y Contratos Análogos</a:t>
            </a:r>
          </a:p>
          <a:p>
            <a:pPr algn="just"/>
            <a:r>
              <a:rPr lang="es-MX" dirty="0" smtClean="0">
                <a:solidFill>
                  <a:schemeClr val="bg1">
                    <a:lumMod val="95000"/>
                  </a:schemeClr>
                </a:solidFill>
                <a:latin typeface="Calisto MT" panose="02040603050505030304" pitchFamily="18" charset="0"/>
              </a:rPr>
              <a:t>VI.5.3</a:t>
            </a:r>
            <a:r>
              <a:rPr lang="es-MX" dirty="0">
                <a:solidFill>
                  <a:schemeClr val="bg1">
                    <a:lumMod val="95000"/>
                  </a:schemeClr>
                </a:solidFill>
                <a:latin typeface="Calisto MT" panose="02040603050505030304" pitchFamily="18" charset="0"/>
              </a:rPr>
              <a:t> </a:t>
            </a:r>
            <a:r>
              <a:rPr lang="es-MX" dirty="0" smtClean="0">
                <a:solidFill>
                  <a:schemeClr val="bg1">
                    <a:lumMod val="95000"/>
                  </a:schemeClr>
                </a:solidFill>
                <a:latin typeface="Calisto MT" panose="02040603050505030304" pitchFamily="18" charset="0"/>
              </a:rPr>
              <a:t>Inversiones de Participaciones y Aportaciones de Capital </a:t>
            </a:r>
            <a:endParaRPr lang="es-MX" dirty="0" smtClean="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pPr algn="just"/>
            <a:endParaRPr lang="es-MX" dirty="0" smtClean="0">
              <a:latin typeface="Calisto MT" panose="02040603050505030304" pitchFamily="18" charset="0"/>
            </a:endParaRPr>
          </a:p>
          <a:p>
            <a:pPr algn="just"/>
            <a:endParaRPr lang="es-MX" dirty="0">
              <a:latin typeface="Calisto MT" panose="02040603050505030304" pitchFamily="18" charset="0"/>
            </a:endParaRPr>
          </a:p>
          <a:p>
            <a:pPr algn="ctr"/>
            <a:endParaRPr lang="es-MX" b="1" u="sng" dirty="0" smtClean="0">
              <a:solidFill>
                <a:schemeClr val="bg1">
                  <a:lumMod val="95000"/>
                </a:schemeClr>
              </a:solidFill>
              <a:latin typeface="Calisto MT" panose="02040603050505030304" pitchFamily="18" charset="0"/>
            </a:endParaRPr>
          </a:p>
          <a:p>
            <a:endParaRPr lang="es-MX" dirty="0"/>
          </a:p>
          <a:p>
            <a:endParaRPr lang="es-MX" dirty="0"/>
          </a:p>
          <a:p>
            <a:pPr algn="ctr"/>
            <a:endParaRPr lang="es-MX" sz="2000" dirty="0"/>
          </a:p>
          <a:p>
            <a:pPr algn="ctr"/>
            <a:endParaRPr lang="es-MX" sz="2000" b="1" u="sng" dirty="0" smtClean="0">
              <a:solidFill>
                <a:schemeClr val="tx1"/>
              </a:solidFill>
              <a:latin typeface="Calisto MT" panose="02040603050505030304" pitchFamily="18" charset="0"/>
            </a:endParaRPr>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VI GUÍAS CONTABILIZADORAS</a:t>
            </a:r>
            <a:endParaRPr lang="es-MX" sz="3600" b="1" dirty="0">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2081223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6D22F896-40B5-4ADD-8801-0D06FADFA095}" type="slidenum">
              <a:rPr lang="en-US" smtClean="0"/>
              <a:t>82</a:t>
            </a:fld>
            <a:endParaRPr lang="en-US" dirty="0"/>
          </a:p>
        </p:txBody>
      </p:sp>
      <p:graphicFrame>
        <p:nvGraphicFramePr>
          <p:cNvPr id="10" name="Objeto 9"/>
          <p:cNvGraphicFramePr>
            <a:graphicFrameLocks noChangeAspect="1"/>
          </p:cNvGraphicFramePr>
          <p:nvPr>
            <p:extLst/>
          </p:nvPr>
        </p:nvGraphicFramePr>
        <p:xfrm>
          <a:off x="483476" y="139535"/>
          <a:ext cx="11319641" cy="6271775"/>
        </p:xfrm>
        <a:graphic>
          <a:graphicData uri="http://schemas.openxmlformats.org/presentationml/2006/ole">
            <mc:AlternateContent xmlns:mc="http://schemas.openxmlformats.org/markup-compatibility/2006">
              <mc:Choice xmlns:v="urn:schemas-microsoft-com:vml" Requires="v">
                <p:oleObj spid="_x0000_s8240" name="Hoja de cálculo" r:id="rId3" imgW="8924850" imgH="7277190" progId="Excel.Sheet.12">
                  <p:embed/>
                </p:oleObj>
              </mc:Choice>
              <mc:Fallback>
                <p:oleObj name="Hoja de cálculo" r:id="rId3" imgW="8924850" imgH="7277190" progId="Excel.Sheet.12">
                  <p:embed/>
                  <p:pic>
                    <p:nvPicPr>
                      <p:cNvPr id="10" name="Objeto 9"/>
                      <p:cNvPicPr/>
                      <p:nvPr/>
                    </p:nvPicPr>
                    <p:blipFill>
                      <a:blip r:embed="rId4"/>
                      <a:stretch>
                        <a:fillRect/>
                      </a:stretch>
                    </p:blipFill>
                    <p:spPr>
                      <a:xfrm>
                        <a:off x="483476" y="139535"/>
                        <a:ext cx="11319641" cy="6271775"/>
                      </a:xfrm>
                      <a:prstGeom prst="rect">
                        <a:avLst/>
                      </a:prstGeom>
                      <a:solidFill>
                        <a:schemeClr val="bg1"/>
                      </a:solidFill>
                    </p:spPr>
                  </p:pic>
                </p:oleObj>
              </mc:Fallback>
            </mc:AlternateContent>
          </a:graphicData>
        </a:graphic>
      </p:graphicFrame>
      <p:sp>
        <p:nvSpPr>
          <p:cNvPr id="11" name="CuadroTexto 10"/>
          <p:cNvSpPr txBox="1"/>
          <p:nvPr/>
        </p:nvSpPr>
        <p:spPr>
          <a:xfrm>
            <a:off x="8681421" y="6488668"/>
            <a:ext cx="3510579" cy="369332"/>
          </a:xfrm>
          <a:prstGeom prst="rect">
            <a:avLst/>
          </a:prstGeom>
          <a:noFill/>
        </p:spPr>
        <p:txBody>
          <a:bodyPr wrap="square" rtlCol="0">
            <a:spAutoFit/>
          </a:bodyPr>
          <a:lstStyle/>
          <a:p>
            <a:r>
              <a:rPr lang="es-MX" dirty="0" smtClean="0">
                <a:latin typeface="Calisto MT" panose="02040603050505030304" pitchFamily="18" charset="0"/>
              </a:rPr>
              <a:t>Ultima reforma DOF 27/09/2018</a:t>
            </a:r>
            <a:endParaRPr lang="es-MX" dirty="0">
              <a:latin typeface="Calisto MT" panose="02040603050505030304" pitchFamily="18" charset="0"/>
            </a:endParaRPr>
          </a:p>
        </p:txBody>
      </p:sp>
    </p:spTree>
    <p:extLst>
      <p:ext uri="{BB962C8B-B14F-4D97-AF65-F5344CB8AC3E}">
        <p14:creationId xmlns:p14="http://schemas.microsoft.com/office/powerpoint/2010/main" val="2627223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6D22F896-40B5-4ADD-8801-0D06FADFA095}" type="slidenum">
              <a:rPr lang="en-US" smtClean="0"/>
              <a:t>83</a:t>
            </a:fld>
            <a:endParaRPr lang="en-US" dirty="0"/>
          </a:p>
        </p:txBody>
      </p:sp>
      <p:sp>
        <p:nvSpPr>
          <p:cNvPr id="11" name="CuadroTexto 10"/>
          <p:cNvSpPr txBox="1"/>
          <p:nvPr/>
        </p:nvSpPr>
        <p:spPr>
          <a:xfrm>
            <a:off x="8681421" y="6488668"/>
            <a:ext cx="3510579" cy="369332"/>
          </a:xfrm>
          <a:prstGeom prst="rect">
            <a:avLst/>
          </a:prstGeom>
          <a:noFill/>
        </p:spPr>
        <p:txBody>
          <a:bodyPr wrap="square" rtlCol="0">
            <a:spAutoFit/>
          </a:bodyPr>
          <a:lstStyle/>
          <a:p>
            <a:r>
              <a:rPr lang="es-MX" dirty="0" smtClean="0">
                <a:latin typeface="Calisto MT" panose="02040603050505030304" pitchFamily="18" charset="0"/>
              </a:rPr>
              <a:t>Ultima reforma DOF 27/09/2018</a:t>
            </a:r>
            <a:endParaRPr lang="es-MX" dirty="0">
              <a:latin typeface="Calisto MT" panose="02040603050505030304" pitchFamily="18" charset="0"/>
            </a:endParaRPr>
          </a:p>
        </p:txBody>
      </p:sp>
      <p:graphicFrame>
        <p:nvGraphicFramePr>
          <p:cNvPr id="2" name="Objeto 1"/>
          <p:cNvGraphicFramePr>
            <a:graphicFrameLocks noChangeAspect="1"/>
          </p:cNvGraphicFramePr>
          <p:nvPr>
            <p:extLst/>
          </p:nvPr>
        </p:nvGraphicFramePr>
        <p:xfrm>
          <a:off x="515007" y="168166"/>
          <a:ext cx="11183007" cy="6317934"/>
        </p:xfrm>
        <a:graphic>
          <a:graphicData uri="http://schemas.openxmlformats.org/presentationml/2006/ole">
            <mc:AlternateContent xmlns:mc="http://schemas.openxmlformats.org/markup-compatibility/2006">
              <mc:Choice xmlns:v="urn:schemas-microsoft-com:vml" Requires="v">
                <p:oleObj spid="_x0000_s9264" name="Hoja de cálculo" r:id="rId3" imgW="8924850" imgH="8115300" progId="Excel.Sheet.12">
                  <p:embed/>
                </p:oleObj>
              </mc:Choice>
              <mc:Fallback>
                <p:oleObj name="Hoja de cálculo" r:id="rId3" imgW="8924850" imgH="8115300" progId="Excel.Sheet.12">
                  <p:embed/>
                  <p:pic>
                    <p:nvPicPr>
                      <p:cNvPr id="2" name="Objeto 1"/>
                      <p:cNvPicPr/>
                      <p:nvPr/>
                    </p:nvPicPr>
                    <p:blipFill>
                      <a:blip r:embed="rId4"/>
                      <a:stretch>
                        <a:fillRect/>
                      </a:stretch>
                    </p:blipFill>
                    <p:spPr>
                      <a:xfrm>
                        <a:off x="515007" y="168166"/>
                        <a:ext cx="11183007" cy="6317934"/>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941964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84</a:t>
            </a:fld>
            <a:endParaRPr lang="en-US" dirty="0"/>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VI MATRICES DE CONVERSIÓN </a:t>
            </a:r>
            <a:endParaRPr lang="es-MX" sz="3600" b="1" dirty="0">
              <a:latin typeface="Calisto MT" panose="02040603050505030304" pitchFamily="18" charset="0"/>
              <a:cs typeface="Arial" panose="020B0604020202020204" pitchFamily="34" charset="0"/>
            </a:endParaRPr>
          </a:p>
        </p:txBody>
      </p:sp>
      <p:sp>
        <p:nvSpPr>
          <p:cNvPr id="2" name="CuadroTexto 1"/>
          <p:cNvSpPr txBox="1"/>
          <p:nvPr/>
        </p:nvSpPr>
        <p:spPr>
          <a:xfrm>
            <a:off x="8681421" y="6488668"/>
            <a:ext cx="3510579" cy="369332"/>
          </a:xfrm>
          <a:prstGeom prst="rect">
            <a:avLst/>
          </a:prstGeom>
          <a:noFill/>
        </p:spPr>
        <p:txBody>
          <a:bodyPr wrap="square" rtlCol="0">
            <a:spAutoFit/>
          </a:bodyPr>
          <a:lstStyle/>
          <a:p>
            <a:r>
              <a:rPr lang="es-MX" dirty="0" smtClean="0">
                <a:latin typeface="Calisto MT" panose="02040603050505030304" pitchFamily="18" charset="0"/>
              </a:rPr>
              <a:t>Ultima reforma DOF 27/09/2018</a:t>
            </a:r>
            <a:endParaRPr lang="es-MX" dirty="0">
              <a:latin typeface="Calisto MT" panose="02040603050505030304" pitchFamily="18" charset="0"/>
            </a:endParaRPr>
          </a:p>
        </p:txBody>
      </p:sp>
      <p:graphicFrame>
        <p:nvGraphicFramePr>
          <p:cNvPr id="10" name="Tabla 9"/>
          <p:cNvGraphicFramePr>
            <a:graphicFrameLocks noGrp="1"/>
          </p:cNvGraphicFramePr>
          <p:nvPr>
            <p:extLst/>
          </p:nvPr>
        </p:nvGraphicFramePr>
        <p:xfrm>
          <a:off x="378373" y="1726049"/>
          <a:ext cx="11403724" cy="4175760"/>
        </p:xfrm>
        <a:graphic>
          <a:graphicData uri="http://schemas.openxmlformats.org/drawingml/2006/table">
            <a:tbl>
              <a:tblPr firstRow="1" bandRow="1">
                <a:tableStyleId>{5C22544A-7EE6-4342-B048-85BDC9FD1C3A}</a:tableStyleId>
              </a:tblPr>
              <a:tblGrid>
                <a:gridCol w="599090">
                  <a:extLst>
                    <a:ext uri="{9D8B030D-6E8A-4147-A177-3AD203B41FA5}">
                      <a16:colId xmlns:a16="http://schemas.microsoft.com/office/drawing/2014/main" val="1109950965"/>
                    </a:ext>
                  </a:extLst>
                </a:gridCol>
                <a:gridCol w="5102772">
                  <a:extLst>
                    <a:ext uri="{9D8B030D-6E8A-4147-A177-3AD203B41FA5}">
                      <a16:colId xmlns:a16="http://schemas.microsoft.com/office/drawing/2014/main" val="1889383976"/>
                    </a:ext>
                  </a:extLst>
                </a:gridCol>
                <a:gridCol w="1171904">
                  <a:extLst>
                    <a:ext uri="{9D8B030D-6E8A-4147-A177-3AD203B41FA5}">
                      <a16:colId xmlns:a16="http://schemas.microsoft.com/office/drawing/2014/main" val="138477061"/>
                    </a:ext>
                  </a:extLst>
                </a:gridCol>
                <a:gridCol w="4529958">
                  <a:extLst>
                    <a:ext uri="{9D8B030D-6E8A-4147-A177-3AD203B41FA5}">
                      <a16:colId xmlns:a16="http://schemas.microsoft.com/office/drawing/2014/main" val="245699449"/>
                    </a:ext>
                  </a:extLst>
                </a:gridCol>
              </a:tblGrid>
              <a:tr h="370840">
                <a:tc>
                  <a:txBody>
                    <a:bodyPr/>
                    <a:lstStyle/>
                    <a:p>
                      <a:r>
                        <a:rPr lang="es-MX" sz="1400" dirty="0" smtClean="0">
                          <a:latin typeface="Calisto MT" panose="02040603050505030304" pitchFamily="18" charset="0"/>
                        </a:rPr>
                        <a:t>CRI</a:t>
                      </a:r>
                      <a:endParaRPr lang="es-MX" sz="1400" dirty="0">
                        <a:latin typeface="Calisto MT" panose="02040603050505030304" pitchFamily="18" charset="0"/>
                      </a:endParaRPr>
                    </a:p>
                  </a:txBody>
                  <a:tcPr/>
                </a:tc>
                <a:tc>
                  <a:txBody>
                    <a:bodyPr/>
                    <a:lstStyle/>
                    <a:p>
                      <a:r>
                        <a:rPr lang="es-MX" sz="1400" dirty="0" smtClean="0">
                          <a:latin typeface="Calisto MT" panose="02040603050505030304" pitchFamily="18" charset="0"/>
                        </a:rPr>
                        <a:t>Descripción</a:t>
                      </a:r>
                      <a:endParaRPr lang="es-MX" sz="1400" dirty="0">
                        <a:latin typeface="Calisto MT" panose="02040603050505030304" pitchFamily="18" charset="0"/>
                      </a:endParaRPr>
                    </a:p>
                  </a:txBody>
                  <a:tcPr/>
                </a:tc>
                <a:tc>
                  <a:txBody>
                    <a:bodyPr/>
                    <a:lstStyle/>
                    <a:p>
                      <a:r>
                        <a:rPr lang="es-MX" sz="1400" dirty="0" smtClean="0">
                          <a:latin typeface="Calisto MT" panose="02040603050505030304" pitchFamily="18" charset="0"/>
                        </a:rPr>
                        <a:t>Cuenta Contable</a:t>
                      </a:r>
                      <a:endParaRPr lang="es-MX" sz="1400" dirty="0">
                        <a:latin typeface="Calisto MT" panose="02040603050505030304" pitchFamily="18" charset="0"/>
                      </a:endParaRPr>
                    </a:p>
                  </a:txBody>
                  <a:tcPr/>
                </a:tc>
                <a:tc>
                  <a:txBody>
                    <a:bodyPr/>
                    <a:lstStyle/>
                    <a:p>
                      <a:r>
                        <a:rPr lang="es-MX" sz="1400" dirty="0" smtClean="0">
                          <a:latin typeface="Calisto MT" panose="02040603050505030304" pitchFamily="18" charset="0"/>
                        </a:rPr>
                        <a:t>Descripción</a:t>
                      </a:r>
                      <a:endParaRPr lang="es-MX" sz="1400" dirty="0">
                        <a:latin typeface="Calisto MT" panose="02040603050505030304" pitchFamily="18" charset="0"/>
                      </a:endParaRPr>
                    </a:p>
                  </a:txBody>
                  <a:tcPr/>
                </a:tc>
                <a:extLst>
                  <a:ext uri="{0D108BD9-81ED-4DB2-BD59-A6C34878D82A}">
                    <a16:rowId xmlns:a16="http://schemas.microsoft.com/office/drawing/2014/main" val="3953072985"/>
                  </a:ext>
                </a:extLst>
              </a:tr>
              <a:tr h="370840">
                <a:tc>
                  <a:txBody>
                    <a:bodyPr/>
                    <a:lstStyle/>
                    <a:p>
                      <a:r>
                        <a:rPr lang="es-MX" sz="1400" dirty="0" smtClean="0">
                          <a:latin typeface="Calisto MT" panose="02040603050505030304" pitchFamily="18" charset="0"/>
                        </a:rPr>
                        <a:t>19</a:t>
                      </a:r>
                      <a:endParaRPr lang="es-MX" sz="1400" dirty="0">
                        <a:latin typeface="Calisto MT" panose="02040603050505030304" pitchFamily="18"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mn-cs"/>
                        </a:rPr>
                        <a:t>Impuestos no Comprendidos en la Ley de Ingresos Vigente, Causados en Ejercicios Fiscales Anteriores Pendientes de Liquidación o Pago</a:t>
                      </a:r>
                      <a:endParaRPr lang="es-MX" sz="1400" dirty="0">
                        <a:latin typeface="Calisto MT" panose="02040603050505030304" pitchFamily="18" charset="0"/>
                      </a:endParaRPr>
                    </a:p>
                  </a:txBody>
                  <a:tcPr/>
                </a:tc>
                <a:tc>
                  <a:txBody>
                    <a:bodyPr/>
                    <a:lstStyle/>
                    <a:p>
                      <a:r>
                        <a:rPr lang="es-MX" sz="1400" dirty="0" smtClean="0">
                          <a:latin typeface="Calisto MT" panose="02040603050505030304" pitchFamily="18" charset="0"/>
                        </a:rPr>
                        <a:t>4.1.1.8</a:t>
                      </a:r>
                      <a:endParaRPr lang="es-MX" sz="1400" dirty="0">
                        <a:latin typeface="Calisto MT" panose="02040603050505030304" pitchFamily="18"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mn-cs"/>
                        </a:rPr>
                        <a:t>Impuestos no Comprendidos en la Ley de Ingresos Vigente, Causados en Ejercicios Fiscales Anteriores Pendientes de Liquidación o Pago</a:t>
                      </a:r>
                      <a:endParaRPr lang="es-MX" sz="1400" dirty="0">
                        <a:latin typeface="Calisto MT" panose="02040603050505030304" pitchFamily="18" charset="0"/>
                      </a:endParaRPr>
                    </a:p>
                  </a:txBody>
                  <a:tcPr/>
                </a:tc>
                <a:extLst>
                  <a:ext uri="{0D108BD9-81ED-4DB2-BD59-A6C34878D82A}">
                    <a16:rowId xmlns:a16="http://schemas.microsoft.com/office/drawing/2014/main" val="182695695"/>
                  </a:ext>
                </a:extLst>
              </a:tr>
              <a:tr h="370840">
                <a:tc>
                  <a:txBody>
                    <a:bodyPr/>
                    <a:lstStyle/>
                    <a:p>
                      <a:r>
                        <a:rPr lang="es-MX" sz="1400" dirty="0" smtClean="0">
                          <a:latin typeface="Calisto MT" panose="02040603050505030304" pitchFamily="18" charset="0"/>
                        </a:rPr>
                        <a:t>39</a:t>
                      </a:r>
                      <a:endParaRPr lang="es-MX" sz="1400" dirty="0">
                        <a:latin typeface="Calisto MT" panose="02040603050505030304" pitchFamily="18"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mn-cs"/>
                        </a:rPr>
                        <a:t>Contribuciones de Mejoras no Comprendidas en la Ley de Ingresos Vigente, Causadas en Ejercicios Fiscales Anteriores Pendientes de Liquidación o Pago</a:t>
                      </a:r>
                      <a:endParaRPr lang="es-MX" sz="1400" dirty="0">
                        <a:latin typeface="Calisto MT" panose="02040603050505030304" pitchFamily="18" charset="0"/>
                      </a:endParaRPr>
                    </a:p>
                  </a:txBody>
                  <a:tcPr/>
                </a:tc>
                <a:tc>
                  <a:txBody>
                    <a:bodyPr/>
                    <a:lstStyle/>
                    <a:p>
                      <a:r>
                        <a:rPr lang="es-MX" sz="1400" dirty="0" smtClean="0">
                          <a:latin typeface="Calisto MT" panose="02040603050505030304" pitchFamily="18" charset="0"/>
                        </a:rPr>
                        <a:t>4.1.3.2</a:t>
                      </a:r>
                      <a:endParaRPr lang="es-MX" sz="1400" dirty="0">
                        <a:latin typeface="Calisto MT" panose="02040603050505030304" pitchFamily="18"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mn-cs"/>
                        </a:rPr>
                        <a:t>Contribuciones de Mejoras no Comprendidas en la Ley de Ingresos Vigente, Causadas en Ejercicios Fiscales Anteriores Pendientes de Liquidación o Pago</a:t>
                      </a:r>
                      <a:endParaRPr lang="es-MX" sz="1400" dirty="0">
                        <a:latin typeface="Calisto MT" panose="02040603050505030304" pitchFamily="18" charset="0"/>
                      </a:endParaRPr>
                    </a:p>
                  </a:txBody>
                  <a:tcPr/>
                </a:tc>
                <a:extLst>
                  <a:ext uri="{0D108BD9-81ED-4DB2-BD59-A6C34878D82A}">
                    <a16:rowId xmlns:a16="http://schemas.microsoft.com/office/drawing/2014/main" val="1467683991"/>
                  </a:ext>
                </a:extLst>
              </a:tr>
              <a:tr h="370840">
                <a:tc>
                  <a:txBody>
                    <a:bodyPr/>
                    <a:lstStyle/>
                    <a:p>
                      <a:r>
                        <a:rPr lang="es-MX" sz="1400" dirty="0" smtClean="0">
                          <a:latin typeface="Calisto MT" panose="02040603050505030304" pitchFamily="18" charset="0"/>
                        </a:rPr>
                        <a:t>49</a:t>
                      </a:r>
                      <a:endParaRPr lang="es-MX" sz="1400" dirty="0">
                        <a:latin typeface="Calisto MT" panose="02040603050505030304" pitchFamily="18"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Arial" panose="020B0604020202020204" pitchFamily="34" charset="0"/>
                        </a:rPr>
                        <a:t>Derechos no Comprendidos en la Ley de Ingresos Vigente, Causados en Ejercicios Fiscales Anteriores Pendientes de Liquidación o Pago</a:t>
                      </a:r>
                      <a:endParaRPr lang="es-MX" sz="1400" dirty="0">
                        <a:latin typeface="Calisto MT" panose="02040603050505030304" pitchFamily="18" charset="0"/>
                        <a:cs typeface="Arial" panose="020B0604020202020204" pitchFamily="34" charset="0"/>
                      </a:endParaRPr>
                    </a:p>
                  </a:txBody>
                  <a:tcPr/>
                </a:tc>
                <a:tc>
                  <a:txBody>
                    <a:bodyPr/>
                    <a:lstStyle/>
                    <a:p>
                      <a:r>
                        <a:rPr lang="es-MX" sz="1400" dirty="0" smtClean="0">
                          <a:latin typeface="Calisto MT" panose="02040603050505030304" pitchFamily="18" charset="0"/>
                          <a:cs typeface="Arial" panose="020B0604020202020204" pitchFamily="34" charset="0"/>
                        </a:rPr>
                        <a:t>4.1.4.5</a:t>
                      </a:r>
                      <a:endParaRPr lang="es-MX" sz="1400" dirty="0">
                        <a:latin typeface="Calisto MT" panose="02040603050505030304" pitchFamily="18" charset="0"/>
                        <a:cs typeface="Arial" panose="020B0604020202020204" pitchFamily="34"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Arial" panose="020B0604020202020204" pitchFamily="34" charset="0"/>
                        </a:rPr>
                        <a:t>Derechos no Comprendidos en la Ley de Ingresos Vigente, Causados en Ejercicios Fiscales Anteriores Pendientes de Liquidación o Pago</a:t>
                      </a:r>
                      <a:endParaRPr lang="es-MX" sz="1400" dirty="0">
                        <a:latin typeface="Calisto MT" panose="02040603050505030304" pitchFamily="18" charset="0"/>
                        <a:cs typeface="Arial" panose="020B0604020202020204" pitchFamily="34" charset="0"/>
                      </a:endParaRPr>
                    </a:p>
                  </a:txBody>
                  <a:tcPr/>
                </a:tc>
                <a:extLst>
                  <a:ext uri="{0D108BD9-81ED-4DB2-BD59-A6C34878D82A}">
                    <a16:rowId xmlns:a16="http://schemas.microsoft.com/office/drawing/2014/main" val="2885449221"/>
                  </a:ext>
                </a:extLst>
              </a:tr>
              <a:tr h="370840">
                <a:tc>
                  <a:txBody>
                    <a:bodyPr/>
                    <a:lstStyle/>
                    <a:p>
                      <a:r>
                        <a:rPr lang="es-MX" sz="1400" dirty="0" smtClean="0">
                          <a:latin typeface="Calisto MT" panose="02040603050505030304" pitchFamily="18" charset="0"/>
                        </a:rPr>
                        <a:t>76</a:t>
                      </a:r>
                      <a:endParaRPr lang="es-MX" sz="1400" dirty="0">
                        <a:latin typeface="Calisto MT" panose="02040603050505030304" pitchFamily="18"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mn-cs"/>
                        </a:rPr>
                        <a:t>Ingresos por Venta de Bienes y Prestación de Servicios de Entidades Paraestatales Empresariales Financieras No Monetarias con Participación Estatal Mayoritaria</a:t>
                      </a:r>
                      <a:endParaRPr lang="es-MX" sz="1400" dirty="0">
                        <a:latin typeface="Calisto MT" panose="02040603050505030304" pitchFamily="18" charset="0"/>
                      </a:endParaRPr>
                    </a:p>
                  </a:txBody>
                  <a:tcPr/>
                </a:tc>
                <a:tc>
                  <a:txBody>
                    <a:bodyPr/>
                    <a:lstStyle/>
                    <a:p>
                      <a:r>
                        <a:rPr lang="es-MX" sz="1400" dirty="0" smtClean="0">
                          <a:latin typeface="Calisto MT" panose="02040603050505030304" pitchFamily="18" charset="0"/>
                        </a:rPr>
                        <a:t>4.1.7.6</a:t>
                      </a:r>
                      <a:endParaRPr lang="es-MX" sz="1400" dirty="0">
                        <a:latin typeface="Calisto MT" panose="02040603050505030304" pitchFamily="18"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mn-cs"/>
                        </a:rPr>
                        <a:t>Ingresos por Venta de Bienes y Prestación de Servicios de Entidades Paraestatales Empresariales Financieras No Monetarias con Participación Estatal Mayoritaria</a:t>
                      </a:r>
                      <a:endParaRPr lang="es-MX" sz="1400" dirty="0">
                        <a:latin typeface="Calisto MT" panose="02040603050505030304" pitchFamily="18" charset="0"/>
                      </a:endParaRPr>
                    </a:p>
                  </a:txBody>
                  <a:tcPr/>
                </a:tc>
                <a:extLst>
                  <a:ext uri="{0D108BD9-81ED-4DB2-BD59-A6C34878D82A}">
                    <a16:rowId xmlns:a16="http://schemas.microsoft.com/office/drawing/2014/main" val="3265972251"/>
                  </a:ext>
                </a:extLst>
              </a:tr>
              <a:tr h="370840">
                <a:tc>
                  <a:txBody>
                    <a:bodyPr/>
                    <a:lstStyle/>
                    <a:p>
                      <a:r>
                        <a:rPr lang="es-MX" sz="1400" dirty="0" smtClean="0">
                          <a:latin typeface="Calisto MT" panose="02040603050505030304" pitchFamily="18" charset="0"/>
                        </a:rPr>
                        <a:t>77</a:t>
                      </a:r>
                      <a:endParaRPr lang="es-MX" sz="1400" dirty="0">
                        <a:latin typeface="Calisto MT" panose="02040603050505030304" pitchFamily="18"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mn-cs"/>
                        </a:rPr>
                        <a:t>Ingresos por Venta de Bienes y Prestación de Servicios de Fideicomisos Financieros Públicos con Participación Estatal Mayoritaria</a:t>
                      </a:r>
                      <a:endParaRPr lang="es-MX" sz="1400" dirty="0">
                        <a:latin typeface="Calisto MT" panose="02040603050505030304" pitchFamily="18" charset="0"/>
                      </a:endParaRPr>
                    </a:p>
                  </a:txBody>
                  <a:tcPr/>
                </a:tc>
                <a:tc>
                  <a:txBody>
                    <a:bodyPr/>
                    <a:lstStyle/>
                    <a:p>
                      <a:r>
                        <a:rPr lang="es-MX" sz="1400" dirty="0" smtClean="0">
                          <a:latin typeface="Calisto MT" panose="02040603050505030304" pitchFamily="18" charset="0"/>
                        </a:rPr>
                        <a:t>4.1.7.7</a:t>
                      </a:r>
                      <a:endParaRPr lang="es-MX" sz="1400" dirty="0">
                        <a:latin typeface="Calisto MT" panose="02040603050505030304" pitchFamily="18" charset="0"/>
                      </a:endParaRPr>
                    </a:p>
                  </a:txBody>
                  <a:tcPr/>
                </a:tc>
                <a:tc>
                  <a:txBody>
                    <a:bodyPr/>
                    <a:lstStyle/>
                    <a:p>
                      <a:r>
                        <a:rPr lang="es-MX" sz="1400" kern="1200" dirty="0" smtClean="0">
                          <a:solidFill>
                            <a:schemeClr val="dk1"/>
                          </a:solidFill>
                          <a:effectLst/>
                          <a:latin typeface="Calisto MT" panose="02040603050505030304" pitchFamily="18" charset="0"/>
                          <a:ea typeface="+mn-ea"/>
                          <a:cs typeface="+mn-cs"/>
                        </a:rPr>
                        <a:t>Ingresos por Venta de Bienes y Prestación de Servicios de Fideicomisos Financieros Públicos con Participación Estatal Mayoritaria</a:t>
                      </a:r>
                      <a:endParaRPr lang="es-MX" sz="1400" dirty="0">
                        <a:latin typeface="Calisto MT" panose="02040603050505030304" pitchFamily="18" charset="0"/>
                      </a:endParaRPr>
                    </a:p>
                  </a:txBody>
                  <a:tcPr/>
                </a:tc>
                <a:extLst>
                  <a:ext uri="{0D108BD9-81ED-4DB2-BD59-A6C34878D82A}">
                    <a16:rowId xmlns:a16="http://schemas.microsoft.com/office/drawing/2014/main" val="804785309"/>
                  </a:ext>
                </a:extLst>
              </a:tr>
            </a:tbl>
          </a:graphicData>
        </a:graphic>
      </p:graphicFrame>
    </p:spTree>
    <p:extLst>
      <p:ext uri="{BB962C8B-B14F-4D97-AF65-F5344CB8AC3E}">
        <p14:creationId xmlns:p14="http://schemas.microsoft.com/office/powerpoint/2010/main" val="24507261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85</a:t>
            </a:fld>
            <a:endParaRPr lang="en-US" dirty="0"/>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VI MATRICES DE CONVERSIÓN </a:t>
            </a:r>
            <a:endParaRPr lang="es-MX" sz="3600" b="1" dirty="0">
              <a:latin typeface="Calisto MT" panose="02040603050505030304" pitchFamily="18" charset="0"/>
              <a:cs typeface="Arial" panose="020B0604020202020204" pitchFamily="34" charset="0"/>
            </a:endParaRPr>
          </a:p>
        </p:txBody>
      </p:sp>
      <p:graphicFrame>
        <p:nvGraphicFramePr>
          <p:cNvPr id="6" name="Tabla 5"/>
          <p:cNvGraphicFramePr>
            <a:graphicFrameLocks noGrp="1"/>
          </p:cNvGraphicFramePr>
          <p:nvPr>
            <p:extLst/>
          </p:nvPr>
        </p:nvGraphicFramePr>
        <p:xfrm>
          <a:off x="578065" y="1825228"/>
          <a:ext cx="11298622" cy="4663440"/>
        </p:xfrm>
        <a:graphic>
          <a:graphicData uri="http://schemas.openxmlformats.org/drawingml/2006/table">
            <a:tbl>
              <a:tblPr firstRow="1" bandRow="1">
                <a:tableStyleId>{9D7B26C5-4107-4FEC-AEDC-1716B250A1EF}</a:tableStyleId>
              </a:tblPr>
              <a:tblGrid>
                <a:gridCol w="1072058">
                  <a:extLst>
                    <a:ext uri="{9D8B030D-6E8A-4147-A177-3AD203B41FA5}">
                      <a16:colId xmlns:a16="http://schemas.microsoft.com/office/drawing/2014/main" val="305462980"/>
                    </a:ext>
                  </a:extLst>
                </a:gridCol>
                <a:gridCol w="1744717">
                  <a:extLst>
                    <a:ext uri="{9D8B030D-6E8A-4147-A177-3AD203B41FA5}">
                      <a16:colId xmlns:a16="http://schemas.microsoft.com/office/drawing/2014/main" val="3023741081"/>
                    </a:ext>
                  </a:extLst>
                </a:gridCol>
                <a:gridCol w="1944414">
                  <a:extLst>
                    <a:ext uri="{9D8B030D-6E8A-4147-A177-3AD203B41FA5}">
                      <a16:colId xmlns:a16="http://schemas.microsoft.com/office/drawing/2014/main" val="2481107622"/>
                    </a:ext>
                  </a:extLst>
                </a:gridCol>
                <a:gridCol w="945931">
                  <a:extLst>
                    <a:ext uri="{9D8B030D-6E8A-4147-A177-3AD203B41FA5}">
                      <a16:colId xmlns:a16="http://schemas.microsoft.com/office/drawing/2014/main" val="1823751725"/>
                    </a:ext>
                  </a:extLst>
                </a:gridCol>
                <a:gridCol w="2363324">
                  <a:extLst>
                    <a:ext uri="{9D8B030D-6E8A-4147-A177-3AD203B41FA5}">
                      <a16:colId xmlns:a16="http://schemas.microsoft.com/office/drawing/2014/main" val="812729831"/>
                    </a:ext>
                  </a:extLst>
                </a:gridCol>
                <a:gridCol w="989476">
                  <a:extLst>
                    <a:ext uri="{9D8B030D-6E8A-4147-A177-3AD203B41FA5}">
                      <a16:colId xmlns:a16="http://schemas.microsoft.com/office/drawing/2014/main" val="1386154427"/>
                    </a:ext>
                  </a:extLst>
                </a:gridCol>
                <a:gridCol w="2238702">
                  <a:extLst>
                    <a:ext uri="{9D8B030D-6E8A-4147-A177-3AD203B41FA5}">
                      <a16:colId xmlns:a16="http://schemas.microsoft.com/office/drawing/2014/main" val="4156625562"/>
                    </a:ext>
                  </a:extLst>
                </a:gridCol>
              </a:tblGrid>
              <a:tr h="757941">
                <a:tc>
                  <a:txBody>
                    <a:bodyPr/>
                    <a:lstStyle/>
                    <a:p>
                      <a:pPr algn="ctr"/>
                      <a:r>
                        <a:rPr lang="es-MX" b="1" dirty="0" smtClean="0">
                          <a:latin typeface="Arial" panose="020B0604020202020204" pitchFamily="34" charset="0"/>
                          <a:cs typeface="Arial" panose="020B0604020202020204" pitchFamily="34" charset="0"/>
                        </a:rPr>
                        <a:t>Tipo-CRI</a:t>
                      </a:r>
                      <a:endParaRPr lang="es-MX" b="1" dirty="0">
                        <a:latin typeface="Arial" panose="020B0604020202020204" pitchFamily="34" charset="0"/>
                        <a:cs typeface="Arial" panose="020B0604020202020204" pitchFamily="34" charset="0"/>
                      </a:endParaRPr>
                    </a:p>
                  </a:txBody>
                  <a:tcPr/>
                </a:tc>
                <a:tc>
                  <a:txBody>
                    <a:bodyPr/>
                    <a:lstStyle/>
                    <a:p>
                      <a:pPr algn="ctr"/>
                      <a:r>
                        <a:rPr lang="es-MX" b="1" dirty="0" smtClean="0">
                          <a:latin typeface="Arial" panose="020B0604020202020204" pitchFamily="34" charset="0"/>
                          <a:cs typeface="Arial" panose="020B0604020202020204" pitchFamily="34" charset="0"/>
                        </a:rPr>
                        <a:t>Concepto del Tipo de Ingreso-CRI</a:t>
                      </a:r>
                      <a:endParaRPr lang="es-MX" b="1" dirty="0">
                        <a:latin typeface="Arial" panose="020B0604020202020204" pitchFamily="34" charset="0"/>
                        <a:cs typeface="Arial" panose="020B0604020202020204" pitchFamily="34" charset="0"/>
                      </a:endParaRPr>
                    </a:p>
                  </a:txBody>
                  <a:tcPr/>
                </a:tc>
                <a:tc>
                  <a:txBody>
                    <a:bodyPr/>
                    <a:lstStyle/>
                    <a:p>
                      <a:pPr algn="ctr"/>
                      <a:r>
                        <a:rPr lang="es-MX" b="1" dirty="0" smtClean="0">
                          <a:latin typeface="Arial" panose="020B0604020202020204" pitchFamily="34" charset="0"/>
                          <a:cs typeface="Arial" panose="020B0604020202020204" pitchFamily="34" charset="0"/>
                        </a:rPr>
                        <a:t>Característica</a:t>
                      </a:r>
                      <a:endParaRPr lang="es-MX" b="1" dirty="0">
                        <a:latin typeface="Arial" panose="020B0604020202020204" pitchFamily="34" charset="0"/>
                        <a:cs typeface="Arial" panose="020B0604020202020204" pitchFamily="34" charset="0"/>
                      </a:endParaRPr>
                    </a:p>
                  </a:txBody>
                  <a:tcPr/>
                </a:tc>
                <a:tc gridSpan="4">
                  <a:txBody>
                    <a:bodyPr/>
                    <a:lstStyle/>
                    <a:p>
                      <a:pPr algn="ctr"/>
                      <a:r>
                        <a:rPr lang="es-MX" b="1" dirty="0" smtClean="0">
                          <a:latin typeface="Arial" panose="020B0604020202020204" pitchFamily="34" charset="0"/>
                          <a:cs typeface="Arial" panose="020B0604020202020204" pitchFamily="34" charset="0"/>
                        </a:rPr>
                        <a:t>Cuenta Contable</a:t>
                      </a:r>
                      <a:endParaRPr lang="es-MX" b="1" dirty="0">
                        <a:latin typeface="Arial" panose="020B0604020202020204" pitchFamily="34" charset="0"/>
                        <a:cs typeface="Arial" panose="020B0604020202020204" pitchFamily="34" charset="0"/>
                      </a:endParaRPr>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17319245"/>
                  </a:ext>
                </a:extLst>
              </a:tr>
              <a:tr h="303176">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Cargo</a:t>
                      </a:r>
                      <a:endParaRPr lang="es-MX" b="1"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Cuenta Cargo</a:t>
                      </a:r>
                      <a:endParaRPr lang="es-MX" b="1"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Abono</a:t>
                      </a:r>
                      <a:endParaRPr lang="es-MX" b="1"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Cuenta Abono</a:t>
                      </a: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72207872"/>
                  </a:ext>
                </a:extLst>
              </a:tr>
              <a:tr h="303176">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0743390"/>
                  </a:ext>
                </a:extLst>
              </a:tr>
              <a:tr h="530559">
                <a:tc>
                  <a:txBody>
                    <a:bodyPr/>
                    <a:lstStyle/>
                    <a:p>
                      <a:r>
                        <a:rPr lang="es-MX" sz="1600" dirty="0" smtClean="0">
                          <a:latin typeface="Arial" panose="020B0604020202020204" pitchFamily="34" charset="0"/>
                          <a:cs typeface="Arial" panose="020B0604020202020204" pitchFamily="34" charset="0"/>
                        </a:rPr>
                        <a:t>75</a:t>
                      </a:r>
                      <a:endParaRPr lang="es-MX" sz="1600" dirty="0">
                        <a:latin typeface="Arial" panose="020B0604020202020204" pitchFamily="34" charset="0"/>
                        <a:cs typeface="Arial" panose="020B0604020202020204" pitchFamily="34" charset="0"/>
                      </a:endParaRPr>
                    </a:p>
                  </a:txBody>
                  <a:tcPr/>
                </a:tc>
                <a:tc>
                  <a:txBody>
                    <a:bodyPr/>
                    <a:lstStyle/>
                    <a:p>
                      <a:pPr algn="l"/>
                      <a:r>
                        <a:rPr lang="es-MX" sz="1600" kern="1200" dirty="0" smtClean="0">
                          <a:solidFill>
                            <a:schemeClr val="tx1"/>
                          </a:solidFill>
                          <a:effectLst/>
                          <a:latin typeface="Arial" panose="020B0604020202020204" pitchFamily="34" charset="0"/>
                          <a:ea typeface="+mn-ea"/>
                          <a:cs typeface="Arial" panose="020B0604020202020204" pitchFamily="34" charset="0"/>
                        </a:rPr>
                        <a:t>Ingresos por Venta de Bienes y Prestación de Servicios de Entidades Paraestatales Empresariales Financieras Monetarias con Participación Estatal Mayoritaria</a:t>
                      </a:r>
                      <a:endParaRPr lang="es-MX" sz="1600" dirty="0">
                        <a:latin typeface="Arial" panose="020B0604020202020204" pitchFamily="34" charset="0"/>
                        <a:cs typeface="Arial" panose="020B0604020202020204" pitchFamily="34" charset="0"/>
                      </a:endParaRPr>
                    </a:p>
                  </a:txBody>
                  <a:tcPr/>
                </a:tc>
                <a:tc>
                  <a:txBody>
                    <a:bodyPr/>
                    <a:lstStyle/>
                    <a:p>
                      <a:r>
                        <a:rPr lang="es-MX" sz="1600" kern="1200" dirty="0" smtClean="0">
                          <a:solidFill>
                            <a:schemeClr val="tx1"/>
                          </a:solidFill>
                          <a:effectLst/>
                          <a:latin typeface="Arial" panose="020B0604020202020204" pitchFamily="34" charset="0"/>
                          <a:ea typeface="+mn-ea"/>
                          <a:cs typeface="Arial" panose="020B0604020202020204" pitchFamily="34" charset="0"/>
                        </a:rPr>
                        <a:t>Cobro en una sola exhibición</a:t>
                      </a:r>
                      <a:endParaRPr lang="es-MX" sz="1600" dirty="0">
                        <a:latin typeface="Arial" panose="020B0604020202020204" pitchFamily="34" charset="0"/>
                        <a:cs typeface="Arial" panose="020B0604020202020204" pitchFamily="34" charset="0"/>
                      </a:endParaRPr>
                    </a:p>
                  </a:txBody>
                  <a:tcPr/>
                </a:tc>
                <a:tc>
                  <a:txBody>
                    <a:bodyPr/>
                    <a:lstStyle/>
                    <a:p>
                      <a:r>
                        <a:rPr lang="es-MX" sz="1600" dirty="0" smtClean="0">
                          <a:latin typeface="Arial" panose="020B0604020202020204" pitchFamily="34" charset="0"/>
                          <a:cs typeface="Arial" panose="020B0604020202020204" pitchFamily="34" charset="0"/>
                        </a:rPr>
                        <a:t>1.1.2.2</a:t>
                      </a:r>
                      <a:endParaRPr lang="es-MX" sz="1600" dirty="0">
                        <a:latin typeface="Arial" panose="020B0604020202020204" pitchFamily="34" charset="0"/>
                        <a:cs typeface="Arial" panose="020B0604020202020204" pitchFamily="34" charset="0"/>
                      </a:endParaRPr>
                    </a:p>
                  </a:txBody>
                  <a:tcPr/>
                </a:tc>
                <a:tc>
                  <a:txBody>
                    <a:bodyPr/>
                    <a:lstStyle/>
                    <a:p>
                      <a:r>
                        <a:rPr lang="es-MX" sz="1600" dirty="0" smtClean="0">
                          <a:latin typeface="Arial" panose="020B0604020202020204" pitchFamily="34" charset="0"/>
                          <a:cs typeface="Arial" panose="020B0604020202020204" pitchFamily="34" charset="0"/>
                        </a:rPr>
                        <a:t>Cuentas</a:t>
                      </a:r>
                      <a:r>
                        <a:rPr lang="es-MX" sz="1600" baseline="0" dirty="0" smtClean="0">
                          <a:latin typeface="Arial" panose="020B0604020202020204" pitchFamily="34" charset="0"/>
                          <a:cs typeface="Arial" panose="020B0604020202020204" pitchFamily="34" charset="0"/>
                        </a:rPr>
                        <a:t> por Cobrar a Corto Plazo</a:t>
                      </a:r>
                      <a:endParaRPr lang="es-MX" sz="1600" dirty="0">
                        <a:latin typeface="Arial" panose="020B0604020202020204" pitchFamily="34" charset="0"/>
                        <a:cs typeface="Arial" panose="020B0604020202020204" pitchFamily="34" charset="0"/>
                      </a:endParaRPr>
                    </a:p>
                  </a:txBody>
                  <a:tcPr/>
                </a:tc>
                <a:tc>
                  <a:txBody>
                    <a:bodyPr/>
                    <a:lstStyle/>
                    <a:p>
                      <a:r>
                        <a:rPr lang="es-MX" sz="1600" dirty="0" smtClean="0">
                          <a:latin typeface="Arial" panose="020B0604020202020204" pitchFamily="34" charset="0"/>
                          <a:cs typeface="Arial" panose="020B0604020202020204" pitchFamily="34" charset="0"/>
                        </a:rPr>
                        <a:t>4.1.7.5</a:t>
                      </a:r>
                      <a:endParaRPr lang="es-MX" sz="1600" dirty="0">
                        <a:latin typeface="Arial" panose="020B0604020202020204" pitchFamily="34" charset="0"/>
                        <a:cs typeface="Arial" panose="020B0604020202020204" pitchFamily="34" charset="0"/>
                      </a:endParaRPr>
                    </a:p>
                  </a:txBody>
                  <a:tcPr/>
                </a:tc>
                <a:tc>
                  <a:txBody>
                    <a:bodyPr/>
                    <a:lstStyle/>
                    <a:p>
                      <a:r>
                        <a:rPr lang="es-ES" sz="1600" kern="1200" dirty="0" smtClean="0">
                          <a:solidFill>
                            <a:schemeClr val="tx1"/>
                          </a:solidFill>
                          <a:effectLst/>
                          <a:latin typeface="Arial" panose="020B0604020202020204" pitchFamily="34" charset="0"/>
                          <a:ea typeface="+mn-ea"/>
                          <a:cs typeface="Arial" panose="020B0604020202020204" pitchFamily="34" charset="0"/>
                        </a:rPr>
                        <a:t>Ingresos por Venta de Bienes y Prestación de Servicios de Entidades Paraestatales Empresariales Financieras Monetarias con Participación Estatal Mayoritaria</a:t>
                      </a: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3032381"/>
                  </a:ext>
                </a:extLst>
              </a:tr>
            </a:tbl>
          </a:graphicData>
        </a:graphic>
      </p:graphicFrame>
      <p:sp>
        <p:nvSpPr>
          <p:cNvPr id="8" name="CuadroTexto 7"/>
          <p:cNvSpPr txBox="1"/>
          <p:nvPr/>
        </p:nvSpPr>
        <p:spPr>
          <a:xfrm>
            <a:off x="2659115" y="1268205"/>
            <a:ext cx="7136523" cy="523220"/>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Matriz Ingresos Devengados</a:t>
            </a:r>
            <a:endParaRPr lang="es-MX" sz="2800" b="1" dirty="0">
              <a:latin typeface="Arial" panose="020B0604020202020204" pitchFamily="34" charset="0"/>
              <a:cs typeface="Arial" panose="020B0604020202020204" pitchFamily="34" charset="0"/>
            </a:endParaRPr>
          </a:p>
        </p:txBody>
      </p:sp>
      <p:sp>
        <p:nvSpPr>
          <p:cNvPr id="2" name="CuadroTexto 1"/>
          <p:cNvSpPr txBox="1"/>
          <p:nvPr/>
        </p:nvSpPr>
        <p:spPr>
          <a:xfrm>
            <a:off x="8681421" y="6488668"/>
            <a:ext cx="3510579" cy="369332"/>
          </a:xfrm>
          <a:prstGeom prst="rect">
            <a:avLst/>
          </a:prstGeom>
          <a:noFill/>
        </p:spPr>
        <p:txBody>
          <a:bodyPr wrap="square" rtlCol="0">
            <a:spAutoFit/>
          </a:bodyPr>
          <a:lstStyle/>
          <a:p>
            <a:r>
              <a:rPr lang="es-MX" dirty="0" smtClean="0"/>
              <a:t>Ultima reforma DOF 27/09/2018</a:t>
            </a:r>
            <a:endParaRPr lang="es-MX" dirty="0"/>
          </a:p>
        </p:txBody>
      </p:sp>
    </p:spTree>
    <p:extLst>
      <p:ext uri="{BB962C8B-B14F-4D97-AF65-F5344CB8AC3E}">
        <p14:creationId xmlns:p14="http://schemas.microsoft.com/office/powerpoint/2010/main" val="5293545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86</a:t>
            </a:fld>
            <a:endParaRPr lang="en-US" dirty="0"/>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VI MATRICES DE CONVERSIÓN </a:t>
            </a:r>
            <a:endParaRPr lang="es-MX" sz="3600" b="1" dirty="0">
              <a:latin typeface="Calisto MT" panose="02040603050505030304" pitchFamily="18" charset="0"/>
              <a:cs typeface="Arial" panose="020B0604020202020204" pitchFamily="34" charset="0"/>
            </a:endParaRPr>
          </a:p>
        </p:txBody>
      </p:sp>
      <p:graphicFrame>
        <p:nvGraphicFramePr>
          <p:cNvPr id="6" name="Tabla 5"/>
          <p:cNvGraphicFramePr>
            <a:graphicFrameLocks noGrp="1"/>
          </p:cNvGraphicFramePr>
          <p:nvPr>
            <p:extLst/>
          </p:nvPr>
        </p:nvGraphicFramePr>
        <p:xfrm>
          <a:off x="578065" y="1825228"/>
          <a:ext cx="11298622" cy="4663440"/>
        </p:xfrm>
        <a:graphic>
          <a:graphicData uri="http://schemas.openxmlformats.org/drawingml/2006/table">
            <a:tbl>
              <a:tblPr firstRow="1" bandRow="1">
                <a:tableStyleId>{9D7B26C5-4107-4FEC-AEDC-1716B250A1EF}</a:tableStyleId>
              </a:tblPr>
              <a:tblGrid>
                <a:gridCol w="1072058">
                  <a:extLst>
                    <a:ext uri="{9D8B030D-6E8A-4147-A177-3AD203B41FA5}">
                      <a16:colId xmlns:a16="http://schemas.microsoft.com/office/drawing/2014/main" val="305462980"/>
                    </a:ext>
                  </a:extLst>
                </a:gridCol>
                <a:gridCol w="1744717">
                  <a:extLst>
                    <a:ext uri="{9D8B030D-6E8A-4147-A177-3AD203B41FA5}">
                      <a16:colId xmlns:a16="http://schemas.microsoft.com/office/drawing/2014/main" val="3023741081"/>
                    </a:ext>
                  </a:extLst>
                </a:gridCol>
                <a:gridCol w="1944414">
                  <a:extLst>
                    <a:ext uri="{9D8B030D-6E8A-4147-A177-3AD203B41FA5}">
                      <a16:colId xmlns:a16="http://schemas.microsoft.com/office/drawing/2014/main" val="2481107622"/>
                    </a:ext>
                  </a:extLst>
                </a:gridCol>
                <a:gridCol w="945931">
                  <a:extLst>
                    <a:ext uri="{9D8B030D-6E8A-4147-A177-3AD203B41FA5}">
                      <a16:colId xmlns:a16="http://schemas.microsoft.com/office/drawing/2014/main" val="1823751725"/>
                    </a:ext>
                  </a:extLst>
                </a:gridCol>
                <a:gridCol w="2363324">
                  <a:extLst>
                    <a:ext uri="{9D8B030D-6E8A-4147-A177-3AD203B41FA5}">
                      <a16:colId xmlns:a16="http://schemas.microsoft.com/office/drawing/2014/main" val="812729831"/>
                    </a:ext>
                  </a:extLst>
                </a:gridCol>
                <a:gridCol w="989476">
                  <a:extLst>
                    <a:ext uri="{9D8B030D-6E8A-4147-A177-3AD203B41FA5}">
                      <a16:colId xmlns:a16="http://schemas.microsoft.com/office/drawing/2014/main" val="1386154427"/>
                    </a:ext>
                  </a:extLst>
                </a:gridCol>
                <a:gridCol w="2238702">
                  <a:extLst>
                    <a:ext uri="{9D8B030D-6E8A-4147-A177-3AD203B41FA5}">
                      <a16:colId xmlns:a16="http://schemas.microsoft.com/office/drawing/2014/main" val="4156625562"/>
                    </a:ext>
                  </a:extLst>
                </a:gridCol>
              </a:tblGrid>
              <a:tr h="757941">
                <a:tc>
                  <a:txBody>
                    <a:bodyPr/>
                    <a:lstStyle/>
                    <a:p>
                      <a:pPr algn="ctr"/>
                      <a:r>
                        <a:rPr lang="es-MX" b="1" dirty="0" smtClean="0">
                          <a:latin typeface="Arial" panose="020B0604020202020204" pitchFamily="34" charset="0"/>
                          <a:cs typeface="Arial" panose="020B0604020202020204" pitchFamily="34" charset="0"/>
                        </a:rPr>
                        <a:t>Tipo-CRI</a:t>
                      </a:r>
                      <a:endParaRPr lang="es-MX" b="1" dirty="0">
                        <a:latin typeface="Arial" panose="020B0604020202020204" pitchFamily="34" charset="0"/>
                        <a:cs typeface="Arial" panose="020B0604020202020204" pitchFamily="34" charset="0"/>
                      </a:endParaRPr>
                    </a:p>
                  </a:txBody>
                  <a:tcPr/>
                </a:tc>
                <a:tc>
                  <a:txBody>
                    <a:bodyPr/>
                    <a:lstStyle/>
                    <a:p>
                      <a:pPr algn="ctr"/>
                      <a:r>
                        <a:rPr lang="es-MX" b="1" dirty="0" smtClean="0">
                          <a:latin typeface="Arial" panose="020B0604020202020204" pitchFamily="34" charset="0"/>
                          <a:cs typeface="Arial" panose="020B0604020202020204" pitchFamily="34" charset="0"/>
                        </a:rPr>
                        <a:t>Concepto del Tipo de Ingreso-CRI</a:t>
                      </a:r>
                      <a:endParaRPr lang="es-MX" b="1" dirty="0">
                        <a:latin typeface="Arial" panose="020B0604020202020204" pitchFamily="34" charset="0"/>
                        <a:cs typeface="Arial" panose="020B0604020202020204" pitchFamily="34" charset="0"/>
                      </a:endParaRPr>
                    </a:p>
                  </a:txBody>
                  <a:tcPr/>
                </a:tc>
                <a:tc>
                  <a:txBody>
                    <a:bodyPr/>
                    <a:lstStyle/>
                    <a:p>
                      <a:pPr algn="ctr"/>
                      <a:r>
                        <a:rPr lang="es-MX" b="1" dirty="0" smtClean="0">
                          <a:latin typeface="Arial" panose="020B0604020202020204" pitchFamily="34" charset="0"/>
                          <a:cs typeface="Arial" panose="020B0604020202020204" pitchFamily="34" charset="0"/>
                        </a:rPr>
                        <a:t>Característica</a:t>
                      </a:r>
                      <a:endParaRPr lang="es-MX" b="1" dirty="0">
                        <a:latin typeface="Arial" panose="020B0604020202020204" pitchFamily="34" charset="0"/>
                        <a:cs typeface="Arial" panose="020B0604020202020204" pitchFamily="34" charset="0"/>
                      </a:endParaRPr>
                    </a:p>
                  </a:txBody>
                  <a:tcPr/>
                </a:tc>
                <a:tc gridSpan="4">
                  <a:txBody>
                    <a:bodyPr/>
                    <a:lstStyle/>
                    <a:p>
                      <a:pPr algn="ctr"/>
                      <a:r>
                        <a:rPr lang="es-MX" b="1" dirty="0" smtClean="0">
                          <a:latin typeface="Arial" panose="020B0604020202020204" pitchFamily="34" charset="0"/>
                          <a:cs typeface="Arial" panose="020B0604020202020204" pitchFamily="34" charset="0"/>
                        </a:rPr>
                        <a:t>Cuenta Contable</a:t>
                      </a:r>
                      <a:endParaRPr lang="es-MX" b="1" dirty="0">
                        <a:latin typeface="Arial" panose="020B0604020202020204" pitchFamily="34" charset="0"/>
                        <a:cs typeface="Arial" panose="020B0604020202020204" pitchFamily="34" charset="0"/>
                      </a:endParaRPr>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17319245"/>
                  </a:ext>
                </a:extLst>
              </a:tr>
              <a:tr h="303176">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Cargo</a:t>
                      </a:r>
                      <a:endParaRPr lang="es-MX" b="1"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Cuenta Cargo</a:t>
                      </a:r>
                      <a:endParaRPr lang="es-MX" b="1"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Abono</a:t>
                      </a:r>
                      <a:endParaRPr lang="es-MX" b="1"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Cuenta Abono</a:t>
                      </a: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72207872"/>
                  </a:ext>
                </a:extLst>
              </a:tr>
              <a:tr h="303176">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0743390"/>
                  </a:ext>
                </a:extLst>
              </a:tr>
              <a:tr h="530559">
                <a:tc>
                  <a:txBody>
                    <a:bodyPr/>
                    <a:lstStyle/>
                    <a:p>
                      <a:r>
                        <a:rPr lang="es-MX" sz="1600" dirty="0" smtClean="0">
                          <a:latin typeface="Arial" panose="020B0604020202020204" pitchFamily="34" charset="0"/>
                          <a:cs typeface="Arial" panose="020B0604020202020204" pitchFamily="34" charset="0"/>
                        </a:rPr>
                        <a:t>75</a:t>
                      </a:r>
                      <a:endParaRPr lang="es-MX" sz="1600" dirty="0">
                        <a:latin typeface="Arial" panose="020B0604020202020204" pitchFamily="34" charset="0"/>
                        <a:cs typeface="Arial" panose="020B0604020202020204" pitchFamily="34" charset="0"/>
                      </a:endParaRPr>
                    </a:p>
                  </a:txBody>
                  <a:tcPr/>
                </a:tc>
                <a:tc>
                  <a:txBody>
                    <a:bodyPr/>
                    <a:lstStyle/>
                    <a:p>
                      <a:pPr algn="l"/>
                      <a:r>
                        <a:rPr lang="es-MX" sz="1600" kern="1200" dirty="0" smtClean="0">
                          <a:solidFill>
                            <a:schemeClr val="tx1"/>
                          </a:solidFill>
                          <a:effectLst/>
                          <a:latin typeface="Arial" panose="020B0604020202020204" pitchFamily="34" charset="0"/>
                          <a:ea typeface="+mn-ea"/>
                          <a:cs typeface="Arial" panose="020B0604020202020204" pitchFamily="34" charset="0"/>
                        </a:rPr>
                        <a:t>Ingresos por Venta de Bienes y Prestación de Servicios de Entidades Paraestatales Empresariales Financieras Monetarias con Participación Estatal Mayoritaria</a:t>
                      </a:r>
                      <a:endParaRPr lang="es-MX" sz="1600" dirty="0">
                        <a:latin typeface="Arial" panose="020B0604020202020204" pitchFamily="34" charset="0"/>
                        <a:cs typeface="Arial" panose="020B0604020202020204" pitchFamily="34" charset="0"/>
                      </a:endParaRPr>
                    </a:p>
                  </a:txBody>
                  <a:tcPr/>
                </a:tc>
                <a:tc>
                  <a:txBody>
                    <a:bodyPr/>
                    <a:lstStyle/>
                    <a:p>
                      <a:r>
                        <a:rPr lang="es-MX" sz="1600" kern="1200" dirty="0" smtClean="0">
                          <a:solidFill>
                            <a:schemeClr val="tx1"/>
                          </a:solidFill>
                          <a:effectLst/>
                          <a:latin typeface="Arial" panose="020B0604020202020204" pitchFamily="34" charset="0"/>
                          <a:ea typeface="+mn-ea"/>
                          <a:cs typeface="Arial" panose="020B0604020202020204" pitchFamily="34" charset="0"/>
                        </a:rPr>
                        <a:t>Cobro en una sola exhibición</a:t>
                      </a:r>
                      <a:endParaRPr lang="es-MX" sz="1600" dirty="0">
                        <a:latin typeface="Arial" panose="020B0604020202020204" pitchFamily="34" charset="0"/>
                        <a:cs typeface="Arial" panose="020B0604020202020204" pitchFamily="34" charset="0"/>
                      </a:endParaRPr>
                    </a:p>
                  </a:txBody>
                  <a:tcPr/>
                </a:tc>
                <a:tc>
                  <a:txBody>
                    <a:bodyPr/>
                    <a:lstStyle/>
                    <a:p>
                      <a:r>
                        <a:rPr lang="es-MX" sz="1600" dirty="0" smtClean="0">
                          <a:latin typeface="Arial" panose="020B0604020202020204" pitchFamily="34" charset="0"/>
                          <a:cs typeface="Arial" panose="020B0604020202020204" pitchFamily="34" charset="0"/>
                        </a:rPr>
                        <a:t>1.1.1.2</a:t>
                      </a:r>
                      <a:endParaRPr lang="es-MX" sz="1600" dirty="0">
                        <a:latin typeface="Arial" panose="020B0604020202020204" pitchFamily="34" charset="0"/>
                        <a:cs typeface="Arial" panose="020B0604020202020204" pitchFamily="34" charset="0"/>
                      </a:endParaRPr>
                    </a:p>
                  </a:txBody>
                  <a:tcPr/>
                </a:tc>
                <a:tc>
                  <a:txBody>
                    <a:bodyPr/>
                    <a:lstStyle/>
                    <a:p>
                      <a:r>
                        <a:rPr lang="es-MX" sz="1600" dirty="0" smtClean="0">
                          <a:latin typeface="Arial" panose="020B0604020202020204" pitchFamily="34" charset="0"/>
                          <a:cs typeface="Arial" panose="020B0604020202020204" pitchFamily="34" charset="0"/>
                        </a:rPr>
                        <a:t>Bancos</a:t>
                      </a:r>
                      <a:r>
                        <a:rPr lang="es-MX" sz="1600" baseline="0" dirty="0" smtClean="0">
                          <a:latin typeface="Arial" panose="020B0604020202020204" pitchFamily="34" charset="0"/>
                          <a:cs typeface="Arial" panose="020B0604020202020204" pitchFamily="34" charset="0"/>
                        </a:rPr>
                        <a:t>/Tesorería</a:t>
                      </a:r>
                      <a:endParaRPr lang="es-MX" sz="1600" dirty="0">
                        <a:latin typeface="Arial" panose="020B0604020202020204" pitchFamily="34" charset="0"/>
                        <a:cs typeface="Arial" panose="020B0604020202020204" pitchFamily="34" charset="0"/>
                      </a:endParaRPr>
                    </a:p>
                  </a:txBody>
                  <a:tcPr/>
                </a:tc>
                <a:tc>
                  <a:txBody>
                    <a:bodyPr/>
                    <a:lstStyle/>
                    <a:p>
                      <a:r>
                        <a:rPr lang="es-MX" sz="1600" dirty="0" smtClean="0">
                          <a:latin typeface="Arial" panose="020B0604020202020204" pitchFamily="34" charset="0"/>
                          <a:cs typeface="Arial" panose="020B0604020202020204" pitchFamily="34" charset="0"/>
                        </a:rPr>
                        <a:t>1.1.2.2</a:t>
                      </a:r>
                      <a:endParaRPr lang="es-MX" sz="1600" dirty="0">
                        <a:latin typeface="Arial" panose="020B0604020202020204" pitchFamily="34" charset="0"/>
                        <a:cs typeface="Arial" panose="020B0604020202020204" pitchFamily="34" charset="0"/>
                      </a:endParaRPr>
                    </a:p>
                  </a:txBody>
                  <a:tcPr/>
                </a:tc>
                <a:tc>
                  <a:txBody>
                    <a:bodyPr/>
                    <a:lstStyle/>
                    <a:p>
                      <a:r>
                        <a:rPr lang="es-MX" sz="1600" kern="1200" dirty="0" smtClean="0">
                          <a:solidFill>
                            <a:schemeClr val="tx1"/>
                          </a:solidFill>
                          <a:effectLst/>
                          <a:latin typeface="Arial" panose="020B0604020202020204" pitchFamily="34" charset="0"/>
                          <a:ea typeface="+mn-ea"/>
                          <a:cs typeface="Arial" panose="020B0604020202020204" pitchFamily="34" charset="0"/>
                        </a:rPr>
                        <a:t>Cuentas</a:t>
                      </a:r>
                      <a:r>
                        <a:rPr lang="es-MX" sz="1600" kern="1200" baseline="0" dirty="0" smtClean="0">
                          <a:solidFill>
                            <a:schemeClr val="tx1"/>
                          </a:solidFill>
                          <a:effectLst/>
                          <a:latin typeface="Arial" panose="020B0604020202020204" pitchFamily="34" charset="0"/>
                          <a:ea typeface="+mn-ea"/>
                          <a:cs typeface="Arial" panose="020B0604020202020204" pitchFamily="34" charset="0"/>
                        </a:rPr>
                        <a:t> por Cobrar a Corto Plazo</a:t>
                      </a: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3032381"/>
                  </a:ext>
                </a:extLst>
              </a:tr>
            </a:tbl>
          </a:graphicData>
        </a:graphic>
      </p:graphicFrame>
      <p:sp>
        <p:nvSpPr>
          <p:cNvPr id="8" name="CuadroTexto 7"/>
          <p:cNvSpPr txBox="1"/>
          <p:nvPr/>
        </p:nvSpPr>
        <p:spPr>
          <a:xfrm>
            <a:off x="2659115" y="1268205"/>
            <a:ext cx="7136523" cy="523220"/>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Matriz Ingresos Recaudados</a:t>
            </a:r>
            <a:endParaRPr lang="es-MX" sz="2800" b="1" dirty="0">
              <a:latin typeface="Arial" panose="020B0604020202020204" pitchFamily="34" charset="0"/>
              <a:cs typeface="Arial" panose="020B0604020202020204" pitchFamily="34" charset="0"/>
            </a:endParaRPr>
          </a:p>
        </p:txBody>
      </p:sp>
      <p:sp>
        <p:nvSpPr>
          <p:cNvPr id="2" name="CuadroTexto 1"/>
          <p:cNvSpPr txBox="1"/>
          <p:nvPr/>
        </p:nvSpPr>
        <p:spPr>
          <a:xfrm>
            <a:off x="8681421" y="6488668"/>
            <a:ext cx="3510579" cy="369332"/>
          </a:xfrm>
          <a:prstGeom prst="rect">
            <a:avLst/>
          </a:prstGeom>
          <a:noFill/>
        </p:spPr>
        <p:txBody>
          <a:bodyPr wrap="square" rtlCol="0">
            <a:spAutoFit/>
          </a:bodyPr>
          <a:lstStyle/>
          <a:p>
            <a:r>
              <a:rPr lang="es-MX" dirty="0" smtClean="0"/>
              <a:t>Ultima reforma DOF 27/09/2018</a:t>
            </a:r>
            <a:endParaRPr lang="es-MX" dirty="0"/>
          </a:p>
        </p:txBody>
      </p:sp>
    </p:spTree>
    <p:extLst>
      <p:ext uri="{BB962C8B-B14F-4D97-AF65-F5344CB8AC3E}">
        <p14:creationId xmlns:p14="http://schemas.microsoft.com/office/powerpoint/2010/main" val="7994205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D22F896-40B5-4ADD-8801-0D06FADFA095}" type="slidenum">
              <a:rPr lang="en-US" smtClean="0"/>
              <a:t>87</a:t>
            </a:fld>
            <a:endParaRPr lang="en-US" dirty="0"/>
          </a:p>
        </p:txBody>
      </p:sp>
      <p:sp>
        <p:nvSpPr>
          <p:cNvPr id="3" name="CuadroTexto 2"/>
          <p:cNvSpPr txBox="1"/>
          <p:nvPr/>
        </p:nvSpPr>
        <p:spPr>
          <a:xfrm>
            <a:off x="1093076" y="178676"/>
            <a:ext cx="10426262" cy="1089529"/>
          </a:xfrm>
          <a:prstGeom prst="rect">
            <a:avLst/>
          </a:prstGeom>
          <a:noFill/>
        </p:spPr>
        <p:txBody>
          <a:bodyPr wrap="square" rtlCol="0">
            <a:spAutoFit/>
          </a:bodyPr>
          <a:lstStyle/>
          <a:p>
            <a:pPr lvl="0" algn="ctr" defTabSz="711200">
              <a:lnSpc>
                <a:spcPct val="90000"/>
              </a:lnSpc>
              <a:spcBef>
                <a:spcPct val="0"/>
              </a:spcBef>
              <a:spcAft>
                <a:spcPct val="35000"/>
              </a:spcAft>
            </a:pPr>
            <a:r>
              <a:rPr lang="es-MX" sz="3600" b="1" dirty="0">
                <a:latin typeface="Calisto MT" panose="02040603050505030304" pitchFamily="18" charset="0"/>
                <a:cs typeface="Arial" panose="020B0604020202020204" pitchFamily="34" charset="0"/>
              </a:rPr>
              <a:t>MCG CAPÍTULO </a:t>
            </a:r>
            <a:r>
              <a:rPr lang="es-MX" sz="3600" b="1" dirty="0" smtClean="0">
                <a:latin typeface="Calisto MT" panose="02040603050505030304" pitchFamily="18" charset="0"/>
                <a:cs typeface="Arial" panose="020B0604020202020204" pitchFamily="34" charset="0"/>
              </a:rPr>
              <a:t>VI MATRICES DE CONVERSIÓN </a:t>
            </a:r>
            <a:endParaRPr lang="es-MX" sz="3600" b="1" dirty="0">
              <a:latin typeface="Calisto MT" panose="02040603050505030304" pitchFamily="18" charset="0"/>
              <a:cs typeface="Arial" panose="020B0604020202020204" pitchFamily="34" charset="0"/>
            </a:endParaRPr>
          </a:p>
        </p:txBody>
      </p:sp>
      <p:graphicFrame>
        <p:nvGraphicFramePr>
          <p:cNvPr id="6" name="Tabla 5"/>
          <p:cNvGraphicFramePr>
            <a:graphicFrameLocks noGrp="1"/>
          </p:cNvGraphicFramePr>
          <p:nvPr>
            <p:extLst/>
          </p:nvPr>
        </p:nvGraphicFramePr>
        <p:xfrm>
          <a:off x="578065" y="1825228"/>
          <a:ext cx="11298622" cy="4663440"/>
        </p:xfrm>
        <a:graphic>
          <a:graphicData uri="http://schemas.openxmlformats.org/drawingml/2006/table">
            <a:tbl>
              <a:tblPr firstRow="1" bandRow="1">
                <a:tableStyleId>{9D7B26C5-4107-4FEC-AEDC-1716B250A1EF}</a:tableStyleId>
              </a:tblPr>
              <a:tblGrid>
                <a:gridCol w="1072058">
                  <a:extLst>
                    <a:ext uri="{9D8B030D-6E8A-4147-A177-3AD203B41FA5}">
                      <a16:colId xmlns:a16="http://schemas.microsoft.com/office/drawing/2014/main" val="305462980"/>
                    </a:ext>
                  </a:extLst>
                </a:gridCol>
                <a:gridCol w="1744717">
                  <a:extLst>
                    <a:ext uri="{9D8B030D-6E8A-4147-A177-3AD203B41FA5}">
                      <a16:colId xmlns:a16="http://schemas.microsoft.com/office/drawing/2014/main" val="3023741081"/>
                    </a:ext>
                  </a:extLst>
                </a:gridCol>
                <a:gridCol w="1944414">
                  <a:extLst>
                    <a:ext uri="{9D8B030D-6E8A-4147-A177-3AD203B41FA5}">
                      <a16:colId xmlns:a16="http://schemas.microsoft.com/office/drawing/2014/main" val="2481107622"/>
                    </a:ext>
                  </a:extLst>
                </a:gridCol>
                <a:gridCol w="945931">
                  <a:extLst>
                    <a:ext uri="{9D8B030D-6E8A-4147-A177-3AD203B41FA5}">
                      <a16:colId xmlns:a16="http://schemas.microsoft.com/office/drawing/2014/main" val="1823751725"/>
                    </a:ext>
                  </a:extLst>
                </a:gridCol>
                <a:gridCol w="2363324">
                  <a:extLst>
                    <a:ext uri="{9D8B030D-6E8A-4147-A177-3AD203B41FA5}">
                      <a16:colId xmlns:a16="http://schemas.microsoft.com/office/drawing/2014/main" val="812729831"/>
                    </a:ext>
                  </a:extLst>
                </a:gridCol>
                <a:gridCol w="989476">
                  <a:extLst>
                    <a:ext uri="{9D8B030D-6E8A-4147-A177-3AD203B41FA5}">
                      <a16:colId xmlns:a16="http://schemas.microsoft.com/office/drawing/2014/main" val="1386154427"/>
                    </a:ext>
                  </a:extLst>
                </a:gridCol>
                <a:gridCol w="2238702">
                  <a:extLst>
                    <a:ext uri="{9D8B030D-6E8A-4147-A177-3AD203B41FA5}">
                      <a16:colId xmlns:a16="http://schemas.microsoft.com/office/drawing/2014/main" val="4156625562"/>
                    </a:ext>
                  </a:extLst>
                </a:gridCol>
              </a:tblGrid>
              <a:tr h="757941">
                <a:tc>
                  <a:txBody>
                    <a:bodyPr/>
                    <a:lstStyle/>
                    <a:p>
                      <a:pPr algn="ctr"/>
                      <a:r>
                        <a:rPr lang="es-MX" b="1" dirty="0" smtClean="0">
                          <a:latin typeface="Arial" panose="020B0604020202020204" pitchFamily="34" charset="0"/>
                          <a:cs typeface="Arial" panose="020B0604020202020204" pitchFamily="34" charset="0"/>
                        </a:rPr>
                        <a:t>Tipo-CRI</a:t>
                      </a:r>
                      <a:endParaRPr lang="es-MX" b="1" dirty="0">
                        <a:latin typeface="Arial" panose="020B0604020202020204" pitchFamily="34" charset="0"/>
                        <a:cs typeface="Arial" panose="020B0604020202020204" pitchFamily="34" charset="0"/>
                      </a:endParaRPr>
                    </a:p>
                  </a:txBody>
                  <a:tcPr/>
                </a:tc>
                <a:tc>
                  <a:txBody>
                    <a:bodyPr/>
                    <a:lstStyle/>
                    <a:p>
                      <a:pPr algn="ctr"/>
                      <a:r>
                        <a:rPr lang="es-MX" b="1" dirty="0" smtClean="0">
                          <a:latin typeface="Arial" panose="020B0604020202020204" pitchFamily="34" charset="0"/>
                          <a:cs typeface="Arial" panose="020B0604020202020204" pitchFamily="34" charset="0"/>
                        </a:rPr>
                        <a:t>Concepto del Tipo de Ingreso-CRI</a:t>
                      </a:r>
                      <a:endParaRPr lang="es-MX" b="1" dirty="0">
                        <a:latin typeface="Arial" panose="020B0604020202020204" pitchFamily="34" charset="0"/>
                        <a:cs typeface="Arial" panose="020B0604020202020204" pitchFamily="34" charset="0"/>
                      </a:endParaRPr>
                    </a:p>
                  </a:txBody>
                  <a:tcPr/>
                </a:tc>
                <a:tc>
                  <a:txBody>
                    <a:bodyPr/>
                    <a:lstStyle/>
                    <a:p>
                      <a:pPr algn="ctr"/>
                      <a:r>
                        <a:rPr lang="es-MX" b="1" dirty="0" smtClean="0">
                          <a:latin typeface="Arial" panose="020B0604020202020204" pitchFamily="34" charset="0"/>
                          <a:cs typeface="Arial" panose="020B0604020202020204" pitchFamily="34" charset="0"/>
                        </a:rPr>
                        <a:t>Característica</a:t>
                      </a:r>
                      <a:endParaRPr lang="es-MX" b="1" dirty="0">
                        <a:latin typeface="Arial" panose="020B0604020202020204" pitchFamily="34" charset="0"/>
                        <a:cs typeface="Arial" panose="020B0604020202020204" pitchFamily="34" charset="0"/>
                      </a:endParaRPr>
                    </a:p>
                  </a:txBody>
                  <a:tcPr/>
                </a:tc>
                <a:tc gridSpan="4">
                  <a:txBody>
                    <a:bodyPr/>
                    <a:lstStyle/>
                    <a:p>
                      <a:pPr algn="ctr"/>
                      <a:r>
                        <a:rPr lang="es-MX" b="1" dirty="0" smtClean="0">
                          <a:latin typeface="Arial" panose="020B0604020202020204" pitchFamily="34" charset="0"/>
                          <a:cs typeface="Arial" panose="020B0604020202020204" pitchFamily="34" charset="0"/>
                        </a:rPr>
                        <a:t>Cuenta Contable</a:t>
                      </a:r>
                      <a:endParaRPr lang="es-MX" b="1" dirty="0">
                        <a:latin typeface="Arial" panose="020B0604020202020204" pitchFamily="34" charset="0"/>
                        <a:cs typeface="Arial" panose="020B0604020202020204" pitchFamily="34" charset="0"/>
                      </a:endParaRPr>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17319245"/>
                  </a:ext>
                </a:extLst>
              </a:tr>
              <a:tr h="303176">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Cargo</a:t>
                      </a:r>
                      <a:endParaRPr lang="es-MX" b="1"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Cuenta Cargo</a:t>
                      </a:r>
                      <a:endParaRPr lang="es-MX" b="1"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Abono</a:t>
                      </a:r>
                      <a:endParaRPr lang="es-MX" b="1" dirty="0">
                        <a:latin typeface="Arial" panose="020B0604020202020204" pitchFamily="34" charset="0"/>
                        <a:cs typeface="Arial" panose="020B0604020202020204" pitchFamily="34" charset="0"/>
                      </a:endParaRPr>
                    </a:p>
                  </a:txBody>
                  <a:tcPr/>
                </a:tc>
                <a:tc>
                  <a:txBody>
                    <a:bodyPr/>
                    <a:lstStyle/>
                    <a:p>
                      <a:r>
                        <a:rPr lang="es-MX" b="1" dirty="0" smtClean="0">
                          <a:latin typeface="Arial" panose="020B0604020202020204" pitchFamily="34" charset="0"/>
                          <a:cs typeface="Arial" panose="020B0604020202020204" pitchFamily="34" charset="0"/>
                        </a:rPr>
                        <a:t>Cuenta Abono</a:t>
                      </a: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72207872"/>
                  </a:ext>
                </a:extLst>
              </a:tr>
              <a:tr h="303176">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0743390"/>
                  </a:ext>
                </a:extLst>
              </a:tr>
              <a:tr h="530559">
                <a:tc>
                  <a:txBody>
                    <a:bodyPr/>
                    <a:lstStyle/>
                    <a:p>
                      <a:r>
                        <a:rPr lang="es-MX" sz="1600" dirty="0" smtClean="0">
                          <a:latin typeface="Arial" panose="020B0604020202020204" pitchFamily="34" charset="0"/>
                          <a:cs typeface="Arial" panose="020B0604020202020204" pitchFamily="34" charset="0"/>
                        </a:rPr>
                        <a:t>75</a:t>
                      </a:r>
                      <a:endParaRPr lang="es-MX" sz="1600" dirty="0">
                        <a:latin typeface="Arial" panose="020B0604020202020204" pitchFamily="34" charset="0"/>
                        <a:cs typeface="Arial" panose="020B0604020202020204" pitchFamily="34" charset="0"/>
                      </a:endParaRPr>
                    </a:p>
                  </a:txBody>
                  <a:tcPr/>
                </a:tc>
                <a:tc>
                  <a:txBody>
                    <a:bodyPr/>
                    <a:lstStyle/>
                    <a:p>
                      <a:pPr algn="l"/>
                      <a:r>
                        <a:rPr lang="es-MX" sz="1600" kern="1200" dirty="0" smtClean="0">
                          <a:solidFill>
                            <a:schemeClr val="tx1"/>
                          </a:solidFill>
                          <a:effectLst/>
                          <a:latin typeface="Arial" panose="020B0604020202020204" pitchFamily="34" charset="0"/>
                          <a:ea typeface="+mn-ea"/>
                          <a:cs typeface="Arial" panose="020B0604020202020204" pitchFamily="34" charset="0"/>
                        </a:rPr>
                        <a:t>Ingresos por Venta de Bienes y Prestación de Servicios de Entidades Paraestatales Empresariales Financieras Monetarias con Participación Estatal Mayoritaria</a:t>
                      </a:r>
                      <a:endParaRPr lang="es-MX" sz="1600" dirty="0">
                        <a:latin typeface="Arial" panose="020B0604020202020204" pitchFamily="34" charset="0"/>
                        <a:cs typeface="Arial" panose="020B0604020202020204" pitchFamily="34" charset="0"/>
                      </a:endParaRPr>
                    </a:p>
                  </a:txBody>
                  <a:tcPr/>
                </a:tc>
                <a:tc>
                  <a:txBody>
                    <a:bodyPr/>
                    <a:lstStyle/>
                    <a:p>
                      <a:r>
                        <a:rPr lang="es-MX" sz="1600" kern="1200" dirty="0" smtClean="0">
                          <a:solidFill>
                            <a:schemeClr val="tx1"/>
                          </a:solidFill>
                          <a:effectLst/>
                          <a:latin typeface="Arial" panose="020B0604020202020204" pitchFamily="34" charset="0"/>
                          <a:ea typeface="+mn-ea"/>
                          <a:cs typeface="Arial" panose="020B0604020202020204" pitchFamily="34" charset="0"/>
                        </a:rPr>
                        <a:t>Banco</a:t>
                      </a:r>
                      <a:r>
                        <a:rPr lang="es-MX" sz="1600" kern="1200" baseline="0" dirty="0" smtClean="0">
                          <a:solidFill>
                            <a:schemeClr val="tx1"/>
                          </a:solidFill>
                          <a:effectLst/>
                          <a:latin typeface="Arial" panose="020B0604020202020204" pitchFamily="34" charset="0"/>
                          <a:ea typeface="+mn-ea"/>
                          <a:cs typeface="Arial" panose="020B0604020202020204" pitchFamily="34" charset="0"/>
                        </a:rPr>
                        <a:t> Moneda Nacional</a:t>
                      </a:r>
                      <a:endParaRPr lang="es-MX" sz="1600" dirty="0">
                        <a:latin typeface="Arial" panose="020B0604020202020204" pitchFamily="34" charset="0"/>
                        <a:cs typeface="Arial" panose="020B0604020202020204" pitchFamily="34" charset="0"/>
                      </a:endParaRPr>
                    </a:p>
                  </a:txBody>
                  <a:tcPr/>
                </a:tc>
                <a:tc>
                  <a:txBody>
                    <a:bodyPr/>
                    <a:lstStyle/>
                    <a:p>
                      <a:r>
                        <a:rPr lang="es-MX" sz="1600" dirty="0" smtClean="0">
                          <a:latin typeface="Arial" panose="020B0604020202020204" pitchFamily="34" charset="0"/>
                          <a:cs typeface="Arial" panose="020B0604020202020204" pitchFamily="34" charset="0"/>
                        </a:rPr>
                        <a:t>1.1.1.2</a:t>
                      </a:r>
                      <a:endParaRPr lang="es-MX" sz="1600" dirty="0">
                        <a:latin typeface="Arial" panose="020B0604020202020204" pitchFamily="34" charset="0"/>
                        <a:cs typeface="Arial" panose="020B0604020202020204" pitchFamily="34" charset="0"/>
                      </a:endParaRPr>
                    </a:p>
                  </a:txBody>
                  <a:tcPr/>
                </a:tc>
                <a:tc>
                  <a:txBody>
                    <a:bodyPr/>
                    <a:lstStyle/>
                    <a:p>
                      <a:r>
                        <a:rPr lang="es-MX" sz="1600" dirty="0" smtClean="0">
                          <a:latin typeface="Arial" panose="020B0604020202020204" pitchFamily="34" charset="0"/>
                          <a:cs typeface="Arial" panose="020B0604020202020204" pitchFamily="34" charset="0"/>
                        </a:rPr>
                        <a:t>Bancos</a:t>
                      </a:r>
                      <a:r>
                        <a:rPr lang="es-MX" sz="1600" baseline="0" dirty="0" smtClean="0">
                          <a:latin typeface="Arial" panose="020B0604020202020204" pitchFamily="34" charset="0"/>
                          <a:cs typeface="Arial" panose="020B0604020202020204" pitchFamily="34" charset="0"/>
                        </a:rPr>
                        <a:t>/Tesorería</a:t>
                      </a:r>
                      <a:endParaRPr lang="es-MX" sz="1600" dirty="0">
                        <a:latin typeface="Arial" panose="020B0604020202020204" pitchFamily="34" charset="0"/>
                        <a:cs typeface="Arial" panose="020B0604020202020204" pitchFamily="34" charset="0"/>
                      </a:endParaRPr>
                    </a:p>
                  </a:txBody>
                  <a:tcPr/>
                </a:tc>
                <a:tc>
                  <a:txBody>
                    <a:bodyPr/>
                    <a:lstStyle/>
                    <a:p>
                      <a:r>
                        <a:rPr lang="es-MX" sz="1600" dirty="0" smtClean="0">
                          <a:latin typeface="Arial" panose="020B0604020202020204" pitchFamily="34" charset="0"/>
                          <a:cs typeface="Arial" panose="020B0604020202020204" pitchFamily="34" charset="0"/>
                        </a:rPr>
                        <a:t>4.1.7.5</a:t>
                      </a:r>
                      <a:endParaRPr lang="es-MX"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kern="1200" dirty="0" smtClean="0">
                          <a:solidFill>
                            <a:schemeClr val="tx1"/>
                          </a:solidFill>
                          <a:effectLst/>
                          <a:latin typeface="Arial" panose="020B0604020202020204" pitchFamily="34" charset="0"/>
                          <a:ea typeface="+mn-ea"/>
                          <a:cs typeface="Arial" panose="020B0604020202020204" pitchFamily="34" charset="0"/>
                        </a:rPr>
                        <a:t>Ingresos por Venta de Bienes y Prestación de Servicios de Entidades Paraestatales Empresariales Financieras Monetarias con Participación Estatal Mayoritaria</a:t>
                      </a:r>
                      <a:endParaRPr lang="es-MX" sz="1600" dirty="0" smtClean="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3032381"/>
                  </a:ext>
                </a:extLst>
              </a:tr>
            </a:tbl>
          </a:graphicData>
        </a:graphic>
      </p:graphicFrame>
      <p:sp>
        <p:nvSpPr>
          <p:cNvPr id="8" name="CuadroTexto 7"/>
          <p:cNvSpPr txBox="1"/>
          <p:nvPr/>
        </p:nvSpPr>
        <p:spPr>
          <a:xfrm>
            <a:off x="578065" y="1268205"/>
            <a:ext cx="11298622" cy="523220"/>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Matriz de Ingresos Devengados y Recaudados Simultáneos</a:t>
            </a:r>
            <a:endParaRPr lang="es-MX" sz="2800" b="1" dirty="0">
              <a:latin typeface="Arial" panose="020B0604020202020204" pitchFamily="34" charset="0"/>
              <a:cs typeface="Arial" panose="020B0604020202020204" pitchFamily="34" charset="0"/>
            </a:endParaRPr>
          </a:p>
        </p:txBody>
      </p:sp>
      <p:sp>
        <p:nvSpPr>
          <p:cNvPr id="2" name="CuadroTexto 1"/>
          <p:cNvSpPr txBox="1"/>
          <p:nvPr/>
        </p:nvSpPr>
        <p:spPr>
          <a:xfrm>
            <a:off x="8681421" y="6488668"/>
            <a:ext cx="3510579" cy="369332"/>
          </a:xfrm>
          <a:prstGeom prst="rect">
            <a:avLst/>
          </a:prstGeom>
          <a:noFill/>
        </p:spPr>
        <p:txBody>
          <a:bodyPr wrap="square" rtlCol="0">
            <a:spAutoFit/>
          </a:bodyPr>
          <a:lstStyle/>
          <a:p>
            <a:r>
              <a:rPr lang="es-MX" dirty="0" smtClean="0"/>
              <a:t>Ultima reforma DOF 27/09/2018</a:t>
            </a:r>
            <a:endParaRPr lang="es-MX" dirty="0"/>
          </a:p>
        </p:txBody>
      </p:sp>
    </p:spTree>
    <p:extLst>
      <p:ext uri="{BB962C8B-B14F-4D97-AF65-F5344CB8AC3E}">
        <p14:creationId xmlns:p14="http://schemas.microsoft.com/office/powerpoint/2010/main" val="26308983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 y="2027208"/>
            <a:ext cx="12192000" cy="1768415"/>
          </a:xfrm>
          <a:prstGeom prst="rect">
            <a:avLst/>
          </a:prstGeom>
          <a:solidFill>
            <a:srgbClr val="4CB196"/>
          </a:solidFill>
          <a:ln>
            <a:solidFill>
              <a:srgbClr val="4CB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p:cNvGrpSpPr/>
          <p:nvPr/>
        </p:nvGrpSpPr>
        <p:grpSpPr>
          <a:xfrm>
            <a:off x="10774392" y="2027208"/>
            <a:ext cx="1417608" cy="1768415"/>
            <a:chOff x="9601200" y="2027208"/>
            <a:chExt cx="2590800" cy="1768415"/>
          </a:xfrm>
        </p:grpSpPr>
        <p:sp>
          <p:nvSpPr>
            <p:cNvPr id="4" name="Paralelogramo 3"/>
            <p:cNvSpPr/>
            <p:nvPr/>
          </p:nvSpPr>
          <p:spPr>
            <a:xfrm>
              <a:off x="9601200" y="2027208"/>
              <a:ext cx="2590800" cy="1768415"/>
            </a:xfrm>
            <a:prstGeom prst="parallelogram">
              <a:avLst>
                <a:gd name="adj" fmla="val 48129"/>
              </a:avLst>
            </a:prstGeom>
            <a:solidFill>
              <a:srgbClr val="1C655E"/>
            </a:solidFill>
            <a:ln>
              <a:solidFill>
                <a:srgbClr val="1C6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0972801" y="2027208"/>
              <a:ext cx="1219199" cy="1768415"/>
            </a:xfrm>
            <a:prstGeom prst="rect">
              <a:avLst/>
            </a:prstGeom>
            <a:solidFill>
              <a:srgbClr val="1C655E"/>
            </a:solidFill>
            <a:ln>
              <a:solidFill>
                <a:srgbClr val="1C6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 name="CuadroTexto 9"/>
          <p:cNvSpPr txBox="1"/>
          <p:nvPr/>
        </p:nvSpPr>
        <p:spPr>
          <a:xfrm>
            <a:off x="0" y="1941919"/>
            <a:ext cx="12192000" cy="1938992"/>
          </a:xfrm>
          <a:prstGeom prst="rect">
            <a:avLst/>
          </a:prstGeom>
          <a:noFill/>
        </p:spPr>
        <p:txBody>
          <a:bodyPr wrap="square" rtlCol="0">
            <a:spAutoFit/>
          </a:bodyPr>
          <a:lstStyle/>
          <a:p>
            <a:pPr algn="ctr"/>
            <a:r>
              <a:rPr lang="es-MX" sz="4000" dirty="0">
                <a:solidFill>
                  <a:schemeClr val="bg1"/>
                </a:solidFill>
                <a:latin typeface="Calisto MT" panose="02040603050505030304" pitchFamily="18" charset="0"/>
              </a:rPr>
              <a:t>IMPACTO DE LOS CAMBIOS EN LA NORMATIVA CONTABLE GUBERNAMENTAL (2016-2018)</a:t>
            </a:r>
            <a:endParaRPr lang="es-MX" sz="4000" b="1" dirty="0">
              <a:solidFill>
                <a:schemeClr val="bg1"/>
              </a:solidFill>
              <a:latin typeface="Arial" panose="020B0604020202020204" pitchFamily="34" charset="0"/>
              <a:cs typeface="Arial" panose="020B0604020202020204" pitchFamily="34" charset="0"/>
            </a:endParaRPr>
          </a:p>
        </p:txBody>
      </p:sp>
      <p:sp>
        <p:nvSpPr>
          <p:cNvPr id="12" name="CuadroTexto 11"/>
          <p:cNvSpPr txBox="1"/>
          <p:nvPr/>
        </p:nvSpPr>
        <p:spPr>
          <a:xfrm>
            <a:off x="2459420" y="4453965"/>
            <a:ext cx="7273159" cy="1323439"/>
          </a:xfrm>
          <a:prstGeom prst="rect">
            <a:avLst/>
          </a:prstGeom>
          <a:noFill/>
        </p:spPr>
        <p:txBody>
          <a:bodyPr wrap="square" rtlCol="0">
            <a:spAutoFit/>
          </a:bodyPr>
          <a:lstStyle/>
          <a:p>
            <a:pPr algn="ctr"/>
            <a:r>
              <a:rPr lang="es-MX" sz="2400" b="1" dirty="0" smtClean="0">
                <a:latin typeface="Arial" panose="020B0604020202020204" pitchFamily="34" charset="0"/>
                <a:cs typeface="Arial" panose="020B0604020202020204" pitchFamily="34" charset="0"/>
              </a:rPr>
              <a:t>Mtro. </a:t>
            </a:r>
            <a:r>
              <a:rPr lang="es-MX" sz="2400" b="1" dirty="0" smtClean="0">
                <a:latin typeface="Arial" panose="020B0604020202020204" pitchFamily="34" charset="0"/>
                <a:cs typeface="Arial" panose="020B0604020202020204" pitchFamily="34" charset="0"/>
              </a:rPr>
              <a:t>Cesareo Larios Contreras</a:t>
            </a:r>
            <a:r>
              <a:rPr lang="es-MX" sz="2400" b="1" dirty="0" smtClean="0">
                <a:latin typeface="Arial" panose="020B0604020202020204" pitchFamily="34" charset="0"/>
                <a:cs typeface="Arial" panose="020B0604020202020204" pitchFamily="34" charset="0"/>
              </a:rPr>
              <a:t> </a:t>
            </a:r>
            <a:r>
              <a:rPr lang="es-MX" sz="2400" dirty="0" smtClean="0">
                <a:solidFill>
                  <a:srgbClr val="3B8975"/>
                </a:solidFill>
                <a:latin typeface="Arial" panose="020B0604020202020204" pitchFamily="34" charset="0"/>
                <a:cs typeface="Arial" panose="020B0604020202020204" pitchFamily="34" charset="0"/>
                <a:hlinkClick r:id="rId2"/>
              </a:rPr>
              <a:t>clariosc@indetec.gob.mx</a:t>
            </a:r>
            <a:endParaRPr lang="es-MX" sz="2400" dirty="0" smtClean="0">
              <a:solidFill>
                <a:srgbClr val="3B8975"/>
              </a:solidFill>
              <a:latin typeface="Arial" panose="020B0604020202020204" pitchFamily="34" charset="0"/>
              <a:cs typeface="Arial" panose="020B0604020202020204" pitchFamily="34" charset="0"/>
            </a:endParaRPr>
          </a:p>
          <a:p>
            <a:pPr algn="ctr">
              <a:defRPr/>
            </a:pPr>
            <a:r>
              <a:rPr lang="es-MX" sz="1600" b="1" dirty="0">
                <a:latin typeface="Arial" panose="020B0604020202020204" pitchFamily="34" charset="0"/>
                <a:cs typeface="Arial" panose="020B0604020202020204" pitchFamily="34" charset="0"/>
              </a:rPr>
              <a:t>Domicilio: Lerdo de Tejada No. 2469, Col. Arcos Sur. C.P. 44500</a:t>
            </a:r>
          </a:p>
          <a:p>
            <a:pPr algn="ctr">
              <a:defRPr/>
            </a:pPr>
            <a:r>
              <a:rPr lang="es-MX" sz="1600" b="1" dirty="0">
                <a:latin typeface="Arial" panose="020B0604020202020204" pitchFamily="34" charset="0"/>
                <a:cs typeface="Arial" panose="020B0604020202020204" pitchFamily="34" charset="0"/>
              </a:rPr>
              <a:t>Tel. y Fax (01 33) 3669 5550 al </a:t>
            </a:r>
            <a:r>
              <a:rPr lang="es-MX" sz="1600" b="1" dirty="0" smtClean="0">
                <a:latin typeface="Arial" panose="020B0604020202020204" pitchFamily="34" charset="0"/>
                <a:cs typeface="Arial" panose="020B0604020202020204" pitchFamily="34" charset="0"/>
              </a:rPr>
              <a:t>59 Ext 507. </a:t>
            </a:r>
            <a:r>
              <a:rPr lang="es-MX" sz="1600" b="1" dirty="0">
                <a:latin typeface="Arial" panose="020B0604020202020204" pitchFamily="34" charset="0"/>
                <a:cs typeface="Arial" panose="020B0604020202020204" pitchFamily="34" charset="0"/>
              </a:rPr>
              <a:t>Guadalajara, Jalisco, México</a:t>
            </a:r>
            <a:r>
              <a:rPr lang="es-MX" sz="1600" b="1" dirty="0" smtClean="0">
                <a:latin typeface="Arial" panose="020B0604020202020204" pitchFamily="34" charset="0"/>
                <a:cs typeface="Arial" panose="020B0604020202020204" pitchFamily="34" charset="0"/>
              </a:rPr>
              <a:t>.</a:t>
            </a:r>
            <a:endParaRPr lang="es-ES" sz="1600"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3"/>
          <a:stretch>
            <a:fillRect/>
          </a:stretch>
        </p:blipFill>
        <p:spPr>
          <a:xfrm>
            <a:off x="408413" y="307036"/>
            <a:ext cx="2249619" cy="1024217"/>
          </a:xfrm>
          <a:prstGeom prst="rect">
            <a:avLst/>
          </a:prstGeom>
        </p:spPr>
      </p:pic>
      <p:pic>
        <p:nvPicPr>
          <p:cNvPr id="6146" name="Picture 2" descr="http://inselcap.zacatecas.gob.mx/images/logo-horizont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2225" y="214970"/>
            <a:ext cx="333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540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72955" y="175258"/>
            <a:ext cx="9518650" cy="671512"/>
          </a:xfrm>
        </p:spPr>
        <p:txBody>
          <a:bodyPr>
            <a:normAutofit/>
          </a:bodyPr>
          <a:lstStyle/>
          <a:p>
            <a:pPr algn="ctr"/>
            <a:r>
              <a:rPr lang="es-MX" sz="3200" b="1" dirty="0">
                <a:latin typeface="Calisto MT" panose="02040603050505030304" pitchFamily="18" charset="0"/>
              </a:rPr>
              <a:t>CLASIFICADORES DE INGRESOS Y EGRESOS </a:t>
            </a:r>
          </a:p>
        </p:txBody>
      </p:sp>
      <p:graphicFrame>
        <p:nvGraphicFramePr>
          <p:cNvPr id="6" name="Diagrama 5"/>
          <p:cNvGraphicFramePr/>
          <p:nvPr>
            <p:extLst>
              <p:ext uri="{D42A27DB-BD31-4B8C-83A1-F6EECF244321}">
                <p14:modId xmlns:p14="http://schemas.microsoft.com/office/powerpoint/2010/main" val="2527969977"/>
              </p:ext>
            </p:extLst>
          </p:nvPr>
        </p:nvGraphicFramePr>
        <p:xfrm>
          <a:off x="793844" y="1511603"/>
          <a:ext cx="11398156" cy="2603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lecha abajo 10"/>
          <p:cNvSpPr/>
          <p:nvPr/>
        </p:nvSpPr>
        <p:spPr>
          <a:xfrm>
            <a:off x="1289309" y="3194488"/>
            <a:ext cx="508242" cy="1800597"/>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abajo 12"/>
          <p:cNvSpPr/>
          <p:nvPr/>
        </p:nvSpPr>
        <p:spPr>
          <a:xfrm>
            <a:off x="10109664" y="3186281"/>
            <a:ext cx="581099" cy="1204928"/>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p:cNvGrpSpPr/>
          <p:nvPr/>
        </p:nvGrpSpPr>
        <p:grpSpPr>
          <a:xfrm>
            <a:off x="549119" y="1511603"/>
            <a:ext cx="2002018" cy="1041499"/>
            <a:chOff x="4326" y="0"/>
            <a:chExt cx="1629575" cy="1041499"/>
          </a:xfrm>
        </p:grpSpPr>
        <p:sp>
          <p:nvSpPr>
            <p:cNvPr id="29" name="Rectángulo 28"/>
            <p:cNvSpPr/>
            <p:nvPr/>
          </p:nvSpPr>
          <p:spPr>
            <a:xfrm>
              <a:off x="4326" y="0"/>
              <a:ext cx="1629575" cy="104149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30" name="CuadroTexto 29"/>
            <p:cNvSpPr txBox="1"/>
            <p:nvPr/>
          </p:nvSpPr>
          <p:spPr>
            <a:xfrm>
              <a:off x="4326" y="0"/>
              <a:ext cx="1629575" cy="10414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Arial" panose="020B0604020202020204" pitchFamily="34" charset="0"/>
                  <a:cs typeface="Arial" panose="020B0604020202020204" pitchFamily="34" charset="0"/>
                </a:rPr>
                <a:t>POR RUBRO DE INGRESOS</a:t>
              </a:r>
              <a:endParaRPr lang="es-ES" sz="1600" b="1" kern="1200" dirty="0">
                <a:solidFill>
                  <a:schemeClr val="tx1"/>
                </a:solidFill>
                <a:latin typeface="Arial" panose="020B0604020202020204" pitchFamily="34" charset="0"/>
                <a:cs typeface="Arial" panose="020B0604020202020204" pitchFamily="34" charset="0"/>
              </a:endParaRPr>
            </a:p>
          </p:txBody>
        </p:sp>
      </p:grpSp>
      <p:grpSp>
        <p:nvGrpSpPr>
          <p:cNvPr id="8" name="Grupo 7"/>
          <p:cNvGrpSpPr/>
          <p:nvPr/>
        </p:nvGrpSpPr>
        <p:grpSpPr>
          <a:xfrm>
            <a:off x="2017344" y="3111685"/>
            <a:ext cx="2025262" cy="591126"/>
            <a:chOff x="1684617" y="1562248"/>
            <a:chExt cx="1783802" cy="1041499"/>
          </a:xfrm>
        </p:grpSpPr>
        <p:sp>
          <p:nvSpPr>
            <p:cNvPr id="27" name="Rectángulo 26"/>
            <p:cNvSpPr/>
            <p:nvPr/>
          </p:nvSpPr>
          <p:spPr>
            <a:xfrm>
              <a:off x="1684617" y="1562248"/>
              <a:ext cx="1783802" cy="104149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8" name="CuadroTexto 27"/>
            <p:cNvSpPr txBox="1"/>
            <p:nvPr/>
          </p:nvSpPr>
          <p:spPr>
            <a:xfrm>
              <a:off x="1684617" y="1562248"/>
              <a:ext cx="1783802" cy="746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b="1" kern="1200" dirty="0" smtClean="0">
                  <a:solidFill>
                    <a:schemeClr val="tx1">
                      <a:lumMod val="95000"/>
                    </a:schemeClr>
                  </a:solidFill>
                  <a:latin typeface="Arial" panose="020B0604020202020204" pitchFamily="34" charset="0"/>
                  <a:cs typeface="Arial" panose="020B0604020202020204" pitchFamily="34" charset="0"/>
                </a:rPr>
                <a:t>  ADMINISTRATIVO</a:t>
              </a:r>
              <a:endParaRPr lang="es-ES" sz="1600" b="1" kern="1200" dirty="0">
                <a:solidFill>
                  <a:schemeClr val="tx1">
                    <a:lumMod val="95000"/>
                  </a:schemeClr>
                </a:solidFill>
                <a:latin typeface="Arial" panose="020B0604020202020204" pitchFamily="34" charset="0"/>
                <a:cs typeface="Arial" panose="020B0604020202020204" pitchFamily="34" charset="0"/>
              </a:endParaRPr>
            </a:p>
          </p:txBody>
        </p:sp>
      </p:grpSp>
      <p:grpSp>
        <p:nvGrpSpPr>
          <p:cNvPr id="10" name="Grupo 9"/>
          <p:cNvGrpSpPr/>
          <p:nvPr/>
        </p:nvGrpSpPr>
        <p:grpSpPr>
          <a:xfrm>
            <a:off x="3425590" y="2144419"/>
            <a:ext cx="2059552" cy="371390"/>
            <a:chOff x="3519135" y="0"/>
            <a:chExt cx="1661922" cy="1041499"/>
          </a:xfrm>
        </p:grpSpPr>
        <p:sp>
          <p:nvSpPr>
            <p:cNvPr id="25" name="Rectángulo 24"/>
            <p:cNvSpPr/>
            <p:nvPr/>
          </p:nvSpPr>
          <p:spPr>
            <a:xfrm>
              <a:off x="3519135" y="0"/>
              <a:ext cx="1661922" cy="104149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6" name="CuadroTexto 25"/>
            <p:cNvSpPr txBox="1"/>
            <p:nvPr/>
          </p:nvSpPr>
          <p:spPr>
            <a:xfrm>
              <a:off x="3519135" y="0"/>
              <a:ext cx="1661922" cy="10414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lumMod val="95000"/>
                    </a:schemeClr>
                  </a:solidFill>
                  <a:latin typeface="Arial" panose="020B0604020202020204" pitchFamily="34" charset="0"/>
                  <a:cs typeface="Arial" panose="020B0604020202020204" pitchFamily="34" charset="0"/>
                </a:rPr>
                <a:t> FUNCIONAL </a:t>
              </a:r>
              <a:endParaRPr lang="es-ES" sz="1600" b="1" kern="1200" dirty="0">
                <a:solidFill>
                  <a:schemeClr val="tx1">
                    <a:lumMod val="95000"/>
                  </a:schemeClr>
                </a:solidFill>
                <a:latin typeface="Arial" panose="020B0604020202020204" pitchFamily="34" charset="0"/>
                <a:cs typeface="Arial" panose="020B0604020202020204" pitchFamily="34" charset="0"/>
              </a:endParaRPr>
            </a:p>
          </p:txBody>
        </p:sp>
      </p:grpSp>
      <p:grpSp>
        <p:nvGrpSpPr>
          <p:cNvPr id="12" name="Grupo 11"/>
          <p:cNvGrpSpPr/>
          <p:nvPr/>
        </p:nvGrpSpPr>
        <p:grpSpPr>
          <a:xfrm>
            <a:off x="4918424" y="3104493"/>
            <a:ext cx="2081587" cy="475486"/>
            <a:chOff x="5231773" y="1562248"/>
            <a:chExt cx="1827153" cy="1041499"/>
          </a:xfrm>
        </p:grpSpPr>
        <p:sp>
          <p:nvSpPr>
            <p:cNvPr id="23" name="Rectángulo 22"/>
            <p:cNvSpPr/>
            <p:nvPr/>
          </p:nvSpPr>
          <p:spPr>
            <a:xfrm>
              <a:off x="5231773" y="1562248"/>
              <a:ext cx="1827153" cy="104149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4" name="CuadroTexto 23"/>
            <p:cNvSpPr txBox="1"/>
            <p:nvPr/>
          </p:nvSpPr>
          <p:spPr>
            <a:xfrm>
              <a:off x="5231773" y="1562248"/>
              <a:ext cx="1827153" cy="10414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b="1" kern="1200" dirty="0" smtClean="0">
                  <a:solidFill>
                    <a:schemeClr val="tx1">
                      <a:lumMod val="95000"/>
                    </a:schemeClr>
                  </a:solidFill>
                  <a:latin typeface="Arial" panose="020B0604020202020204" pitchFamily="34" charset="0"/>
                  <a:cs typeface="Arial" panose="020B0604020202020204" pitchFamily="34" charset="0"/>
                </a:rPr>
                <a:t> PROGRAMATICO</a:t>
              </a:r>
              <a:endParaRPr lang="es-ES" sz="1600" b="1" kern="1200" dirty="0">
                <a:solidFill>
                  <a:schemeClr val="tx1">
                    <a:lumMod val="95000"/>
                  </a:schemeClr>
                </a:solidFill>
                <a:latin typeface="Arial" panose="020B0604020202020204" pitchFamily="34" charset="0"/>
                <a:cs typeface="Arial" panose="020B0604020202020204" pitchFamily="34" charset="0"/>
              </a:endParaRPr>
            </a:p>
          </p:txBody>
        </p:sp>
      </p:grpSp>
      <p:grpSp>
        <p:nvGrpSpPr>
          <p:cNvPr id="14" name="Grupo 13"/>
          <p:cNvGrpSpPr/>
          <p:nvPr/>
        </p:nvGrpSpPr>
        <p:grpSpPr>
          <a:xfrm>
            <a:off x="6479274" y="1824782"/>
            <a:ext cx="1849817" cy="728320"/>
            <a:chOff x="7109642" y="0"/>
            <a:chExt cx="1014313" cy="1041499"/>
          </a:xfrm>
        </p:grpSpPr>
        <p:sp>
          <p:nvSpPr>
            <p:cNvPr id="21" name="Rectángulo 20"/>
            <p:cNvSpPr/>
            <p:nvPr/>
          </p:nvSpPr>
          <p:spPr>
            <a:xfrm>
              <a:off x="7109642" y="0"/>
              <a:ext cx="1014313" cy="104149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2" name="CuadroTexto 21"/>
            <p:cNvSpPr txBox="1"/>
            <p:nvPr/>
          </p:nvSpPr>
          <p:spPr>
            <a:xfrm>
              <a:off x="7109642" y="0"/>
              <a:ext cx="1014313" cy="10414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lumMod val="95000"/>
                    </a:schemeClr>
                  </a:solidFill>
                  <a:latin typeface="Arial" panose="020B0604020202020204" pitchFamily="34" charset="0"/>
                  <a:cs typeface="Arial" panose="020B0604020202020204" pitchFamily="34" charset="0"/>
                </a:rPr>
                <a:t>POR TIPO DE GASTO</a:t>
              </a:r>
              <a:endParaRPr lang="es-ES" sz="1600" b="1" kern="1200" dirty="0">
                <a:solidFill>
                  <a:schemeClr val="tx1">
                    <a:lumMod val="95000"/>
                  </a:schemeClr>
                </a:solidFill>
                <a:latin typeface="Arial" panose="020B0604020202020204" pitchFamily="34" charset="0"/>
                <a:cs typeface="Arial" panose="020B0604020202020204" pitchFamily="34" charset="0"/>
              </a:endParaRPr>
            </a:p>
          </p:txBody>
        </p:sp>
      </p:grpSp>
      <p:grpSp>
        <p:nvGrpSpPr>
          <p:cNvPr id="15" name="Grupo 14"/>
          <p:cNvGrpSpPr/>
          <p:nvPr/>
        </p:nvGrpSpPr>
        <p:grpSpPr>
          <a:xfrm>
            <a:off x="7875829" y="3138445"/>
            <a:ext cx="2060811" cy="438454"/>
            <a:chOff x="7529732" y="1249998"/>
            <a:chExt cx="2060811" cy="1353749"/>
          </a:xfrm>
        </p:grpSpPr>
        <p:sp>
          <p:nvSpPr>
            <p:cNvPr id="19" name="Rectángulo 18"/>
            <p:cNvSpPr/>
            <p:nvPr/>
          </p:nvSpPr>
          <p:spPr>
            <a:xfrm>
              <a:off x="8174671" y="1562248"/>
              <a:ext cx="1014313" cy="104149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0" name="CuadroTexto 19"/>
            <p:cNvSpPr txBox="1"/>
            <p:nvPr/>
          </p:nvSpPr>
          <p:spPr>
            <a:xfrm>
              <a:off x="7529732" y="1249998"/>
              <a:ext cx="2060811" cy="13537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b="1" kern="1200" dirty="0" smtClean="0">
                  <a:solidFill>
                    <a:schemeClr val="tx1">
                      <a:lumMod val="95000"/>
                    </a:schemeClr>
                  </a:solidFill>
                  <a:latin typeface="Arial" panose="020B0604020202020204" pitchFamily="34" charset="0"/>
                  <a:cs typeface="Arial" panose="020B0604020202020204" pitchFamily="34" charset="0"/>
                </a:rPr>
                <a:t>POR OBJETO DEL GASTO</a:t>
              </a:r>
              <a:endParaRPr lang="es-ES" sz="1600" b="1" kern="1200" dirty="0">
                <a:solidFill>
                  <a:schemeClr val="tx1">
                    <a:lumMod val="95000"/>
                  </a:schemeClr>
                </a:solidFill>
                <a:latin typeface="Arial" panose="020B0604020202020204" pitchFamily="34" charset="0"/>
                <a:cs typeface="Arial" panose="020B0604020202020204" pitchFamily="34" charset="0"/>
              </a:endParaRPr>
            </a:p>
          </p:txBody>
        </p:sp>
      </p:grpSp>
      <p:grpSp>
        <p:nvGrpSpPr>
          <p:cNvPr id="16" name="Grupo 15"/>
          <p:cNvGrpSpPr/>
          <p:nvPr/>
        </p:nvGrpSpPr>
        <p:grpSpPr>
          <a:xfrm>
            <a:off x="9413279" y="1787460"/>
            <a:ext cx="2101188" cy="733988"/>
            <a:chOff x="9239700" y="0"/>
            <a:chExt cx="1014313" cy="1041499"/>
          </a:xfrm>
        </p:grpSpPr>
        <p:sp>
          <p:nvSpPr>
            <p:cNvPr id="17" name="Rectángulo 16"/>
            <p:cNvSpPr/>
            <p:nvPr/>
          </p:nvSpPr>
          <p:spPr>
            <a:xfrm>
              <a:off x="9239700" y="0"/>
              <a:ext cx="1014313" cy="104149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8" name="CuadroTexto 17"/>
            <p:cNvSpPr txBox="1"/>
            <p:nvPr/>
          </p:nvSpPr>
          <p:spPr>
            <a:xfrm>
              <a:off x="9239700" y="0"/>
              <a:ext cx="1014313" cy="10414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S" sz="1600" b="1" kern="1200" dirty="0" smtClean="0">
                  <a:solidFill>
                    <a:schemeClr val="tx1">
                      <a:lumMod val="95000"/>
                    </a:schemeClr>
                  </a:solidFill>
                  <a:latin typeface="Arial" panose="020B0604020202020204" pitchFamily="34" charset="0"/>
                  <a:cs typeface="Arial" panose="020B0604020202020204" pitchFamily="34" charset="0"/>
                </a:rPr>
                <a:t>POR FUENTE DE FINANCIAMIENTO</a:t>
              </a:r>
              <a:endParaRPr lang="es-ES" sz="1600" b="1" kern="1200" dirty="0">
                <a:solidFill>
                  <a:schemeClr val="tx1">
                    <a:lumMod val="95000"/>
                  </a:schemeClr>
                </a:solidFill>
                <a:latin typeface="Arial" panose="020B0604020202020204" pitchFamily="34" charset="0"/>
                <a:cs typeface="Arial" panose="020B0604020202020204" pitchFamily="34" charset="0"/>
              </a:endParaRPr>
            </a:p>
          </p:txBody>
        </p:sp>
      </p:grpSp>
      <p:sp>
        <p:nvSpPr>
          <p:cNvPr id="31" name="Rectangle 2"/>
          <p:cNvSpPr>
            <a:spLocks noChangeArrowheads="1"/>
          </p:cNvSpPr>
          <p:nvPr/>
        </p:nvSpPr>
        <p:spPr bwMode="auto">
          <a:xfrm rot="10800000" flipV="1">
            <a:off x="1289308" y="5674691"/>
            <a:ext cx="2877249" cy="646331"/>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s-MX" altLang="es-MX" b="1" dirty="0" smtClean="0">
                <a:latin typeface="Arial" panose="020B0604020202020204" pitchFamily="34" charset="0"/>
                <a:ea typeface="Times New Roman" panose="02020603050405020304" pitchFamily="18" charset="0"/>
              </a:rPr>
              <a:t>Se reforman </a:t>
            </a:r>
            <a:r>
              <a:rPr lang="es-MX" altLang="es-MX" b="1" dirty="0">
                <a:latin typeface="Arial" panose="020B0604020202020204" pitchFamily="34" charset="0"/>
                <a:ea typeface="Times New Roman" panose="02020603050405020304" pitchFamily="18" charset="0"/>
              </a:rPr>
              <a:t>y </a:t>
            </a:r>
            <a:r>
              <a:rPr lang="es-MX" altLang="es-MX" b="1" dirty="0" smtClean="0">
                <a:latin typeface="Arial" panose="020B0604020202020204" pitchFamily="34" charset="0"/>
                <a:ea typeface="Times New Roman" panose="02020603050405020304" pitchFamily="18" charset="0"/>
              </a:rPr>
              <a:t>adicionan Rubros y Tipos</a:t>
            </a:r>
            <a:endParaRPr kumimoji="0" lang="es-MX" altLang="es-MX" sz="2800" b="1" i="0" u="none" strike="noStrike" cap="none" normalizeH="0" baseline="0" dirty="0" smtClean="0">
              <a:ln>
                <a:noFill/>
              </a:ln>
              <a:solidFill>
                <a:schemeClr val="tx1"/>
              </a:solidFill>
              <a:effectLst/>
              <a:latin typeface="Arial" panose="020B0604020202020204" pitchFamily="34" charset="0"/>
            </a:endParaRPr>
          </a:p>
        </p:txBody>
      </p:sp>
      <p:sp>
        <p:nvSpPr>
          <p:cNvPr id="32" name="Rectangle 2"/>
          <p:cNvSpPr>
            <a:spLocks noChangeArrowheads="1"/>
          </p:cNvSpPr>
          <p:nvPr/>
        </p:nvSpPr>
        <p:spPr bwMode="auto">
          <a:xfrm rot="10800000" flipV="1">
            <a:off x="6835134" y="4870813"/>
            <a:ext cx="4026088" cy="1200329"/>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s-MX" altLang="es-MX" b="1" dirty="0">
                <a:latin typeface="Arial" panose="020B0604020202020204" pitchFamily="34" charset="0"/>
                <a:ea typeface="Times New Roman" panose="02020603050405020304" pitchFamily="18" charset="0"/>
              </a:rPr>
              <a:t>Se </a:t>
            </a:r>
            <a:r>
              <a:rPr lang="es-MX" altLang="es-MX" b="1" dirty="0" smtClean="0">
                <a:latin typeface="Arial" panose="020B0604020202020204" pitchFamily="34" charset="0"/>
                <a:ea typeface="Times New Roman" panose="02020603050405020304" pitchFamily="18" charset="0"/>
              </a:rPr>
              <a:t>permite desagregar las fuentes y </a:t>
            </a:r>
            <a:r>
              <a:rPr lang="es-MX" altLang="es-MX" b="1" dirty="0">
                <a:latin typeface="Arial" panose="020B0604020202020204" pitchFamily="34" charset="0"/>
                <a:ea typeface="Times New Roman" panose="02020603050405020304" pitchFamily="18" charset="0"/>
              </a:rPr>
              <a:t>se </a:t>
            </a:r>
            <a:r>
              <a:rPr lang="es-MX" altLang="es-MX" b="1" dirty="0" smtClean="0">
                <a:latin typeface="Arial" panose="020B0604020202020204" pitchFamily="34" charset="0"/>
                <a:ea typeface="Times New Roman" panose="02020603050405020304" pitchFamily="18" charset="0"/>
              </a:rPr>
              <a:t>establece la clasificación y definiciones de etiquetados y no etiquetados.</a:t>
            </a:r>
          </a:p>
        </p:txBody>
      </p:sp>
      <p:grpSp>
        <p:nvGrpSpPr>
          <p:cNvPr id="40" name="Grupo 39"/>
          <p:cNvGrpSpPr/>
          <p:nvPr/>
        </p:nvGrpSpPr>
        <p:grpSpPr>
          <a:xfrm>
            <a:off x="1248364" y="5036029"/>
            <a:ext cx="1549427" cy="710034"/>
            <a:chOff x="1248364" y="4735773"/>
            <a:chExt cx="1549427" cy="710034"/>
          </a:xfrm>
        </p:grpSpPr>
        <p:sp>
          <p:nvSpPr>
            <p:cNvPr id="37" name="Rectángulo redondeado 36"/>
            <p:cNvSpPr/>
            <p:nvPr/>
          </p:nvSpPr>
          <p:spPr>
            <a:xfrm>
              <a:off x="1248364" y="4735773"/>
              <a:ext cx="1385654" cy="710034"/>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1289308" y="4758532"/>
              <a:ext cx="1508483" cy="646331"/>
            </a:xfrm>
            <a:prstGeom prst="rect">
              <a:avLst/>
            </a:prstGeom>
          </p:spPr>
          <p:txBody>
            <a:bodyPr wrap="square">
              <a:spAutoFit/>
            </a:bodyPr>
            <a:lstStyle/>
            <a:p>
              <a:r>
                <a:rPr lang="es-MX" b="1" dirty="0">
                  <a:solidFill>
                    <a:schemeClr val="bg1"/>
                  </a:solidFill>
                  <a:latin typeface="Open Sans"/>
                </a:rPr>
                <a:t>11/06/2018   </a:t>
              </a:r>
              <a:r>
                <a:rPr lang="es-MX" b="1" dirty="0" smtClean="0">
                  <a:solidFill>
                    <a:schemeClr val="bg1"/>
                  </a:solidFill>
                  <a:latin typeface="Open Sans"/>
                </a:rPr>
                <a:t>27/09/2018</a:t>
              </a:r>
              <a:endParaRPr lang="es-MX" b="1" dirty="0">
                <a:solidFill>
                  <a:schemeClr val="bg1"/>
                </a:solidFill>
              </a:endParaRPr>
            </a:p>
          </p:txBody>
        </p:sp>
      </p:grpSp>
      <p:grpSp>
        <p:nvGrpSpPr>
          <p:cNvPr id="39" name="Grupo 38"/>
          <p:cNvGrpSpPr/>
          <p:nvPr/>
        </p:nvGrpSpPr>
        <p:grpSpPr>
          <a:xfrm>
            <a:off x="9413279" y="4405350"/>
            <a:ext cx="1460310" cy="398792"/>
            <a:chOff x="8188657" y="3893640"/>
            <a:chExt cx="1460310" cy="398792"/>
          </a:xfrm>
        </p:grpSpPr>
        <p:sp>
          <p:nvSpPr>
            <p:cNvPr id="38" name="Rectángulo redondeado 37"/>
            <p:cNvSpPr/>
            <p:nvPr/>
          </p:nvSpPr>
          <p:spPr>
            <a:xfrm>
              <a:off x="8188657" y="3893640"/>
              <a:ext cx="1460310" cy="39879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36" name="Rectángulo 35"/>
            <p:cNvSpPr/>
            <p:nvPr/>
          </p:nvSpPr>
          <p:spPr>
            <a:xfrm>
              <a:off x="8271940" y="3923100"/>
              <a:ext cx="1377027" cy="369332"/>
            </a:xfrm>
            <a:prstGeom prst="rect">
              <a:avLst/>
            </a:prstGeom>
          </p:spPr>
          <p:txBody>
            <a:bodyPr wrap="square">
              <a:spAutoFit/>
            </a:bodyPr>
            <a:lstStyle/>
            <a:p>
              <a:r>
                <a:rPr lang="es-MX" b="1" dirty="0" smtClean="0">
                  <a:solidFill>
                    <a:schemeClr val="bg1"/>
                  </a:solidFill>
                  <a:latin typeface="Open Sans"/>
                </a:rPr>
                <a:t>20/12/2016</a:t>
              </a:r>
              <a:endParaRPr lang="es-MX" b="1" dirty="0">
                <a:solidFill>
                  <a:schemeClr val="bg1"/>
                </a:solidFill>
              </a:endParaRPr>
            </a:p>
          </p:txBody>
        </p:sp>
      </p:grpSp>
    </p:spTree>
    <p:extLst>
      <p:ext uri="{BB962C8B-B14F-4D97-AF65-F5344CB8AC3E}">
        <p14:creationId xmlns:p14="http://schemas.microsoft.com/office/powerpoint/2010/main" val="291665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22" presetClass="entr" presetSubtype="1" fill="hold" nodeType="withEffect">
                                  <p:stCondLst>
                                    <p:cond delay="25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250"/>
                                        <p:tgtEl>
                                          <p:spTgt spid="7"/>
                                        </p:tgtEl>
                                      </p:cBhvr>
                                    </p:animEffect>
                                  </p:childTnLst>
                                </p:cTn>
                              </p:par>
                              <p:par>
                                <p:cTn id="11" presetID="22" presetClass="entr" presetSubtype="4" fill="hold" nodeType="withEffect">
                                  <p:stCondLst>
                                    <p:cond delay="375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250"/>
                                        <p:tgtEl>
                                          <p:spTgt spid="8"/>
                                        </p:tgtEl>
                                      </p:cBhvr>
                                    </p:animEffect>
                                  </p:childTnLst>
                                </p:cTn>
                              </p:par>
                              <p:par>
                                <p:cTn id="14" presetID="22" presetClass="entr" presetSubtype="1" fill="hold" nodeType="withEffect">
                                  <p:stCondLst>
                                    <p:cond delay="500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250"/>
                                        <p:tgtEl>
                                          <p:spTgt spid="10"/>
                                        </p:tgtEl>
                                      </p:cBhvr>
                                    </p:animEffect>
                                  </p:childTnLst>
                                </p:cTn>
                              </p:par>
                              <p:par>
                                <p:cTn id="17" presetID="22" presetClass="entr" presetSubtype="4" fill="hold" nodeType="withEffect">
                                  <p:stCondLst>
                                    <p:cond delay="625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1250"/>
                                        <p:tgtEl>
                                          <p:spTgt spid="12"/>
                                        </p:tgtEl>
                                      </p:cBhvr>
                                    </p:animEffect>
                                  </p:childTnLst>
                                </p:cTn>
                              </p:par>
                              <p:par>
                                <p:cTn id="20" presetID="22" presetClass="entr" presetSubtype="1" fill="hold" nodeType="withEffect">
                                  <p:stCondLst>
                                    <p:cond delay="750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250"/>
                                        <p:tgtEl>
                                          <p:spTgt spid="14"/>
                                        </p:tgtEl>
                                      </p:cBhvr>
                                    </p:animEffect>
                                  </p:childTnLst>
                                </p:cTn>
                              </p:par>
                              <p:par>
                                <p:cTn id="23" presetID="22" presetClass="entr" presetSubtype="4" fill="hold" nodeType="withEffect">
                                  <p:stCondLst>
                                    <p:cond delay="875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1250"/>
                                        <p:tgtEl>
                                          <p:spTgt spid="15"/>
                                        </p:tgtEl>
                                      </p:cBhvr>
                                    </p:animEffect>
                                  </p:childTnLst>
                                </p:cTn>
                              </p:par>
                              <p:par>
                                <p:cTn id="26" presetID="22" presetClass="entr" presetSubtype="1" fill="hold" nodeType="withEffect">
                                  <p:stCondLst>
                                    <p:cond delay="1000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1250"/>
                                        <p:tgtEl>
                                          <p:spTgt spid="16"/>
                                        </p:tgtEl>
                                      </p:cBhvr>
                                    </p:animEffect>
                                  </p:childTnLst>
                                </p:cTn>
                              </p:par>
                              <p:par>
                                <p:cTn id="29" presetID="22" presetClass="entr" presetSubtype="1" fill="hold" grpId="0" nodeType="withEffect">
                                  <p:stCondLst>
                                    <p:cond delay="1250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10" presetClass="entr" presetSubtype="0" fill="hold" nodeType="withEffect">
                                  <p:stCondLst>
                                    <p:cond delay="140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750"/>
                                        <p:tgtEl>
                                          <p:spTgt spid="40"/>
                                        </p:tgtEl>
                                      </p:cBhvr>
                                    </p:animEffect>
                                  </p:childTnLst>
                                </p:cTn>
                              </p:par>
                              <p:par>
                                <p:cTn id="35" presetID="16" presetClass="entr" presetSubtype="21" fill="hold" grpId="0" nodeType="withEffect">
                                  <p:stCondLst>
                                    <p:cond delay="1700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1250"/>
                                        <p:tgtEl>
                                          <p:spTgt spid="31"/>
                                        </p:tgtEl>
                                      </p:cBhvr>
                                    </p:animEffect>
                                  </p:childTnLst>
                                </p:cTn>
                              </p:par>
                              <p:par>
                                <p:cTn id="38" presetID="22" presetClass="entr" presetSubtype="1" fill="hold" grpId="0" nodeType="withEffect">
                                  <p:stCondLst>
                                    <p:cond delay="2100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750"/>
                                        <p:tgtEl>
                                          <p:spTgt spid="13"/>
                                        </p:tgtEl>
                                      </p:cBhvr>
                                    </p:animEffect>
                                  </p:childTnLst>
                                </p:cTn>
                              </p:par>
                              <p:par>
                                <p:cTn id="41" presetID="10" presetClass="entr" presetSubtype="0" fill="hold" nodeType="withEffect">
                                  <p:stCondLst>
                                    <p:cond delay="2300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750"/>
                                        <p:tgtEl>
                                          <p:spTgt spid="39"/>
                                        </p:tgtEl>
                                      </p:cBhvr>
                                    </p:animEffect>
                                  </p:childTnLst>
                                </p:cTn>
                              </p:par>
                              <p:par>
                                <p:cTn id="44" presetID="16" presetClass="entr" presetSubtype="21" fill="hold" grpId="0" nodeType="withEffect">
                                  <p:stCondLst>
                                    <p:cond delay="2600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animBg="1"/>
      <p:bldP spid="13" grpId="0" animBg="1"/>
      <p:bldP spid="31" grpId="0" animBg="1"/>
      <p:bldP spid="32" grpId="0" animBg="1"/>
    </p:bldLst>
  </p:timing>
</p:sld>
</file>

<file path=ppt/theme/theme1.xml><?xml version="1.0" encoding="utf-8"?>
<a:theme xmlns:a="http://schemas.openxmlformats.org/drawingml/2006/main" name="1_Faceta">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2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20236</TotalTime>
  <Words>7797</Words>
  <Application>Microsoft Office PowerPoint</Application>
  <PresentationFormat>Panorámica</PresentationFormat>
  <Paragraphs>1425</Paragraphs>
  <Slides>88</Slides>
  <Notes>0</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88</vt:i4>
      </vt:variant>
    </vt:vector>
  </HeadingPairs>
  <TitlesOfParts>
    <vt:vector size="101" baseType="lpstr">
      <vt:lpstr>Arial Unicode MS</vt:lpstr>
      <vt:lpstr>Arial</vt:lpstr>
      <vt:lpstr>Arial Black</vt:lpstr>
      <vt:lpstr>Calibri</vt:lpstr>
      <vt:lpstr>Calisto MT</vt:lpstr>
      <vt:lpstr>Open Sans</vt:lpstr>
      <vt:lpstr>Times New Roman</vt:lpstr>
      <vt:lpstr>Trebuchet MS</vt:lpstr>
      <vt:lpstr>Wingdings</vt:lpstr>
      <vt:lpstr>Wingdings 3</vt:lpstr>
      <vt:lpstr>1_Faceta</vt:lpstr>
      <vt:lpstr>2_Faceta</vt:lpstr>
      <vt:lpstr>Hoja de cálculo</vt:lpstr>
      <vt:lpstr>IMPACTO DE LOS CAMBIOS EN LA NORMATIVA CONTABLE GUBERNAMENTAL (2016-2018)</vt:lpstr>
      <vt:lpstr>OBJETIVO GENERAL:</vt:lpstr>
      <vt:lpstr>CONTENIDO:</vt:lpstr>
      <vt:lpstr>Presentación de PowerPoint</vt:lpstr>
      <vt:lpstr>LEY GENERAL DE CONTABILIDAD GUBERNAMENTAL</vt:lpstr>
      <vt:lpstr>PLAN DE CUENTAS </vt:lpstr>
      <vt:lpstr>Presentación de PowerPoint</vt:lpstr>
      <vt:lpstr>CONTENIDO:</vt:lpstr>
      <vt:lpstr>CLASIFICADORES DE INGRESOS Y EGRESOS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MOMENTOS CONTABLES DE INGRESOS Y EGRESOS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vt:lpstr>
      <vt:lpstr>BIENES PATRIMONIALES</vt:lpstr>
      <vt:lpstr>Presentación de PowerPoint</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vt:lpstr>
      <vt:lpstr>Presentación de PowerPoint</vt:lpstr>
      <vt:lpstr>Presentación de PowerPoint</vt:lpstr>
      <vt:lpstr>CONTENIDO:</vt:lpstr>
      <vt:lpstr>NORMAS Y LINEAMIENTOS PARA TRANSACCIONES ESPECÍFICAS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de los cambios en la normativa contable gubernamental</dc:title>
  <dc:creator>Hewlett-Packard Company</dc:creator>
  <cp:lastModifiedBy>Hewlett-Packard Company</cp:lastModifiedBy>
  <cp:revision>411</cp:revision>
  <dcterms:created xsi:type="dcterms:W3CDTF">2019-01-21T18:32:56Z</dcterms:created>
  <dcterms:modified xsi:type="dcterms:W3CDTF">2019-07-02T15:15:59Z</dcterms:modified>
</cp:coreProperties>
</file>